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5" r:id="rId3"/>
    <p:sldId id="277" r:id="rId4"/>
    <p:sldId id="276" r:id="rId5"/>
    <p:sldId id="278" r:id="rId6"/>
    <p:sldId id="279" r:id="rId7"/>
    <p:sldId id="280" r:id="rId8"/>
    <p:sldId id="281" r:id="rId9"/>
    <p:sldId id="282" r:id="rId10"/>
    <p:sldId id="283" r:id="rId11"/>
    <p:sldId id="284" r:id="rId12"/>
    <p:sldId id="285" r:id="rId13"/>
    <p:sldId id="286" r:id="rId14"/>
    <p:sldId id="287" r:id="rId15"/>
    <p:sldId id="274"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54" y="29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BF064B-22E7-47A8-B1F6-172E20AAA439}" type="datetimeFigureOut">
              <a:rPr lang="id-ID" smtClean="0"/>
              <a:pPr/>
              <a:t>08/04/2015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B83A73-4768-4397-BB35-91441DD93776}"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7492" name="Text Box 4"/>
          <p:cNvSpPr txBox="1">
            <a:spLocks noChangeArrowheads="1"/>
          </p:cNvSpPr>
          <p:nvPr/>
        </p:nvSpPr>
        <p:spPr bwMode="auto">
          <a:xfrm>
            <a:off x="0" y="219654"/>
            <a:ext cx="9144000" cy="923330"/>
          </a:xfrm>
          <a:prstGeom prst="rect">
            <a:avLst/>
          </a:prstGeom>
          <a:noFill/>
          <a:ln w="9525">
            <a:noFill/>
            <a:miter lim="800000"/>
            <a:headEnd/>
            <a:tailEnd/>
          </a:ln>
          <a:effectLst/>
        </p:spPr>
        <p:txBody>
          <a:bodyPr wrap="square">
            <a:spAutoFit/>
          </a:bodyPr>
          <a:lstStyle/>
          <a:p>
            <a:pPr algn="ctr">
              <a:defRPr/>
            </a:pPr>
            <a:r>
              <a:rPr lang="en-US" b="1" dirty="0">
                <a:solidFill>
                  <a:srgbClr val="003366"/>
                </a:solidFill>
                <a:effectLst>
                  <a:outerShdw blurRad="38100" dist="38100" dir="2700000" algn="tl">
                    <a:srgbClr val="000000"/>
                  </a:outerShdw>
                </a:effectLst>
                <a:latin typeface="Arial" pitchFamily="34" charset="0"/>
              </a:rPr>
              <a:t>JURUSAN PERENCANAAN WILAYAH DAN KOTA</a:t>
            </a:r>
          </a:p>
          <a:p>
            <a:pPr algn="ctr">
              <a:defRPr/>
            </a:pPr>
            <a:r>
              <a:rPr lang="en-US" b="1" dirty="0">
                <a:solidFill>
                  <a:srgbClr val="003366"/>
                </a:solidFill>
                <a:effectLst>
                  <a:outerShdw blurRad="38100" dist="38100" dir="2700000" algn="tl">
                    <a:srgbClr val="000000"/>
                  </a:outerShdw>
                </a:effectLst>
                <a:latin typeface="Arial" pitchFamily="34" charset="0"/>
              </a:rPr>
              <a:t>FAKULTAS TEKNIK</a:t>
            </a:r>
          </a:p>
          <a:p>
            <a:pPr algn="ctr">
              <a:defRPr/>
            </a:pPr>
            <a:r>
              <a:rPr lang="en-US" b="1" dirty="0">
                <a:solidFill>
                  <a:srgbClr val="003366"/>
                </a:solidFill>
                <a:effectLst>
                  <a:outerShdw blurRad="38100" dist="38100" dir="2700000" algn="tl">
                    <a:srgbClr val="000000"/>
                  </a:outerShdw>
                </a:effectLst>
                <a:latin typeface="Arial" pitchFamily="34" charset="0"/>
              </a:rPr>
              <a:t>UNIVERSITAS INDONUSA ESA UNGGUL</a:t>
            </a:r>
          </a:p>
        </p:txBody>
      </p:sp>
      <p:sp>
        <p:nvSpPr>
          <p:cNvPr id="7" name="Rectangle 6"/>
          <p:cNvSpPr/>
          <p:nvPr/>
        </p:nvSpPr>
        <p:spPr>
          <a:xfrm>
            <a:off x="1571604" y="2143116"/>
            <a:ext cx="6143668" cy="707886"/>
          </a:xfrm>
          <a:prstGeom prst="rect">
            <a:avLst/>
          </a:prstGeom>
        </p:spPr>
        <p:txBody>
          <a:bodyPr wrap="square">
            <a:spAutoFit/>
          </a:bodyPr>
          <a:lstStyle/>
          <a:p>
            <a:pPr algn="ctr">
              <a:defRPr/>
            </a:pPr>
            <a:r>
              <a:rPr lang="en-US" sz="2000" dirty="0" err="1" smtClean="0">
                <a:solidFill>
                  <a:srgbClr val="FF0000"/>
                </a:solidFill>
                <a:latin typeface="Berlin Sans FB Demi" pitchFamily="34" charset="0"/>
                <a:ea typeface="Times New Roman" pitchFamily="18" charset="0"/>
                <a:cs typeface="Tahoma" pitchFamily="34" charset="0"/>
              </a:rPr>
              <a:t>Kuliah</a:t>
            </a:r>
            <a:r>
              <a:rPr lang="en-US" sz="2000" dirty="0" smtClean="0">
                <a:solidFill>
                  <a:srgbClr val="FF0000"/>
                </a:solidFill>
                <a:latin typeface="Berlin Sans FB Demi" pitchFamily="34" charset="0"/>
                <a:ea typeface="Times New Roman" pitchFamily="18" charset="0"/>
                <a:cs typeface="Tahoma" pitchFamily="34" charset="0"/>
              </a:rPr>
              <a:t> Ke-11</a:t>
            </a:r>
          </a:p>
          <a:p>
            <a:pPr algn="ctr">
              <a:defRPr/>
            </a:pPr>
            <a:endParaRPr lang="en-US" sz="2000" dirty="0" smtClean="0">
              <a:solidFill>
                <a:srgbClr val="FF0000"/>
              </a:solidFill>
              <a:latin typeface="Berlin Sans FB Demi" pitchFamily="34" charset="0"/>
              <a:ea typeface="Times New Roman" pitchFamily="18" charset="0"/>
              <a:cs typeface="Tahoma" pitchFamily="34" charset="0"/>
            </a:endParaRPr>
          </a:p>
        </p:txBody>
      </p:sp>
      <p:pic>
        <p:nvPicPr>
          <p:cNvPr id="8" name="Picture 7" descr="Universitas Esa Unggul"/>
          <p:cNvPicPr/>
          <p:nvPr/>
        </p:nvPicPr>
        <p:blipFill>
          <a:blip r:embed="rId2"/>
          <a:srcRect/>
          <a:stretch>
            <a:fillRect/>
          </a:stretch>
        </p:blipFill>
        <p:spPr bwMode="auto">
          <a:xfrm>
            <a:off x="214282" y="285728"/>
            <a:ext cx="1571637" cy="714380"/>
          </a:xfrm>
          <a:prstGeom prst="rect">
            <a:avLst/>
          </a:prstGeom>
          <a:noFill/>
        </p:spPr>
      </p:pic>
      <p:sp>
        <p:nvSpPr>
          <p:cNvPr id="5" name="Rectangle 4"/>
          <p:cNvSpPr/>
          <p:nvPr/>
        </p:nvSpPr>
        <p:spPr>
          <a:xfrm>
            <a:off x="1000100" y="2786058"/>
            <a:ext cx="7286676" cy="954107"/>
          </a:xfrm>
          <a:prstGeom prst="rect">
            <a:avLst/>
          </a:prstGeom>
        </p:spPr>
        <p:txBody>
          <a:bodyPr wrap="square">
            <a:spAutoFit/>
          </a:bodyPr>
          <a:lstStyle/>
          <a:p>
            <a:pPr algn="ctr">
              <a:defRPr/>
            </a:pPr>
            <a:r>
              <a:rPr lang="fi-FI" sz="2800" b="1" dirty="0" smtClean="0">
                <a:solidFill>
                  <a:schemeClr val="dk1"/>
                </a:solidFill>
                <a:latin typeface="Berlin Sans FB Demi" pitchFamily="34" charset="0"/>
              </a:rPr>
              <a:t>DASAR-DASAR PENENTUAN </a:t>
            </a:r>
          </a:p>
          <a:p>
            <a:pPr algn="ctr">
              <a:defRPr/>
            </a:pPr>
            <a:r>
              <a:rPr lang="fi-FI" sz="2800" b="1" dirty="0" smtClean="0">
                <a:solidFill>
                  <a:schemeClr val="dk1"/>
                </a:solidFill>
                <a:latin typeface="Berlin Sans FB Demi" pitchFamily="34" charset="0"/>
              </a:rPr>
              <a:t>LOKASI KAWASAN INDUSTRI</a:t>
            </a:r>
            <a:endParaRPr lang="en-US" sz="2800" b="1" dirty="0" smtClean="0">
              <a:solidFill>
                <a:schemeClr val="dk1"/>
              </a:solidFill>
              <a:latin typeface="Berlin Sans FB Dem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928670"/>
            <a:ext cx="8429684" cy="4401205"/>
          </a:xfrm>
          <a:prstGeom prst="rect">
            <a:avLst/>
          </a:prstGeom>
        </p:spPr>
        <p:txBody>
          <a:bodyPr wrap="square">
            <a:spAutoFit/>
          </a:bodyPr>
          <a:lstStyle/>
          <a:p>
            <a:pPr algn="just"/>
            <a:r>
              <a:rPr lang="id-ID" sz="2000" dirty="0" smtClean="0"/>
              <a:t>Teori ini dikemukakan oleh </a:t>
            </a:r>
            <a:r>
              <a:rPr lang="id-ID" sz="2000" b="1" dirty="0" smtClean="0">
                <a:solidFill>
                  <a:srgbClr val="C00000"/>
                </a:solidFill>
              </a:rPr>
              <a:t>Smith</a:t>
            </a:r>
            <a:r>
              <a:rPr lang="id-ID" sz="2000" dirty="0" smtClean="0"/>
              <a:t> yang merupakan penggabungan metode substitusi Isard dengan metode isodapane (garis yang menghubungkan titik-titik yang mempunyai biaya transportasi yang sama dari seluruh unit produksi yang tetap) Weber dimana dalam teori ini terdapat dua tahap, yakni:</a:t>
            </a:r>
          </a:p>
          <a:p>
            <a:pPr marL="363538" indent="-363538" algn="just"/>
            <a:r>
              <a:rPr lang="id-ID" sz="2000" dirty="0" smtClean="0"/>
              <a:t>a.  Memplotkan isotim (garis yang menunjukkan titik-titik biaya transportasi yang sama pada setiap bahan baku/material dan produk akhir) di setiap bagian </a:t>
            </a:r>
            <a:r>
              <a:rPr lang="id-ID" sz="2000" i="1" dirty="0" smtClean="0"/>
              <a:t>supply</a:t>
            </a:r>
            <a:r>
              <a:rPr lang="id-ID" sz="2000" dirty="0" smtClean="0"/>
              <a:t> atau titik pasar. Hal ini menggambarkan bahwa biaya transportasi setiap komponen secara individual akan meningkat jika jarak dari titik biaya terendah meningkat sehingga isotim merupakan garis yang konsentris terhadap titik lokasi (pasar dan bahan baku).</a:t>
            </a:r>
          </a:p>
          <a:p>
            <a:pPr marL="363538" indent="-363538" algn="just"/>
            <a:r>
              <a:rPr lang="id-ID" sz="2000" dirty="0" smtClean="0"/>
              <a:t>b.</a:t>
            </a:r>
            <a:r>
              <a:rPr lang="en-US" sz="2000" dirty="0" smtClean="0"/>
              <a:t> </a:t>
            </a:r>
            <a:r>
              <a:rPr lang="id-ID" sz="2000" dirty="0" smtClean="0"/>
              <a:t>Menjumlahkan biaya transportasi pengumpulan bahan baku dan pengangkutan produk akhir ke pasar yang mana perpotongan antara titik-titik biaya pada lingkaran isotim menunjukkan total biaya yang sama disebut sebagai isodapane.</a:t>
            </a:r>
            <a:endParaRPr lang="id-ID" sz="2000" dirty="0"/>
          </a:p>
        </p:txBody>
      </p:sp>
      <p:sp>
        <p:nvSpPr>
          <p:cNvPr id="5" name="Rectangle 4"/>
          <p:cNvSpPr/>
          <p:nvPr/>
        </p:nvSpPr>
        <p:spPr>
          <a:xfrm>
            <a:off x="0" y="-24"/>
            <a:ext cx="9144000" cy="523220"/>
          </a:xfrm>
          <a:prstGeom prst="rect">
            <a:avLst/>
          </a:prstGeom>
          <a:solidFill>
            <a:schemeClr val="tx1"/>
          </a:solidFill>
        </p:spPr>
        <p:txBody>
          <a:bodyPr wrap="square">
            <a:spAutoFit/>
          </a:bodyPr>
          <a:lstStyle/>
          <a:p>
            <a:pPr lvl="0" algn="ctr"/>
            <a:r>
              <a:rPr lang="id-ID" sz="2800" b="1" dirty="0" smtClean="0">
                <a:solidFill>
                  <a:schemeClr val="bg1"/>
                </a:solidFill>
                <a:latin typeface="Berlin Sans FB Demi" pitchFamily="34" charset="0"/>
              </a:rPr>
              <a:t>KURVA BIAYA RUANG</a:t>
            </a:r>
            <a:endParaRPr lang="id-ID" sz="2800" dirty="0" smtClean="0">
              <a:solidFill>
                <a:schemeClr val="bg1"/>
              </a:solidFill>
              <a:latin typeface="Berlin Sans FB Dem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642918"/>
            <a:ext cx="8643998" cy="6186309"/>
          </a:xfrm>
          <a:prstGeom prst="rect">
            <a:avLst/>
          </a:prstGeom>
        </p:spPr>
        <p:txBody>
          <a:bodyPr wrap="square">
            <a:spAutoFit/>
          </a:bodyPr>
          <a:lstStyle/>
          <a:p>
            <a:pPr algn="just"/>
            <a:r>
              <a:rPr lang="id-ID" dirty="0" smtClean="0"/>
              <a:t>Faktor penentu lokasi merupakan kualitas suatu wilayah yang terkait dengan daya tarik wilayah tersebut terhadap keputusan investasi dari calon investor yang sudah ada. Suatu kegiatan yang produktif akan memilih lokasi yang dapat memperoleh input secara efisien. Input tersebut tidak hanya berbentuk fisik, tetapi juga berbentuk jasa, seperti jasa prasarana dan sarana, institusi pendukung, maupun kualitas sumberdaya manusia (Maryunani, 2003). Adapun faktor-faktor yang diperhatikan dalam memilih lokasi industri menurut Weber dalam Tarigan (2005) adalah:</a:t>
            </a:r>
          </a:p>
          <a:p>
            <a:pPr algn="just"/>
            <a:r>
              <a:rPr lang="id-ID" b="1" dirty="0" smtClean="0">
                <a:solidFill>
                  <a:srgbClr val="C00000"/>
                </a:solidFill>
              </a:rPr>
              <a:t>1. Biaya Transportasi</a:t>
            </a:r>
            <a:endParaRPr lang="en-US" b="1" dirty="0" smtClean="0">
              <a:solidFill>
                <a:srgbClr val="C00000"/>
              </a:solidFill>
            </a:endParaRPr>
          </a:p>
          <a:p>
            <a:pPr marL="261938" algn="just"/>
            <a:r>
              <a:rPr lang="id-ID" dirty="0" smtClean="0"/>
              <a:t>Biaya transportasi bertambah secara proporsional dengan jarak sehingga titik terendah untuk biaya transportasi adalah titik yang menunjukkan biaya minimum untuk angkutan bahan baku dan distribusi hasil produksi. </a:t>
            </a:r>
          </a:p>
          <a:p>
            <a:pPr algn="just"/>
            <a:r>
              <a:rPr lang="id-ID" b="1" dirty="0" smtClean="0">
                <a:solidFill>
                  <a:srgbClr val="C00000"/>
                </a:solidFill>
              </a:rPr>
              <a:t>2. Biaya Upah</a:t>
            </a:r>
            <a:endParaRPr lang="en-US" b="1" dirty="0" smtClean="0">
              <a:solidFill>
                <a:srgbClr val="C00000"/>
              </a:solidFill>
            </a:endParaRPr>
          </a:p>
          <a:p>
            <a:pPr marL="261938"/>
            <a:r>
              <a:rPr lang="id-ID" dirty="0" smtClean="0"/>
              <a:t>Produsen cenderung mencari lokasi dengan tingkat upah tenaga kerja yang lebih rendah dalam melakukan aktivitas ekonomi sedangkan tenaga kerja cenderung mencari lokasi dengan konsentrasi upah yang lebih tinggi</a:t>
            </a:r>
            <a:endParaRPr lang="en-US" dirty="0" smtClean="0"/>
          </a:p>
          <a:p>
            <a:r>
              <a:rPr lang="id-ID" b="1" dirty="0" smtClean="0">
                <a:solidFill>
                  <a:srgbClr val="C00000"/>
                </a:solidFill>
              </a:rPr>
              <a:t>3. Keuntungan dari Konsentrasi Industri Secara Spasial</a:t>
            </a:r>
            <a:endParaRPr lang="id-ID" dirty="0" smtClean="0">
              <a:solidFill>
                <a:srgbClr val="C00000"/>
              </a:solidFill>
            </a:endParaRPr>
          </a:p>
          <a:p>
            <a:pPr marL="261938" algn="just"/>
            <a:r>
              <a:rPr lang="id-ID" dirty="0" smtClean="0"/>
              <a:t>Konsentrasi spasial akan menciptakan keuntungan yang berupa penghematan lokalisasi dan penghematan urbanisasi. Penghematan lokalisasi terjadi apabila biaya produksi perusahaan pada suatu industri menurun ketika produksi total dari industri tersebut meningkat. Hal ini terjadi pada perusahaan/industri yang berlokasi secara berdekatan</a:t>
            </a:r>
          </a:p>
          <a:p>
            <a:pPr marL="261938" algn="just"/>
            <a:endParaRPr lang="en-US" dirty="0" smtClean="0"/>
          </a:p>
          <a:p>
            <a:pPr marL="261938" algn="just"/>
            <a:endParaRPr lang="id-ID" dirty="0"/>
          </a:p>
        </p:txBody>
      </p:sp>
      <p:sp>
        <p:nvSpPr>
          <p:cNvPr id="5" name="Rectangle 4"/>
          <p:cNvSpPr/>
          <p:nvPr/>
        </p:nvSpPr>
        <p:spPr>
          <a:xfrm>
            <a:off x="0" y="-24"/>
            <a:ext cx="9144000" cy="461665"/>
          </a:xfrm>
          <a:prstGeom prst="rect">
            <a:avLst/>
          </a:prstGeom>
          <a:solidFill>
            <a:schemeClr val="tx1"/>
          </a:solidFill>
        </p:spPr>
        <p:txBody>
          <a:bodyPr wrap="square">
            <a:spAutoFit/>
          </a:bodyPr>
          <a:lstStyle/>
          <a:p>
            <a:pPr lvl="0" algn="ctr"/>
            <a:r>
              <a:rPr lang="id-ID" b="1" dirty="0" smtClean="0">
                <a:solidFill>
                  <a:prstClr val="black"/>
                </a:solidFill>
              </a:rPr>
              <a:t> </a:t>
            </a:r>
            <a:r>
              <a:rPr lang="id-ID" sz="2400" b="1" dirty="0" smtClean="0">
                <a:solidFill>
                  <a:schemeClr val="bg1"/>
                </a:solidFill>
                <a:latin typeface="Berlin Sans FB Demi" pitchFamily="34" charset="0"/>
              </a:rPr>
              <a:t>FAKTOR-FAKTOR LOKASI</a:t>
            </a:r>
            <a:r>
              <a:rPr lang="en-US" sz="2400" b="1" dirty="0" smtClean="0">
                <a:solidFill>
                  <a:schemeClr val="bg1"/>
                </a:solidFill>
                <a:latin typeface="Berlin Sans FB Demi" pitchFamily="34" charset="0"/>
              </a:rPr>
              <a:t> (1)</a:t>
            </a:r>
            <a:endParaRPr lang="id-ID" sz="2400" dirty="0" smtClean="0">
              <a:solidFill>
                <a:schemeClr val="bg1"/>
              </a:solidFill>
              <a:latin typeface="Berlin Sans FB Dem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785794"/>
            <a:ext cx="8715436" cy="5632311"/>
          </a:xfrm>
          <a:prstGeom prst="rect">
            <a:avLst/>
          </a:prstGeom>
        </p:spPr>
        <p:txBody>
          <a:bodyPr wrap="square">
            <a:spAutoFit/>
          </a:bodyPr>
          <a:lstStyle/>
          <a:p>
            <a:pPr algn="just"/>
            <a:r>
              <a:rPr lang="id-ID" b="1" dirty="0" smtClean="0">
                <a:solidFill>
                  <a:srgbClr val="C00000"/>
                </a:solidFill>
              </a:rPr>
              <a:t>Menurut Sigit (1987), </a:t>
            </a:r>
            <a:r>
              <a:rPr lang="id-ID" dirty="0" smtClean="0"/>
              <a:t>faktor-faktor yang digunakan sebagai dasar pertimbangan penentuan lokasi industri, antara lain:</a:t>
            </a:r>
          </a:p>
          <a:p>
            <a:pPr marL="261938" indent="-261938" algn="just"/>
            <a:r>
              <a:rPr lang="id-ID" b="1" dirty="0" smtClean="0">
                <a:solidFill>
                  <a:srgbClr val="C00000"/>
                </a:solidFill>
              </a:rPr>
              <a:t>1. Pasar</a:t>
            </a:r>
            <a:r>
              <a:rPr lang="en-US" b="1" dirty="0" smtClean="0">
                <a:solidFill>
                  <a:srgbClr val="C00000"/>
                </a:solidFill>
              </a:rPr>
              <a:t>; </a:t>
            </a:r>
            <a:r>
              <a:rPr lang="id-ID" dirty="0" smtClean="0"/>
              <a:t>Masalah pasar tidak boleh diabaikan sama sekali karena sangat berpengaruh terhadap kualitas dan kuantitas barang yang diperlukan oleh pasar dan kekuatan daya beli masyarakat akan jenis barang yang diproduksi.</a:t>
            </a:r>
          </a:p>
          <a:p>
            <a:pPr marL="261938" indent="-261938" algn="just"/>
            <a:r>
              <a:rPr lang="id-ID" b="1" dirty="0" smtClean="0">
                <a:solidFill>
                  <a:srgbClr val="C00000"/>
                </a:solidFill>
              </a:rPr>
              <a:t>2. Bahan Baku</a:t>
            </a:r>
            <a:r>
              <a:rPr lang="en-US" b="1" dirty="0" smtClean="0">
                <a:solidFill>
                  <a:srgbClr val="C00000"/>
                </a:solidFill>
              </a:rPr>
              <a:t>; </a:t>
            </a:r>
            <a:r>
              <a:rPr lang="id-ID" dirty="0" smtClean="0"/>
              <a:t>Bahan baku sangat erat kaitannya dengan faktor biaya produksi. Lokasi perusahaan haruslah di tempat yang biaya bahan baku relatif paling murah.</a:t>
            </a:r>
          </a:p>
          <a:p>
            <a:pPr marL="261938" indent="-261938" algn="just"/>
            <a:r>
              <a:rPr lang="id-ID" b="1" dirty="0" smtClean="0">
                <a:solidFill>
                  <a:srgbClr val="C00000"/>
                </a:solidFill>
              </a:rPr>
              <a:t>3. Tenaga Kerja</a:t>
            </a:r>
            <a:r>
              <a:rPr lang="en-US" b="1" dirty="0" smtClean="0">
                <a:solidFill>
                  <a:srgbClr val="C00000"/>
                </a:solidFill>
              </a:rPr>
              <a:t>; </a:t>
            </a:r>
            <a:r>
              <a:rPr lang="id-ID" dirty="0" smtClean="0"/>
              <a:t>Tenaga kerja harus diperhatikan terutama bagi perusahaan yang padat karya atau perusahaan yang biaya produksinya terdiri atas biaya tenaga kerja.</a:t>
            </a:r>
          </a:p>
          <a:p>
            <a:pPr marL="261938" indent="-261938" algn="just"/>
            <a:r>
              <a:rPr lang="id-ID" b="1" dirty="0" smtClean="0">
                <a:solidFill>
                  <a:srgbClr val="C00000"/>
                </a:solidFill>
              </a:rPr>
              <a:t>4. Transportasi</a:t>
            </a:r>
            <a:r>
              <a:rPr lang="en-US" b="1" dirty="0" smtClean="0">
                <a:solidFill>
                  <a:srgbClr val="C00000"/>
                </a:solidFill>
              </a:rPr>
              <a:t>; </a:t>
            </a:r>
            <a:r>
              <a:rPr lang="id-ID" dirty="0" smtClean="0"/>
              <a:t>Letak perusahaan juga ditentukan oleh faktor transportasi yang menghubungkan lokasi dengan pasar, lokasi dengan bahan baku, dan lokasi dengan tenaga kerja.</a:t>
            </a:r>
            <a:r>
              <a:rPr lang="id-ID" b="1" dirty="0" smtClean="0"/>
              <a:t> </a:t>
            </a:r>
            <a:endParaRPr lang="en-US" b="1" dirty="0" smtClean="0"/>
          </a:p>
          <a:p>
            <a:pPr marL="261938" indent="-261938" algn="just"/>
            <a:r>
              <a:rPr lang="id-ID" b="1" dirty="0" smtClean="0">
                <a:solidFill>
                  <a:srgbClr val="C00000"/>
                </a:solidFill>
              </a:rPr>
              <a:t>5. Pelayanan Bisnis</a:t>
            </a:r>
            <a:r>
              <a:rPr lang="en-US" b="1" dirty="0" smtClean="0">
                <a:solidFill>
                  <a:srgbClr val="C00000"/>
                </a:solidFill>
              </a:rPr>
              <a:t>; </a:t>
            </a:r>
            <a:r>
              <a:rPr lang="id-ID" dirty="0" smtClean="0"/>
              <a:t>Faktor-faktor sumber tenaga, listrik, air, keadaan iklim, juga fasilitas komunikasi, perbankan, dan pelayanan teknis seperti reparasi juga perlu dipertimbangkan dalam penentuan lokasi.</a:t>
            </a:r>
          </a:p>
          <a:p>
            <a:pPr marL="261938" indent="-261938" algn="just"/>
            <a:r>
              <a:rPr lang="id-ID" b="1" dirty="0" smtClean="0">
                <a:solidFill>
                  <a:srgbClr val="C00000"/>
                </a:solidFill>
              </a:rPr>
              <a:t>6. </a:t>
            </a:r>
            <a:r>
              <a:rPr lang="id-ID" b="1" i="1" dirty="0" smtClean="0">
                <a:solidFill>
                  <a:srgbClr val="C00000"/>
                </a:solidFill>
              </a:rPr>
              <a:t>Inducement</a:t>
            </a:r>
            <a:r>
              <a:rPr lang="en-US" b="1" i="1" dirty="0" smtClean="0">
                <a:solidFill>
                  <a:srgbClr val="C00000"/>
                </a:solidFill>
              </a:rPr>
              <a:t>; </a:t>
            </a:r>
            <a:r>
              <a:rPr lang="id-ID" i="1" dirty="0" smtClean="0"/>
              <a:t>Inducement</a:t>
            </a:r>
            <a:r>
              <a:rPr lang="id-ID" dirty="0" smtClean="0"/>
              <a:t> ini seperti pemberian insentif dan disinsentif.</a:t>
            </a:r>
          </a:p>
          <a:p>
            <a:pPr marL="261938" indent="-261938" algn="just"/>
            <a:r>
              <a:rPr lang="id-ID" b="1" dirty="0" smtClean="0">
                <a:solidFill>
                  <a:srgbClr val="C00000"/>
                </a:solidFill>
              </a:rPr>
              <a:t>7. Sifat Perusahaan</a:t>
            </a:r>
            <a:r>
              <a:rPr lang="en-US" b="1" dirty="0" smtClean="0">
                <a:solidFill>
                  <a:srgbClr val="C00000"/>
                </a:solidFill>
              </a:rPr>
              <a:t>; </a:t>
            </a:r>
            <a:r>
              <a:rPr lang="id-ID" dirty="0" smtClean="0"/>
              <a:t>Sifat perusahaan seperti perusahaan yang menghasilkan barang mudah meledak dan polutan yang berbahaya.</a:t>
            </a:r>
          </a:p>
          <a:p>
            <a:pPr marL="261938" indent="-261938" algn="just"/>
            <a:r>
              <a:rPr lang="id-ID" b="1" dirty="0" smtClean="0">
                <a:solidFill>
                  <a:srgbClr val="C00000"/>
                </a:solidFill>
              </a:rPr>
              <a:t>8. Kemungkinan Lain</a:t>
            </a:r>
            <a:r>
              <a:rPr lang="en-US" b="1" dirty="0" smtClean="0">
                <a:solidFill>
                  <a:srgbClr val="C00000"/>
                </a:solidFill>
              </a:rPr>
              <a:t>; </a:t>
            </a:r>
            <a:r>
              <a:rPr lang="id-ID" dirty="0" smtClean="0"/>
              <a:t>Kemungkinan lain disini maksudnya seperti bahaya alam seperti banjir, tanah longsor, dan bahaya sosial misalnya tantangan masyarakat</a:t>
            </a:r>
            <a:r>
              <a:rPr lang="en-US" dirty="0" smtClean="0"/>
              <a:t>.</a:t>
            </a:r>
            <a:endParaRPr lang="id-ID" dirty="0"/>
          </a:p>
        </p:txBody>
      </p:sp>
      <p:sp>
        <p:nvSpPr>
          <p:cNvPr id="5" name="Rectangle 4"/>
          <p:cNvSpPr/>
          <p:nvPr/>
        </p:nvSpPr>
        <p:spPr>
          <a:xfrm>
            <a:off x="0" y="-24"/>
            <a:ext cx="9144000" cy="461665"/>
          </a:xfrm>
          <a:prstGeom prst="rect">
            <a:avLst/>
          </a:prstGeom>
          <a:solidFill>
            <a:schemeClr val="tx1"/>
          </a:solidFill>
        </p:spPr>
        <p:txBody>
          <a:bodyPr wrap="square">
            <a:spAutoFit/>
          </a:bodyPr>
          <a:lstStyle/>
          <a:p>
            <a:pPr lvl="0" algn="ctr"/>
            <a:r>
              <a:rPr lang="id-ID" b="1" dirty="0" smtClean="0">
                <a:solidFill>
                  <a:prstClr val="black"/>
                </a:solidFill>
              </a:rPr>
              <a:t> </a:t>
            </a:r>
            <a:r>
              <a:rPr lang="id-ID" sz="2400" b="1" dirty="0" smtClean="0">
                <a:solidFill>
                  <a:schemeClr val="bg1"/>
                </a:solidFill>
                <a:latin typeface="Berlin Sans FB Demi" pitchFamily="34" charset="0"/>
              </a:rPr>
              <a:t>FAKTOR-FAKTOR LOKASI</a:t>
            </a:r>
            <a:r>
              <a:rPr lang="en-US" sz="2400" b="1" dirty="0" smtClean="0">
                <a:solidFill>
                  <a:schemeClr val="bg1"/>
                </a:solidFill>
                <a:latin typeface="Berlin Sans FB Demi" pitchFamily="34" charset="0"/>
              </a:rPr>
              <a:t> (2)</a:t>
            </a:r>
            <a:endParaRPr lang="id-ID" sz="2400" dirty="0" smtClean="0">
              <a:solidFill>
                <a:schemeClr val="bg1"/>
              </a:solidFill>
              <a:latin typeface="Berlin Sans FB Dem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596" y="1272305"/>
            <a:ext cx="8429684"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sz="1800" b="0" i="0" u="none" strike="noStrike" cap="none" normalizeH="0" baseline="0" dirty="0" smtClean="0">
                <a:ln>
                  <a:noFill/>
                </a:ln>
                <a:solidFill>
                  <a:srgbClr val="000000"/>
                </a:solidFill>
                <a:effectLst/>
                <a:latin typeface="Arial" pitchFamily="34" charset="0"/>
                <a:cs typeface="Arial" pitchFamily="34" charset="0"/>
              </a:rPr>
              <a:t>Teori </a:t>
            </a:r>
            <a:r>
              <a:rPr lang="en-US" dirty="0" err="1" smtClean="0">
                <a:solidFill>
                  <a:srgbClr val="000000"/>
                </a:solidFill>
                <a:latin typeface="Arial" pitchFamily="34" charset="0"/>
                <a:cs typeface="Arial" pitchFamily="34" charset="0"/>
              </a:rPr>
              <a:t>lokasi</a:t>
            </a:r>
            <a:r>
              <a:rPr lang="en-US" dirty="0" smtClean="0">
                <a:solidFill>
                  <a:srgbClr val="000000"/>
                </a:solidFill>
                <a:latin typeface="Arial" pitchFamily="34" charset="0"/>
                <a:cs typeface="Arial" pitchFamily="34" charset="0"/>
              </a:rPr>
              <a:t> yang </a:t>
            </a:r>
            <a:r>
              <a:rPr lang="en-US" dirty="0" err="1" smtClean="0">
                <a:solidFill>
                  <a:srgbClr val="000000"/>
                </a:solidFill>
                <a:latin typeface="Arial" pitchFamily="34" charset="0"/>
                <a:cs typeface="Arial" pitchFamily="34" charset="0"/>
              </a:rPr>
              <a:t>banyak</a:t>
            </a:r>
            <a:r>
              <a:rPr lang="en-US" dirty="0" smtClean="0">
                <a:solidFill>
                  <a:srgbClr val="000000"/>
                </a:solidFill>
                <a:latin typeface="Arial" pitchFamily="34" charset="0"/>
                <a:cs typeface="Arial" pitchFamily="34" charset="0"/>
              </a:rPr>
              <a:t> </a:t>
            </a:r>
            <a:r>
              <a:rPr lang="en-US" dirty="0" err="1" smtClean="0">
                <a:solidFill>
                  <a:srgbClr val="000000"/>
                </a:solidFill>
                <a:latin typeface="Arial" pitchFamily="34" charset="0"/>
                <a:cs typeface="Arial" pitchFamily="34" charset="0"/>
              </a:rPr>
              <a:t>di</a:t>
            </a:r>
            <a:r>
              <a:rPr lang="en-US" dirty="0" smtClean="0">
                <a:solidFill>
                  <a:srgbClr val="000000"/>
                </a:solidFill>
                <a:latin typeface="Arial" pitchFamily="34" charset="0"/>
                <a:cs typeface="Arial" pitchFamily="34" charset="0"/>
              </a:rPr>
              <a:t> </a:t>
            </a:r>
            <a:r>
              <a:rPr lang="en-US" dirty="0" err="1" smtClean="0">
                <a:solidFill>
                  <a:srgbClr val="000000"/>
                </a:solidFill>
                <a:latin typeface="Arial" pitchFamily="34" charset="0"/>
                <a:cs typeface="Arial" pitchFamily="34" charset="0"/>
              </a:rPr>
              <a:t>jadikan</a:t>
            </a:r>
            <a:r>
              <a:rPr lang="en-US" dirty="0" smtClean="0">
                <a:solidFill>
                  <a:srgbClr val="000000"/>
                </a:solidFill>
                <a:latin typeface="Arial" pitchFamily="34" charset="0"/>
                <a:cs typeface="Arial" pitchFamily="34" charset="0"/>
              </a:rPr>
              <a:t> </a:t>
            </a:r>
            <a:r>
              <a:rPr kumimoji="0" lang="id-ID" sz="1800" b="0" i="0" u="none" strike="noStrike" cap="none" normalizeH="0" baseline="0" dirty="0" smtClean="0">
                <a:ln>
                  <a:noFill/>
                </a:ln>
                <a:solidFill>
                  <a:srgbClr val="000000"/>
                </a:solidFill>
                <a:effectLst/>
                <a:latin typeface="Arial" pitchFamily="34" charset="0"/>
                <a:cs typeface="Arial" pitchFamily="34" charset="0"/>
              </a:rPr>
              <a:t>landasan bagi peletakan kawasan industri di adalah teori lokasi industri yang dikemukakan oleh Weber. Hal ini dapat dilihat dari penjabaran mengenai teori lokasi industri yang dikemukakan oleh Weber (1929) bahwa:</a:t>
            </a:r>
            <a:endParaRPr kumimoji="0" lang="en-US" sz="18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d-ID" sz="1800" b="0" i="0" u="none" strike="noStrike" cap="none" normalizeH="0" baseline="0" dirty="0" smtClean="0">
                <a:ln>
                  <a:noFill/>
                </a:ln>
                <a:solidFill>
                  <a:schemeClr val="tx1"/>
                </a:solidFill>
                <a:effectLst/>
                <a:latin typeface="Arial" pitchFamily="34" charset="0"/>
                <a:cs typeface="Arial" pitchFamily="34" charset="0"/>
              </a:rPr>
              <a:t>“</a:t>
            </a:r>
            <a:r>
              <a:rPr kumimoji="0" lang="id-ID" sz="1800" b="0" i="1" u="none" strike="noStrike" cap="none" normalizeH="0" baseline="0" dirty="0" smtClean="0">
                <a:ln>
                  <a:noFill/>
                </a:ln>
                <a:solidFill>
                  <a:schemeClr val="tx1"/>
                </a:solidFill>
                <a:effectLst/>
                <a:latin typeface="Arial" pitchFamily="34" charset="0"/>
                <a:cs typeface="Arial" pitchFamily="34" charset="0"/>
              </a:rPr>
              <a:t>Lokasi setiap industri tergantung pada total biaya transportasi dan tenaga kerja, dimana penjumlahan keduanya harus minimum. Tempat dimana total biaya transportasi dan tenaga kerja yang minimum adalah identik dengan tingkat keuntungan yang maksimum</a:t>
            </a:r>
            <a:r>
              <a:rPr kumimoji="0" lang="id-ID" sz="1800" b="0" i="0" u="none" strike="noStrike" cap="none" normalizeH="0" baseline="0" dirty="0" smtClean="0">
                <a:ln>
                  <a:noFill/>
                </a:ln>
                <a:solidFill>
                  <a:schemeClr val="tx1"/>
                </a:solidFill>
                <a:effectLst/>
                <a:latin typeface="Arial" pitchFamily="34" charset="0"/>
                <a:cs typeface="Arial" pitchFamily="34" charset="0"/>
              </a:rPr>
              <a:t>.” </a:t>
            </a:r>
          </a:p>
        </p:txBody>
      </p:sp>
      <p:sp>
        <p:nvSpPr>
          <p:cNvPr id="5" name="Rectangle 4"/>
          <p:cNvSpPr/>
          <p:nvPr/>
        </p:nvSpPr>
        <p:spPr>
          <a:xfrm>
            <a:off x="0" y="0"/>
            <a:ext cx="9144000" cy="646331"/>
          </a:xfrm>
          <a:prstGeom prst="rect">
            <a:avLst/>
          </a:prstGeom>
          <a:solidFill>
            <a:schemeClr val="tx1"/>
          </a:solidFill>
        </p:spPr>
        <p:txBody>
          <a:bodyPr wrap="square">
            <a:spAutoFit/>
          </a:bodyPr>
          <a:lstStyle/>
          <a:p>
            <a:pPr lvl="0" algn="ctr" fontAlgn="base">
              <a:spcBef>
                <a:spcPct val="0"/>
              </a:spcBef>
              <a:spcAft>
                <a:spcPct val="0"/>
              </a:spcAft>
            </a:pPr>
            <a:r>
              <a:rPr lang="id-ID" b="1" dirty="0" smtClean="0">
                <a:solidFill>
                  <a:schemeClr val="bg1"/>
                </a:solidFill>
                <a:latin typeface="Berlin Sans FB Demi" pitchFamily="34" charset="0"/>
                <a:cs typeface="Arial" pitchFamily="34" charset="0"/>
              </a:rPr>
              <a:t>IMPLIKASI TEORI LOKASI INDUSTRI TERHADAP </a:t>
            </a:r>
            <a:endParaRPr lang="en-US" b="1" dirty="0" smtClean="0">
              <a:solidFill>
                <a:schemeClr val="bg1"/>
              </a:solidFill>
              <a:latin typeface="Berlin Sans FB Demi" pitchFamily="34" charset="0"/>
              <a:cs typeface="Arial" pitchFamily="34" charset="0"/>
            </a:endParaRPr>
          </a:p>
          <a:p>
            <a:pPr lvl="0" algn="ctr" fontAlgn="base">
              <a:spcBef>
                <a:spcPct val="0"/>
              </a:spcBef>
              <a:spcAft>
                <a:spcPct val="0"/>
              </a:spcAft>
            </a:pPr>
            <a:r>
              <a:rPr lang="id-ID" b="1" dirty="0" smtClean="0">
                <a:solidFill>
                  <a:schemeClr val="bg1"/>
                </a:solidFill>
                <a:latin typeface="Berlin Sans FB Demi" pitchFamily="34" charset="0"/>
                <a:cs typeface="Arial" pitchFamily="34" charset="0"/>
              </a:rPr>
              <a:t>PENENTUAN LOKASI INDUSTRI</a:t>
            </a:r>
            <a:endParaRPr lang="id-ID" dirty="0" smtClean="0">
              <a:solidFill>
                <a:schemeClr val="bg1"/>
              </a:solidFill>
              <a:latin typeface="Berlin Sans FB Demi"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14380"/>
          </a:xfrm>
        </p:spPr>
        <p:txBody>
          <a:bodyPr>
            <a:normAutofit/>
          </a:bodyPr>
          <a:lstStyle/>
          <a:p>
            <a:r>
              <a:rPr lang="en-US" sz="3200" dirty="0" smtClean="0">
                <a:latin typeface="Berlin Sans FB Demi" pitchFamily="34" charset="0"/>
              </a:rPr>
              <a:t>UNTUK PENDALAMAN BACA:</a:t>
            </a:r>
            <a:endParaRPr lang="id-ID" sz="3200" dirty="0">
              <a:latin typeface="Berlin Sans FB Demi" pitchFamily="34" charset="0"/>
            </a:endParaRPr>
          </a:p>
        </p:txBody>
      </p:sp>
      <p:sp>
        <p:nvSpPr>
          <p:cNvPr id="4" name="Rectangle 3"/>
          <p:cNvSpPr/>
          <p:nvPr/>
        </p:nvSpPr>
        <p:spPr>
          <a:xfrm>
            <a:off x="357158" y="1357298"/>
            <a:ext cx="8501122" cy="1754326"/>
          </a:xfrm>
          <a:prstGeom prst="rect">
            <a:avLst/>
          </a:prstGeom>
        </p:spPr>
        <p:txBody>
          <a:bodyPr wrap="square">
            <a:spAutoFit/>
          </a:bodyPr>
          <a:lstStyle/>
          <a:p>
            <a:pPr marL="342900" indent="-342900">
              <a:buFont typeface="+mj-lt"/>
              <a:buAutoNum type="arabicPeriod"/>
            </a:pPr>
            <a:r>
              <a:rPr lang="id-ID" dirty="0" smtClean="0"/>
              <a:t>Adisasmita, Rahardjo. 2005. </a:t>
            </a:r>
            <a:r>
              <a:rPr lang="id-ID" i="1" dirty="0" smtClean="0"/>
              <a:t>Dasar-dasar Ekonomi Wilayah</a:t>
            </a:r>
            <a:r>
              <a:rPr lang="id-ID" dirty="0" smtClean="0"/>
              <a:t>. Graha Ilmu. Yogyakarta.</a:t>
            </a:r>
          </a:p>
          <a:p>
            <a:pPr marL="342900" indent="-342900">
              <a:buFont typeface="+mj-lt"/>
              <a:buAutoNum type="arabicPeriod"/>
            </a:pPr>
            <a:r>
              <a:rPr lang="id-ID" dirty="0" smtClean="0"/>
              <a:t>Adriand, Indra Jaya. 2008. </a:t>
            </a:r>
            <a:r>
              <a:rPr lang="id-ID" i="1" dirty="0" smtClean="0"/>
              <a:t>Review Literatur Teori Lokasi dan Pola Ruang (Teori Aglomerasi)</a:t>
            </a:r>
            <a:r>
              <a:rPr lang="id-ID" dirty="0" smtClean="0"/>
              <a:t>. </a:t>
            </a:r>
          </a:p>
          <a:p>
            <a:pPr marL="342900" indent="-342900">
              <a:buFont typeface="+mj-lt"/>
              <a:buAutoNum type="arabicPeriod"/>
            </a:pPr>
            <a:r>
              <a:rPr lang="id-ID" dirty="0" smtClean="0"/>
              <a:t>Prihadi, Singgih. 2009. </a:t>
            </a:r>
            <a:r>
              <a:rPr lang="id-ID" i="1" dirty="0" smtClean="0"/>
              <a:t>Mengenal Beberapa Teori Lokasi. </a:t>
            </a:r>
            <a:endParaRPr lang="id-ID" dirty="0" smtClean="0"/>
          </a:p>
          <a:p>
            <a:pPr marL="342900" indent="-342900">
              <a:buFont typeface="+mj-lt"/>
              <a:buAutoNum type="arabicPeriod"/>
            </a:pPr>
            <a:r>
              <a:rPr lang="id-ID" dirty="0" smtClean="0"/>
              <a:t>Robinson, Tarigan. 2005. </a:t>
            </a:r>
            <a:r>
              <a:rPr lang="id-ID" i="1" dirty="0" smtClean="0"/>
              <a:t>Ekonomi Regional. Teori dan Aplikasi</a:t>
            </a:r>
            <a:r>
              <a:rPr lang="id-ID" dirty="0" smtClean="0"/>
              <a:t>. PT. Bumi Aksara. Jakarta.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Z:\Dokumentasi Kegiatan Photos\Dokumentasi Talaud\IMG_6726.JPG"/>
          <p:cNvPicPr>
            <a:picLocks noChangeAspect="1" noChangeArrowheads="1"/>
          </p:cNvPicPr>
          <p:nvPr/>
        </p:nvPicPr>
        <p:blipFill>
          <a:blip r:embed="rId2"/>
          <a:srcRect/>
          <a:stretch>
            <a:fillRect/>
          </a:stretch>
        </p:blipFill>
        <p:spPr>
          <a:xfrm>
            <a:off x="0" y="0"/>
            <a:ext cx="9144000" cy="6858000"/>
          </a:xfrm>
          <a:prstGeom prst="rect">
            <a:avLst/>
          </a:prstGeom>
          <a:noFill/>
        </p:spPr>
      </p:pic>
      <p:sp>
        <p:nvSpPr>
          <p:cNvPr id="5" name="WordArt 6"/>
          <p:cNvSpPr>
            <a:spLocks noChangeArrowheads="1" noChangeShapeType="1" noTextEdit="1"/>
          </p:cNvSpPr>
          <p:nvPr/>
        </p:nvSpPr>
        <p:spPr bwMode="auto">
          <a:xfrm>
            <a:off x="642910" y="3286124"/>
            <a:ext cx="3571900" cy="1073148"/>
          </a:xfrm>
          <a:prstGeom prst="rect">
            <a:avLst/>
          </a:prstGeom>
        </p:spPr>
        <p:txBody>
          <a:bodyPr wrap="none" fromWordArt="1">
            <a:prstTxWarp prst="textSlantUp">
              <a:avLst>
                <a:gd name="adj" fmla="val 0"/>
              </a:avLst>
            </a:prstTxWarp>
          </a:bodyPr>
          <a:lstStyle/>
          <a:p>
            <a:pPr algn="ctr"/>
            <a:r>
              <a:rPr lang="en-US" sz="3600" kern="10" dirty="0" err="1"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sekian</a:t>
            </a:r>
            <a:endParaRPr lang="en-US" sz="3600"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4"/>
            <a:ext cx="9144000" cy="571504"/>
          </a:xfrm>
          <a:prstGeom prst="rect">
            <a:avLst/>
          </a:prstGeom>
          <a:solidFill>
            <a:schemeClr val="tx1"/>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bg1"/>
                </a:solidFill>
                <a:effectLst/>
                <a:uLnTx/>
                <a:uFillTx/>
                <a:latin typeface="Berlin Sans FB Demi" pitchFamily="34" charset="0"/>
                <a:ea typeface="+mj-ea"/>
                <a:cs typeface="Times New Roman" pitchFamily="18" charset="0"/>
              </a:rPr>
              <a:t>LATAR  BELAKANG</a:t>
            </a:r>
            <a:endParaRPr kumimoji="0" lang="id-ID" sz="2800" b="0" i="0" u="none" strike="noStrike" kern="1200" cap="none" spc="0" normalizeH="0" baseline="0" noProof="0" dirty="0">
              <a:ln>
                <a:noFill/>
              </a:ln>
              <a:solidFill>
                <a:schemeClr val="bg1"/>
              </a:solidFill>
              <a:effectLst/>
              <a:uLnTx/>
              <a:uFillTx/>
              <a:latin typeface="Berlin Sans FB Demi" pitchFamily="34" charset="0"/>
              <a:ea typeface="+mj-ea"/>
              <a:cs typeface="+mj-cs"/>
            </a:endParaRPr>
          </a:p>
        </p:txBody>
      </p:sp>
      <p:sp>
        <p:nvSpPr>
          <p:cNvPr id="3" name="Rectangle 2"/>
          <p:cNvSpPr/>
          <p:nvPr/>
        </p:nvSpPr>
        <p:spPr>
          <a:xfrm>
            <a:off x="500034" y="857232"/>
            <a:ext cx="8001056" cy="5632311"/>
          </a:xfrm>
          <a:prstGeom prst="rect">
            <a:avLst/>
          </a:prstGeom>
        </p:spPr>
        <p:txBody>
          <a:bodyPr wrap="square">
            <a:spAutoFit/>
          </a:bodyPr>
          <a:lstStyle/>
          <a:p>
            <a:pPr marL="342900" indent="-342900" algn="just">
              <a:buFont typeface="+mj-lt"/>
              <a:buAutoNum type="arabicPeriod"/>
            </a:pPr>
            <a:r>
              <a:rPr lang="id-ID" dirty="0" smtClean="0"/>
              <a:t>Dewasa ini, perkembangan sektor industri di Indonesia  menyebabkan terjadinya percepatan munculnya bangunan industri, penambahan devisa negara, serta mengurangi jumlah pengangguran. Namun, hal tersebut jika tidak diimbangi dengan kebijakan-kebijakan yang kuat, analisa lokasi khususnya lokasi industri yang tepat, maka keberadaan kawasan industri disamping memberikan dampak positif juga akan mempengaruhi potensi, kondisi, dan mutu sumber daya alam dan lingkungan sekitar (Anonim, 1993). Keberadaan sektor industri tersebut tidak terlepas dari pemilihan lokasi yang didasarkan pada teori lokasi yang telah berkembang mulai dari teori klasik, neo-klasik, sampai dengan teori lokasi modern.</a:t>
            </a:r>
            <a:endParaRPr lang="en-US" dirty="0" smtClean="0"/>
          </a:p>
          <a:p>
            <a:pPr marL="342900" indent="-342900" algn="just">
              <a:buFont typeface="+mj-lt"/>
              <a:buAutoNum type="arabicPeriod"/>
            </a:pPr>
            <a:endParaRPr lang="id-ID" dirty="0" smtClean="0"/>
          </a:p>
          <a:p>
            <a:pPr marL="342900" indent="-342900" algn="just">
              <a:buFont typeface="+mj-lt"/>
              <a:buAutoNum type="arabicPeriod"/>
            </a:pPr>
            <a:r>
              <a:rPr lang="id-ID" dirty="0" smtClean="0"/>
              <a:t>Teori lokasi sendiri dapat didefinisikan sebagai ilmu yang menyelidiki tata ruang (</a:t>
            </a:r>
            <a:r>
              <a:rPr lang="id-ID" i="1" dirty="0" smtClean="0"/>
              <a:t>spatial order</a:t>
            </a:r>
            <a:r>
              <a:rPr lang="id-ID" dirty="0" smtClean="0"/>
              <a:t>) kegiatan ekonomi, atau ilmu yang menyelidiki alokasi geografis dari sumber-sumber yang potensial, serta hubungannya dengan atau pengaruhnya terhadap keberadaan berbagai macam usaha/kegiatan lain baik ekonomi maupun sosial. (Tarigan, 2006:77). Secara umum, pemilihan lokasi oleh suatu unit aktivitas ditentukan oleh beberapa faktor seperti: bahan baku lokal (</a:t>
            </a:r>
            <a:r>
              <a:rPr lang="id-ID" i="1" dirty="0" smtClean="0"/>
              <a:t>local input</a:t>
            </a:r>
            <a:r>
              <a:rPr lang="id-ID" dirty="0" smtClean="0"/>
              <a:t>); permintaan lokal (local demand); bahan baku yang dapat dipindahkan (</a:t>
            </a:r>
            <a:r>
              <a:rPr lang="id-ID" i="1" dirty="0" smtClean="0"/>
              <a:t>transferred input),</a:t>
            </a:r>
            <a:r>
              <a:rPr lang="id-ID" dirty="0" smtClean="0"/>
              <a:t> dan permintaan luar (</a:t>
            </a:r>
            <a:r>
              <a:rPr lang="id-ID" i="1" dirty="0" smtClean="0"/>
              <a:t>outside demand</a:t>
            </a:r>
            <a:r>
              <a:rPr lang="id-ID" dirty="0" smtClean="0"/>
              <a:t>). (Hoover dan Giarratani, 2007).</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642918"/>
            <a:ext cx="8429684" cy="5078313"/>
          </a:xfrm>
          <a:prstGeom prst="rect">
            <a:avLst/>
          </a:prstGeom>
        </p:spPr>
        <p:txBody>
          <a:bodyPr wrap="square">
            <a:spAutoFit/>
          </a:bodyPr>
          <a:lstStyle/>
          <a:p>
            <a:pPr marL="342900" indent="-342900" algn="just">
              <a:buFont typeface="+mj-lt"/>
              <a:buAutoNum type="arabicPeriod"/>
            </a:pPr>
            <a:r>
              <a:rPr lang="id-ID" dirty="0" smtClean="0"/>
              <a:t>Industri adalah suatu kegiatan ekonomi yang melakukan kegiatan mengubah suatu barang dasar secara mekanis, kimia, atau dengan tangan sehingga menjadi  barang jadi atau setengah jadi dan atau barang yang kurang nilainya menjadi barang yang lebih tinggi nilainya, dan sifatnya lebih dekat kepada pemakai akhir (BPS, 2002). </a:t>
            </a:r>
            <a:r>
              <a:rPr lang="id-ID" b="1" dirty="0" smtClean="0"/>
              <a:t>Marpaung dalam Mujiono </a:t>
            </a:r>
            <a:r>
              <a:rPr lang="id-ID" dirty="0" smtClean="0"/>
              <a:t>(1987) menyebutkan bahwa kawasan Industri adalah kawasan tempat pemusatan kegiatan industri yang dilengkapi dengan prasarana dan sarana penunjang yang dikembangkan dan dikelola oleh perusahaan kawasan industri yang telah memiliki izin usaha kawasan industri.</a:t>
            </a:r>
            <a:endParaRPr lang="en-US" dirty="0" smtClean="0"/>
          </a:p>
          <a:p>
            <a:pPr marL="342900" indent="-342900" algn="just">
              <a:buFont typeface="+mj-lt"/>
              <a:buAutoNum type="arabicPeriod"/>
            </a:pPr>
            <a:endParaRPr lang="id-ID" dirty="0" smtClean="0"/>
          </a:p>
          <a:p>
            <a:pPr marL="342900" indent="-342900" algn="just">
              <a:buFont typeface="+mj-lt"/>
              <a:buAutoNum type="arabicPeriod"/>
            </a:pPr>
            <a:r>
              <a:rPr lang="id-ID" dirty="0" smtClean="0"/>
              <a:t>Teori lokasi adalah Ilmu yang menyelidiki tata ruang (</a:t>
            </a:r>
            <a:r>
              <a:rPr lang="id-ID" i="1" dirty="0" smtClean="0"/>
              <a:t>spatial order</a:t>
            </a:r>
            <a:r>
              <a:rPr lang="id-ID" dirty="0" smtClean="0"/>
              <a:t>) kegiatan ekonomi, atau ilmu yang menyelidiki lokasi geografis dari sumber-sumber yang potensial serta hubungan-nya dengan atau pengaruh-nya terhadap keberadaan berbagai macam usaha / kegiatan lain, baik ekonomi maupun sosial (Tarigan, 2006:77).</a:t>
            </a:r>
            <a:endParaRPr lang="en-US" dirty="0" smtClean="0"/>
          </a:p>
          <a:p>
            <a:pPr marL="342900" indent="-342900" algn="just">
              <a:buFont typeface="+mj-lt"/>
              <a:buAutoNum type="arabicPeriod"/>
            </a:pPr>
            <a:endParaRPr lang="en-US" dirty="0" smtClean="0"/>
          </a:p>
          <a:p>
            <a:pPr marL="342900" indent="-342900" algn="just">
              <a:buFont typeface="+mj-lt"/>
              <a:buAutoNum type="arabicPeriod"/>
            </a:pPr>
            <a:r>
              <a:rPr lang="id-ID" dirty="0" smtClean="0"/>
              <a:t>Berdasarkan kedua penjelasan di atas maka dibutuhkan suatu analisis mengenai konsep dasar teori lokasi dalam menentukan lokasi kawasan industri, dimana dengan adanya konsep dasar tersebut  dapat menjadi prinsip dalam pemilihan lokasi yang terbaik dan menguntungkan secara ekonomi bagi industri itu sendiri. </a:t>
            </a:r>
            <a:endParaRPr lang="id-ID" dirty="0"/>
          </a:p>
        </p:txBody>
      </p:sp>
      <p:sp>
        <p:nvSpPr>
          <p:cNvPr id="5" name="Title 1"/>
          <p:cNvSpPr txBox="1">
            <a:spLocks/>
          </p:cNvSpPr>
          <p:nvPr/>
        </p:nvSpPr>
        <p:spPr>
          <a:xfrm>
            <a:off x="0" y="-24"/>
            <a:ext cx="9144000" cy="571504"/>
          </a:xfrm>
          <a:prstGeom prst="rect">
            <a:avLst/>
          </a:prstGeom>
          <a:solidFill>
            <a:schemeClr val="tx1"/>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b="1" dirty="0" smtClean="0">
                <a:solidFill>
                  <a:schemeClr val="bg1"/>
                </a:solidFill>
                <a:latin typeface="Berlin Sans FB Demi" pitchFamily="34" charset="0"/>
                <a:ea typeface="+mj-ea"/>
                <a:cs typeface="Times New Roman" pitchFamily="18" charset="0"/>
              </a:rPr>
              <a:t>KONSEP DASAR PENENTUAN LOKASI</a:t>
            </a:r>
            <a:endParaRPr kumimoji="0" lang="id-ID" sz="2800" b="0" i="0" u="none" strike="noStrike" kern="1200" cap="none" spc="0" normalizeH="0" baseline="0" noProof="0" dirty="0">
              <a:ln>
                <a:noFill/>
              </a:ln>
              <a:solidFill>
                <a:schemeClr val="bg1"/>
              </a:solidFill>
              <a:effectLst/>
              <a:uLnTx/>
              <a:uFillTx/>
              <a:latin typeface="Berlin Sans FB Demi" pitchFamily="34" charset="0"/>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3652913"/>
            <a:ext cx="8572560" cy="2062103"/>
          </a:xfrm>
          <a:prstGeom prst="rect">
            <a:avLst/>
          </a:prstGeom>
        </p:spPr>
        <p:txBody>
          <a:bodyPr wrap="square">
            <a:spAutoFit/>
          </a:bodyPr>
          <a:lstStyle/>
          <a:p>
            <a:pPr algn="just"/>
            <a:r>
              <a:rPr lang="en-US" sz="2000" b="1" dirty="0" smtClean="0">
                <a:solidFill>
                  <a:srgbClr val="C00000"/>
                </a:solidFill>
              </a:rPr>
              <a:t>PERMASALAHAN</a:t>
            </a:r>
          </a:p>
          <a:p>
            <a:pPr algn="just"/>
            <a:r>
              <a:rPr lang="id-ID" dirty="0" smtClean="0"/>
              <a:t>Penentuan lokasi industri </a:t>
            </a:r>
            <a:r>
              <a:rPr lang="id-ID" b="1" i="1" dirty="0" smtClean="0"/>
              <a:t> </a:t>
            </a:r>
            <a:r>
              <a:rPr lang="id-ID" dirty="0" smtClean="0"/>
              <a:t>tidak serta merta langsung didirikan tetapi juga melalui beberapa analisa, baik dari segi kedekatan dengan bahan baku, kedekatan dengan pusat kota, dan lain sebagainya</a:t>
            </a:r>
            <a:r>
              <a:rPr lang="en-US" dirty="0" smtClean="0"/>
              <a:t> </a:t>
            </a:r>
            <a:r>
              <a:rPr lang="en-US" dirty="0" err="1" smtClean="0"/>
              <a:t>antara</a:t>
            </a:r>
            <a:r>
              <a:rPr lang="en-US" dirty="0" smtClean="0"/>
              <a:t> lain</a:t>
            </a:r>
            <a:r>
              <a:rPr lang="id-ID" dirty="0" smtClean="0"/>
              <a:t>:</a:t>
            </a:r>
          </a:p>
          <a:p>
            <a:pPr marL="261938" indent="-261938" algn="just"/>
            <a:r>
              <a:rPr lang="id-ID" dirty="0" smtClean="0"/>
              <a:t>1.  Apa saja yang menjadi dasar-dasar teori penentu lokasi industri?</a:t>
            </a:r>
          </a:p>
          <a:p>
            <a:pPr marL="261938" indent="-261938" algn="just"/>
            <a:r>
              <a:rPr lang="id-ID" dirty="0" smtClean="0"/>
              <a:t>2.  Apa sajakah faktor-faktor yang menjadi kriteria penentuan lokasi suatu</a:t>
            </a:r>
            <a:r>
              <a:rPr lang="en-US" dirty="0" smtClean="0"/>
              <a:t> </a:t>
            </a:r>
            <a:r>
              <a:rPr lang="id-ID" dirty="0" smtClean="0"/>
              <a:t>industri?</a:t>
            </a:r>
          </a:p>
          <a:p>
            <a:pPr marL="261938" indent="-261938" algn="just"/>
            <a:r>
              <a:rPr lang="id-ID" dirty="0" smtClean="0"/>
              <a:t>3.  Bagaimanakah implikasi teori lokasi industri terhadap penentuan lokasi industri</a:t>
            </a:r>
            <a:endParaRPr lang="id-ID" dirty="0"/>
          </a:p>
        </p:txBody>
      </p:sp>
      <p:sp>
        <p:nvSpPr>
          <p:cNvPr id="5" name="Rectangle 4"/>
          <p:cNvSpPr/>
          <p:nvPr/>
        </p:nvSpPr>
        <p:spPr>
          <a:xfrm>
            <a:off x="357158" y="947022"/>
            <a:ext cx="8643998" cy="2339102"/>
          </a:xfrm>
          <a:prstGeom prst="rect">
            <a:avLst/>
          </a:prstGeom>
        </p:spPr>
        <p:txBody>
          <a:bodyPr wrap="square">
            <a:spAutoFit/>
          </a:bodyPr>
          <a:lstStyle/>
          <a:p>
            <a:r>
              <a:rPr lang="id-ID" sz="2000" b="1" dirty="0" smtClean="0">
                <a:solidFill>
                  <a:srgbClr val="C00000"/>
                </a:solidFill>
              </a:rPr>
              <a:t>TUJUAN DAN SASARAN </a:t>
            </a:r>
            <a:endParaRPr lang="id-ID" sz="2000" dirty="0" smtClean="0">
              <a:solidFill>
                <a:srgbClr val="C00000"/>
              </a:solidFill>
            </a:endParaRPr>
          </a:p>
          <a:p>
            <a:pPr algn="just"/>
            <a:r>
              <a:rPr lang="id-ID" dirty="0" smtClean="0"/>
              <a:t>tujuan </a:t>
            </a:r>
            <a:r>
              <a:rPr lang="en-US" dirty="0" err="1" smtClean="0"/>
              <a:t>Penentuan</a:t>
            </a:r>
            <a:r>
              <a:rPr lang="en-US" dirty="0" smtClean="0"/>
              <a:t> </a:t>
            </a:r>
            <a:r>
              <a:rPr lang="en-US" dirty="0" err="1" smtClean="0"/>
              <a:t>lokasi</a:t>
            </a:r>
            <a:r>
              <a:rPr lang="en-US" dirty="0" smtClean="0"/>
              <a:t> </a:t>
            </a:r>
            <a:r>
              <a:rPr lang="en-US" dirty="0" err="1" smtClean="0"/>
              <a:t>industri</a:t>
            </a:r>
            <a:r>
              <a:rPr lang="en-US" dirty="0" smtClean="0"/>
              <a:t> </a:t>
            </a:r>
            <a:r>
              <a:rPr lang="en-US" dirty="0" err="1" smtClean="0"/>
              <a:t>ini</a:t>
            </a:r>
            <a:r>
              <a:rPr lang="en-US" dirty="0" smtClean="0"/>
              <a:t> </a:t>
            </a:r>
            <a:r>
              <a:rPr lang="en-US" dirty="0" err="1" smtClean="0"/>
              <a:t>adalah</a:t>
            </a:r>
            <a:r>
              <a:rPr lang="en-US" dirty="0" smtClean="0"/>
              <a:t> </a:t>
            </a:r>
            <a:r>
              <a:rPr lang="en-US" dirty="0" err="1" smtClean="0"/>
              <a:t>menemukan</a:t>
            </a:r>
            <a:r>
              <a:rPr lang="en-US" dirty="0" smtClean="0"/>
              <a:t> </a:t>
            </a:r>
            <a:r>
              <a:rPr lang="id-ID" dirty="0" smtClean="0"/>
              <a:t>teori lokasi manakah  yang menjadi acuan penentuan lokasi industri di kawasan industri.</a:t>
            </a:r>
          </a:p>
          <a:p>
            <a:pPr algn="just"/>
            <a:r>
              <a:rPr lang="id-ID" dirty="0" smtClean="0"/>
              <a:t>Untuk mencapai tujuan yang diharapkan, maka sasaran yang ingin dicapai diantaranya yaitu:</a:t>
            </a:r>
          </a:p>
          <a:p>
            <a:pPr marL="261938" indent="-261938" algn="just"/>
            <a:r>
              <a:rPr lang="id-ID" dirty="0" smtClean="0"/>
              <a:t>1.   Penjelasan mengenai berbagai teori yang menentukan lokasi industri.</a:t>
            </a:r>
          </a:p>
          <a:p>
            <a:pPr marL="261938" indent="-261938" algn="just"/>
            <a:r>
              <a:rPr lang="id-ID" dirty="0" smtClean="0"/>
              <a:t>2.  Identifikasi faktor-faktor yang menjadi pertimbangan dalam penentuan pemilihan lokasi industri</a:t>
            </a:r>
            <a:endParaRPr lang="id-ID" dirty="0"/>
          </a:p>
        </p:txBody>
      </p:sp>
      <p:sp>
        <p:nvSpPr>
          <p:cNvPr id="6" name="Title 1"/>
          <p:cNvSpPr txBox="1">
            <a:spLocks/>
          </p:cNvSpPr>
          <p:nvPr/>
        </p:nvSpPr>
        <p:spPr>
          <a:xfrm>
            <a:off x="0" y="-24"/>
            <a:ext cx="9144000" cy="571504"/>
          </a:xfrm>
          <a:prstGeom prst="rect">
            <a:avLst/>
          </a:prstGeom>
          <a:solidFill>
            <a:schemeClr val="tx1"/>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b="1" dirty="0" smtClean="0">
                <a:solidFill>
                  <a:schemeClr val="bg1"/>
                </a:solidFill>
                <a:latin typeface="Berlin Sans FB Demi" pitchFamily="34" charset="0"/>
                <a:ea typeface="+mj-ea"/>
                <a:cs typeface="Times New Roman" pitchFamily="18" charset="0"/>
              </a:rPr>
              <a:t>TUJUAN SASARAN DAN PERMASALAHAN</a:t>
            </a:r>
            <a:endParaRPr kumimoji="0" lang="id-ID" sz="2800" b="0" i="0" u="none" strike="noStrike" kern="1200" cap="none" spc="0" normalizeH="0" baseline="0" noProof="0" dirty="0">
              <a:ln>
                <a:noFill/>
              </a:ln>
              <a:solidFill>
                <a:schemeClr val="bg1"/>
              </a:solidFill>
              <a:effectLst/>
              <a:uLnTx/>
              <a:uFillTx/>
              <a:latin typeface="Berlin Sans FB Demi" pitchFamily="34" charset="0"/>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928670"/>
            <a:ext cx="8215370" cy="4801314"/>
          </a:xfrm>
          <a:prstGeom prst="rect">
            <a:avLst/>
          </a:prstGeom>
        </p:spPr>
        <p:txBody>
          <a:bodyPr wrap="square">
            <a:spAutoFit/>
          </a:bodyPr>
          <a:lstStyle/>
          <a:p>
            <a:pPr marL="342900" indent="-342900" algn="just">
              <a:buFont typeface="+mj-lt"/>
              <a:buAutoNum type="arabicPeriod"/>
            </a:pPr>
            <a:r>
              <a:rPr lang="id-ID" dirty="0" smtClean="0"/>
              <a:t>Teori lokasi industri pertama kali diungkapkan oleh ahli ekonom Jerman pada tahun 1929, yakni </a:t>
            </a:r>
            <a:r>
              <a:rPr lang="id-ID" b="1" dirty="0" smtClean="0"/>
              <a:t>Alfred Weber. </a:t>
            </a:r>
            <a:r>
              <a:rPr lang="id-ID" dirty="0" smtClean="0"/>
              <a:t>Menurut teori </a:t>
            </a:r>
            <a:r>
              <a:rPr lang="id-ID" b="1" dirty="0" smtClean="0"/>
              <a:t>Weber, </a:t>
            </a:r>
            <a:r>
              <a:rPr lang="id-ID" dirty="0" smtClean="0"/>
              <a:t>pemilihan lokasi industri didasarkan atas prinsip minimisasi biaya. Weber menyatakan bahwa lokasi setiap industri tergantung pada total biaya transportasi dan tenaga kerja, dimana penjumlahan keduanya harus minimum. Tempat dimana total biaya transportasi dan tenaga kerja yang minimum adalah identik dengan tingkat keuntungan yang maksimum. Menurut Weber ada tiga faktor yang mempengaruhi lokasi industri, yaitu biaya </a:t>
            </a:r>
            <a:r>
              <a:rPr lang="id-ID" b="1" dirty="0" smtClean="0">
                <a:solidFill>
                  <a:srgbClr val="C00000"/>
                </a:solidFill>
              </a:rPr>
              <a:t>transportasi, upah tenaga kerja, dan kekuatan aglomerasi atau deaglomerasi</a:t>
            </a:r>
            <a:r>
              <a:rPr lang="id-ID" dirty="0" smtClean="0"/>
              <a:t>.</a:t>
            </a:r>
            <a:endParaRPr lang="en-US" dirty="0" smtClean="0"/>
          </a:p>
          <a:p>
            <a:pPr marL="342900" indent="-342900" algn="just">
              <a:buFont typeface="+mj-lt"/>
              <a:buAutoNum type="arabicPeriod"/>
            </a:pPr>
            <a:endParaRPr lang="id-ID" dirty="0" smtClean="0"/>
          </a:p>
          <a:p>
            <a:pPr marL="342900" indent="-342900" algn="just">
              <a:buFont typeface="+mj-lt"/>
              <a:buAutoNum type="arabicPeriod"/>
            </a:pPr>
            <a:r>
              <a:rPr lang="id-ID" dirty="0" smtClean="0"/>
              <a:t>Dalam menjelaskan keterkaitan biaya transportasi dan bahan baku Weber menggunakan konsep segitiga lokasi atau </a:t>
            </a:r>
            <a:r>
              <a:rPr lang="id-ID" b="1" i="1" dirty="0" smtClean="0">
                <a:solidFill>
                  <a:srgbClr val="C00000"/>
                </a:solidFill>
              </a:rPr>
              <a:t>locational triangle</a:t>
            </a:r>
            <a:r>
              <a:rPr lang="id-ID" b="1" dirty="0" smtClean="0">
                <a:solidFill>
                  <a:srgbClr val="C00000"/>
                </a:solidFill>
              </a:rPr>
              <a:t> </a:t>
            </a:r>
            <a:r>
              <a:rPr lang="id-ID" dirty="0" smtClean="0"/>
              <a:t>untuk memperoleh lokasi optimum. Untuk menunjukkan apakah lokasi optimum tersebut lebih dekat ke lokasi bahan baku atau pasar, Weber merumuskan indeks material (IM), sedangkan biaya tenaga kerja sebagai salah satu faktor yang dapat mempengaruhi lokasi industri dijelaskan Weber dengan menggunakan sebuah kurva tertutup (closed curve) berupa lingkaran yang dinamakan isodapan (isodapane).</a:t>
            </a:r>
            <a:endParaRPr lang="id-ID" dirty="0"/>
          </a:p>
        </p:txBody>
      </p:sp>
      <p:sp>
        <p:nvSpPr>
          <p:cNvPr id="5" name="Title 1"/>
          <p:cNvSpPr txBox="1">
            <a:spLocks/>
          </p:cNvSpPr>
          <p:nvPr/>
        </p:nvSpPr>
        <p:spPr>
          <a:xfrm>
            <a:off x="0" y="-24"/>
            <a:ext cx="9144000" cy="571504"/>
          </a:xfrm>
          <a:prstGeom prst="rect">
            <a:avLst/>
          </a:prstGeom>
          <a:solidFill>
            <a:schemeClr val="tx1"/>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b="1" dirty="0" smtClean="0">
                <a:solidFill>
                  <a:schemeClr val="bg1"/>
                </a:solidFill>
                <a:latin typeface="Berlin Sans FB Demi" pitchFamily="34" charset="0"/>
                <a:ea typeface="+mj-ea"/>
                <a:cs typeface="Times New Roman" pitchFamily="18" charset="0"/>
              </a:rPr>
              <a:t>KONSEP DASAR TEORI LOKASI INDUSTRI</a:t>
            </a:r>
            <a:endParaRPr kumimoji="0" lang="id-ID" sz="2800" b="0" i="0" u="none" strike="noStrike" kern="1200" cap="none" spc="0" normalizeH="0" baseline="0" noProof="0" dirty="0">
              <a:ln>
                <a:noFill/>
              </a:ln>
              <a:solidFill>
                <a:schemeClr val="bg1"/>
              </a:solidFill>
              <a:effectLst/>
              <a:uLnTx/>
              <a:uFillTx/>
              <a:latin typeface="Berlin Sans FB Demi" pitchFamily="34" charset="0"/>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662962"/>
            <a:ext cx="8358246" cy="5909310"/>
          </a:xfrm>
          <a:prstGeom prst="rect">
            <a:avLst/>
          </a:prstGeom>
        </p:spPr>
        <p:txBody>
          <a:bodyPr wrap="square">
            <a:spAutoFit/>
          </a:bodyPr>
          <a:lstStyle/>
          <a:p>
            <a:pPr algn="just"/>
            <a:r>
              <a:rPr lang="id-ID" dirty="0" smtClean="0"/>
              <a:t>Menurut teori Weber, pemilihan lokasi industri didasarkan atas prinsip minimisasi biaya. Weber menyatakan bahwa lokasi setiap industri tergantung pada total biaya transportasi dan tenaga kerja, dimana penjumlahan keduanya harus minimum. Menurut Weber ada tiga faktor yang mempengaruhi lokasi industri, yaitu biaya transportasi, upah tenaga kerja, dan kekuatan aglomerasi atau deaglomerasi.</a:t>
            </a:r>
            <a:endParaRPr lang="en-US" dirty="0" smtClean="0"/>
          </a:p>
          <a:p>
            <a:pPr algn="just"/>
            <a:endParaRPr lang="id-ID" dirty="0" smtClean="0"/>
          </a:p>
          <a:p>
            <a:pPr algn="just"/>
            <a:r>
              <a:rPr lang="id-ID" dirty="0" smtClean="0"/>
              <a:t>Dalam menjelaskan keterkaitan biaya transportasi dan bahan baku Weber menggunakan konsep segitiga lokasi atau </a:t>
            </a:r>
            <a:r>
              <a:rPr lang="id-ID" i="1" dirty="0" smtClean="0"/>
              <a:t>locational triangle</a:t>
            </a:r>
            <a:r>
              <a:rPr lang="id-ID" dirty="0" smtClean="0"/>
              <a:t> untuk memperoleh lokasi optimum. Untuk menunjukkan apakah lokasi optimum tersebut lebih dekat ke lokasi bahan baku atau pasar, Weber merumuskan indeks material (IM), sedangkan biaya tenaga kerja sebagai salah satu faktor yang dapat mempengaruhi lokasi industri dijelaskan Weber dengan menggunakan sebuah kurva tertutup (closed curve) berupa lingkaran yang dinamakan isodapan (isodapane).</a:t>
            </a:r>
            <a:endParaRPr lang="en-US" dirty="0" smtClean="0"/>
          </a:p>
          <a:p>
            <a:endParaRPr lang="id-ID" dirty="0" smtClean="0"/>
          </a:p>
          <a:p>
            <a:r>
              <a:rPr lang="id-ID" dirty="0" smtClean="0"/>
              <a:t>penentuan lokasi terbaik menurut Weber tergantung pada karakter bahan baku yang digunakan, antara lain:</a:t>
            </a:r>
          </a:p>
          <a:p>
            <a:pPr marL="261938" indent="-261938" algn="just"/>
            <a:r>
              <a:rPr lang="id-ID" dirty="0" smtClean="0"/>
              <a:t>a.  Bahan baku yang tersedia dimana saja.</a:t>
            </a:r>
          </a:p>
          <a:p>
            <a:pPr marL="261938" indent="-261938" algn="just"/>
            <a:r>
              <a:rPr lang="id-ID" dirty="0" smtClean="0"/>
              <a:t>b.  Bahan baku setempat yang berpengaruh spesifik terhadap lokasi.</a:t>
            </a:r>
          </a:p>
          <a:p>
            <a:pPr marL="261938" indent="-261938" algn="just"/>
            <a:r>
              <a:rPr lang="id-ID" dirty="0" smtClean="0"/>
              <a:t>c. Berdasarkan perhitungan Indeks Material (IM) yang menentukan apakah lokasi industri tersebut lebih berorientasi pada bahan baku atau lebih berorientasi pada lokasi pasar</a:t>
            </a:r>
            <a:endParaRPr lang="id-ID" dirty="0"/>
          </a:p>
        </p:txBody>
      </p:sp>
      <p:sp>
        <p:nvSpPr>
          <p:cNvPr id="5" name="Title 1"/>
          <p:cNvSpPr txBox="1">
            <a:spLocks/>
          </p:cNvSpPr>
          <p:nvPr/>
        </p:nvSpPr>
        <p:spPr>
          <a:xfrm>
            <a:off x="0" y="-24"/>
            <a:ext cx="9144000" cy="571504"/>
          </a:xfrm>
          <a:prstGeom prst="rect">
            <a:avLst/>
          </a:prstGeom>
          <a:solidFill>
            <a:schemeClr val="tx1"/>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b="1" dirty="0" smtClean="0">
                <a:solidFill>
                  <a:schemeClr val="bg1"/>
                </a:solidFill>
                <a:latin typeface="Berlin Sans FB Demi" pitchFamily="34" charset="0"/>
                <a:ea typeface="+mj-ea"/>
                <a:cs typeface="Times New Roman" pitchFamily="18" charset="0"/>
              </a:rPr>
              <a:t>TEORI LOKASI INDUSTRI</a:t>
            </a:r>
            <a:endParaRPr kumimoji="0" lang="id-ID" sz="2800" b="0" i="0" u="none" strike="noStrike" kern="1200" cap="none" spc="0" normalizeH="0" baseline="0" noProof="0" dirty="0">
              <a:ln>
                <a:noFill/>
              </a:ln>
              <a:solidFill>
                <a:schemeClr val="bg1"/>
              </a:solidFill>
              <a:effectLst/>
              <a:uLnTx/>
              <a:uFillTx/>
              <a:latin typeface="Berlin Sans FB Demi" pitchFamily="34" charset="0"/>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785794"/>
            <a:ext cx="8501122" cy="5632311"/>
          </a:xfrm>
          <a:prstGeom prst="rect">
            <a:avLst/>
          </a:prstGeom>
        </p:spPr>
        <p:txBody>
          <a:bodyPr wrap="square">
            <a:spAutoFit/>
          </a:bodyPr>
          <a:lstStyle/>
          <a:p>
            <a:pPr algn="just"/>
            <a:r>
              <a:rPr lang="id-ID" dirty="0" smtClean="0"/>
              <a:t>Teori keseimbangan spasial dikemukakan oleh </a:t>
            </a:r>
            <a:r>
              <a:rPr lang="id-ID" b="1" dirty="0" smtClean="0">
                <a:solidFill>
                  <a:srgbClr val="C00000"/>
                </a:solidFill>
              </a:rPr>
              <a:t>August Losch </a:t>
            </a:r>
            <a:r>
              <a:rPr lang="id-ID" dirty="0" smtClean="0"/>
              <a:t>pada tahun 1954 melalui bukunya yang berjudul </a:t>
            </a:r>
            <a:r>
              <a:rPr lang="id-ID" i="1" dirty="0" smtClean="0"/>
              <a:t>Economics of Location</a:t>
            </a:r>
            <a:r>
              <a:rPr lang="id-ID" dirty="0" smtClean="0"/>
              <a:t>. Losch menyatakan bahwa lokasi suatu industri didasarkan pada kemampuan untuk menjaring konsumen sebanyak-banyaknya (dalam Ardhian, 2010). Dengan kata lain, konsep dasar teori lokasi industri yang  dikemukakan oleh </a:t>
            </a:r>
            <a:r>
              <a:rPr lang="id-ID" b="1" dirty="0" smtClean="0">
                <a:solidFill>
                  <a:srgbClr val="C00000"/>
                </a:solidFill>
              </a:rPr>
              <a:t>Losch</a:t>
            </a:r>
            <a:r>
              <a:rPr lang="id-ID" dirty="0" smtClean="0"/>
              <a:t> ini berprinsip pada permintaan pasar </a:t>
            </a:r>
            <a:r>
              <a:rPr lang="id-ID" i="1" dirty="0" smtClean="0"/>
              <a:t>(demand)</a:t>
            </a:r>
            <a:r>
              <a:rPr lang="id-ID" dirty="0" smtClean="0"/>
              <a:t> dengan asumsi:</a:t>
            </a:r>
          </a:p>
          <a:p>
            <a:pPr marL="261938" indent="-261938" algn="just"/>
            <a:r>
              <a:rPr lang="id-ID" dirty="0" smtClean="0"/>
              <a:t>a. Lokasi optimal suatu pabrik atau industri adalah apabila dapat menguasai wilayah pemasaran yang luas sehingga dapat dihasilkan pendapatan yang paling besar.</a:t>
            </a:r>
          </a:p>
          <a:p>
            <a:pPr marL="261938" indent="-261938" algn="just"/>
            <a:r>
              <a:rPr lang="id-ID" dirty="0" smtClean="0"/>
              <a:t>b. Pada suatu tempat yang topografinya datar atau homogen jika disuplai oleh pusat industri, volume penjualan akan membentuk kerucut. Semakin jauh dari pusat industri, maka volume penjualan barang akan semakin berkurang karena harganya semakin tinggi akibat naiknya ongkos transportasi.</a:t>
            </a:r>
            <a:endParaRPr lang="en-US" dirty="0" smtClean="0"/>
          </a:p>
          <a:p>
            <a:pPr algn="just"/>
            <a:endParaRPr lang="id-ID" dirty="0" smtClean="0"/>
          </a:p>
          <a:p>
            <a:pPr algn="just"/>
            <a:r>
              <a:rPr lang="id-ID" b="1" dirty="0" smtClean="0">
                <a:solidFill>
                  <a:srgbClr val="C00000"/>
                </a:solidFill>
              </a:rPr>
              <a:t>Teori Losch </a:t>
            </a:r>
            <a:r>
              <a:rPr lang="id-ID" dirty="0" smtClean="0"/>
              <a:t>ini bertujuan untuk menemukan pola lokasi industri sehingga ditemukan keseimbangan spasial antarlokal. Untuk mencapai keseimbangan tersebut, harus memenuhi syarat-syarat sebagai berikut:</a:t>
            </a:r>
          </a:p>
          <a:p>
            <a:pPr marL="261938" indent="-261938" algn="just"/>
            <a:r>
              <a:rPr lang="id-ID" dirty="0" smtClean="0"/>
              <a:t>a. Setiap lokasi industri harus menjamin keuntungan maksimum bagi penjual maupun pembeli.</a:t>
            </a:r>
          </a:p>
          <a:p>
            <a:pPr marL="261938" indent="-261938" algn="just"/>
            <a:r>
              <a:rPr lang="id-ID" dirty="0" smtClean="0"/>
              <a:t>b. Terdapat cukup banyak usaha pertanian dengan penyebaran cukup merata, sehingga seluruh permintaan yang ada dapat dilayani.</a:t>
            </a:r>
            <a:endParaRPr lang="id-ID" dirty="0"/>
          </a:p>
        </p:txBody>
      </p:sp>
      <p:sp>
        <p:nvSpPr>
          <p:cNvPr id="5" name="Rectangle 4"/>
          <p:cNvSpPr/>
          <p:nvPr/>
        </p:nvSpPr>
        <p:spPr>
          <a:xfrm>
            <a:off x="0" y="0"/>
            <a:ext cx="9144000" cy="461665"/>
          </a:xfrm>
          <a:prstGeom prst="rect">
            <a:avLst/>
          </a:prstGeom>
          <a:solidFill>
            <a:schemeClr val="tx1"/>
          </a:solidFill>
        </p:spPr>
        <p:txBody>
          <a:bodyPr wrap="square">
            <a:spAutoFit/>
          </a:bodyPr>
          <a:lstStyle/>
          <a:p>
            <a:pPr lvl="0" algn="ctr"/>
            <a:r>
              <a:rPr lang="id-ID" sz="2400" b="1" dirty="0" smtClean="0">
                <a:solidFill>
                  <a:schemeClr val="bg1"/>
                </a:solidFill>
                <a:latin typeface="Berlin Sans FB Demi" pitchFamily="34" charset="0"/>
              </a:rPr>
              <a:t>TEORI KESEIMBANGAN SPASIAL</a:t>
            </a:r>
            <a:endParaRPr lang="id-ID" sz="2400" dirty="0" smtClean="0">
              <a:solidFill>
                <a:schemeClr val="bg1"/>
              </a:solidFill>
              <a:latin typeface="Berlin Sans FB Dem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928670"/>
            <a:ext cx="8572560" cy="3693319"/>
          </a:xfrm>
          <a:prstGeom prst="rect">
            <a:avLst/>
          </a:prstGeom>
        </p:spPr>
        <p:txBody>
          <a:bodyPr wrap="square">
            <a:spAutoFit/>
          </a:bodyPr>
          <a:lstStyle/>
          <a:p>
            <a:pPr algn="just"/>
            <a:r>
              <a:rPr lang="id-ID" dirty="0" smtClean="0"/>
              <a:t>Teori ini dikemukakan oleh </a:t>
            </a:r>
            <a:r>
              <a:rPr lang="id-ID" b="1" dirty="0" smtClean="0">
                <a:solidFill>
                  <a:srgbClr val="C00000"/>
                </a:solidFill>
              </a:rPr>
              <a:t>Walter Christaller </a:t>
            </a:r>
            <a:r>
              <a:rPr lang="id-ID" dirty="0" smtClean="0"/>
              <a:t>pada tahun 1933 dalam bukunya yang berjudul </a:t>
            </a:r>
            <a:r>
              <a:rPr lang="id-ID" i="1" dirty="0" smtClean="0"/>
              <a:t>Central Places In Southern Germany</a:t>
            </a:r>
            <a:r>
              <a:rPr lang="id-ID" dirty="0" smtClean="0"/>
              <a:t>. Dalam buku ini Christaller mencoba menjelaskan bagaimana susunan dari besaran kota, jumlah kota, dan distribusinya di dalam satu wilayah Tempat pusat </a:t>
            </a:r>
            <a:r>
              <a:rPr lang="id-ID" i="1" dirty="0" smtClean="0"/>
              <a:t>(central place)</a:t>
            </a:r>
            <a:r>
              <a:rPr lang="id-ID" dirty="0" smtClean="0"/>
              <a:t> merupakan suatu tempat dimana produsen cenderung mengelompok di lokasi tersebut untuk menyediakan barang dan jasa bagi populasi di sekitarnya.  Asumsi-asumsi yang dikemukakan dalam teori </a:t>
            </a:r>
            <a:r>
              <a:rPr lang="id-ID" b="1" dirty="0" smtClean="0">
                <a:solidFill>
                  <a:srgbClr val="C00000"/>
                </a:solidFill>
              </a:rPr>
              <a:t>Christaller</a:t>
            </a:r>
            <a:r>
              <a:rPr lang="id-ID" dirty="0" smtClean="0"/>
              <a:t> antara lain:</a:t>
            </a:r>
          </a:p>
          <a:p>
            <a:pPr marL="261938" indent="-261938" algn="just"/>
            <a:r>
              <a:rPr lang="id-ID" dirty="0" smtClean="0"/>
              <a:t>a. Suatu lokasi yang memiliki permukaan datar yang seragam.</a:t>
            </a:r>
          </a:p>
          <a:p>
            <a:pPr marL="261938" indent="-261938" algn="just"/>
            <a:r>
              <a:rPr lang="id-ID" dirty="0" smtClean="0"/>
              <a:t>b. Lokasi tersebut memiliki jumlah penduduk yang merata dan memiliki daya beli yang sama.</a:t>
            </a:r>
          </a:p>
          <a:p>
            <a:pPr marL="261938" indent="-261938" algn="just"/>
            <a:r>
              <a:rPr lang="id-ID" dirty="0" smtClean="0"/>
              <a:t>c.</a:t>
            </a:r>
            <a:r>
              <a:rPr lang="en-US" dirty="0" smtClean="0"/>
              <a:t> </a:t>
            </a:r>
            <a:r>
              <a:rPr lang="id-ID" dirty="0" smtClean="0"/>
              <a:t>Lokasi tersebut mempunyai kesempatan transport dan komunikasi yang merata/gerakan ke segala arah (</a:t>
            </a:r>
            <a:r>
              <a:rPr lang="id-ID" i="1" dirty="0" smtClean="0"/>
              <a:t>isotropic surface</a:t>
            </a:r>
            <a:r>
              <a:rPr lang="id-ID" dirty="0" smtClean="0"/>
              <a:t>).</a:t>
            </a:r>
          </a:p>
          <a:p>
            <a:pPr marL="261938" indent="-261938" algn="just"/>
            <a:r>
              <a:rPr lang="id-ID" dirty="0" smtClean="0"/>
              <a:t>d.  Konsumen bertindak rasional sesuai dengan prinsip minimisasi jarak/biaya.</a:t>
            </a:r>
            <a:endParaRPr lang="id-ID" dirty="0"/>
          </a:p>
        </p:txBody>
      </p:sp>
      <p:sp>
        <p:nvSpPr>
          <p:cNvPr id="5" name="Rectangle 4"/>
          <p:cNvSpPr/>
          <p:nvPr/>
        </p:nvSpPr>
        <p:spPr>
          <a:xfrm>
            <a:off x="0" y="0"/>
            <a:ext cx="9144000" cy="523220"/>
          </a:xfrm>
          <a:prstGeom prst="rect">
            <a:avLst/>
          </a:prstGeom>
          <a:solidFill>
            <a:schemeClr val="tx1"/>
          </a:solidFill>
        </p:spPr>
        <p:txBody>
          <a:bodyPr wrap="square">
            <a:spAutoFit/>
          </a:bodyPr>
          <a:lstStyle/>
          <a:p>
            <a:pPr algn="ctr"/>
            <a:r>
              <a:rPr lang="id-ID" sz="2800" b="1" dirty="0" smtClean="0">
                <a:solidFill>
                  <a:schemeClr val="bg1"/>
                </a:solidFill>
                <a:latin typeface="Berlin Sans FB Demi" pitchFamily="34" charset="0"/>
              </a:rPr>
              <a:t>TEORI TEMPAT PUSAT</a:t>
            </a:r>
            <a:endParaRPr lang="id-ID" sz="2800" dirty="0">
              <a:solidFill>
                <a:schemeClr val="bg1"/>
              </a:solidFill>
              <a:latin typeface="Berlin Sans FB Dem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1000108"/>
            <a:ext cx="8358246" cy="3970318"/>
          </a:xfrm>
          <a:prstGeom prst="rect">
            <a:avLst/>
          </a:prstGeom>
        </p:spPr>
        <p:txBody>
          <a:bodyPr wrap="square">
            <a:spAutoFit/>
          </a:bodyPr>
          <a:lstStyle/>
          <a:p>
            <a:pPr algn="just"/>
            <a:r>
              <a:rPr lang="id-ID" dirty="0" smtClean="0"/>
              <a:t>Teori biaya minimum dan ketergantungan lokasi </a:t>
            </a:r>
            <a:r>
              <a:rPr lang="id-ID" b="1" dirty="0" smtClean="0">
                <a:solidFill>
                  <a:srgbClr val="C00000"/>
                </a:solidFill>
              </a:rPr>
              <a:t>(</a:t>
            </a:r>
            <a:r>
              <a:rPr lang="id-ID" b="1" i="1" dirty="0" smtClean="0">
                <a:solidFill>
                  <a:srgbClr val="C00000"/>
                </a:solidFill>
              </a:rPr>
              <a:t>Theory Least Cost and Place Interdependence</a:t>
            </a:r>
            <a:r>
              <a:rPr lang="id-ID" b="1" dirty="0" smtClean="0">
                <a:solidFill>
                  <a:srgbClr val="C00000"/>
                </a:solidFill>
              </a:rPr>
              <a:t>) </a:t>
            </a:r>
            <a:r>
              <a:rPr lang="id-ID" dirty="0" smtClean="0"/>
              <a:t>dikemukakan oleh Melvin Greenhut pada tahun 1956 dalam bukunya</a:t>
            </a:r>
            <a:r>
              <a:rPr lang="en-US" dirty="0" smtClean="0"/>
              <a:t> </a:t>
            </a:r>
            <a:r>
              <a:rPr lang="id-ID" i="1" dirty="0" smtClean="0"/>
              <a:t>Plant Location in Theory and in Practice </a:t>
            </a:r>
            <a:r>
              <a:rPr lang="id-ID" dirty="0" smtClean="0"/>
              <a:t>dan</a:t>
            </a:r>
            <a:r>
              <a:rPr lang="id-ID" i="1" dirty="0" smtClean="0"/>
              <a:t> Microeconomics and The Space Economy</a:t>
            </a:r>
            <a:r>
              <a:rPr lang="id-ID" dirty="0" smtClean="0"/>
              <a:t>. Greenhut berusaha menyatukan teori lokasi biaya minimum dengan teori ketergantungan lokasi yang mana dalam teori tersebut mencakup unsur-unsur sebagai berikut:</a:t>
            </a:r>
          </a:p>
          <a:p>
            <a:pPr marL="261938" indent="-261938" algn="just"/>
            <a:r>
              <a:rPr lang="id-ID" dirty="0" smtClean="0"/>
              <a:t>a.  Biaya lokasi yang meliputi biaya angkutan, tenaga dan pengelolaan</a:t>
            </a:r>
          </a:p>
          <a:p>
            <a:pPr marL="261938" indent="-261938" algn="just"/>
            <a:r>
              <a:rPr lang="id-ID" dirty="0" smtClean="0"/>
              <a:t>b.  Faktor lokasi yang berhubungan dengan permintaan, yaitu ketergantungan lokasi dan usaha untuk menguasai pasar.</a:t>
            </a:r>
          </a:p>
          <a:p>
            <a:pPr marL="261938" indent="-261938" algn="just"/>
            <a:r>
              <a:rPr lang="id-ID" dirty="0" smtClean="0"/>
              <a:t>c.   Faktor yang menurunkan biaya</a:t>
            </a:r>
          </a:p>
          <a:p>
            <a:pPr marL="261938" indent="-261938" algn="just"/>
            <a:r>
              <a:rPr lang="id-ID" dirty="0" smtClean="0"/>
              <a:t>d.   Faktor yang meningkatkan pendapatan.</a:t>
            </a:r>
          </a:p>
          <a:p>
            <a:pPr marL="261938" indent="-261938" algn="just"/>
            <a:r>
              <a:rPr lang="id-ID" dirty="0" smtClean="0"/>
              <a:t>e.</a:t>
            </a:r>
            <a:r>
              <a:rPr lang="en-US" dirty="0" smtClean="0"/>
              <a:t> </a:t>
            </a:r>
            <a:r>
              <a:rPr lang="id-ID" dirty="0" smtClean="0"/>
              <a:t>Faktor pribadi yang berpengaruh terhadap penurunan biaya dan peningkatan pendapatan.</a:t>
            </a:r>
          </a:p>
          <a:p>
            <a:pPr marL="261938" indent="-261938" algn="just"/>
            <a:r>
              <a:rPr lang="id-ID" dirty="0" smtClean="0"/>
              <a:t>f.   Pertimbangan pribadi</a:t>
            </a:r>
            <a:endParaRPr lang="id-ID" dirty="0"/>
          </a:p>
        </p:txBody>
      </p:sp>
      <p:sp>
        <p:nvSpPr>
          <p:cNvPr id="5" name="Rectangle 4"/>
          <p:cNvSpPr/>
          <p:nvPr/>
        </p:nvSpPr>
        <p:spPr>
          <a:xfrm>
            <a:off x="0" y="0"/>
            <a:ext cx="9144000" cy="461665"/>
          </a:xfrm>
          <a:prstGeom prst="rect">
            <a:avLst/>
          </a:prstGeom>
          <a:solidFill>
            <a:schemeClr val="tx1"/>
          </a:solidFill>
        </p:spPr>
        <p:txBody>
          <a:bodyPr wrap="square">
            <a:spAutoFit/>
          </a:bodyPr>
          <a:lstStyle/>
          <a:p>
            <a:pPr lvl="0" algn="ctr"/>
            <a:r>
              <a:rPr lang="id-ID" sz="2400" b="1" dirty="0" smtClean="0">
                <a:solidFill>
                  <a:schemeClr val="bg1"/>
                </a:solidFill>
                <a:latin typeface="Berlin Sans FB Demi" pitchFamily="34" charset="0"/>
              </a:rPr>
              <a:t>TEORI BIAYA MINIMUM DAN KETERGANTUNGAN LOKASI</a:t>
            </a:r>
            <a:endParaRPr lang="id-ID" sz="2400" dirty="0" smtClean="0">
              <a:solidFill>
                <a:schemeClr val="bg1"/>
              </a:solidFill>
              <a:latin typeface="Berlin Sans FB Demi"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1043</TotalTime>
  <Words>583</Words>
  <Application>Microsoft Office PowerPoint</Application>
  <PresentationFormat>On-screen Show (4:3)</PresentationFormat>
  <Paragraphs>95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UNTUK PENDALAMAN BACA:</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May</cp:lastModifiedBy>
  <cp:revision>83</cp:revision>
  <dcterms:created xsi:type="dcterms:W3CDTF">2014-02-17T09:37:15Z</dcterms:created>
  <dcterms:modified xsi:type="dcterms:W3CDTF">2015-04-08T06:55:44Z</dcterms:modified>
</cp:coreProperties>
</file>