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76" r:id="rId4"/>
    <p:sldId id="277" r:id="rId5"/>
    <p:sldId id="278" r:id="rId6"/>
    <p:sldId id="279" r:id="rId7"/>
    <p:sldId id="280" r:id="rId8"/>
    <p:sldId id="274"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4"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F064B-22E7-47A8-B1F6-172E20AAA439}" type="datetimeFigureOut">
              <a:rPr lang="id-ID" smtClean="0"/>
              <a:pPr/>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3B83A73-4768-4397-BB35-91441DD9377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F064B-22E7-47A8-B1F6-172E20AAA439}" type="datetimeFigureOut">
              <a:rPr lang="id-ID" smtClean="0"/>
              <a:pPr/>
              <a:t>08/04/2015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83A73-4768-4397-BB35-91441DD9377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7492" name="Text Box 4"/>
          <p:cNvSpPr txBox="1">
            <a:spLocks noChangeArrowheads="1"/>
          </p:cNvSpPr>
          <p:nvPr/>
        </p:nvSpPr>
        <p:spPr bwMode="auto">
          <a:xfrm>
            <a:off x="0" y="219654"/>
            <a:ext cx="9144000" cy="923330"/>
          </a:xfrm>
          <a:prstGeom prst="rect">
            <a:avLst/>
          </a:prstGeom>
          <a:noFill/>
          <a:ln w="9525">
            <a:noFill/>
            <a:miter lim="800000"/>
            <a:headEnd/>
            <a:tailEnd/>
          </a:ln>
          <a:effectLst/>
        </p:spPr>
        <p:txBody>
          <a:bodyPr wrap="square">
            <a:spAutoFit/>
          </a:bodyPr>
          <a:lstStyle/>
          <a:p>
            <a:pPr algn="ctr">
              <a:defRPr/>
            </a:pPr>
            <a:r>
              <a:rPr lang="en-US" b="1" dirty="0">
                <a:solidFill>
                  <a:srgbClr val="003366"/>
                </a:solidFill>
                <a:effectLst>
                  <a:outerShdw blurRad="38100" dist="38100" dir="2700000" algn="tl">
                    <a:srgbClr val="000000"/>
                  </a:outerShdw>
                </a:effectLst>
                <a:latin typeface="Arial" pitchFamily="34" charset="0"/>
              </a:rPr>
              <a:t>JURUSAN PERENCANAAN WILAYAH DAN KOTA</a:t>
            </a:r>
          </a:p>
          <a:p>
            <a:pPr algn="ctr">
              <a:defRPr/>
            </a:pPr>
            <a:r>
              <a:rPr lang="en-US" b="1" dirty="0">
                <a:solidFill>
                  <a:srgbClr val="003366"/>
                </a:solidFill>
                <a:effectLst>
                  <a:outerShdw blurRad="38100" dist="38100" dir="2700000" algn="tl">
                    <a:srgbClr val="000000"/>
                  </a:outerShdw>
                </a:effectLst>
                <a:latin typeface="Arial" pitchFamily="34" charset="0"/>
              </a:rPr>
              <a:t>FAKULTAS TEKNIK</a:t>
            </a:r>
          </a:p>
          <a:p>
            <a:pPr algn="ctr">
              <a:defRPr/>
            </a:pPr>
            <a:r>
              <a:rPr lang="en-US" b="1" dirty="0">
                <a:solidFill>
                  <a:srgbClr val="003366"/>
                </a:solidFill>
                <a:effectLst>
                  <a:outerShdw blurRad="38100" dist="38100" dir="2700000" algn="tl">
                    <a:srgbClr val="000000"/>
                  </a:outerShdw>
                </a:effectLst>
                <a:latin typeface="Arial" pitchFamily="34" charset="0"/>
              </a:rPr>
              <a:t>UNIVERSITAS INDONUSA ESA UNGGUL</a:t>
            </a:r>
          </a:p>
        </p:txBody>
      </p:sp>
      <p:sp>
        <p:nvSpPr>
          <p:cNvPr id="7" name="Rectangle 6"/>
          <p:cNvSpPr/>
          <p:nvPr/>
        </p:nvSpPr>
        <p:spPr>
          <a:xfrm>
            <a:off x="1571604" y="2143116"/>
            <a:ext cx="6143668" cy="707886"/>
          </a:xfrm>
          <a:prstGeom prst="rect">
            <a:avLst/>
          </a:prstGeom>
        </p:spPr>
        <p:txBody>
          <a:bodyPr wrap="square">
            <a:spAutoFit/>
          </a:bodyPr>
          <a:lstStyle/>
          <a:p>
            <a:pPr algn="ctr">
              <a:defRPr/>
            </a:pPr>
            <a:r>
              <a:rPr lang="en-US" sz="2000" dirty="0" err="1" smtClean="0">
                <a:solidFill>
                  <a:srgbClr val="FF0000"/>
                </a:solidFill>
                <a:latin typeface="Berlin Sans FB Demi" pitchFamily="34" charset="0"/>
                <a:ea typeface="Times New Roman" pitchFamily="18" charset="0"/>
                <a:cs typeface="Tahoma" pitchFamily="34" charset="0"/>
              </a:rPr>
              <a:t>Kuliah</a:t>
            </a:r>
            <a:r>
              <a:rPr lang="en-US" sz="2000" dirty="0" smtClean="0">
                <a:solidFill>
                  <a:srgbClr val="FF0000"/>
                </a:solidFill>
                <a:latin typeface="Berlin Sans FB Demi" pitchFamily="34" charset="0"/>
                <a:ea typeface="Times New Roman" pitchFamily="18" charset="0"/>
                <a:cs typeface="Tahoma" pitchFamily="34" charset="0"/>
              </a:rPr>
              <a:t> Ke-13</a:t>
            </a:r>
          </a:p>
          <a:p>
            <a:pPr algn="ctr">
              <a:defRPr/>
            </a:pPr>
            <a:endParaRPr lang="en-US" sz="2000" dirty="0" smtClean="0">
              <a:solidFill>
                <a:srgbClr val="FF0000"/>
              </a:solidFill>
              <a:latin typeface="Berlin Sans FB Demi" pitchFamily="34" charset="0"/>
              <a:ea typeface="Times New Roman" pitchFamily="18" charset="0"/>
              <a:cs typeface="Tahoma" pitchFamily="34" charset="0"/>
            </a:endParaRPr>
          </a:p>
        </p:txBody>
      </p:sp>
      <p:pic>
        <p:nvPicPr>
          <p:cNvPr id="8" name="Picture 7" descr="Universitas Esa Unggul"/>
          <p:cNvPicPr/>
          <p:nvPr/>
        </p:nvPicPr>
        <p:blipFill>
          <a:blip r:embed="rId2"/>
          <a:srcRect/>
          <a:stretch>
            <a:fillRect/>
          </a:stretch>
        </p:blipFill>
        <p:spPr bwMode="auto">
          <a:xfrm>
            <a:off x="214282" y="285728"/>
            <a:ext cx="1571637" cy="714380"/>
          </a:xfrm>
          <a:prstGeom prst="rect">
            <a:avLst/>
          </a:prstGeom>
          <a:noFill/>
        </p:spPr>
      </p:pic>
      <p:sp>
        <p:nvSpPr>
          <p:cNvPr id="6" name="Rectangle 5"/>
          <p:cNvSpPr/>
          <p:nvPr/>
        </p:nvSpPr>
        <p:spPr>
          <a:xfrm>
            <a:off x="1500166" y="2714620"/>
            <a:ext cx="6715172" cy="707886"/>
          </a:xfrm>
          <a:prstGeom prst="rect">
            <a:avLst/>
          </a:prstGeom>
        </p:spPr>
        <p:txBody>
          <a:bodyPr wrap="square">
            <a:spAutoFit/>
          </a:bodyPr>
          <a:lstStyle/>
          <a:p>
            <a:pPr algn="ctr">
              <a:defRPr/>
            </a:pPr>
            <a:r>
              <a:rPr lang="en-US" sz="2000" b="1" dirty="0" smtClean="0">
                <a:latin typeface="Berlin Sans FB Demi" pitchFamily="34" charset="0"/>
                <a:ea typeface="Times New Roman" pitchFamily="18" charset="0"/>
                <a:cs typeface="Tahoma" pitchFamily="34" charset="0"/>
              </a:rPr>
              <a:t>DASAR DAN A</a:t>
            </a:r>
            <a:r>
              <a:rPr lang="id-ID" sz="2000" b="1" dirty="0" smtClean="0">
                <a:latin typeface="Berlin Sans FB Demi" pitchFamily="34" charset="0"/>
                <a:ea typeface="Times New Roman" pitchFamily="18" charset="0"/>
                <a:cs typeface="Tahoma" pitchFamily="34" charset="0"/>
              </a:rPr>
              <a:t>NALISIS LOKASI </a:t>
            </a:r>
            <a:r>
              <a:rPr lang="en-US" sz="2000" b="1" dirty="0" smtClean="0">
                <a:latin typeface="Berlin Sans FB Demi" pitchFamily="34" charset="0"/>
                <a:ea typeface="Times New Roman" pitchFamily="18" charset="0"/>
                <a:cs typeface="Tahoma" pitchFamily="34" charset="0"/>
              </a:rPr>
              <a:t>KEGIATAN </a:t>
            </a:r>
            <a:r>
              <a:rPr lang="id-ID" sz="2000" b="1" dirty="0" smtClean="0">
                <a:latin typeface="Berlin Sans FB Demi" pitchFamily="34" charset="0"/>
                <a:ea typeface="Times New Roman" pitchFamily="18" charset="0"/>
                <a:cs typeface="Tahoma" pitchFamily="34" charset="0"/>
              </a:rPr>
              <a:t> </a:t>
            </a:r>
            <a:r>
              <a:rPr lang="en-US" sz="2000" b="1" dirty="0" smtClean="0">
                <a:latin typeface="Berlin Sans FB Demi" pitchFamily="34" charset="0"/>
                <a:ea typeface="Times New Roman" pitchFamily="18" charset="0"/>
                <a:cs typeface="Tahoma" pitchFamily="34" charset="0"/>
              </a:rPr>
              <a:t>PERDAGANGAN (RETAIL)</a:t>
            </a:r>
            <a:endParaRPr lang="en-US" sz="2000" b="1" dirty="0" smtClean="0">
              <a:latin typeface="Berlin Sans FB Dem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282" y="642918"/>
            <a:ext cx="8501122" cy="4644503"/>
          </a:xfrm>
          <a:prstGeom prst="rect">
            <a:avLst/>
          </a:prstGeom>
          <a:noFill/>
          <a:ln w="9525">
            <a:noFill/>
            <a:miter lim="800000"/>
            <a:headEnd/>
            <a:tailEnd/>
          </a:ln>
          <a:effectLst/>
        </p:spPr>
        <p:txBody>
          <a:bodyPr vert="horz" wrap="square" lIns="0" tIns="119025"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C00000"/>
                </a:solidFill>
                <a:effectLst/>
                <a:latin typeface="Arial" pitchFamily="34" charset="0"/>
                <a:cs typeface="Arial" pitchFamily="34" charset="0"/>
              </a:rPr>
              <a:t>Menurut Cristaller dalam Zulkarnain (1933), </a:t>
            </a:r>
            <a:r>
              <a:rPr kumimoji="0" lang="id-ID" sz="1400" b="0" i="0" u="none" strike="noStrike" cap="none" normalizeH="0" baseline="0" dirty="0" smtClean="0">
                <a:ln>
                  <a:noFill/>
                </a:ln>
                <a:effectLst/>
                <a:latin typeface="Arial" pitchFamily="34" charset="0"/>
                <a:cs typeface="Arial" pitchFamily="34" charset="0"/>
              </a:rPr>
              <a:t>sistem perdagangan ditentukan oleh permukiman dan transportasi. Asumsi yang digunakan adalah:</a:t>
            </a:r>
          </a:p>
          <a:p>
            <a:pPr marL="342900" marR="0" lvl="0" indent="-255588" algn="l"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Budaya dan tempat seragam</a:t>
            </a:r>
          </a:p>
          <a:p>
            <a:pPr marL="342900" marR="0" lvl="0" indent="-255588" algn="l"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Area tidak terbatas</a:t>
            </a:r>
          </a:p>
          <a:p>
            <a:pPr marL="342900" marR="0" lvl="0" indent="-255588" algn="l"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Aksesibilitasnya sama</a:t>
            </a:r>
          </a:p>
          <a:p>
            <a:pPr marL="342900" marR="0" lvl="0" indent="-255588" algn="l"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Permintaan sama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4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C00000"/>
                </a:solidFill>
                <a:effectLst/>
                <a:latin typeface="Arial" pitchFamily="34" charset="0"/>
                <a:cs typeface="Arial" pitchFamily="34" charset="0"/>
              </a:rPr>
              <a:t>Johnson (1975) </a:t>
            </a:r>
            <a:r>
              <a:rPr kumimoji="0" lang="id-ID" sz="1400" b="0" i="0" u="none" strike="noStrike" cap="none" normalizeH="0" baseline="0" dirty="0" smtClean="0">
                <a:ln>
                  <a:noFill/>
                </a:ln>
                <a:effectLst/>
                <a:latin typeface="Arial" pitchFamily="34" charset="0"/>
                <a:cs typeface="Arial" pitchFamily="34" charset="0"/>
              </a:rPr>
              <a:t>menyebutkan bahwa daerah cenderung mempunyai pengaruh pasar sendiri, terutama jika daerah tersebut merupakan tanah datar, luasnya pengaruh radius dapat dibatasi oleh hambatan alam, sarana transportasi yang mendukung daerah itu. Hambatan dalam pencapaian bisa disebabkan oleh struktur ruang yang kurang baik, sulitnya untuk mencapai lokasi, jalan-jalan masih becek pada musim  hujan dan berdebu pada musim kemarau serta belum adanya jalur kendaraan.</a:t>
            </a: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400" b="0" i="0" u="none" strike="noStrike" cap="none" normalizeH="0" baseline="0" dirty="0" smtClean="0">
                <a:ln>
                  <a:noFill/>
                </a:ln>
                <a:effectLst/>
                <a:latin typeface="Arial" pitchFamily="34" charset="0"/>
                <a:cs typeface="Arial" pitchFamily="34" charset="0"/>
              </a:rPr>
              <a:t/>
            </a:r>
            <a:br>
              <a:rPr kumimoji="0" lang="id-ID" sz="1400" b="0" i="0" u="none" strike="noStrike" cap="none" normalizeH="0" baseline="0" dirty="0" smtClean="0">
                <a:ln>
                  <a:noFill/>
                </a:ln>
                <a:effectLst/>
                <a:latin typeface="Arial" pitchFamily="34" charset="0"/>
                <a:cs typeface="Arial" pitchFamily="34" charset="0"/>
              </a:rPr>
            </a:br>
            <a:r>
              <a:rPr kumimoji="0" lang="id-ID" sz="1400" b="1" i="0" u="none" strike="noStrike" cap="none" normalizeH="0" baseline="0" dirty="0" smtClean="0">
                <a:ln>
                  <a:noFill/>
                </a:ln>
                <a:solidFill>
                  <a:srgbClr val="C00000"/>
                </a:solidFill>
                <a:effectLst/>
                <a:latin typeface="Arial" pitchFamily="34" charset="0"/>
                <a:cs typeface="Arial" pitchFamily="34" charset="0"/>
              </a:rPr>
              <a:t>Menurut Robinson </a:t>
            </a:r>
            <a:r>
              <a:rPr kumimoji="0" lang="id-ID" sz="1400" b="0" i="0" u="none" strike="noStrike" cap="none" normalizeH="0" baseline="0" dirty="0" smtClean="0">
                <a:ln>
                  <a:noFill/>
                </a:ln>
                <a:effectLst/>
                <a:latin typeface="Arial" pitchFamily="34" charset="0"/>
                <a:cs typeface="Arial" pitchFamily="34" charset="0"/>
              </a:rPr>
              <a:t>(1974), enam kriteria yang dilihat  dari ilmu geografi yang berpengaruh dalam pemilihan lokasi adalah :</a:t>
            </a:r>
          </a:p>
          <a:p>
            <a:pPr marL="342900" marR="0" lvl="0" indent="-255588" algn="l"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Bahan mentah</a:t>
            </a:r>
          </a:p>
          <a:p>
            <a:pPr marL="342900" marR="0" lvl="0" indent="-255588" algn="l"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Sumber Daya tenaga (power resource)</a:t>
            </a:r>
          </a:p>
          <a:p>
            <a:pPr marL="342900" marR="0" lvl="0" indent="-255588" algn="l"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Suplai tenaga kerja</a:t>
            </a:r>
          </a:p>
          <a:p>
            <a:pPr marL="342900" marR="0" lvl="0" indent="-255588" algn="l"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Suplai air</a:t>
            </a:r>
          </a:p>
          <a:p>
            <a:pPr marL="342900" marR="0" lvl="0" indent="-255588" algn="l"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Pemasaran</a:t>
            </a:r>
          </a:p>
          <a:p>
            <a:pPr marL="342900" marR="0" lvl="0" indent="-255588" algn="l"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Fasilitas Transportasi</a:t>
            </a:r>
          </a:p>
        </p:txBody>
      </p:sp>
      <p:sp>
        <p:nvSpPr>
          <p:cNvPr id="5" name="Rectangle 4"/>
          <p:cNvSpPr/>
          <p:nvPr/>
        </p:nvSpPr>
        <p:spPr>
          <a:xfrm>
            <a:off x="0" y="-71462"/>
            <a:ext cx="9144000" cy="461665"/>
          </a:xfrm>
          <a:prstGeom prst="rect">
            <a:avLst/>
          </a:prstGeom>
          <a:solidFill>
            <a:schemeClr val="tx1"/>
          </a:solidFill>
        </p:spPr>
        <p:txBody>
          <a:bodyPr wrap="square">
            <a:spAutoFit/>
          </a:bodyPr>
          <a:lstStyle/>
          <a:p>
            <a:pPr lvl="0" algn="ctr" fontAlgn="base">
              <a:spcBef>
                <a:spcPct val="0"/>
              </a:spcBef>
              <a:spcAft>
                <a:spcPct val="0"/>
              </a:spcAft>
            </a:pPr>
            <a:r>
              <a:rPr lang="id-ID" sz="2400" b="1" dirty="0" smtClean="0">
                <a:solidFill>
                  <a:schemeClr val="bg1"/>
                </a:solidFill>
                <a:latin typeface="Berlin Sans FB Demi" pitchFamily="34" charset="0"/>
                <a:cs typeface="Arial" pitchFamily="34" charset="0"/>
              </a:rPr>
              <a:t>TEORI LOKASI KEGIATAN PERDAGANGAN</a:t>
            </a:r>
            <a:r>
              <a:rPr lang="en-US" sz="2400" b="1" dirty="0" smtClean="0">
                <a:solidFill>
                  <a:schemeClr val="bg1"/>
                </a:solidFill>
                <a:latin typeface="Berlin Sans FB Demi" pitchFamily="34" charset="0"/>
                <a:cs typeface="Arial" pitchFamily="34" charset="0"/>
              </a:rPr>
              <a:t> (1)</a:t>
            </a:r>
            <a:endParaRPr lang="id-ID" sz="2400" b="1" dirty="0" smtClean="0">
              <a:solidFill>
                <a:schemeClr val="bg1"/>
              </a:solidFill>
              <a:latin typeface="Berlin Sans FB Demi"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rot="10800000" flipV="1">
            <a:off x="214282" y="642918"/>
            <a:ext cx="857256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C00000"/>
                </a:solidFill>
                <a:effectLst/>
                <a:latin typeface="Arial" pitchFamily="34" charset="0"/>
                <a:cs typeface="Arial" pitchFamily="34" charset="0"/>
              </a:rPr>
              <a:t>Sin (1982) </a:t>
            </a:r>
            <a:r>
              <a:rPr kumimoji="0" lang="id-ID" sz="1400" b="0" i="0" u="none" strike="noStrike" cap="none" normalizeH="0" baseline="0" dirty="0" smtClean="0">
                <a:ln>
                  <a:noFill/>
                </a:ln>
                <a:effectLst/>
                <a:latin typeface="Arial" pitchFamily="34" charset="0"/>
                <a:cs typeface="Arial" pitchFamily="34" charset="0"/>
              </a:rPr>
              <a:t>mengemukakan bahwa faktor pengaruh yang membagi kawasan perdagangan pusat kota dipengaruhi oleh aksesibilitas dan keterkaitan spasial.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400" b="0" i="0" u="none" strike="noStrike" cap="none" normalizeH="0" baseline="0" dirty="0" smtClean="0">
                <a:ln>
                  <a:noFill/>
                </a:ln>
                <a:effectLst/>
                <a:latin typeface="Arial" pitchFamily="34" charset="0"/>
                <a:cs typeface="Arial" pitchFamily="34" charset="0"/>
              </a:rPr>
              <a:t/>
            </a:r>
            <a:br>
              <a:rPr kumimoji="0" lang="id-ID" sz="1400" b="0" i="0" u="none" strike="noStrike" cap="none" normalizeH="0" baseline="0" dirty="0" smtClean="0">
                <a:ln>
                  <a:noFill/>
                </a:ln>
                <a:effectLst/>
                <a:latin typeface="Arial" pitchFamily="34" charset="0"/>
                <a:cs typeface="Arial" pitchFamily="34" charset="0"/>
              </a:rPr>
            </a:br>
            <a:r>
              <a:rPr kumimoji="0" lang="id-ID" sz="1400" b="1" i="0" u="none" strike="noStrike" cap="none" normalizeH="0" baseline="0" dirty="0" smtClean="0">
                <a:ln>
                  <a:noFill/>
                </a:ln>
                <a:solidFill>
                  <a:srgbClr val="C00000"/>
                </a:solidFill>
                <a:effectLst/>
                <a:latin typeface="Arial" pitchFamily="34" charset="0"/>
                <a:cs typeface="Arial" pitchFamily="34" charset="0"/>
              </a:rPr>
              <a:t>Morill (1982) </a:t>
            </a:r>
            <a:r>
              <a:rPr kumimoji="0" lang="id-ID" sz="1400" b="0" i="0" u="none" strike="noStrike" cap="none" normalizeH="0" baseline="0" dirty="0" smtClean="0">
                <a:ln>
                  <a:noFill/>
                </a:ln>
                <a:effectLst/>
                <a:latin typeface="Arial" pitchFamily="34" charset="0"/>
                <a:cs typeface="Arial" pitchFamily="34" charset="0"/>
              </a:rPr>
              <a:t>menyebutkan bahwa faktor-faktor yang mempengaruhi lokasi kegiatan perdagangan adalah :</a:t>
            </a:r>
          </a:p>
          <a:p>
            <a:pPr marL="342900" marR="0" lvl="0" indent="-255588" algn="just"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Spasial atau geografis, yang berkaitan dengan karakteristik seperti ruang, jarak, aksesibilitas, ukuran, bentuk, aglomerasi dan posisi relatif lokasi dalam keseluruhan.</a:t>
            </a:r>
          </a:p>
          <a:p>
            <a:pPr marL="342900" marR="0" lvl="0" indent="-255588" algn="just"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Faktor-faktor lainnya yaitu ekonomi, politik, budaya sehingga saling berpengaruh antara faktor spasial dan aspasial. Selain itu juga perlu diperhatikan konsumen.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400" b="0" i="0" u="none" strike="noStrike" cap="none" normalizeH="0" baseline="0" dirty="0" smtClean="0">
                <a:ln>
                  <a:noFill/>
                </a:ln>
                <a:effectLst/>
                <a:latin typeface="Arial" pitchFamily="34" charset="0"/>
                <a:cs typeface="Arial" pitchFamily="34" charset="0"/>
              </a:rPr>
              <a:t/>
            </a:r>
            <a:br>
              <a:rPr kumimoji="0" lang="id-ID" sz="1400" b="0" i="0" u="none" strike="noStrike" cap="none" normalizeH="0" baseline="0" dirty="0" smtClean="0">
                <a:ln>
                  <a:noFill/>
                </a:ln>
                <a:effectLst/>
                <a:latin typeface="Arial" pitchFamily="34" charset="0"/>
                <a:cs typeface="Arial" pitchFamily="34" charset="0"/>
              </a:rPr>
            </a:br>
            <a:r>
              <a:rPr kumimoji="0" lang="id-ID" sz="1400" b="1" i="0" u="none" strike="noStrike" cap="none" normalizeH="0" baseline="0" dirty="0" smtClean="0">
                <a:ln>
                  <a:noFill/>
                </a:ln>
                <a:solidFill>
                  <a:srgbClr val="C00000"/>
                </a:solidFill>
                <a:effectLst/>
                <a:latin typeface="Arial" pitchFamily="34" charset="0"/>
                <a:cs typeface="Arial" pitchFamily="34" charset="0"/>
              </a:rPr>
              <a:t>Analisa Wiliam Alonso (1964) </a:t>
            </a:r>
            <a:r>
              <a:rPr kumimoji="0" lang="id-ID" sz="1400" b="0" i="0" u="none" strike="noStrike" cap="none" normalizeH="0" baseline="0" dirty="0" smtClean="0">
                <a:ln>
                  <a:noFill/>
                </a:ln>
                <a:effectLst/>
                <a:latin typeface="Arial" pitchFamily="34" charset="0"/>
                <a:cs typeface="Arial" pitchFamily="34" charset="0"/>
              </a:rPr>
              <a:t>yang didasarkan pada konsep sewa ekonomi (Economic Rent) atau sewa lokasi (Location Rent ) menyebutkan bahwa: </a:t>
            </a:r>
          </a:p>
          <a:p>
            <a:pPr marL="342900" marR="0" lvl="0" indent="-255588" algn="just"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Kota hanya mempunyai satu pusat (one centre / CBD)</a:t>
            </a:r>
          </a:p>
          <a:p>
            <a:pPr marL="342900" marR="0" lvl="0" indent="-255588" algn="just"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Kota terletak pada daerah yang datar/dataran (Flat feature less plant)</a:t>
            </a:r>
          </a:p>
          <a:p>
            <a:pPr marL="342900" marR="0" lvl="0" indent="-255588" algn="just"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Ongkos transportasi sesuai dengan jarak untuk ditempuh ke segala arah, biaya transportasi menuju ke pusat kota meningkat apabila jaraknya makin jauh dari pusat kota. CBD dianggap sebagai daerah yang mempunyai derajat dan ketergantungan yang paling tinggi, makin kearah luar makin rendah derajad aksesibilitasnya.</a:t>
            </a:r>
          </a:p>
          <a:p>
            <a:pPr marL="342900" marR="0" lvl="0" indent="-255588" algn="just" defTabSz="914400" rtl="0" eaLnBrk="0" fontAlgn="base" latinLnBrk="0" hangingPunct="0">
              <a:lnSpc>
                <a:spcPct val="100000"/>
              </a:lnSpc>
              <a:spcBef>
                <a:spcPct val="0"/>
              </a:spcBef>
              <a:spcAft>
                <a:spcPct val="0"/>
              </a:spcAft>
              <a:buClrTx/>
              <a:buSzTx/>
              <a:buFont typeface="+mj-lt"/>
              <a:buAutoNum type="alphaLcPeriod"/>
              <a:tabLst/>
            </a:pPr>
            <a:r>
              <a:rPr kumimoji="0" lang="id-ID" sz="1400" b="0" i="0" u="none" strike="noStrike" cap="none" normalizeH="0" baseline="0" dirty="0" smtClean="0">
                <a:ln>
                  <a:noFill/>
                </a:ln>
                <a:effectLst/>
                <a:latin typeface="Arial" pitchFamily="34" charset="0"/>
                <a:cs typeface="Arial" pitchFamily="34" charset="0"/>
              </a:rPr>
              <a:t>Setiap jengkal lahan akan dijual kepada penawar tertinggi. Hal ini berarti bahwa semua fihak mempunyai kesempatan sama untuk memperoleh lahan, tidak untuk memonopoli dalam "land market" baik ditinjau dari pembeli maupun penjual. Disamping itu tidak ada pula campur tangan pemerintah (government intervention) dalam ekonomi pasar, tidak ada pembatasan-pembatasan dalam kaitannya dengan " land use zoning" atau standar polusi lingkungan dan jenisnya "free market competition" berjalan baik.</a:t>
            </a:r>
          </a:p>
        </p:txBody>
      </p:sp>
      <p:sp>
        <p:nvSpPr>
          <p:cNvPr id="5" name="Rectangle 4"/>
          <p:cNvSpPr/>
          <p:nvPr/>
        </p:nvSpPr>
        <p:spPr>
          <a:xfrm>
            <a:off x="0" y="-71462"/>
            <a:ext cx="9144000" cy="461665"/>
          </a:xfrm>
          <a:prstGeom prst="rect">
            <a:avLst/>
          </a:prstGeom>
          <a:solidFill>
            <a:schemeClr val="tx1"/>
          </a:solidFill>
        </p:spPr>
        <p:txBody>
          <a:bodyPr wrap="square">
            <a:spAutoFit/>
          </a:bodyPr>
          <a:lstStyle/>
          <a:p>
            <a:pPr lvl="0" algn="ctr" fontAlgn="base">
              <a:spcBef>
                <a:spcPct val="0"/>
              </a:spcBef>
              <a:spcAft>
                <a:spcPct val="0"/>
              </a:spcAft>
            </a:pPr>
            <a:r>
              <a:rPr lang="id-ID" sz="2400" b="1" dirty="0" smtClean="0">
                <a:solidFill>
                  <a:schemeClr val="bg1"/>
                </a:solidFill>
                <a:latin typeface="Berlin Sans FB Demi" pitchFamily="34" charset="0"/>
                <a:cs typeface="Arial" pitchFamily="34" charset="0"/>
              </a:rPr>
              <a:t>TEORI LOKASI KEGIATAN PERDAGANGAN</a:t>
            </a:r>
            <a:r>
              <a:rPr lang="en-US" sz="2400" b="1" dirty="0" smtClean="0">
                <a:solidFill>
                  <a:schemeClr val="bg1"/>
                </a:solidFill>
                <a:latin typeface="Berlin Sans FB Demi" pitchFamily="34" charset="0"/>
                <a:cs typeface="Arial" pitchFamily="34" charset="0"/>
              </a:rPr>
              <a:t> (2)</a:t>
            </a:r>
            <a:endParaRPr lang="id-ID" sz="2400" b="1" dirty="0" smtClean="0">
              <a:solidFill>
                <a:schemeClr val="bg1"/>
              </a:solidFill>
              <a:latin typeface="Berlin Sans FB Demi"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17409" name="Rectangle 1"/>
          <p:cNvSpPr>
            <a:spLocks noChangeArrowheads="1"/>
          </p:cNvSpPr>
          <p:nvPr/>
        </p:nvSpPr>
        <p:spPr bwMode="auto">
          <a:xfrm>
            <a:off x="214282" y="1571612"/>
            <a:ext cx="8643966"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C00000"/>
                </a:solidFill>
                <a:effectLst/>
                <a:latin typeface="Arial" pitchFamily="34" charset="0"/>
                <a:cs typeface="Arial" pitchFamily="34" charset="0"/>
              </a:rPr>
              <a:t>Rondinelli (1985) </a:t>
            </a:r>
            <a:r>
              <a:rPr kumimoji="0" lang="id-ID" sz="1600" b="0" i="0" u="none" strike="noStrike" cap="none" normalizeH="0" baseline="0" dirty="0" smtClean="0">
                <a:ln>
                  <a:noFill/>
                </a:ln>
                <a:effectLst/>
                <a:latin typeface="Arial" pitchFamily="34" charset="0"/>
                <a:cs typeface="Arial" pitchFamily="34" charset="0"/>
              </a:rPr>
              <a:t>berpendapat bahwa dalam interaksi ekonomi keterkaitan integrasi spasial yang sangat penting adalah adanya jaringan pasar melalui pelayanan komoditi, bahan baku yang berinteraksi antara pusat perdagangan dengan permukiman. Karena kota lebih banyak berfungsi sebagai tempat pemasaran (market town) maka kota merupakan penghubung utama bagi masyarakat kota dan masyarakat hinterland dalam menerima serta melayani sistem pasar produksi hinterlandnya atau sebaliknya. Pada umumnya jika ada aksesibilitas bagi pembeli maupun pedagang, maka pasar yang diciptakan oleh adanya aktifitas perekonomian akan berkembang karena dibutuhkan oleh masyarakat.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effectLst/>
                <a:latin typeface="Arial" pitchFamily="34" charset="0"/>
                <a:cs typeface="Arial" pitchFamily="34" charset="0"/>
              </a:rPr>
              <a:t>Pada umumnya masyarakat suatu kota (kecil atau besar) akan berbelanja ditempat yang terekat jika barang yang diinginkan masih ditawarkan. Barang-barang tersebut lebih banyak bersifat untuk konsumen sehari-hari yang bisa dibeli tanpa harus banyak melakukan pertimbangan. Disisi lain pedagang tidak akan menjual barangnya pada pusat-pusat yang kecil jika barang tersebut  tidak banyak diminati oleh masyarakat atau jika masyarakat harus mempertimbangkan dengan lebih teliti barang yang akan dibelinya </a:t>
            </a:r>
            <a:r>
              <a:rPr kumimoji="0" lang="id-ID" sz="1600" b="1" i="0" u="none" strike="noStrike" cap="none" normalizeH="0" baseline="0" dirty="0" smtClean="0">
                <a:ln>
                  <a:noFill/>
                </a:ln>
                <a:solidFill>
                  <a:srgbClr val="C00000"/>
                </a:solidFill>
                <a:effectLst/>
                <a:latin typeface="Arial" pitchFamily="34" charset="0"/>
                <a:cs typeface="Arial" pitchFamily="34" charset="0"/>
              </a:rPr>
              <a:t>(Christaller dalam Harstorn, 1992).</a:t>
            </a:r>
          </a:p>
        </p:txBody>
      </p:sp>
      <p:sp>
        <p:nvSpPr>
          <p:cNvPr id="5" name="Rectangle 4"/>
          <p:cNvSpPr/>
          <p:nvPr/>
        </p:nvSpPr>
        <p:spPr>
          <a:xfrm>
            <a:off x="0" y="-71462"/>
            <a:ext cx="9144000" cy="461665"/>
          </a:xfrm>
          <a:prstGeom prst="rect">
            <a:avLst/>
          </a:prstGeom>
          <a:solidFill>
            <a:schemeClr val="tx1"/>
          </a:solidFill>
        </p:spPr>
        <p:txBody>
          <a:bodyPr wrap="square">
            <a:spAutoFit/>
          </a:bodyPr>
          <a:lstStyle/>
          <a:p>
            <a:pPr lvl="0" algn="ctr" fontAlgn="base">
              <a:spcBef>
                <a:spcPct val="0"/>
              </a:spcBef>
              <a:spcAft>
                <a:spcPct val="0"/>
              </a:spcAft>
            </a:pPr>
            <a:r>
              <a:rPr lang="id-ID" sz="2400" b="1" dirty="0" smtClean="0">
                <a:solidFill>
                  <a:schemeClr val="bg1"/>
                </a:solidFill>
                <a:latin typeface="Berlin Sans FB Demi" pitchFamily="34" charset="0"/>
                <a:cs typeface="Arial" pitchFamily="34" charset="0"/>
              </a:rPr>
              <a:t>TEORI LOKASI KEGIATAN PERDAGANGAN</a:t>
            </a:r>
            <a:r>
              <a:rPr lang="en-US" sz="2400" b="1" dirty="0" smtClean="0">
                <a:solidFill>
                  <a:schemeClr val="bg1"/>
                </a:solidFill>
                <a:latin typeface="Berlin Sans FB Demi" pitchFamily="34" charset="0"/>
                <a:cs typeface="Arial" pitchFamily="34" charset="0"/>
              </a:rPr>
              <a:t> (3)</a:t>
            </a:r>
            <a:endParaRPr lang="id-ID" sz="2400" b="1" dirty="0" smtClean="0">
              <a:solidFill>
                <a:schemeClr val="bg1"/>
              </a:solidFill>
              <a:latin typeface="Berlin Sans FB Demi"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85720" y="857232"/>
            <a:ext cx="857256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1" i="0" u="none" strike="noStrike" cap="none" normalizeH="0" baseline="0" dirty="0" smtClean="0">
                <a:ln>
                  <a:noFill/>
                </a:ln>
                <a:solidFill>
                  <a:srgbClr val="C00000"/>
                </a:solidFill>
                <a:effectLst/>
                <a:latin typeface="Arial" pitchFamily="34" charset="0"/>
                <a:cs typeface="Arial" pitchFamily="34" charset="0"/>
              </a:rPr>
              <a:t>Diana (2003) </a:t>
            </a:r>
            <a:r>
              <a:rPr kumimoji="0" lang="id-ID" sz="1200" b="0" i="0" u="none" strike="noStrike" cap="none" normalizeH="0" baseline="0" dirty="0" smtClean="0">
                <a:ln>
                  <a:noFill/>
                </a:ln>
                <a:effectLst/>
                <a:latin typeface="Arial" pitchFamily="34" charset="0"/>
                <a:cs typeface="Arial" pitchFamily="34" charset="0"/>
              </a:rPr>
              <a:t>menyatakan bahwa faktor-faktor penentu berkembangnya lokasi perdagangan meliputi :</a:t>
            </a: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1" i="0" u="none" strike="noStrike" cap="none" normalizeH="0" baseline="0" dirty="0" smtClean="0">
                <a:ln>
                  <a:noFill/>
                </a:ln>
                <a:effectLst/>
                <a:latin typeface="Arial" pitchFamily="34" charset="0"/>
                <a:cs typeface="Arial" pitchFamily="34" charset="0"/>
              </a:rPr>
              <a:t>1)</a:t>
            </a:r>
            <a:r>
              <a:rPr kumimoji="0" lang="id-ID" sz="1200" b="0" i="0" u="none" strike="noStrike" cap="none" normalizeH="0" baseline="0" dirty="0" smtClean="0">
                <a:ln>
                  <a:noFill/>
                </a:ln>
                <a:effectLst/>
                <a:latin typeface="Arial" pitchFamily="34" charset="0"/>
                <a:cs typeface="Arial" pitchFamily="34" charset="0"/>
              </a:rPr>
              <a:t>    </a:t>
            </a:r>
            <a:r>
              <a:rPr kumimoji="0" lang="id-ID" sz="1200" b="1" i="0" u="none" strike="noStrike" cap="none" normalizeH="0" baseline="0" dirty="0" smtClean="0">
                <a:ln>
                  <a:noFill/>
                </a:ln>
                <a:effectLst/>
                <a:latin typeface="Arial" pitchFamily="34" charset="0"/>
                <a:cs typeface="Arial" pitchFamily="34" charset="0"/>
              </a:rPr>
              <a:t>Jumlah penduduk pendukung</a:t>
            </a:r>
            <a:endParaRPr kumimoji="0" lang="id-ID"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dirty="0" smtClean="0">
                <a:ln>
                  <a:noFill/>
                </a:ln>
                <a:effectLst/>
                <a:latin typeface="Arial" pitchFamily="34" charset="0"/>
                <a:cs typeface="Arial" pitchFamily="34" charset="0"/>
              </a:rPr>
              <a:t>Setiap jenis fasilitas perdagangan eceran mempunyai jumlah ambang batas penduduk atau pasar yang menjadi persyaratan dapat berkembangnya kegiatan. Jumlah penduduk pendukung dapat diketahui dari luas daerah pelayanan tetapi luas daerah layanan tidak dapat ditentukan sendiri karena faktor ini bergantung pada faktor fisik yang mempengaruhi daya tarik suatu fasilitas perdagangan.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1" i="0" u="none" strike="noStrike" cap="none" normalizeH="0" baseline="0" dirty="0" smtClean="0">
                <a:ln>
                  <a:noFill/>
                </a:ln>
                <a:effectLst/>
                <a:latin typeface="Arial" pitchFamily="34" charset="0"/>
                <a:cs typeface="Arial" pitchFamily="34" charset="0"/>
              </a:rPr>
              <a:t>2)</a:t>
            </a:r>
            <a:r>
              <a:rPr kumimoji="0" lang="id-ID" sz="1200" b="0" i="0" u="none" strike="noStrike" cap="none" normalizeH="0" baseline="0" dirty="0" smtClean="0">
                <a:ln>
                  <a:noFill/>
                </a:ln>
                <a:effectLst/>
                <a:latin typeface="Arial" pitchFamily="34" charset="0"/>
                <a:cs typeface="Arial" pitchFamily="34" charset="0"/>
              </a:rPr>
              <a:t>    </a:t>
            </a:r>
            <a:r>
              <a:rPr kumimoji="0" lang="id-ID" sz="1200" b="1" i="0" u="none" strike="noStrike" cap="none" normalizeH="0" baseline="0" dirty="0" smtClean="0">
                <a:ln>
                  <a:noFill/>
                </a:ln>
                <a:effectLst/>
                <a:latin typeface="Arial" pitchFamily="34" charset="0"/>
                <a:cs typeface="Arial" pitchFamily="34" charset="0"/>
              </a:rPr>
              <a:t>Aksesibilitas</a:t>
            </a:r>
            <a:endParaRPr kumimoji="0" lang="id-ID"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dirty="0" smtClean="0">
                <a:ln>
                  <a:noFill/>
                </a:ln>
                <a:effectLst/>
                <a:latin typeface="Arial" pitchFamily="34" charset="0"/>
                <a:cs typeface="Arial" pitchFamily="34" charset="0"/>
              </a:rPr>
              <a:t>Aksesibilitas berkaitan dengan kemudahan pencapaian suatu lokasi melalui kendaraan umum dan pribadi serta pedestrian. Untuk fasilitas perdagangan kemudahan pencapaian lokasi, kelancaran lalu lintas dan kelengkapan fasilitas parkir merupakan syarat penentuan lokasi dan kesuksesan kegaiatan perdagangan.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1" i="0" u="none" strike="noStrike" cap="none" normalizeH="0" baseline="0" dirty="0" smtClean="0">
                <a:ln>
                  <a:noFill/>
                </a:ln>
                <a:effectLst/>
                <a:latin typeface="Arial" pitchFamily="34" charset="0"/>
                <a:cs typeface="Arial" pitchFamily="34" charset="0"/>
              </a:rPr>
              <a:t>3)</a:t>
            </a:r>
            <a:r>
              <a:rPr kumimoji="0" lang="id-ID" sz="1200" b="0" i="0" u="none" strike="noStrike" cap="none" normalizeH="0" baseline="0" dirty="0" smtClean="0">
                <a:ln>
                  <a:noFill/>
                </a:ln>
                <a:effectLst/>
                <a:latin typeface="Arial" pitchFamily="34" charset="0"/>
                <a:cs typeface="Arial" pitchFamily="34" charset="0"/>
              </a:rPr>
              <a:t>    </a:t>
            </a:r>
            <a:r>
              <a:rPr kumimoji="0" lang="id-ID" sz="1200" b="1" i="0" u="none" strike="noStrike" cap="none" normalizeH="0" baseline="0" dirty="0" smtClean="0">
                <a:ln>
                  <a:noFill/>
                </a:ln>
                <a:effectLst/>
                <a:latin typeface="Arial" pitchFamily="34" charset="0"/>
                <a:cs typeface="Arial" pitchFamily="34" charset="0"/>
              </a:rPr>
              <a:t>Keterkaitan spasial</a:t>
            </a:r>
            <a:endParaRPr kumimoji="0" lang="id-ID"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dirty="0" smtClean="0">
                <a:ln>
                  <a:noFill/>
                </a:ln>
                <a:effectLst/>
                <a:latin typeface="Arial" pitchFamily="34" charset="0"/>
                <a:cs typeface="Arial" pitchFamily="34" charset="0"/>
              </a:rPr>
              <a:t>Pada kegiatan perdagangan yang bersifat generative, analisa ambang batas penduduk dan pasar menjadi halyang penting sedangkan pada lokasi perdagangan yang bersifat suscipient, analisa kaitan spasial dari kegiatan merupakan hal yang penting.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1" i="0" u="none" strike="noStrike" cap="none" normalizeH="0" baseline="0" dirty="0" smtClean="0">
                <a:ln>
                  <a:noFill/>
                </a:ln>
                <a:effectLst/>
                <a:latin typeface="Arial" pitchFamily="34" charset="0"/>
                <a:cs typeface="Arial" pitchFamily="34" charset="0"/>
              </a:rPr>
              <a:t>4)</a:t>
            </a:r>
            <a:r>
              <a:rPr kumimoji="0" lang="id-ID" sz="1200" b="0" i="0" u="none" strike="noStrike" cap="none" normalizeH="0" baseline="0" dirty="0" smtClean="0">
                <a:ln>
                  <a:noFill/>
                </a:ln>
                <a:effectLst/>
                <a:latin typeface="Arial" pitchFamily="34" charset="0"/>
                <a:cs typeface="Arial" pitchFamily="34" charset="0"/>
              </a:rPr>
              <a:t>    </a:t>
            </a:r>
            <a:r>
              <a:rPr kumimoji="0" lang="id-ID" sz="1200" b="1" i="0" u="none" strike="noStrike" cap="none" normalizeH="0" baseline="0" dirty="0" smtClean="0">
                <a:ln>
                  <a:noFill/>
                </a:ln>
                <a:effectLst/>
                <a:latin typeface="Arial" pitchFamily="34" charset="0"/>
                <a:cs typeface="Arial" pitchFamily="34" charset="0"/>
              </a:rPr>
              <a:t>Jarak</a:t>
            </a:r>
            <a:endParaRPr kumimoji="0" lang="id-ID"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dirty="0" smtClean="0">
                <a:ln>
                  <a:noFill/>
                </a:ln>
                <a:effectLst/>
                <a:latin typeface="Arial" pitchFamily="34" charset="0"/>
                <a:cs typeface="Arial" pitchFamily="34" charset="0"/>
              </a:rPr>
              <a:t>Kecenderungan pembeli untuk berbelanja pada pusat yang dominan, namun menyukai tempat yang dekat maka faktor jarak merupakan pertimbangan penting untuk melihat kemungkinan perkembangan suatu lokasi terutama pusat perdagangan sekunder yang menunjukkan trade off antara besarnya daya tarik pusat dan jarak antara pusat.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1" i="0" u="none" strike="noStrike" cap="none" normalizeH="0" baseline="0" dirty="0" smtClean="0">
                <a:ln>
                  <a:noFill/>
                </a:ln>
                <a:effectLst/>
                <a:latin typeface="Arial" pitchFamily="34" charset="0"/>
                <a:cs typeface="Arial" pitchFamily="34" charset="0"/>
              </a:rPr>
              <a:t>5)</a:t>
            </a:r>
            <a:r>
              <a:rPr kumimoji="0" lang="id-ID" sz="1200" b="0" i="0" u="none" strike="noStrike" cap="none" normalizeH="0" baseline="0" dirty="0" smtClean="0">
                <a:ln>
                  <a:noFill/>
                </a:ln>
                <a:effectLst/>
                <a:latin typeface="Arial" pitchFamily="34" charset="0"/>
                <a:cs typeface="Arial" pitchFamily="34" charset="0"/>
              </a:rPr>
              <a:t>    </a:t>
            </a:r>
            <a:r>
              <a:rPr kumimoji="0" lang="id-ID" sz="1200" b="1" i="0" u="none" strike="noStrike" cap="none" normalizeH="0" baseline="0" dirty="0" smtClean="0">
                <a:ln>
                  <a:noFill/>
                </a:ln>
                <a:effectLst/>
                <a:latin typeface="Arial" pitchFamily="34" charset="0"/>
                <a:cs typeface="Arial" pitchFamily="34" charset="0"/>
              </a:rPr>
              <a:t>Kelengkapan fasilitas perdagangan.</a:t>
            </a:r>
            <a:endParaRPr kumimoji="0" lang="id-ID"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dirty="0" smtClean="0">
                <a:ln>
                  <a:noFill/>
                </a:ln>
                <a:effectLst/>
                <a:latin typeface="Arial" pitchFamily="34" charset="0"/>
                <a:cs typeface="Arial" pitchFamily="34" charset="0"/>
              </a:rPr>
              <a:t>Kelengkapan fasilitas perdagangan menjadi faktor penentu pemilihan lokasi berbelanja konsumen. Konsumen berbelanja barang-barang tahan lama yang tidak dibeli secara tidak teratur seperti pakaian, alat-alat elektronik pada tempat perdagangan yang memiliki banyak pilihan barang yang dapat diperbandingkan. Oleh karena itu pembeli cenderung untuk berbelanja barang-barang tahan lama pada pusat perdagangan yang lebih lengkap, tetapi untuk kebutuhan standar sehari-hari seperti bahan makanan, para konsumen cenderung masih mempertimbangkan jarak yang dekat kalau terdapat fasilitas yang memadai.</a:t>
            </a:r>
          </a:p>
        </p:txBody>
      </p:sp>
      <p:sp>
        <p:nvSpPr>
          <p:cNvPr id="5" name="Rectangle 4"/>
          <p:cNvSpPr/>
          <p:nvPr/>
        </p:nvSpPr>
        <p:spPr>
          <a:xfrm>
            <a:off x="0" y="-71462"/>
            <a:ext cx="9144000" cy="461665"/>
          </a:xfrm>
          <a:prstGeom prst="rect">
            <a:avLst/>
          </a:prstGeom>
          <a:solidFill>
            <a:schemeClr val="tx1"/>
          </a:solidFill>
        </p:spPr>
        <p:txBody>
          <a:bodyPr wrap="square">
            <a:spAutoFit/>
          </a:bodyPr>
          <a:lstStyle/>
          <a:p>
            <a:pPr lvl="0" algn="ctr" fontAlgn="base">
              <a:spcBef>
                <a:spcPct val="0"/>
              </a:spcBef>
              <a:spcAft>
                <a:spcPct val="0"/>
              </a:spcAft>
            </a:pPr>
            <a:r>
              <a:rPr lang="id-ID" sz="2400" b="1" dirty="0" smtClean="0">
                <a:solidFill>
                  <a:schemeClr val="bg1"/>
                </a:solidFill>
                <a:latin typeface="Berlin Sans FB Demi" pitchFamily="34" charset="0"/>
                <a:cs typeface="Arial" pitchFamily="34" charset="0"/>
              </a:rPr>
              <a:t>TEORI LOKASI KEGIATAN PERDAGANGAN</a:t>
            </a:r>
            <a:r>
              <a:rPr lang="en-US" sz="2400" b="1" dirty="0" smtClean="0">
                <a:solidFill>
                  <a:schemeClr val="bg1"/>
                </a:solidFill>
                <a:latin typeface="Berlin Sans FB Demi" pitchFamily="34" charset="0"/>
                <a:cs typeface="Arial" pitchFamily="34" charset="0"/>
              </a:rPr>
              <a:t> (4)</a:t>
            </a:r>
            <a:endParaRPr lang="id-ID" sz="2400" b="1" dirty="0" smtClean="0">
              <a:solidFill>
                <a:schemeClr val="bg1"/>
              </a:solidFill>
              <a:latin typeface="Berlin Sans FB Demi"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19457" name="Rectangle 1"/>
          <p:cNvSpPr>
            <a:spLocks noChangeArrowheads="1"/>
          </p:cNvSpPr>
          <p:nvPr/>
        </p:nvSpPr>
        <p:spPr bwMode="auto">
          <a:xfrm>
            <a:off x="285720" y="1285860"/>
            <a:ext cx="8643966"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C00000"/>
                </a:solidFill>
                <a:effectLst/>
                <a:latin typeface="Arial" pitchFamily="34" charset="0"/>
                <a:cs typeface="Arial" pitchFamily="34" charset="0"/>
              </a:rPr>
              <a:t>Ratcliffe (1974) </a:t>
            </a:r>
            <a:r>
              <a:rPr kumimoji="0" lang="id-ID" sz="1400" b="0" i="0" u="none" strike="noStrike" cap="none" normalizeH="0" baseline="0" dirty="0" smtClean="0">
                <a:ln>
                  <a:noFill/>
                </a:ln>
                <a:effectLst/>
                <a:latin typeface="Arial" pitchFamily="34" charset="0"/>
                <a:cs typeface="Arial" pitchFamily="34" charset="0"/>
              </a:rPr>
              <a:t>mengemukakan aksesibilitas adalah kemudahan suatu tempat untuk dijangkau dan karakteristik spasial merupakan karakteristik lokasi perdagangan atas lokasi yang bersifat generative yaitu lokasi kegiatan perdagangan yang menarik konsumen dari kawasan sekitar dan lokasi perdagangan yang bersifat suscipient yaitu lokasi kegiatan perdagangan yang mengambil keuntungan dari kegiatan lain disekitarnya. Pada kegiatan perdagangan yang bersifat generative, analisa ambang batas penduduk dan pasar menjadi hal yang penting sedangkan pada lokasi perdagangan yang bersifat suscipient, analisa kaitan spasial dari kegiatan merupakan hal yang penting.</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sz="1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400" b="0" i="0" u="none" strike="noStrike" cap="none" normalizeH="0" baseline="0" dirty="0" smtClean="0">
                <a:ln>
                  <a:noFill/>
                </a:ln>
                <a:effectLst/>
                <a:latin typeface="Arial" pitchFamily="34" charset="0"/>
                <a:cs typeface="Arial" pitchFamily="34" charset="0"/>
              </a:rPr>
              <a:t>Kedua ciri ini pada kenyataannya sulit untuk dipisahkan, suatu pusat perdagangan cenderung berkembang pada pertengahan jalur antara permukiman dengan pusat lain, dengan kata lain, suatu kegiatan perdagangan cenderung berkembang pada suatu lokasi yang mengintersepsi arus pembeli yang menuju pusat yang lain </a:t>
            </a:r>
            <a:r>
              <a:rPr kumimoji="0" lang="id-ID" sz="1400" b="1" i="0" u="none" strike="noStrike" cap="none" normalizeH="0" baseline="0" dirty="0" smtClean="0">
                <a:ln>
                  <a:noFill/>
                </a:ln>
                <a:solidFill>
                  <a:srgbClr val="C00000"/>
                </a:solidFill>
                <a:effectLst/>
                <a:latin typeface="Arial" pitchFamily="34" charset="0"/>
                <a:cs typeface="Arial" pitchFamily="34" charset="0"/>
              </a:rPr>
              <a:t>(Nelson dalam Hamdi Nur, 1996).</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sz="1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C00000"/>
                </a:solidFill>
                <a:effectLst/>
                <a:latin typeface="Arial" pitchFamily="34" charset="0"/>
                <a:cs typeface="Arial" pitchFamily="34" charset="0"/>
              </a:rPr>
              <a:t>Nugraha dkk (2000) </a:t>
            </a:r>
            <a:r>
              <a:rPr kumimoji="0" lang="id-ID" sz="1400" b="0" i="0" u="none" strike="noStrike" cap="none" normalizeH="0" baseline="0" dirty="0" smtClean="0">
                <a:ln>
                  <a:noFill/>
                </a:ln>
                <a:effectLst/>
                <a:latin typeface="Arial" pitchFamily="34" charset="0"/>
                <a:cs typeface="Arial" pitchFamily="34" charset="0"/>
              </a:rPr>
              <a:t>mengemukakan bahwa lokasi merupakan salah satu faktor penentu yang mempengaruhi karakter ruko dari sudut pandang pengembang selain faktor keuangan, pasar, fisik. sedangkan yang paling menentukan dari sudut pandang pengguna adalah faktor price dan product.   Dalam penelitiannya, untuk pihak pengembang diamati melalui faktor-faktor karakteristik ruko (Fisik, lokasi, peraturan, pasar dan keuangan) sedangkan untuk pihak pengguna diamati melalui "Empat -P" Koetler yaitu Product, Price, Place dan Promotion. Dari hasil penelitian ini, dapat disimpulkan bahwa lokasi merupakan faktor yang menentukan nilai suatu ruko  baik dari sudut pandang pengembang maupun sudut pandang pengguna.</a:t>
            </a:r>
          </a:p>
        </p:txBody>
      </p:sp>
      <p:sp>
        <p:nvSpPr>
          <p:cNvPr id="5" name="Rectangle 4"/>
          <p:cNvSpPr/>
          <p:nvPr/>
        </p:nvSpPr>
        <p:spPr>
          <a:xfrm>
            <a:off x="0" y="-71462"/>
            <a:ext cx="9144000" cy="461665"/>
          </a:xfrm>
          <a:prstGeom prst="rect">
            <a:avLst/>
          </a:prstGeom>
          <a:solidFill>
            <a:schemeClr val="tx1"/>
          </a:solidFill>
        </p:spPr>
        <p:txBody>
          <a:bodyPr wrap="square">
            <a:spAutoFit/>
          </a:bodyPr>
          <a:lstStyle/>
          <a:p>
            <a:pPr lvl="0" algn="ctr" fontAlgn="base">
              <a:spcBef>
                <a:spcPct val="0"/>
              </a:spcBef>
              <a:spcAft>
                <a:spcPct val="0"/>
              </a:spcAft>
            </a:pPr>
            <a:r>
              <a:rPr lang="id-ID" sz="2400" b="1" dirty="0" smtClean="0">
                <a:solidFill>
                  <a:schemeClr val="bg1"/>
                </a:solidFill>
                <a:latin typeface="Berlin Sans FB Demi" pitchFamily="34" charset="0"/>
                <a:cs typeface="Arial" pitchFamily="34" charset="0"/>
              </a:rPr>
              <a:t>TEORI LOKASI KEGIATAN PERDAGANGAN</a:t>
            </a:r>
            <a:r>
              <a:rPr lang="en-US" sz="2400" b="1" dirty="0" smtClean="0">
                <a:solidFill>
                  <a:schemeClr val="bg1"/>
                </a:solidFill>
                <a:latin typeface="Berlin Sans FB Demi" pitchFamily="34" charset="0"/>
                <a:cs typeface="Arial" pitchFamily="34" charset="0"/>
              </a:rPr>
              <a:t> (5)</a:t>
            </a:r>
            <a:endParaRPr lang="id-ID" sz="2400" b="1" dirty="0" smtClean="0">
              <a:solidFill>
                <a:schemeClr val="bg1"/>
              </a:solidFill>
              <a:latin typeface="Berlin Sans FB Demi"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725470"/>
          </a:xfrm>
          <a:solidFill>
            <a:schemeClr val="tx1"/>
          </a:solidFill>
        </p:spPr>
        <p:txBody>
          <a:bodyPr>
            <a:normAutofit/>
          </a:bodyPr>
          <a:lstStyle/>
          <a:p>
            <a:r>
              <a:rPr lang="en-US" sz="2400" dirty="0" smtClean="0">
                <a:solidFill>
                  <a:schemeClr val="bg1"/>
                </a:solidFill>
                <a:latin typeface="Berlin Sans FB Demi" pitchFamily="34" charset="0"/>
              </a:rPr>
              <a:t>UNTUK PENDALAMAN BACA:</a:t>
            </a:r>
            <a:endParaRPr lang="id-ID" sz="2400" dirty="0">
              <a:solidFill>
                <a:schemeClr val="bg1"/>
              </a:solidFill>
              <a:latin typeface="Berlin Sans FB Demi" pitchFamily="34" charset="0"/>
            </a:endParaRPr>
          </a:p>
        </p:txBody>
      </p:sp>
      <p:sp>
        <p:nvSpPr>
          <p:cNvPr id="3" name="Content Placeholder 2"/>
          <p:cNvSpPr>
            <a:spLocks noGrp="1"/>
          </p:cNvSpPr>
          <p:nvPr>
            <p:ph idx="1"/>
          </p:nvPr>
        </p:nvSpPr>
        <p:spPr>
          <a:xfrm>
            <a:off x="428596" y="1142984"/>
            <a:ext cx="8229600" cy="4525963"/>
          </a:xfrm>
        </p:spPr>
        <p:txBody>
          <a:bodyPr>
            <a:normAutofit fontScale="92500" lnSpcReduction="20000"/>
          </a:bodyPr>
          <a:lstStyle/>
          <a:p>
            <a:pPr marL="514350" indent="-514350">
              <a:buNone/>
            </a:pPr>
            <a:endParaRPr lang="id-ID" dirty="0" smtClean="0"/>
          </a:p>
          <a:p>
            <a:pPr marL="514350" indent="-514350">
              <a:buFont typeface="+mj-lt"/>
              <a:buAutoNum type="arabicPeriod"/>
            </a:pPr>
            <a:r>
              <a:rPr lang="id-ID" dirty="0" smtClean="0"/>
              <a:t>Johnson,E.A.J.,(1975). </a:t>
            </a:r>
            <a:r>
              <a:rPr lang="id-ID" i="1" dirty="0" smtClean="0"/>
              <a:t>The Organization of Space in Developing Tries</a:t>
            </a:r>
            <a:r>
              <a:rPr lang="id-ID" dirty="0" smtClean="0"/>
              <a:t>. Harvard University Press, London.</a:t>
            </a:r>
            <a:br>
              <a:rPr lang="id-ID" dirty="0" smtClean="0"/>
            </a:br>
            <a:endParaRPr lang="id-ID" dirty="0" smtClean="0"/>
          </a:p>
          <a:p>
            <a:pPr marL="514350" indent="-514350">
              <a:buFont typeface="+mj-lt"/>
              <a:buAutoNum type="arabicPeriod"/>
            </a:pPr>
            <a:r>
              <a:rPr lang="id-ID" dirty="0" smtClean="0"/>
              <a:t>Morril, Richard L.,(1982). </a:t>
            </a:r>
            <a:r>
              <a:rPr lang="id-ID" i="1" dirty="0" smtClean="0"/>
              <a:t>The Spatial Organization of Society</a:t>
            </a:r>
            <a:r>
              <a:rPr lang="id-ID" dirty="0" smtClean="0"/>
              <a:t>. Wadsworth Publishing Company, California.</a:t>
            </a:r>
            <a:br>
              <a:rPr lang="id-ID" dirty="0" smtClean="0"/>
            </a:br>
            <a:endParaRPr lang="id-ID" dirty="0" smtClean="0"/>
          </a:p>
          <a:p>
            <a:pPr marL="514350" indent="-514350">
              <a:buFont typeface="+mj-lt"/>
              <a:buAutoNum type="arabicPeriod"/>
            </a:pPr>
            <a:r>
              <a:rPr lang="id-ID" dirty="0" smtClean="0"/>
              <a:t>Sim, Duncan., (1982). </a:t>
            </a:r>
            <a:r>
              <a:rPr lang="id-ID" i="1" dirty="0" smtClean="0"/>
              <a:t>Change in The City Center</a:t>
            </a:r>
            <a:r>
              <a:rPr lang="id-ID" dirty="0" smtClean="0"/>
              <a:t>. Gower House, Hampsire.</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Z:\Dokumentasi Kegiatan Photos\Dokumentasi Talaud\IMG_6726.JPG"/>
          <p:cNvPicPr>
            <a:picLocks noChangeAspect="1" noChangeArrowheads="1"/>
          </p:cNvPicPr>
          <p:nvPr/>
        </p:nvPicPr>
        <p:blipFill>
          <a:blip r:embed="rId2"/>
          <a:srcRect/>
          <a:stretch>
            <a:fillRect/>
          </a:stretch>
        </p:blipFill>
        <p:spPr>
          <a:xfrm>
            <a:off x="0" y="0"/>
            <a:ext cx="9144000" cy="6858000"/>
          </a:xfrm>
          <a:prstGeom prst="rect">
            <a:avLst/>
          </a:prstGeom>
          <a:noFill/>
        </p:spPr>
      </p:pic>
      <p:sp>
        <p:nvSpPr>
          <p:cNvPr id="5" name="WordArt 6"/>
          <p:cNvSpPr>
            <a:spLocks noChangeArrowheads="1" noChangeShapeType="1" noTextEdit="1"/>
          </p:cNvSpPr>
          <p:nvPr/>
        </p:nvSpPr>
        <p:spPr bwMode="auto">
          <a:xfrm>
            <a:off x="642910" y="3286124"/>
            <a:ext cx="3571900" cy="1073148"/>
          </a:xfrm>
          <a:prstGeom prst="rect">
            <a:avLst/>
          </a:prstGeom>
        </p:spPr>
        <p:txBody>
          <a:bodyPr wrap="none" fromWordArt="1">
            <a:prstTxWarp prst="textSlantUp">
              <a:avLst>
                <a:gd name="adj" fmla="val 0"/>
              </a:avLst>
            </a:prstTxWarp>
          </a:bodyPr>
          <a:lstStyle/>
          <a:p>
            <a:pPr algn="ctr"/>
            <a:r>
              <a:rPr lang="en-US" sz="3600"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sekian</a:t>
            </a:r>
            <a:endPar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1240</TotalTime>
  <Words>516</Words>
  <Application>Microsoft Office PowerPoint</Application>
  <PresentationFormat>On-screen Show (4:3)</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UNTUK PENDALAMAN BACA:</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May</cp:lastModifiedBy>
  <cp:revision>88</cp:revision>
  <dcterms:created xsi:type="dcterms:W3CDTF">2014-02-17T09:37:15Z</dcterms:created>
  <dcterms:modified xsi:type="dcterms:W3CDTF">2015-04-08T06:56:35Z</dcterms:modified>
</cp:coreProperties>
</file>