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77" r:id="rId4"/>
    <p:sldId id="278" r:id="rId5"/>
    <p:sldId id="279" r:id="rId6"/>
    <p:sldId id="280" r:id="rId7"/>
    <p:sldId id="281"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20" r:id="rId43"/>
    <p:sldId id="321" r:id="rId44"/>
    <p:sldId id="322" r:id="rId45"/>
    <p:sldId id="274" r:id="rId4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54" y="2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D8C1BA9-7A63-4BCF-A093-5FC28C5B1F4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F064B-22E7-47A8-B1F6-172E20AAA439}" type="datetimeFigureOut">
              <a:rPr lang="id-ID" smtClean="0"/>
              <a:pPr/>
              <a:t>08/04/2015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83A73-4768-4397-BB35-91441DD93776}"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4.jpeg"/><Relationship Id="rId4" Type="http://schemas.openxmlformats.org/officeDocument/2006/relationships/slide" Target="slide8.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4.jpeg"/><Relationship Id="rId4" Type="http://schemas.openxmlformats.org/officeDocument/2006/relationships/slide" Target="slide8.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4.jpeg"/><Relationship Id="rId4" Type="http://schemas.openxmlformats.org/officeDocument/2006/relationships/slide" Target="slide8.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8.xml"/><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14.xml"/><Relationship Id="rId4" Type="http://schemas.openxmlformats.org/officeDocument/2006/relationships/image" Target="../media/image4.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slide" Target="slide8.xml"/><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4.jpeg"/><Relationship Id="rId4" Type="http://schemas.openxmlformats.org/officeDocument/2006/relationships/slide" Target="slide8.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1.png"/><Relationship Id="rId7" Type="http://schemas.openxmlformats.org/officeDocument/2006/relationships/slide" Target="slide8.xml"/><Relationship Id="rId12"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6.png"/><Relationship Id="rId5" Type="http://schemas.openxmlformats.org/officeDocument/2006/relationships/image" Target="../media/image13.jpeg"/><Relationship Id="rId10" Type="http://schemas.openxmlformats.org/officeDocument/2006/relationships/image" Target="../media/image5.jpeg"/><Relationship Id="rId4" Type="http://schemas.openxmlformats.org/officeDocument/2006/relationships/image" Target="../media/image12.jpeg"/><Relationship Id="rId9" Type="http://schemas.openxmlformats.org/officeDocument/2006/relationships/slide" Target="slide14.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8.xml"/><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6.png"/><Relationship Id="rId5" Type="http://schemas.openxmlformats.org/officeDocument/2006/relationships/slide" Target="slide14.xml"/><Relationship Id="rId10" Type="http://schemas.openxmlformats.org/officeDocument/2006/relationships/image" Target="../media/image15.png"/><Relationship Id="rId4" Type="http://schemas.openxmlformats.org/officeDocument/2006/relationships/image" Target="../media/image4.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8.xml"/><Relationship Id="rId7" Type="http://schemas.openxmlformats.org/officeDocument/2006/relationships/image" Target="../media/image6.pn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2.jpeg"/><Relationship Id="rId5" Type="http://schemas.openxmlformats.org/officeDocument/2006/relationships/slide" Target="slide14.xml"/><Relationship Id="rId10" Type="http://schemas.openxmlformats.org/officeDocument/2006/relationships/image" Target="../media/image11.png"/><Relationship Id="rId4" Type="http://schemas.openxmlformats.org/officeDocument/2006/relationships/image" Target="../media/image4.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8.xml"/><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14.xml"/><Relationship Id="rId4" Type="http://schemas.openxmlformats.org/officeDocument/2006/relationships/image" Target="../media/image4.jpe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4.jpeg"/><Relationship Id="rId4" Type="http://schemas.openxmlformats.org/officeDocument/2006/relationships/slide" Target="slide8.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8.xml"/><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6.png"/><Relationship Id="rId5" Type="http://schemas.openxmlformats.org/officeDocument/2006/relationships/slide" Target="slide14.xml"/><Relationship Id="rId10" Type="http://schemas.openxmlformats.org/officeDocument/2006/relationships/image" Target="../media/image15.png"/><Relationship Id="rId4" Type="http://schemas.openxmlformats.org/officeDocument/2006/relationships/image" Target="../media/image4.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7492" name="Text Box 4"/>
          <p:cNvSpPr txBox="1">
            <a:spLocks noChangeArrowheads="1"/>
          </p:cNvSpPr>
          <p:nvPr/>
        </p:nvSpPr>
        <p:spPr bwMode="auto">
          <a:xfrm>
            <a:off x="0" y="219654"/>
            <a:ext cx="9144000" cy="923330"/>
          </a:xfrm>
          <a:prstGeom prst="rect">
            <a:avLst/>
          </a:prstGeom>
          <a:noFill/>
          <a:ln w="9525">
            <a:noFill/>
            <a:miter lim="800000"/>
            <a:headEnd/>
            <a:tailEnd/>
          </a:ln>
          <a:effectLst/>
        </p:spPr>
        <p:txBody>
          <a:bodyPr wrap="square">
            <a:spAutoFit/>
          </a:bodyPr>
          <a:lstStyle/>
          <a:p>
            <a:pPr algn="ctr">
              <a:defRPr/>
            </a:pPr>
            <a:r>
              <a:rPr lang="en-US" b="1" dirty="0">
                <a:solidFill>
                  <a:srgbClr val="003366"/>
                </a:solidFill>
                <a:effectLst>
                  <a:outerShdw blurRad="38100" dist="38100" dir="2700000" algn="tl">
                    <a:srgbClr val="000000"/>
                  </a:outerShdw>
                </a:effectLst>
                <a:latin typeface="Arial" pitchFamily="34" charset="0"/>
              </a:rPr>
              <a:t>JURUSAN PERENCANAAN WILAYAH DAN KOTA</a:t>
            </a:r>
          </a:p>
          <a:p>
            <a:pPr algn="ctr">
              <a:defRPr/>
            </a:pPr>
            <a:r>
              <a:rPr lang="en-US" b="1" dirty="0">
                <a:solidFill>
                  <a:srgbClr val="003366"/>
                </a:solidFill>
                <a:effectLst>
                  <a:outerShdw blurRad="38100" dist="38100" dir="2700000" algn="tl">
                    <a:srgbClr val="000000"/>
                  </a:outerShdw>
                </a:effectLst>
                <a:latin typeface="Arial" pitchFamily="34" charset="0"/>
              </a:rPr>
              <a:t>FAKULTAS TEKNIK</a:t>
            </a:r>
          </a:p>
          <a:p>
            <a:pPr algn="ctr">
              <a:defRPr/>
            </a:pPr>
            <a:r>
              <a:rPr lang="en-US" b="1" dirty="0">
                <a:solidFill>
                  <a:srgbClr val="003366"/>
                </a:solidFill>
                <a:effectLst>
                  <a:outerShdw blurRad="38100" dist="38100" dir="2700000" algn="tl">
                    <a:srgbClr val="000000"/>
                  </a:outerShdw>
                </a:effectLst>
                <a:latin typeface="Arial" pitchFamily="34" charset="0"/>
              </a:rPr>
              <a:t>UNIVERSITAS INDONUSA ESA UNGGUL</a:t>
            </a:r>
          </a:p>
        </p:txBody>
      </p:sp>
      <p:sp>
        <p:nvSpPr>
          <p:cNvPr id="7" name="Rectangle 6"/>
          <p:cNvSpPr/>
          <p:nvPr/>
        </p:nvSpPr>
        <p:spPr>
          <a:xfrm>
            <a:off x="1571604" y="2143116"/>
            <a:ext cx="6143668" cy="707886"/>
          </a:xfrm>
          <a:prstGeom prst="rect">
            <a:avLst/>
          </a:prstGeom>
        </p:spPr>
        <p:txBody>
          <a:bodyPr wrap="square">
            <a:spAutoFit/>
          </a:bodyPr>
          <a:lstStyle/>
          <a:p>
            <a:pPr algn="ctr">
              <a:defRPr/>
            </a:pPr>
            <a:r>
              <a:rPr lang="en-US" sz="2000" dirty="0" err="1" smtClean="0">
                <a:solidFill>
                  <a:srgbClr val="FF0000"/>
                </a:solidFill>
                <a:latin typeface="Berlin Sans FB Demi" pitchFamily="34" charset="0"/>
                <a:ea typeface="Times New Roman" pitchFamily="18" charset="0"/>
                <a:cs typeface="Tahoma" pitchFamily="34" charset="0"/>
              </a:rPr>
              <a:t>Kuliah</a:t>
            </a:r>
            <a:r>
              <a:rPr lang="en-US" sz="2000" dirty="0" smtClean="0">
                <a:solidFill>
                  <a:srgbClr val="FF0000"/>
                </a:solidFill>
                <a:latin typeface="Berlin Sans FB Demi" pitchFamily="34" charset="0"/>
                <a:ea typeface="Times New Roman" pitchFamily="18" charset="0"/>
                <a:cs typeface="Tahoma" pitchFamily="34" charset="0"/>
              </a:rPr>
              <a:t> Ke-14</a:t>
            </a:r>
          </a:p>
          <a:p>
            <a:pPr algn="ctr">
              <a:defRPr/>
            </a:pPr>
            <a:endParaRPr lang="en-US" sz="2000" dirty="0" smtClean="0">
              <a:solidFill>
                <a:srgbClr val="FF0000"/>
              </a:solidFill>
              <a:latin typeface="Berlin Sans FB Demi" pitchFamily="34" charset="0"/>
              <a:ea typeface="Times New Roman" pitchFamily="18" charset="0"/>
              <a:cs typeface="Tahoma" pitchFamily="34" charset="0"/>
            </a:endParaRPr>
          </a:p>
        </p:txBody>
      </p:sp>
      <p:pic>
        <p:nvPicPr>
          <p:cNvPr id="8" name="Picture 7" descr="Universitas Esa Unggul"/>
          <p:cNvPicPr/>
          <p:nvPr/>
        </p:nvPicPr>
        <p:blipFill>
          <a:blip r:embed="rId2"/>
          <a:srcRect/>
          <a:stretch>
            <a:fillRect/>
          </a:stretch>
        </p:blipFill>
        <p:spPr bwMode="auto">
          <a:xfrm>
            <a:off x="214282" y="285728"/>
            <a:ext cx="1571637" cy="714380"/>
          </a:xfrm>
          <a:prstGeom prst="rect">
            <a:avLst/>
          </a:prstGeom>
          <a:noFill/>
        </p:spPr>
      </p:pic>
      <p:sp>
        <p:nvSpPr>
          <p:cNvPr id="9" name="Rectangle 8"/>
          <p:cNvSpPr/>
          <p:nvPr/>
        </p:nvSpPr>
        <p:spPr>
          <a:xfrm>
            <a:off x="428596" y="2857496"/>
            <a:ext cx="8286808" cy="1384995"/>
          </a:xfrm>
          <a:prstGeom prst="rect">
            <a:avLst/>
          </a:prstGeom>
        </p:spPr>
        <p:txBody>
          <a:bodyPr wrap="square">
            <a:spAutoFit/>
          </a:bodyPr>
          <a:lstStyle/>
          <a:p>
            <a:pPr algn="ctr">
              <a:defRPr/>
            </a:pPr>
            <a:r>
              <a:rPr lang="en-US" sz="2800" b="1" dirty="0" smtClean="0">
                <a:latin typeface="Berlin Sans FB Demi" pitchFamily="34" charset="0"/>
                <a:ea typeface="Times New Roman" pitchFamily="18" charset="0"/>
                <a:cs typeface="Tahoma" pitchFamily="34" charset="0"/>
              </a:rPr>
              <a:t>APLIKASI SIG UNTUK ANALISIS </a:t>
            </a:r>
          </a:p>
          <a:p>
            <a:pPr algn="ctr">
              <a:defRPr/>
            </a:pPr>
            <a:r>
              <a:rPr lang="en-US" sz="2800" b="1" dirty="0" smtClean="0">
                <a:latin typeface="Berlin Sans FB Demi" pitchFamily="34" charset="0"/>
                <a:ea typeface="Times New Roman" pitchFamily="18" charset="0"/>
                <a:cs typeface="Tahoma" pitchFamily="34" charset="0"/>
              </a:rPr>
              <a:t>INTERKASI KERUANGAN</a:t>
            </a:r>
          </a:p>
          <a:p>
            <a:pPr algn="ctr">
              <a:defRPr/>
            </a:pPr>
            <a:r>
              <a:rPr lang="en-US" sz="2800" b="1" dirty="0" smtClean="0">
                <a:latin typeface="Berlin Sans FB Demi" pitchFamily="34" charset="0"/>
                <a:cs typeface="Tahoma" pitchFamily="34" charset="0"/>
              </a:rPr>
              <a:t>(</a:t>
            </a:r>
            <a:r>
              <a:rPr lang="en-US" sz="2800" b="1" dirty="0" err="1" smtClean="0">
                <a:latin typeface="Berlin Sans FB Demi" pitchFamily="34" charset="0"/>
                <a:cs typeface="Tahoma" pitchFamily="34" charset="0"/>
              </a:rPr>
              <a:t>Contoh</a:t>
            </a:r>
            <a:r>
              <a:rPr lang="en-US" sz="2800" b="1" dirty="0" smtClean="0">
                <a:latin typeface="Berlin Sans FB Demi" pitchFamily="34" charset="0"/>
                <a:cs typeface="Tahoma" pitchFamily="34" charset="0"/>
              </a:rPr>
              <a:t> </a:t>
            </a:r>
            <a:r>
              <a:rPr lang="en-US" sz="2800" b="1" dirty="0" err="1" smtClean="0">
                <a:latin typeface="Berlin Sans FB Demi" pitchFamily="34" charset="0"/>
                <a:cs typeface="Tahoma" pitchFamily="34" charset="0"/>
              </a:rPr>
              <a:t>Kasus</a:t>
            </a:r>
            <a:r>
              <a:rPr lang="en-US" sz="2800" b="1" dirty="0" smtClean="0">
                <a:latin typeface="Berlin Sans FB Demi" pitchFamily="34" charset="0"/>
                <a:cs typeface="Tahoma" pitchFamily="34" charset="0"/>
              </a:rPr>
              <a:t>)</a:t>
            </a:r>
            <a:endParaRPr lang="en-US" sz="2800" b="1" dirty="0" smtClean="0">
              <a:latin typeface="Berlin Sans FB Dem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76600" y="2286000"/>
            <a:ext cx="5867400" cy="1905000"/>
          </a:xfrm>
          <a:prstGeom prst="rect">
            <a:avLst/>
          </a:prstGeom>
          <a:solidFill>
            <a:srgbClr val="002060"/>
          </a:solidFill>
        </p:spPr>
        <p:txBody>
          <a:bodyPr vert="horz" lIns="91440" tIns="45720" rIns="91440" bIns="45720" rtlCol="0" anchor="ctr">
            <a:normAutofit/>
          </a:bodyPr>
          <a:lstStyle/>
          <a:p>
            <a:pPr algn="ctr"/>
            <a:r>
              <a:rPr lang="en-US" sz="4400" b="1" dirty="0" smtClean="0">
                <a:solidFill>
                  <a:schemeClr val="bg1"/>
                </a:solidFill>
              </a:rPr>
              <a:t>3. </a:t>
            </a:r>
            <a:r>
              <a:rPr lang="id-ID" sz="4400" b="1" dirty="0" smtClean="0">
                <a:solidFill>
                  <a:schemeClr val="bg1"/>
                </a:solidFill>
              </a:rPr>
              <a:t>DATABASE DATA EKSISTING KEMENPERA </a:t>
            </a:r>
            <a:endParaRPr lang="en-US" sz="4400" dirty="0" smtClean="0">
              <a:solidFill>
                <a:schemeClr val="bg1"/>
              </a:solidFill>
            </a:endParaRPr>
          </a:p>
        </p:txBody>
      </p:sp>
      <p:pic>
        <p:nvPicPr>
          <p:cNvPr id="5" name="Picture 1"/>
          <p:cNvPicPr>
            <a:picLocks noChangeArrowheads="1"/>
          </p:cNvPicPr>
          <p:nvPr/>
        </p:nvPicPr>
        <p:blipFill>
          <a:blip r:embed="rId2"/>
          <a:srcRect/>
          <a:stretch>
            <a:fillRect/>
          </a:stretch>
        </p:blipFill>
        <p:spPr bwMode="auto">
          <a:xfrm>
            <a:off x="0" y="1524000"/>
            <a:ext cx="3200400" cy="3200400"/>
          </a:xfrm>
          <a:prstGeom prst="rect">
            <a:avLst/>
          </a:prstGeom>
          <a:noFill/>
          <a:ln w="9525">
            <a:noFill/>
            <a:miter lim="800000"/>
            <a:headEnd/>
            <a:tailEnd/>
          </a:ln>
        </p:spPr>
      </p:pic>
      <p:grpSp>
        <p:nvGrpSpPr>
          <p:cNvPr id="2" name="Group 5"/>
          <p:cNvGrpSpPr/>
          <p:nvPr/>
        </p:nvGrpSpPr>
        <p:grpSpPr>
          <a:xfrm>
            <a:off x="4038600" y="5867400"/>
            <a:ext cx="5029200" cy="990600"/>
            <a:chOff x="4038600" y="5867400"/>
            <a:chExt cx="5029200" cy="1017588"/>
          </a:xfrm>
        </p:grpSpPr>
        <p:pic>
          <p:nvPicPr>
            <p:cNvPr id="7" name="Picture 6" descr="F:\Survey-Bdg-210606-by Ita\DSCN1460.JPG">
              <a:hlinkClick r:id="" action="ppaction://noaction"/>
            </p:cNvPr>
            <p:cNvPicPr>
              <a:picLocks noChangeAspect="1" noChangeArrowheads="1"/>
            </p:cNvPicPr>
            <p:nvPr/>
          </p:nvPicPr>
          <p:blipFill>
            <a:blip r:embed="rId3" cstate="print"/>
            <a:srcRect/>
            <a:stretch>
              <a:fillRect/>
            </a:stretch>
          </p:blipFill>
          <p:spPr bwMode="auto">
            <a:xfrm>
              <a:off x="6934200" y="5943600"/>
              <a:ext cx="901700" cy="674688"/>
            </a:xfrm>
            <a:prstGeom prst="rect">
              <a:avLst/>
            </a:prstGeom>
            <a:noFill/>
            <a:ln w="9525">
              <a:noFill/>
              <a:miter lim="800000"/>
              <a:headEnd/>
              <a:tailEnd/>
            </a:ln>
          </p:spPr>
        </p:pic>
        <p:pic>
          <p:nvPicPr>
            <p:cNvPr id="8" name="Picture 6" descr="F:\Survey-Bdg-210606-by Ita\DSCN1523.JPG">
              <a:hlinkClick r:id="rId4" action="ppaction://hlinksldjump"/>
            </p:cNvPr>
            <p:cNvPicPr>
              <a:picLocks noChangeAspect="1" noChangeArrowheads="1"/>
            </p:cNvPicPr>
            <p:nvPr/>
          </p:nvPicPr>
          <p:blipFill>
            <a:blip r:embed="rId5" cstate="print"/>
            <a:srcRect/>
            <a:stretch>
              <a:fillRect/>
            </a:stretch>
          </p:blipFill>
          <p:spPr bwMode="auto">
            <a:xfrm>
              <a:off x="5943600" y="5943600"/>
              <a:ext cx="901700" cy="674688"/>
            </a:xfrm>
            <a:prstGeom prst="rect">
              <a:avLst/>
            </a:prstGeom>
            <a:noFill/>
            <a:ln w="9525">
              <a:noFill/>
              <a:miter lim="800000"/>
              <a:headEnd/>
              <a:tailEnd/>
            </a:ln>
          </p:spPr>
        </p:pic>
        <p:pic>
          <p:nvPicPr>
            <p:cNvPr id="9" name="Picture 7" descr="F:\Survey-Ind Dlm-270606\DSCN1538.JPG">
              <a:hlinkClick r:id="rId6" action="ppaction://hlinksldjump"/>
            </p:cNvPr>
            <p:cNvPicPr>
              <a:picLocks noChangeAspect="1" noChangeArrowheads="1"/>
            </p:cNvPicPr>
            <p:nvPr/>
          </p:nvPicPr>
          <p:blipFill>
            <a:blip r:embed="rId7"/>
            <a:srcRect/>
            <a:stretch>
              <a:fillRect/>
            </a:stretch>
          </p:blipFill>
          <p:spPr bwMode="auto">
            <a:xfrm>
              <a:off x="4953000" y="5943600"/>
              <a:ext cx="901700" cy="676275"/>
            </a:xfrm>
            <a:prstGeom prst="rect">
              <a:avLst/>
            </a:prstGeom>
            <a:noFill/>
            <a:ln w="9525">
              <a:noFill/>
              <a:miter lim="800000"/>
              <a:headEnd/>
              <a:tailEnd/>
            </a:ln>
          </p:spPr>
        </p:pic>
        <p:sp>
          <p:nvSpPr>
            <p:cNvPr id="10" name="TextBox 18"/>
            <p:cNvSpPr txBox="1">
              <a:spLocks noChangeArrowheads="1"/>
            </p:cNvSpPr>
            <p:nvPr/>
          </p:nvSpPr>
          <p:spPr bwMode="auto">
            <a:xfrm>
              <a:off x="4876800" y="6324600"/>
              <a:ext cx="596900" cy="276225"/>
            </a:xfrm>
            <a:prstGeom prst="rect">
              <a:avLst/>
            </a:prstGeom>
            <a:noFill/>
            <a:ln w="9525">
              <a:noFill/>
              <a:miter lim="800000"/>
              <a:headEnd/>
              <a:tailEnd/>
            </a:ln>
          </p:spPr>
          <p:txBody>
            <a:bodyPr wrap="none">
              <a:spAutoFit/>
            </a:bodyPr>
            <a:lstStyle/>
            <a:p>
              <a:r>
                <a:rPr lang="en-US" sz="1200" b="1" dirty="0">
                  <a:latin typeface="Calibri" pitchFamily="34" charset="0"/>
                </a:rPr>
                <a:t>HOME</a:t>
              </a:r>
            </a:p>
          </p:txBody>
        </p:sp>
        <p:sp>
          <p:nvSpPr>
            <p:cNvPr id="11" name="TextBox 10"/>
            <p:cNvSpPr txBox="1"/>
            <p:nvPr/>
          </p:nvSpPr>
          <p:spPr>
            <a:xfrm>
              <a:off x="5299075" y="5868988"/>
              <a:ext cx="696913"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2</a:t>
              </a:r>
            </a:p>
          </p:txBody>
        </p:sp>
        <p:sp>
          <p:nvSpPr>
            <p:cNvPr id="12" name="TextBox 11"/>
            <p:cNvSpPr txBox="1"/>
            <p:nvPr/>
          </p:nvSpPr>
          <p:spPr>
            <a:xfrm>
              <a:off x="6297613" y="5868988"/>
              <a:ext cx="696912"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3</a:t>
              </a:r>
            </a:p>
          </p:txBody>
        </p:sp>
        <p:sp>
          <p:nvSpPr>
            <p:cNvPr id="13" name="TextBox 12"/>
            <p:cNvSpPr txBox="1"/>
            <p:nvPr/>
          </p:nvSpPr>
          <p:spPr>
            <a:xfrm>
              <a:off x="7150100" y="5867400"/>
              <a:ext cx="698500"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4</a:t>
              </a:r>
            </a:p>
          </p:txBody>
        </p:sp>
        <p:pic>
          <p:nvPicPr>
            <p:cNvPr id="14" name="Picture 4"/>
            <p:cNvPicPr>
              <a:picLocks noChangeAspect="1" noChangeArrowheads="1"/>
            </p:cNvPicPr>
            <p:nvPr/>
          </p:nvPicPr>
          <p:blipFill>
            <a:blip r:embed="rId8"/>
            <a:srcRect/>
            <a:stretch>
              <a:fillRect/>
            </a:stretch>
          </p:blipFill>
          <p:spPr bwMode="auto">
            <a:xfrm>
              <a:off x="7848600" y="5943600"/>
              <a:ext cx="914400" cy="685800"/>
            </a:xfrm>
            <a:prstGeom prst="rect">
              <a:avLst/>
            </a:prstGeom>
            <a:noFill/>
            <a:ln w="9525">
              <a:noFill/>
              <a:miter lim="800000"/>
              <a:headEnd/>
              <a:tailEnd/>
            </a:ln>
            <a:effectLst/>
          </p:spPr>
        </p:pic>
        <p:pic>
          <p:nvPicPr>
            <p:cNvPr id="15" name="Picture 18"/>
            <p:cNvPicPr>
              <a:picLocks noChangeAspect="1" noChangeArrowheads="1"/>
            </p:cNvPicPr>
            <p:nvPr/>
          </p:nvPicPr>
          <p:blipFill>
            <a:blip r:embed="rId9"/>
            <a:srcRect/>
            <a:stretch>
              <a:fillRect/>
            </a:stretch>
          </p:blipFill>
          <p:spPr bwMode="auto">
            <a:xfrm>
              <a:off x="4038600" y="5943600"/>
              <a:ext cx="914400" cy="685800"/>
            </a:xfrm>
            <a:prstGeom prst="rect">
              <a:avLst/>
            </a:prstGeom>
            <a:noFill/>
            <a:ln w="9525">
              <a:noFill/>
              <a:miter lim="800000"/>
              <a:headEnd/>
              <a:tailEnd/>
            </a:ln>
            <a:effectLst/>
          </p:spPr>
        </p:pic>
        <p:sp>
          <p:nvSpPr>
            <p:cNvPr id="16" name="TextBox 15"/>
            <p:cNvSpPr txBox="1"/>
            <p:nvPr/>
          </p:nvSpPr>
          <p:spPr>
            <a:xfrm>
              <a:off x="4256087" y="5867400"/>
              <a:ext cx="696913"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1</a:t>
              </a:r>
              <a:endParaRPr lang="en-US" sz="6000" dirty="0">
                <a:solidFill>
                  <a:schemeClr val="accent1">
                    <a:lumMod val="20000"/>
                    <a:lumOff val="80000"/>
                  </a:schemeClr>
                </a:solidFill>
                <a:latin typeface="Arial Black" pitchFamily="34" charset="0"/>
              </a:endParaRPr>
            </a:p>
          </p:txBody>
        </p:sp>
        <p:sp>
          <p:nvSpPr>
            <p:cNvPr id="17" name="TextBox 16"/>
            <p:cNvSpPr txBox="1"/>
            <p:nvPr/>
          </p:nvSpPr>
          <p:spPr>
            <a:xfrm>
              <a:off x="8369300" y="5867400"/>
              <a:ext cx="698500"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5</a:t>
              </a:r>
              <a:endParaRPr lang="en-US" sz="6000" dirty="0">
                <a:solidFill>
                  <a:schemeClr val="accent1">
                    <a:lumMod val="20000"/>
                    <a:lumOff val="80000"/>
                  </a:schemeClr>
                </a:solidFill>
                <a:latin typeface="Arial Black"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4" name="Object 4"/>
          <p:cNvGraphicFramePr>
            <a:graphicFrameLocks noGrp="1" noChangeAspect="1"/>
          </p:cNvGraphicFramePr>
          <p:nvPr>
            <p:ph/>
          </p:nvPr>
        </p:nvGraphicFramePr>
        <p:xfrm>
          <a:off x="448575" y="838200"/>
          <a:ext cx="8184213" cy="5257800"/>
        </p:xfrm>
        <a:graphic>
          <a:graphicData uri="http://schemas.openxmlformats.org/presentationml/2006/ole">
            <mc:AlternateContent xmlns:mc="http://schemas.openxmlformats.org/markup-compatibility/2006">
              <mc:Choice xmlns:v="urn:schemas-microsoft-com:vml" Requires="v">
                <p:oleObj spid="_x0000_s1027" name="CorelDRAW" r:id="rId3" imgW="7524360" imgH="4839120" progId="">
                  <p:embed/>
                </p:oleObj>
              </mc:Choice>
              <mc:Fallback>
                <p:oleObj name="CorelDRAW" r:id="rId3" imgW="7524360" imgH="48391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75" y="838200"/>
                        <a:ext cx="818421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2"/>
          <p:cNvSpPr txBox="1">
            <a:spLocks/>
          </p:cNvSpPr>
          <p:nvPr/>
        </p:nvSpPr>
        <p:spPr>
          <a:xfrm>
            <a:off x="0" y="0"/>
            <a:ext cx="9144000" cy="533400"/>
          </a:xfrm>
          <a:prstGeom prst="rect">
            <a:avLst/>
          </a:prstGeom>
          <a:solidFill>
            <a:srgbClr val="002060"/>
          </a:solidFill>
        </p:spPr>
        <p:txBody>
          <a:bodyPr vert="horz" anchor="b">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1"/>
                </a:solidFill>
                <a:latin typeface="+mj-lt"/>
                <a:ea typeface="+mj-ea"/>
                <a:cs typeface="+mj-cs"/>
              </a:rPr>
              <a:t>INPUT PANGKALAN DATA KEMENPERA</a:t>
            </a:r>
            <a:endParaRPr kumimoji="0" lang="en-US" sz="2400" b="1" i="0" u="none" strike="noStrike" kern="1200" cap="none" spc="0" normalizeH="0" baseline="0" noProof="0" dirty="0">
              <a:ln>
                <a:noFill/>
              </a:ln>
              <a:solidFill>
                <a:schemeClr val="bg1"/>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9" name="Object 7"/>
          <p:cNvGraphicFramePr>
            <a:graphicFrameLocks noGrp="1" noChangeAspect="1"/>
          </p:cNvGraphicFramePr>
          <p:nvPr>
            <p:ph/>
          </p:nvPr>
        </p:nvGraphicFramePr>
        <p:xfrm>
          <a:off x="233550" y="304800"/>
          <a:ext cx="8758050" cy="5714999"/>
        </p:xfrm>
        <a:graphic>
          <a:graphicData uri="http://schemas.openxmlformats.org/presentationml/2006/ole">
            <mc:AlternateContent xmlns:mc="http://schemas.openxmlformats.org/markup-compatibility/2006">
              <mc:Choice xmlns:v="urn:schemas-microsoft-com:vml" Requires="v">
                <p:oleObj spid="_x0000_s2051" name="CorelDRAW" r:id="rId3" imgW="10413000" imgH="6348960" progId="">
                  <p:embed/>
                </p:oleObj>
              </mc:Choice>
              <mc:Fallback>
                <p:oleObj name="CorelDRAW" r:id="rId3" imgW="10413000" imgH="63489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50" y="304800"/>
                        <a:ext cx="8758050"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3" name="Object 5"/>
          <p:cNvGraphicFramePr>
            <a:graphicFrameLocks noChangeAspect="1"/>
          </p:cNvGraphicFramePr>
          <p:nvPr/>
        </p:nvGraphicFramePr>
        <p:xfrm>
          <a:off x="152400" y="1066800"/>
          <a:ext cx="8802688" cy="4191000"/>
        </p:xfrm>
        <a:graphic>
          <a:graphicData uri="http://schemas.openxmlformats.org/presentationml/2006/ole">
            <mc:AlternateContent xmlns:mc="http://schemas.openxmlformats.org/markup-compatibility/2006">
              <mc:Choice xmlns:v="urn:schemas-microsoft-com:vml" Requires="v">
                <p:oleObj spid="_x0000_s3075" name="CorelDRAW" r:id="rId3" imgW="9399240" imgH="4173480" progId="">
                  <p:embed/>
                </p:oleObj>
              </mc:Choice>
              <mc:Fallback>
                <p:oleObj name="CorelDRAW" r:id="rId3" imgW="9399240" imgH="41734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880268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2"/>
          <p:cNvSpPr txBox="1">
            <a:spLocks/>
          </p:cNvSpPr>
          <p:nvPr/>
        </p:nvSpPr>
        <p:spPr>
          <a:xfrm>
            <a:off x="0" y="0"/>
            <a:ext cx="9144000" cy="762000"/>
          </a:xfrm>
          <a:prstGeom prst="rect">
            <a:avLst/>
          </a:prstGeom>
          <a:solidFill>
            <a:srgbClr val="002060"/>
          </a:solidFill>
        </p:spPr>
        <p:txBody>
          <a:bodyPr vert="horz" anchor="b">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dirty="0" smtClean="0">
                <a:solidFill>
                  <a:schemeClr val="bg1"/>
                </a:solidFill>
                <a:latin typeface="+mj-lt"/>
                <a:ea typeface="+mj-ea"/>
                <a:cs typeface="+mj-cs"/>
              </a:rPr>
              <a:t>INPUT-</a:t>
            </a:r>
            <a:r>
              <a:rPr kumimoji="0" lang="en-US" sz="2000" b="1" i="0" u="none" strike="noStrike" kern="1200" cap="none" spc="0" normalizeH="0" baseline="0" noProof="0" dirty="0" smtClean="0">
                <a:ln>
                  <a:noFill/>
                </a:ln>
                <a:solidFill>
                  <a:schemeClr val="bg1"/>
                </a:solidFill>
                <a:uLnTx/>
                <a:uFillTx/>
                <a:latin typeface="+mj-lt"/>
                <a:ea typeface="+mj-ea"/>
                <a:cs typeface="+mj-cs"/>
              </a:rPr>
              <a:t>PROSES-OUT PUT PENGEMBANGAN STRUKTUR DAN SISTEM PENGOLAHAN DATA INFORMASI PERUMAHAN DAN PERMUKIMAN</a:t>
            </a:r>
            <a:endParaRPr kumimoji="0" lang="en-US" sz="2000" b="1" i="0" u="none" strike="noStrike" kern="1200" cap="none" spc="0" normalizeH="0" baseline="0" noProof="0" dirty="0">
              <a:ln>
                <a:noFill/>
              </a:ln>
              <a:solidFill>
                <a:schemeClr val="bg1"/>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85800"/>
          </a:xfrm>
          <a:solidFill>
            <a:srgbClr val="002060"/>
          </a:solidFill>
        </p:spPr>
        <p:txBody>
          <a:bodyPr>
            <a:normAutofit/>
          </a:bodyPr>
          <a:lstStyle/>
          <a:p>
            <a:pPr algn="ctr"/>
            <a:r>
              <a:rPr lang="en-US" sz="3200" dirty="0" smtClean="0">
                <a:solidFill>
                  <a:schemeClr val="bg1"/>
                </a:solidFill>
              </a:rPr>
              <a:t>ILLUSTRASI DOKUMEN MANAGER</a:t>
            </a:r>
            <a:endParaRPr lang="en-US" sz="3200" dirty="0">
              <a:solidFill>
                <a:schemeClr val="bg1"/>
              </a:solidFill>
            </a:endParaRPr>
          </a:p>
        </p:txBody>
      </p:sp>
      <p:pic>
        <p:nvPicPr>
          <p:cNvPr id="100354" name="Picture 2"/>
          <p:cNvPicPr>
            <a:picLocks noChangeAspect="1" noChangeArrowheads="1"/>
          </p:cNvPicPr>
          <p:nvPr/>
        </p:nvPicPr>
        <p:blipFill>
          <a:blip r:embed="rId2"/>
          <a:srcRect/>
          <a:stretch>
            <a:fillRect/>
          </a:stretch>
        </p:blipFill>
        <p:spPr bwMode="auto">
          <a:xfrm>
            <a:off x="228600" y="1143000"/>
            <a:ext cx="8455379" cy="4648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86200" y="2057400"/>
            <a:ext cx="4876800" cy="1828800"/>
          </a:xfrm>
          <a:prstGeom prst="rect">
            <a:avLst/>
          </a:prstGeom>
          <a:solidFill>
            <a:srgbClr val="002060"/>
          </a:solidFill>
        </p:spPr>
        <p:txBody>
          <a:bodyPr vert="horz" lIns="91440" tIns="45720" rIns="91440" bIns="45720" rtlCol="0" anchor="ctr">
            <a:normAutofit/>
          </a:bodyPr>
          <a:lstStyle/>
          <a:p>
            <a:pPr lvl="0" algn="ctr">
              <a:spcBef>
                <a:spcPct val="0"/>
              </a:spcBef>
              <a:defRPr/>
            </a:pPr>
            <a:r>
              <a:rPr lang="en-US" sz="4400" b="1" dirty="0" smtClean="0">
                <a:solidFill>
                  <a:schemeClr val="bg1"/>
                </a:solidFill>
                <a:latin typeface="+mj-lt"/>
                <a:ea typeface="+mj-ea"/>
                <a:cs typeface="+mj-cs"/>
              </a:rPr>
              <a:t>4</a:t>
            </a:r>
            <a:r>
              <a:rPr kumimoji="0" lang="en-US" sz="4400" b="1" i="0" u="none" strike="noStrike" kern="1200" cap="none" spc="0" normalizeH="0" baseline="0" noProof="0" dirty="0" smtClean="0">
                <a:ln>
                  <a:noFill/>
                </a:ln>
                <a:solidFill>
                  <a:schemeClr val="bg1"/>
                </a:solidFill>
                <a:effectLst/>
                <a:uLnTx/>
                <a:uFillTx/>
                <a:latin typeface="+mj-lt"/>
                <a:ea typeface="+mj-ea"/>
                <a:cs typeface="+mj-cs"/>
              </a:rPr>
              <a:t>.  STRUKTUR DATA</a:t>
            </a:r>
          </a:p>
        </p:txBody>
      </p:sp>
      <p:pic>
        <p:nvPicPr>
          <p:cNvPr id="5" name="Picture 1"/>
          <p:cNvPicPr>
            <a:picLocks noChangeArrowheads="1"/>
          </p:cNvPicPr>
          <p:nvPr/>
        </p:nvPicPr>
        <p:blipFill>
          <a:blip r:embed="rId2"/>
          <a:srcRect/>
          <a:stretch>
            <a:fillRect/>
          </a:stretch>
        </p:blipFill>
        <p:spPr bwMode="auto">
          <a:xfrm>
            <a:off x="76200" y="1066800"/>
            <a:ext cx="3733799" cy="3352800"/>
          </a:xfrm>
          <a:prstGeom prst="rect">
            <a:avLst/>
          </a:prstGeom>
          <a:noFill/>
          <a:ln w="9525">
            <a:noFill/>
            <a:miter lim="800000"/>
            <a:headEnd/>
            <a:tailEnd/>
          </a:ln>
        </p:spPr>
      </p:pic>
      <p:grpSp>
        <p:nvGrpSpPr>
          <p:cNvPr id="2" name="Group 5"/>
          <p:cNvGrpSpPr/>
          <p:nvPr/>
        </p:nvGrpSpPr>
        <p:grpSpPr>
          <a:xfrm>
            <a:off x="4038600" y="5867400"/>
            <a:ext cx="5029200" cy="990600"/>
            <a:chOff x="4038600" y="5867400"/>
            <a:chExt cx="5029200" cy="1017588"/>
          </a:xfrm>
        </p:grpSpPr>
        <p:pic>
          <p:nvPicPr>
            <p:cNvPr id="7" name="Picture 6" descr="F:\Survey-Bdg-210606-by Ita\DSCN1460.JPG">
              <a:hlinkClick r:id="" action="ppaction://noaction"/>
            </p:cNvPr>
            <p:cNvPicPr>
              <a:picLocks noChangeAspect="1" noChangeArrowheads="1"/>
            </p:cNvPicPr>
            <p:nvPr/>
          </p:nvPicPr>
          <p:blipFill>
            <a:blip r:embed="rId3" cstate="print"/>
            <a:srcRect/>
            <a:stretch>
              <a:fillRect/>
            </a:stretch>
          </p:blipFill>
          <p:spPr bwMode="auto">
            <a:xfrm>
              <a:off x="6934200" y="5943600"/>
              <a:ext cx="901700" cy="674688"/>
            </a:xfrm>
            <a:prstGeom prst="rect">
              <a:avLst/>
            </a:prstGeom>
            <a:noFill/>
            <a:ln w="9525">
              <a:noFill/>
              <a:miter lim="800000"/>
              <a:headEnd/>
              <a:tailEnd/>
            </a:ln>
          </p:spPr>
        </p:pic>
        <p:pic>
          <p:nvPicPr>
            <p:cNvPr id="8" name="Picture 6" descr="F:\Survey-Bdg-210606-by Ita\DSCN1523.JPG">
              <a:hlinkClick r:id="rId4" action="ppaction://hlinksldjump"/>
            </p:cNvPr>
            <p:cNvPicPr>
              <a:picLocks noChangeAspect="1" noChangeArrowheads="1"/>
            </p:cNvPicPr>
            <p:nvPr/>
          </p:nvPicPr>
          <p:blipFill>
            <a:blip r:embed="rId5" cstate="print"/>
            <a:srcRect/>
            <a:stretch>
              <a:fillRect/>
            </a:stretch>
          </p:blipFill>
          <p:spPr bwMode="auto">
            <a:xfrm>
              <a:off x="5943600" y="5943600"/>
              <a:ext cx="901700" cy="674688"/>
            </a:xfrm>
            <a:prstGeom prst="rect">
              <a:avLst/>
            </a:prstGeom>
            <a:noFill/>
            <a:ln w="9525">
              <a:noFill/>
              <a:miter lim="800000"/>
              <a:headEnd/>
              <a:tailEnd/>
            </a:ln>
          </p:spPr>
        </p:pic>
        <p:pic>
          <p:nvPicPr>
            <p:cNvPr id="9" name="Picture 7" descr="F:\Survey-Ind Dlm-270606\DSCN1538.JPG">
              <a:hlinkClick r:id="rId6" action="ppaction://hlinksldjump"/>
            </p:cNvPr>
            <p:cNvPicPr>
              <a:picLocks noChangeAspect="1" noChangeArrowheads="1"/>
            </p:cNvPicPr>
            <p:nvPr/>
          </p:nvPicPr>
          <p:blipFill>
            <a:blip r:embed="rId7"/>
            <a:srcRect/>
            <a:stretch>
              <a:fillRect/>
            </a:stretch>
          </p:blipFill>
          <p:spPr bwMode="auto">
            <a:xfrm>
              <a:off x="4953000" y="5943600"/>
              <a:ext cx="901700" cy="676275"/>
            </a:xfrm>
            <a:prstGeom prst="rect">
              <a:avLst/>
            </a:prstGeom>
            <a:noFill/>
            <a:ln w="9525">
              <a:noFill/>
              <a:miter lim="800000"/>
              <a:headEnd/>
              <a:tailEnd/>
            </a:ln>
          </p:spPr>
        </p:pic>
        <p:sp>
          <p:nvSpPr>
            <p:cNvPr id="10" name="TextBox 18"/>
            <p:cNvSpPr txBox="1">
              <a:spLocks noChangeArrowheads="1"/>
            </p:cNvSpPr>
            <p:nvPr/>
          </p:nvSpPr>
          <p:spPr bwMode="auto">
            <a:xfrm>
              <a:off x="4876800" y="6324600"/>
              <a:ext cx="596900" cy="276225"/>
            </a:xfrm>
            <a:prstGeom prst="rect">
              <a:avLst/>
            </a:prstGeom>
            <a:noFill/>
            <a:ln w="9525">
              <a:noFill/>
              <a:miter lim="800000"/>
              <a:headEnd/>
              <a:tailEnd/>
            </a:ln>
          </p:spPr>
          <p:txBody>
            <a:bodyPr wrap="none">
              <a:spAutoFit/>
            </a:bodyPr>
            <a:lstStyle/>
            <a:p>
              <a:r>
                <a:rPr lang="en-US" sz="1200" b="1" dirty="0">
                  <a:latin typeface="Calibri" pitchFamily="34" charset="0"/>
                </a:rPr>
                <a:t>HOME</a:t>
              </a:r>
            </a:p>
          </p:txBody>
        </p:sp>
        <p:sp>
          <p:nvSpPr>
            <p:cNvPr id="11" name="TextBox 10"/>
            <p:cNvSpPr txBox="1"/>
            <p:nvPr/>
          </p:nvSpPr>
          <p:spPr>
            <a:xfrm>
              <a:off x="5299075" y="5868988"/>
              <a:ext cx="696913"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2</a:t>
              </a:r>
            </a:p>
          </p:txBody>
        </p:sp>
        <p:sp>
          <p:nvSpPr>
            <p:cNvPr id="12" name="TextBox 11"/>
            <p:cNvSpPr txBox="1"/>
            <p:nvPr/>
          </p:nvSpPr>
          <p:spPr>
            <a:xfrm>
              <a:off x="6297613" y="5868988"/>
              <a:ext cx="696912"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3</a:t>
              </a:r>
            </a:p>
          </p:txBody>
        </p:sp>
        <p:sp>
          <p:nvSpPr>
            <p:cNvPr id="13" name="TextBox 12"/>
            <p:cNvSpPr txBox="1"/>
            <p:nvPr/>
          </p:nvSpPr>
          <p:spPr>
            <a:xfrm>
              <a:off x="7150100" y="5867400"/>
              <a:ext cx="698500"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4</a:t>
              </a:r>
            </a:p>
          </p:txBody>
        </p:sp>
        <p:pic>
          <p:nvPicPr>
            <p:cNvPr id="14" name="Picture 4"/>
            <p:cNvPicPr>
              <a:picLocks noChangeAspect="1" noChangeArrowheads="1"/>
            </p:cNvPicPr>
            <p:nvPr/>
          </p:nvPicPr>
          <p:blipFill>
            <a:blip r:embed="rId8"/>
            <a:srcRect/>
            <a:stretch>
              <a:fillRect/>
            </a:stretch>
          </p:blipFill>
          <p:spPr bwMode="auto">
            <a:xfrm>
              <a:off x="7848600" y="5943600"/>
              <a:ext cx="914400" cy="685800"/>
            </a:xfrm>
            <a:prstGeom prst="rect">
              <a:avLst/>
            </a:prstGeom>
            <a:noFill/>
            <a:ln w="9525">
              <a:noFill/>
              <a:miter lim="800000"/>
              <a:headEnd/>
              <a:tailEnd/>
            </a:ln>
            <a:effectLst/>
          </p:spPr>
        </p:pic>
        <p:pic>
          <p:nvPicPr>
            <p:cNvPr id="15" name="Picture 18"/>
            <p:cNvPicPr>
              <a:picLocks noChangeAspect="1" noChangeArrowheads="1"/>
            </p:cNvPicPr>
            <p:nvPr/>
          </p:nvPicPr>
          <p:blipFill>
            <a:blip r:embed="rId9"/>
            <a:srcRect/>
            <a:stretch>
              <a:fillRect/>
            </a:stretch>
          </p:blipFill>
          <p:spPr bwMode="auto">
            <a:xfrm>
              <a:off x="4038600" y="5943600"/>
              <a:ext cx="914400" cy="685800"/>
            </a:xfrm>
            <a:prstGeom prst="rect">
              <a:avLst/>
            </a:prstGeom>
            <a:noFill/>
            <a:ln w="9525">
              <a:noFill/>
              <a:miter lim="800000"/>
              <a:headEnd/>
              <a:tailEnd/>
            </a:ln>
            <a:effectLst/>
          </p:spPr>
        </p:pic>
        <p:sp>
          <p:nvSpPr>
            <p:cNvPr id="16" name="TextBox 15"/>
            <p:cNvSpPr txBox="1"/>
            <p:nvPr/>
          </p:nvSpPr>
          <p:spPr>
            <a:xfrm>
              <a:off x="4256087" y="5867400"/>
              <a:ext cx="696913"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1</a:t>
              </a:r>
              <a:endParaRPr lang="en-US" sz="6000" dirty="0">
                <a:solidFill>
                  <a:schemeClr val="accent1">
                    <a:lumMod val="20000"/>
                    <a:lumOff val="80000"/>
                  </a:schemeClr>
                </a:solidFill>
                <a:latin typeface="Arial Black" pitchFamily="34" charset="0"/>
              </a:endParaRPr>
            </a:p>
          </p:txBody>
        </p:sp>
        <p:sp>
          <p:nvSpPr>
            <p:cNvPr id="17" name="TextBox 16"/>
            <p:cNvSpPr txBox="1"/>
            <p:nvPr/>
          </p:nvSpPr>
          <p:spPr>
            <a:xfrm>
              <a:off x="8369300" y="5867400"/>
              <a:ext cx="698500"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5</a:t>
              </a:r>
              <a:endParaRPr lang="en-US" sz="6000" dirty="0">
                <a:solidFill>
                  <a:schemeClr val="accent1">
                    <a:lumMod val="20000"/>
                    <a:lumOff val="80000"/>
                  </a:schemeClr>
                </a:solidFill>
                <a:latin typeface="Arial Black"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0" y="1218337"/>
            <a:ext cx="9144000" cy="5639663"/>
          </a:xfrm>
          <a:prstGeom prst="rect">
            <a:avLst/>
          </a:prstGeom>
          <a:noFill/>
          <a:ln w="9525">
            <a:noFill/>
            <a:miter lim="800000"/>
            <a:headEnd/>
            <a:tailEnd/>
          </a:ln>
          <a:effectLst/>
        </p:spPr>
      </p:pic>
      <p:sp>
        <p:nvSpPr>
          <p:cNvPr id="5" name="Title 2"/>
          <p:cNvSpPr>
            <a:spLocks noGrp="1"/>
          </p:cNvSpPr>
          <p:nvPr>
            <p:ph type="title"/>
          </p:nvPr>
        </p:nvSpPr>
        <p:spPr>
          <a:xfrm>
            <a:off x="0" y="0"/>
            <a:ext cx="9144000" cy="914400"/>
          </a:xfrm>
          <a:solidFill>
            <a:srgbClr val="002060"/>
          </a:solidFill>
        </p:spPr>
        <p:txBody>
          <a:bodyPr>
            <a:normAutofit fontScale="90000"/>
          </a:bodyPr>
          <a:lstStyle/>
          <a:p>
            <a:pPr algn="ctr"/>
            <a:r>
              <a:rPr lang="en-US" sz="3200" dirty="0" smtClean="0">
                <a:solidFill>
                  <a:schemeClr val="bg1"/>
                </a:solidFill>
              </a:rPr>
              <a:t>STRUKTUR DATA KEMENTERIAN </a:t>
            </a:r>
            <a:r>
              <a:rPr lang="id-ID" sz="3200" dirty="0" smtClean="0">
                <a:solidFill>
                  <a:schemeClr val="bg1"/>
                </a:solidFill>
              </a:rPr>
              <a:t/>
            </a:r>
            <a:br>
              <a:rPr lang="id-ID" sz="3200" dirty="0" smtClean="0">
                <a:solidFill>
                  <a:schemeClr val="bg1"/>
                </a:solidFill>
              </a:rPr>
            </a:br>
            <a:r>
              <a:rPr lang="en-US" sz="3200" dirty="0" smtClean="0">
                <a:solidFill>
                  <a:schemeClr val="bg1"/>
                </a:solidFill>
              </a:rPr>
              <a:t>PERUMAHAN</a:t>
            </a:r>
            <a:r>
              <a:rPr lang="id-ID" sz="3200" dirty="0" smtClean="0">
                <a:solidFill>
                  <a:schemeClr val="bg1"/>
                </a:solidFill>
              </a:rPr>
              <a:t> </a:t>
            </a:r>
            <a:r>
              <a:rPr lang="en-US" sz="3200" dirty="0" smtClean="0">
                <a:solidFill>
                  <a:schemeClr val="bg1"/>
                </a:solidFill>
              </a:rPr>
              <a:t>RAKYAT</a:t>
            </a:r>
            <a:endParaRPr lang="id-ID" sz="32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Grp="1" noChangeAspect="1" noChangeArrowheads="1"/>
          </p:cNvPicPr>
          <p:nvPr>
            <p:ph idx="1"/>
          </p:nvPr>
        </p:nvPicPr>
        <p:blipFill>
          <a:blip r:embed="rId2"/>
          <a:srcRect/>
          <a:stretch>
            <a:fillRect/>
          </a:stretch>
        </p:blipFill>
        <p:spPr bwMode="auto">
          <a:xfrm>
            <a:off x="63274" y="838200"/>
            <a:ext cx="9014392" cy="5562600"/>
          </a:xfrm>
          <a:prstGeom prst="rect">
            <a:avLst/>
          </a:prstGeom>
          <a:noFill/>
          <a:ln w="9525">
            <a:noFill/>
            <a:miter lim="800000"/>
            <a:headEnd/>
            <a:tailEnd/>
          </a:ln>
          <a:effectLst/>
        </p:spPr>
      </p:pic>
      <p:sp>
        <p:nvSpPr>
          <p:cNvPr id="4" name="Title 1"/>
          <p:cNvSpPr txBox="1">
            <a:spLocks/>
          </p:cNvSpPr>
          <p:nvPr/>
        </p:nvSpPr>
        <p:spPr>
          <a:xfrm>
            <a:off x="0" y="0"/>
            <a:ext cx="9144000" cy="1066800"/>
          </a:xfrm>
          <a:prstGeom prst="rect">
            <a:avLst/>
          </a:prstGeom>
          <a:solidFill>
            <a:srgbClr val="00206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noProof="0" dirty="0" smtClean="0">
                <a:ln>
                  <a:noFill/>
                </a:ln>
                <a:solidFill>
                  <a:schemeClr val="bg1"/>
                </a:solidFill>
                <a:effectLst/>
                <a:uLnTx/>
                <a:uFillTx/>
                <a:latin typeface="+mj-lt"/>
                <a:ea typeface="+mj-ea"/>
                <a:cs typeface="+mj-cs"/>
              </a:rPr>
              <a:t>STRUKTUR DATA KEMENTERIAN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noProof="0" dirty="0" smtClean="0">
                <a:ln>
                  <a:noFill/>
                </a:ln>
                <a:solidFill>
                  <a:schemeClr val="bg1"/>
                </a:solidFill>
                <a:effectLst/>
                <a:uLnTx/>
                <a:uFillTx/>
                <a:latin typeface="+mj-lt"/>
                <a:ea typeface="+mj-ea"/>
                <a:cs typeface="+mj-cs"/>
              </a:rPr>
              <a:t>PERUMAHAN RAKYAT</a:t>
            </a:r>
            <a:endParaRPr kumimoji="0" lang="en-US" sz="32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6" name="TextBox 5"/>
          <p:cNvSpPr txBox="1"/>
          <p:nvPr/>
        </p:nvSpPr>
        <p:spPr>
          <a:xfrm>
            <a:off x="457200" y="3276600"/>
            <a:ext cx="2057400" cy="646331"/>
          </a:xfrm>
          <a:prstGeom prst="rect">
            <a:avLst/>
          </a:prstGeom>
          <a:solidFill>
            <a:schemeClr val="accent2">
              <a:lumMod val="40000"/>
              <a:lumOff val="60000"/>
            </a:schemeClr>
          </a:solidFill>
        </p:spPr>
        <p:txBody>
          <a:bodyPr wrap="square" rtlCol="0">
            <a:spAutoFit/>
          </a:bodyPr>
          <a:lstStyle/>
          <a:p>
            <a:pPr algn="ctr"/>
            <a:r>
              <a:rPr lang="id-ID" b="1" dirty="0" smtClean="0"/>
              <a:t>LINGKUP KEGIATAN</a:t>
            </a:r>
            <a:endParaRPr lang="id-ID"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114799"/>
          </a:xfrm>
          <a:solidFill>
            <a:schemeClr val="accent2">
              <a:lumMod val="20000"/>
              <a:lumOff val="80000"/>
            </a:schemeClr>
          </a:solidFill>
        </p:spPr>
        <p:txBody>
          <a:bodyPr>
            <a:normAutofit fontScale="85000" lnSpcReduction="20000"/>
          </a:bodyPr>
          <a:lstStyle/>
          <a:p>
            <a:pPr algn="ctr">
              <a:buNone/>
            </a:pPr>
            <a:endParaRPr lang="id-ID" sz="3600" b="1" dirty="0" smtClean="0"/>
          </a:p>
          <a:p>
            <a:pPr algn="ctr">
              <a:buNone/>
            </a:pPr>
            <a:r>
              <a:rPr lang="id-ID" sz="3600" b="1" dirty="0" smtClean="0"/>
              <a:t>PENYUSUNAN DATA;  </a:t>
            </a:r>
          </a:p>
          <a:p>
            <a:pPr algn="ctr">
              <a:buNone/>
            </a:pPr>
            <a:r>
              <a:rPr lang="id-ID" sz="3300" b="1" dirty="0" smtClean="0"/>
              <a:t>PENGUMPULAN N DATA, PENGKATEGORIAN DATA, PENGKLASIFIKASIAN DATA, PEMBUATAN DATA BASE</a:t>
            </a:r>
          </a:p>
          <a:p>
            <a:pPr algn="ctr">
              <a:buNone/>
            </a:pPr>
            <a:endParaRPr lang="id-ID" sz="3600" b="1" dirty="0" smtClean="0"/>
          </a:p>
          <a:p>
            <a:pPr algn="ctr">
              <a:buNone/>
            </a:pPr>
            <a:r>
              <a:rPr lang="id-ID" sz="3600" b="1" dirty="0" smtClean="0"/>
              <a:t>RENAME = </a:t>
            </a:r>
            <a:r>
              <a:rPr lang="en-US" sz="3600" b="1" dirty="0" smtClean="0"/>
              <a:t> </a:t>
            </a:r>
            <a:r>
              <a:rPr lang="en-US" sz="3600" b="1" u="sng" dirty="0" smtClean="0"/>
              <a:t>+</a:t>
            </a:r>
            <a:r>
              <a:rPr lang="en-US" sz="3600" b="1" dirty="0" smtClean="0"/>
              <a:t> </a:t>
            </a:r>
            <a:r>
              <a:rPr lang="id-ID" sz="3600" b="1" dirty="0" smtClean="0"/>
              <a:t>8.000 </a:t>
            </a:r>
            <a:r>
              <a:rPr lang="en-US" sz="3600" b="1" dirty="0" smtClean="0"/>
              <a:t> </a:t>
            </a:r>
            <a:r>
              <a:rPr lang="id-ID" sz="3600" b="1" dirty="0" smtClean="0"/>
              <a:t>FILE</a:t>
            </a:r>
          </a:p>
          <a:p>
            <a:pPr algn="ctr">
              <a:buNone/>
            </a:pPr>
            <a:endParaRPr lang="id-ID" sz="3600" b="1" dirty="0" smtClean="0"/>
          </a:p>
          <a:p>
            <a:pPr algn="ctr">
              <a:buNone/>
            </a:pPr>
            <a:r>
              <a:rPr lang="id-ID" sz="3600" b="1" dirty="0" smtClean="0"/>
              <a:t>KIRA-KIRA  RENAME =</a:t>
            </a:r>
            <a:r>
              <a:rPr lang="en-US" sz="3600" b="1" dirty="0" smtClean="0"/>
              <a:t>100</a:t>
            </a:r>
            <a:r>
              <a:rPr lang="id-ID" sz="3600" b="1" dirty="0" smtClean="0"/>
              <a:t>% </a:t>
            </a:r>
          </a:p>
          <a:p>
            <a:pPr algn="ctr">
              <a:buNone/>
            </a:pPr>
            <a:r>
              <a:rPr lang="id-ID" sz="3600" b="1" dirty="0" smtClean="0"/>
              <a:t>DARI TOTAL FILE</a:t>
            </a:r>
          </a:p>
          <a:p>
            <a:pPr algn="ctr">
              <a:buNone/>
            </a:pPr>
            <a:endParaRPr lang="id-ID" sz="3600" b="1" dirty="0"/>
          </a:p>
        </p:txBody>
      </p:sp>
      <p:sp>
        <p:nvSpPr>
          <p:cNvPr id="3" name="Title 2"/>
          <p:cNvSpPr>
            <a:spLocks noGrp="1"/>
          </p:cNvSpPr>
          <p:nvPr>
            <p:ph type="title"/>
          </p:nvPr>
        </p:nvSpPr>
        <p:spPr>
          <a:xfrm>
            <a:off x="0" y="0"/>
            <a:ext cx="9144000" cy="914400"/>
          </a:xfrm>
          <a:solidFill>
            <a:srgbClr val="002060"/>
          </a:solidFill>
        </p:spPr>
        <p:txBody>
          <a:bodyPr>
            <a:normAutofit/>
          </a:bodyPr>
          <a:lstStyle/>
          <a:p>
            <a:pPr algn="ctr"/>
            <a:r>
              <a:rPr lang="id-ID" dirty="0" smtClean="0">
                <a:solidFill>
                  <a:schemeClr val="bg1"/>
                </a:solidFill>
              </a:rPr>
              <a:t>PROGRES TERAKHIR STRUKTUR DATA</a:t>
            </a:r>
            <a:endParaRPr lang="id-ID"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71800" y="1524000"/>
            <a:ext cx="5943600" cy="2514600"/>
          </a:xfrm>
          <a:prstGeom prst="rect">
            <a:avLst/>
          </a:prstGeom>
          <a:solidFill>
            <a:srgbClr val="002060"/>
          </a:solidFill>
        </p:spPr>
        <p:txBody>
          <a:bodyPr vert="horz" lIns="91440" tIns="45720" rIns="91440" bIns="45720" rtlCol="0" anchor="ctr">
            <a:normAutofit/>
          </a:bodyPr>
          <a:lstStyle/>
          <a:p>
            <a:pPr lvl="0" algn="ctr">
              <a:spcBef>
                <a:spcPct val="0"/>
              </a:spcBef>
              <a:defRPr/>
            </a:pPr>
            <a:r>
              <a:rPr lang="en-US" sz="4400" dirty="0" smtClean="0">
                <a:solidFill>
                  <a:schemeClr val="bg1"/>
                </a:solidFill>
              </a:rPr>
              <a:t>5. KONSEP PENGOLAHAN DATA DAN INFORMASI </a:t>
            </a:r>
            <a:endParaRPr kumimoji="0" lang="en-US" sz="4400" b="1"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5" name="Picture 1"/>
          <p:cNvPicPr>
            <a:picLocks noChangeArrowheads="1"/>
          </p:cNvPicPr>
          <p:nvPr/>
        </p:nvPicPr>
        <p:blipFill>
          <a:blip r:embed="rId2"/>
          <a:srcRect/>
          <a:stretch>
            <a:fillRect/>
          </a:stretch>
        </p:blipFill>
        <p:spPr bwMode="auto">
          <a:xfrm>
            <a:off x="228601" y="1371600"/>
            <a:ext cx="2590799" cy="2667000"/>
          </a:xfrm>
          <a:prstGeom prst="rect">
            <a:avLst/>
          </a:prstGeom>
          <a:noFill/>
          <a:ln w="9525">
            <a:noFill/>
            <a:miter lim="800000"/>
            <a:headEnd/>
            <a:tailEnd/>
          </a:ln>
        </p:spPr>
      </p:pic>
      <p:grpSp>
        <p:nvGrpSpPr>
          <p:cNvPr id="2" name="Group 5"/>
          <p:cNvGrpSpPr/>
          <p:nvPr/>
        </p:nvGrpSpPr>
        <p:grpSpPr>
          <a:xfrm>
            <a:off x="4038600" y="5867400"/>
            <a:ext cx="5029200" cy="990600"/>
            <a:chOff x="4038600" y="5867400"/>
            <a:chExt cx="5029200" cy="1017588"/>
          </a:xfrm>
        </p:grpSpPr>
        <p:pic>
          <p:nvPicPr>
            <p:cNvPr id="7" name="Picture 6" descr="F:\Survey-Bdg-210606-by Ita\DSCN1460.JPG">
              <a:hlinkClick r:id="" action="ppaction://noaction"/>
            </p:cNvPr>
            <p:cNvPicPr>
              <a:picLocks noChangeAspect="1" noChangeArrowheads="1"/>
            </p:cNvPicPr>
            <p:nvPr/>
          </p:nvPicPr>
          <p:blipFill>
            <a:blip r:embed="rId3" cstate="print"/>
            <a:srcRect/>
            <a:stretch>
              <a:fillRect/>
            </a:stretch>
          </p:blipFill>
          <p:spPr bwMode="auto">
            <a:xfrm>
              <a:off x="6934200" y="5943600"/>
              <a:ext cx="901700" cy="674688"/>
            </a:xfrm>
            <a:prstGeom prst="rect">
              <a:avLst/>
            </a:prstGeom>
            <a:noFill/>
            <a:ln w="9525">
              <a:noFill/>
              <a:miter lim="800000"/>
              <a:headEnd/>
              <a:tailEnd/>
            </a:ln>
          </p:spPr>
        </p:pic>
        <p:pic>
          <p:nvPicPr>
            <p:cNvPr id="8" name="Picture 6" descr="F:\Survey-Bdg-210606-by Ita\DSCN1523.JPG">
              <a:hlinkClick r:id="rId4" action="ppaction://hlinksldjump"/>
            </p:cNvPr>
            <p:cNvPicPr>
              <a:picLocks noChangeAspect="1" noChangeArrowheads="1"/>
            </p:cNvPicPr>
            <p:nvPr/>
          </p:nvPicPr>
          <p:blipFill>
            <a:blip r:embed="rId5" cstate="print"/>
            <a:srcRect/>
            <a:stretch>
              <a:fillRect/>
            </a:stretch>
          </p:blipFill>
          <p:spPr bwMode="auto">
            <a:xfrm>
              <a:off x="5943600" y="5943600"/>
              <a:ext cx="901700" cy="674688"/>
            </a:xfrm>
            <a:prstGeom prst="rect">
              <a:avLst/>
            </a:prstGeom>
            <a:noFill/>
            <a:ln w="9525">
              <a:noFill/>
              <a:miter lim="800000"/>
              <a:headEnd/>
              <a:tailEnd/>
            </a:ln>
          </p:spPr>
        </p:pic>
        <p:pic>
          <p:nvPicPr>
            <p:cNvPr id="9" name="Picture 7" descr="F:\Survey-Ind Dlm-270606\DSCN1538.JPG">
              <a:hlinkClick r:id="rId6" action="ppaction://hlinksldjump"/>
            </p:cNvPr>
            <p:cNvPicPr>
              <a:picLocks noChangeAspect="1" noChangeArrowheads="1"/>
            </p:cNvPicPr>
            <p:nvPr/>
          </p:nvPicPr>
          <p:blipFill>
            <a:blip r:embed="rId7"/>
            <a:srcRect/>
            <a:stretch>
              <a:fillRect/>
            </a:stretch>
          </p:blipFill>
          <p:spPr bwMode="auto">
            <a:xfrm>
              <a:off x="4953000" y="5943600"/>
              <a:ext cx="901700" cy="676275"/>
            </a:xfrm>
            <a:prstGeom prst="rect">
              <a:avLst/>
            </a:prstGeom>
            <a:noFill/>
            <a:ln w="9525">
              <a:noFill/>
              <a:miter lim="800000"/>
              <a:headEnd/>
              <a:tailEnd/>
            </a:ln>
          </p:spPr>
        </p:pic>
        <p:sp>
          <p:nvSpPr>
            <p:cNvPr id="10" name="TextBox 18"/>
            <p:cNvSpPr txBox="1">
              <a:spLocks noChangeArrowheads="1"/>
            </p:cNvSpPr>
            <p:nvPr/>
          </p:nvSpPr>
          <p:spPr bwMode="auto">
            <a:xfrm>
              <a:off x="4876800" y="6324600"/>
              <a:ext cx="596900" cy="276225"/>
            </a:xfrm>
            <a:prstGeom prst="rect">
              <a:avLst/>
            </a:prstGeom>
            <a:noFill/>
            <a:ln w="9525">
              <a:noFill/>
              <a:miter lim="800000"/>
              <a:headEnd/>
              <a:tailEnd/>
            </a:ln>
          </p:spPr>
          <p:txBody>
            <a:bodyPr wrap="none">
              <a:spAutoFit/>
            </a:bodyPr>
            <a:lstStyle/>
            <a:p>
              <a:r>
                <a:rPr lang="en-US" sz="1200" b="1" dirty="0">
                  <a:latin typeface="Calibri" pitchFamily="34" charset="0"/>
                </a:rPr>
                <a:t>HOME</a:t>
              </a:r>
            </a:p>
          </p:txBody>
        </p:sp>
        <p:sp>
          <p:nvSpPr>
            <p:cNvPr id="11" name="TextBox 10"/>
            <p:cNvSpPr txBox="1"/>
            <p:nvPr/>
          </p:nvSpPr>
          <p:spPr>
            <a:xfrm>
              <a:off x="5299075" y="5868988"/>
              <a:ext cx="696913"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2</a:t>
              </a:r>
            </a:p>
          </p:txBody>
        </p:sp>
        <p:sp>
          <p:nvSpPr>
            <p:cNvPr id="12" name="TextBox 11"/>
            <p:cNvSpPr txBox="1"/>
            <p:nvPr/>
          </p:nvSpPr>
          <p:spPr>
            <a:xfrm>
              <a:off x="6297613" y="5868988"/>
              <a:ext cx="696912"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3</a:t>
              </a:r>
            </a:p>
          </p:txBody>
        </p:sp>
        <p:sp>
          <p:nvSpPr>
            <p:cNvPr id="13" name="TextBox 12"/>
            <p:cNvSpPr txBox="1"/>
            <p:nvPr/>
          </p:nvSpPr>
          <p:spPr>
            <a:xfrm>
              <a:off x="7150100" y="5867400"/>
              <a:ext cx="698500"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4</a:t>
              </a:r>
            </a:p>
          </p:txBody>
        </p:sp>
        <p:pic>
          <p:nvPicPr>
            <p:cNvPr id="14" name="Picture 4"/>
            <p:cNvPicPr>
              <a:picLocks noChangeAspect="1" noChangeArrowheads="1"/>
            </p:cNvPicPr>
            <p:nvPr/>
          </p:nvPicPr>
          <p:blipFill>
            <a:blip r:embed="rId8"/>
            <a:srcRect/>
            <a:stretch>
              <a:fillRect/>
            </a:stretch>
          </p:blipFill>
          <p:spPr bwMode="auto">
            <a:xfrm>
              <a:off x="7848600" y="5943600"/>
              <a:ext cx="914400" cy="685800"/>
            </a:xfrm>
            <a:prstGeom prst="rect">
              <a:avLst/>
            </a:prstGeom>
            <a:noFill/>
            <a:ln w="9525">
              <a:noFill/>
              <a:miter lim="800000"/>
              <a:headEnd/>
              <a:tailEnd/>
            </a:ln>
            <a:effectLst/>
          </p:spPr>
        </p:pic>
        <p:pic>
          <p:nvPicPr>
            <p:cNvPr id="15" name="Picture 18"/>
            <p:cNvPicPr>
              <a:picLocks noChangeAspect="1" noChangeArrowheads="1"/>
            </p:cNvPicPr>
            <p:nvPr/>
          </p:nvPicPr>
          <p:blipFill>
            <a:blip r:embed="rId9"/>
            <a:srcRect/>
            <a:stretch>
              <a:fillRect/>
            </a:stretch>
          </p:blipFill>
          <p:spPr bwMode="auto">
            <a:xfrm>
              <a:off x="4038600" y="5943600"/>
              <a:ext cx="914400" cy="685800"/>
            </a:xfrm>
            <a:prstGeom prst="rect">
              <a:avLst/>
            </a:prstGeom>
            <a:noFill/>
            <a:ln w="9525">
              <a:noFill/>
              <a:miter lim="800000"/>
              <a:headEnd/>
              <a:tailEnd/>
            </a:ln>
            <a:effectLst/>
          </p:spPr>
        </p:pic>
        <p:sp>
          <p:nvSpPr>
            <p:cNvPr id="16" name="TextBox 15"/>
            <p:cNvSpPr txBox="1"/>
            <p:nvPr/>
          </p:nvSpPr>
          <p:spPr>
            <a:xfrm>
              <a:off x="4256087" y="5867400"/>
              <a:ext cx="696913"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1</a:t>
              </a:r>
              <a:endParaRPr lang="en-US" sz="6000" dirty="0">
                <a:solidFill>
                  <a:schemeClr val="accent1">
                    <a:lumMod val="20000"/>
                    <a:lumOff val="80000"/>
                  </a:schemeClr>
                </a:solidFill>
                <a:latin typeface="Arial Black" pitchFamily="34" charset="0"/>
              </a:endParaRPr>
            </a:p>
          </p:txBody>
        </p:sp>
        <p:sp>
          <p:nvSpPr>
            <p:cNvPr id="17" name="TextBox 16"/>
            <p:cNvSpPr txBox="1"/>
            <p:nvPr/>
          </p:nvSpPr>
          <p:spPr>
            <a:xfrm>
              <a:off x="8369300" y="5867400"/>
              <a:ext cx="698500"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5</a:t>
              </a:r>
              <a:endParaRPr lang="en-US" sz="6000" dirty="0">
                <a:solidFill>
                  <a:schemeClr val="accent1">
                    <a:lumMod val="20000"/>
                    <a:lumOff val="80000"/>
                  </a:schemeClr>
                </a:solidFill>
                <a:latin typeface="Arial Black"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002060"/>
          </a:solidFill>
        </p:spPr>
        <p:txBody>
          <a:bodyPr>
            <a:normAutofit/>
          </a:bodyPr>
          <a:lstStyle/>
          <a:p>
            <a:pPr algn="ctr"/>
            <a:r>
              <a:rPr lang="en-US" sz="3200" dirty="0" smtClean="0">
                <a:solidFill>
                  <a:schemeClr val="bg1"/>
                </a:solidFill>
                <a:latin typeface="Aharoni" pitchFamily="2" charset="-79"/>
                <a:cs typeface="Aharoni" pitchFamily="2" charset="-79"/>
              </a:rPr>
              <a:t>SISTEMATIKA PEMBAHASAN</a:t>
            </a:r>
            <a:endParaRPr lang="en-US" sz="3200" dirty="0">
              <a:solidFill>
                <a:schemeClr val="bg1"/>
              </a:solidFill>
              <a:latin typeface="Aharoni" pitchFamily="2" charset="-79"/>
              <a:cs typeface="Aharoni" pitchFamily="2" charset="-79"/>
            </a:endParaRPr>
          </a:p>
        </p:txBody>
      </p:sp>
      <p:sp>
        <p:nvSpPr>
          <p:cNvPr id="5" name="Content Placeholder 2"/>
          <p:cNvSpPr txBox="1">
            <a:spLocks/>
          </p:cNvSpPr>
          <p:nvPr/>
        </p:nvSpPr>
        <p:spPr>
          <a:xfrm>
            <a:off x="2743200" y="1447800"/>
            <a:ext cx="6096000" cy="3657600"/>
          </a:xfrm>
          <a:prstGeom prst="rect">
            <a:avLst/>
          </a:prstGeom>
          <a:solidFill>
            <a:schemeClr val="accent1">
              <a:lumMod val="20000"/>
              <a:lumOff val="80000"/>
            </a:schemeClr>
          </a:solidFill>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PENDAHULUAN</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DASAR</a:t>
            </a:r>
            <a:r>
              <a:rPr kumimoji="0" lang="en-US" sz="2400" b="1" i="0" u="none" strike="noStrike" kern="1200" cap="none" spc="0" normalizeH="0" noProof="0" dirty="0" smtClean="0">
                <a:ln>
                  <a:noFill/>
                </a:ln>
                <a:solidFill>
                  <a:schemeClr val="tx1"/>
                </a:solidFill>
                <a:effectLst/>
                <a:uLnTx/>
                <a:uFillTx/>
                <a:latin typeface="+mn-lt"/>
                <a:ea typeface="+mn-ea"/>
                <a:cs typeface="+mn-cs"/>
              </a:rPr>
              <a:t> HUKUM</a:t>
            </a:r>
            <a:endParaRPr kumimoji="0" lang="id-ID" sz="2400" b="1" i="0" u="none" strike="noStrike" kern="1200" cap="none" spc="0" normalizeH="0" noProof="0" dirty="0" smtClean="0">
              <a:ln>
                <a:noFill/>
              </a:ln>
              <a:solidFill>
                <a:schemeClr val="tx1"/>
              </a:solidFill>
              <a:effectLst/>
              <a:uLnTx/>
              <a:uFillTx/>
              <a:latin typeface="+mn-lt"/>
              <a:ea typeface="+mn-ea"/>
              <a:cs typeface="+mn-cs"/>
            </a:endParaRPr>
          </a:p>
          <a:p>
            <a:pPr marL="514350" indent="-514350">
              <a:spcBef>
                <a:spcPct val="20000"/>
              </a:spcBef>
              <a:buFont typeface="Arial" pitchFamily="34" charset="0"/>
              <a:buAutoNum type="arabicPeriod"/>
              <a:defRPr/>
            </a:pPr>
            <a:r>
              <a:rPr lang="en-US" sz="2400" b="1" dirty="0" smtClean="0"/>
              <a:t>DATA BASE EKSISTING KEMENPERA</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lang="en-US" sz="2400" b="1" dirty="0" smtClean="0"/>
              <a:t>STRUKTUR  DATA</a:t>
            </a:r>
          </a:p>
          <a:p>
            <a:pPr marL="514350" indent="-514350">
              <a:spcBef>
                <a:spcPct val="20000"/>
              </a:spcBef>
              <a:buFont typeface="Arial" pitchFamily="34" charset="0"/>
              <a:buAutoNum type="arabicPeriod"/>
              <a:defRPr/>
            </a:pPr>
            <a:r>
              <a:rPr lang="en-US" sz="2400" b="1" dirty="0" smtClean="0"/>
              <a:t>KONSEP PENGOLAHAN DATA DAN INFORMASI  LOKASI PERUMAHAN DAN PERMUKIMAN</a:t>
            </a:r>
          </a:p>
          <a:p>
            <a:pPr marL="514350" lvl="0" indent="-514350">
              <a:spcBef>
                <a:spcPct val="20000"/>
              </a:spcBef>
              <a:defRPr/>
            </a:pPr>
            <a:endParaRPr kumimoji="0" lang="en-US" sz="2400" b="1" i="0" u="none" strike="noStrike" kern="1200" cap="none" spc="0" normalizeH="0" baseline="0" noProof="0" dirty="0" smtClean="0">
              <a:ln>
                <a:noFill/>
              </a:ln>
              <a:effectLst/>
              <a:uLnTx/>
              <a:uFillTx/>
              <a:latin typeface="+mn-lt"/>
              <a:ea typeface="+mn-ea"/>
              <a:cs typeface="+mn-cs"/>
            </a:endParaRPr>
          </a:p>
        </p:txBody>
      </p:sp>
      <p:grpSp>
        <p:nvGrpSpPr>
          <p:cNvPr id="3" name="Group 17"/>
          <p:cNvGrpSpPr/>
          <p:nvPr/>
        </p:nvGrpSpPr>
        <p:grpSpPr>
          <a:xfrm>
            <a:off x="4038600" y="5867400"/>
            <a:ext cx="5029200" cy="990600"/>
            <a:chOff x="4038600" y="5867400"/>
            <a:chExt cx="5029200" cy="1017588"/>
          </a:xfrm>
        </p:grpSpPr>
        <p:pic>
          <p:nvPicPr>
            <p:cNvPr id="6" name="Picture 4" descr="F:\Survey-Bdg-210606-by Ita\DSCN1460.JPG">
              <a:hlinkClick r:id="" action="ppaction://noaction"/>
            </p:cNvPr>
            <p:cNvPicPr>
              <a:picLocks noChangeAspect="1" noChangeArrowheads="1"/>
            </p:cNvPicPr>
            <p:nvPr/>
          </p:nvPicPr>
          <p:blipFill>
            <a:blip r:embed="rId2" cstate="print"/>
            <a:srcRect/>
            <a:stretch>
              <a:fillRect/>
            </a:stretch>
          </p:blipFill>
          <p:spPr bwMode="auto">
            <a:xfrm>
              <a:off x="6934200" y="5943600"/>
              <a:ext cx="901700" cy="674688"/>
            </a:xfrm>
            <a:prstGeom prst="rect">
              <a:avLst/>
            </a:prstGeom>
            <a:noFill/>
            <a:ln w="9525">
              <a:noFill/>
              <a:miter lim="800000"/>
              <a:headEnd/>
              <a:tailEnd/>
            </a:ln>
          </p:spPr>
        </p:pic>
        <p:pic>
          <p:nvPicPr>
            <p:cNvPr id="8" name="Picture 6" descr="F:\Survey-Bdg-210606-by Ita\DSCN1523.JPG">
              <a:hlinkClick r:id="rId3" action="ppaction://hlinksldjump"/>
            </p:cNvPr>
            <p:cNvPicPr>
              <a:picLocks noChangeAspect="1" noChangeArrowheads="1"/>
            </p:cNvPicPr>
            <p:nvPr/>
          </p:nvPicPr>
          <p:blipFill>
            <a:blip r:embed="rId4" cstate="print"/>
            <a:srcRect/>
            <a:stretch>
              <a:fillRect/>
            </a:stretch>
          </p:blipFill>
          <p:spPr bwMode="auto">
            <a:xfrm>
              <a:off x="5943600" y="5943600"/>
              <a:ext cx="901700" cy="674688"/>
            </a:xfrm>
            <a:prstGeom prst="rect">
              <a:avLst/>
            </a:prstGeom>
            <a:noFill/>
            <a:ln w="9525">
              <a:noFill/>
              <a:miter lim="800000"/>
              <a:headEnd/>
              <a:tailEnd/>
            </a:ln>
          </p:spPr>
        </p:pic>
        <p:pic>
          <p:nvPicPr>
            <p:cNvPr id="9" name="Picture 7" descr="F:\Survey-Ind Dlm-270606\DSCN1538.JPG">
              <a:hlinkClick r:id="rId5" action="ppaction://hlinksldjump"/>
            </p:cNvPr>
            <p:cNvPicPr>
              <a:picLocks noChangeAspect="1" noChangeArrowheads="1"/>
            </p:cNvPicPr>
            <p:nvPr/>
          </p:nvPicPr>
          <p:blipFill>
            <a:blip r:embed="rId6"/>
            <a:srcRect/>
            <a:stretch>
              <a:fillRect/>
            </a:stretch>
          </p:blipFill>
          <p:spPr bwMode="auto">
            <a:xfrm>
              <a:off x="4953000" y="5943600"/>
              <a:ext cx="901700" cy="676275"/>
            </a:xfrm>
            <a:prstGeom prst="rect">
              <a:avLst/>
            </a:prstGeom>
            <a:noFill/>
            <a:ln w="9525">
              <a:noFill/>
              <a:miter lim="800000"/>
              <a:headEnd/>
              <a:tailEnd/>
            </a:ln>
          </p:spPr>
        </p:pic>
        <p:sp>
          <p:nvSpPr>
            <p:cNvPr id="10" name="TextBox 18"/>
            <p:cNvSpPr txBox="1">
              <a:spLocks noChangeArrowheads="1"/>
            </p:cNvSpPr>
            <p:nvPr/>
          </p:nvSpPr>
          <p:spPr bwMode="auto">
            <a:xfrm>
              <a:off x="4876800" y="6324600"/>
              <a:ext cx="596900" cy="276225"/>
            </a:xfrm>
            <a:prstGeom prst="rect">
              <a:avLst/>
            </a:prstGeom>
            <a:noFill/>
            <a:ln w="9525">
              <a:noFill/>
              <a:miter lim="800000"/>
              <a:headEnd/>
              <a:tailEnd/>
            </a:ln>
          </p:spPr>
          <p:txBody>
            <a:bodyPr wrap="none">
              <a:spAutoFit/>
            </a:bodyPr>
            <a:lstStyle/>
            <a:p>
              <a:r>
                <a:rPr lang="en-US" sz="1200" b="1" dirty="0">
                  <a:latin typeface="Calibri" pitchFamily="34" charset="0"/>
                </a:rPr>
                <a:t>HOME</a:t>
              </a:r>
            </a:p>
          </p:txBody>
        </p:sp>
        <p:sp>
          <p:nvSpPr>
            <p:cNvPr id="11" name="TextBox 10"/>
            <p:cNvSpPr txBox="1"/>
            <p:nvPr/>
          </p:nvSpPr>
          <p:spPr>
            <a:xfrm>
              <a:off x="5299075" y="5868988"/>
              <a:ext cx="696913"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2</a:t>
              </a:r>
            </a:p>
          </p:txBody>
        </p:sp>
        <p:sp>
          <p:nvSpPr>
            <p:cNvPr id="12" name="TextBox 11"/>
            <p:cNvSpPr txBox="1"/>
            <p:nvPr/>
          </p:nvSpPr>
          <p:spPr>
            <a:xfrm>
              <a:off x="6297613" y="5868988"/>
              <a:ext cx="696912"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3</a:t>
              </a:r>
            </a:p>
          </p:txBody>
        </p:sp>
        <p:sp>
          <p:nvSpPr>
            <p:cNvPr id="13" name="TextBox 12"/>
            <p:cNvSpPr txBox="1"/>
            <p:nvPr/>
          </p:nvSpPr>
          <p:spPr>
            <a:xfrm>
              <a:off x="7150100" y="5867400"/>
              <a:ext cx="698500"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4</a:t>
              </a:r>
            </a:p>
          </p:txBody>
        </p:sp>
        <p:pic>
          <p:nvPicPr>
            <p:cNvPr id="14" name="Picture 4"/>
            <p:cNvPicPr>
              <a:picLocks noChangeAspect="1" noChangeArrowheads="1"/>
            </p:cNvPicPr>
            <p:nvPr/>
          </p:nvPicPr>
          <p:blipFill>
            <a:blip r:embed="rId7"/>
            <a:srcRect/>
            <a:stretch>
              <a:fillRect/>
            </a:stretch>
          </p:blipFill>
          <p:spPr bwMode="auto">
            <a:xfrm>
              <a:off x="7848600" y="5943600"/>
              <a:ext cx="914400" cy="685800"/>
            </a:xfrm>
            <a:prstGeom prst="rect">
              <a:avLst/>
            </a:prstGeom>
            <a:noFill/>
            <a:ln w="9525">
              <a:noFill/>
              <a:miter lim="800000"/>
              <a:headEnd/>
              <a:tailEnd/>
            </a:ln>
            <a:effectLst/>
          </p:spPr>
        </p:pic>
        <p:pic>
          <p:nvPicPr>
            <p:cNvPr id="15" name="Picture 18"/>
            <p:cNvPicPr>
              <a:picLocks noChangeAspect="1" noChangeArrowheads="1"/>
            </p:cNvPicPr>
            <p:nvPr/>
          </p:nvPicPr>
          <p:blipFill>
            <a:blip r:embed="rId8"/>
            <a:srcRect/>
            <a:stretch>
              <a:fillRect/>
            </a:stretch>
          </p:blipFill>
          <p:spPr bwMode="auto">
            <a:xfrm>
              <a:off x="4038600" y="5943600"/>
              <a:ext cx="914400" cy="685800"/>
            </a:xfrm>
            <a:prstGeom prst="rect">
              <a:avLst/>
            </a:prstGeom>
            <a:noFill/>
            <a:ln w="9525">
              <a:noFill/>
              <a:miter lim="800000"/>
              <a:headEnd/>
              <a:tailEnd/>
            </a:ln>
            <a:effectLst/>
          </p:spPr>
        </p:pic>
        <p:sp>
          <p:nvSpPr>
            <p:cNvPr id="16" name="TextBox 15"/>
            <p:cNvSpPr txBox="1"/>
            <p:nvPr/>
          </p:nvSpPr>
          <p:spPr>
            <a:xfrm>
              <a:off x="4256087" y="5867400"/>
              <a:ext cx="696913"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1</a:t>
              </a:r>
              <a:endParaRPr lang="en-US" sz="6000" dirty="0">
                <a:solidFill>
                  <a:schemeClr val="accent1">
                    <a:lumMod val="20000"/>
                    <a:lumOff val="80000"/>
                  </a:schemeClr>
                </a:solidFill>
                <a:latin typeface="Arial Black" pitchFamily="34" charset="0"/>
              </a:endParaRPr>
            </a:p>
          </p:txBody>
        </p:sp>
        <p:sp>
          <p:nvSpPr>
            <p:cNvPr id="17" name="TextBox 16"/>
            <p:cNvSpPr txBox="1"/>
            <p:nvPr/>
          </p:nvSpPr>
          <p:spPr>
            <a:xfrm>
              <a:off x="8369300" y="5867400"/>
              <a:ext cx="698500"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5</a:t>
              </a:r>
              <a:endParaRPr lang="en-US" sz="6000" dirty="0">
                <a:solidFill>
                  <a:schemeClr val="accent1">
                    <a:lumMod val="20000"/>
                    <a:lumOff val="80000"/>
                  </a:schemeClr>
                </a:solidFill>
                <a:latin typeface="Arial Black" pitchFamily="34" charset="0"/>
              </a:endParaRPr>
            </a:p>
          </p:txBody>
        </p:sp>
      </p:grpSp>
      <p:pic>
        <p:nvPicPr>
          <p:cNvPr id="21" name="Picture 7"/>
          <p:cNvPicPr>
            <a:picLocks noChangeAspect="1" noChangeArrowheads="1"/>
          </p:cNvPicPr>
          <p:nvPr/>
        </p:nvPicPr>
        <p:blipFill>
          <a:blip r:embed="rId9"/>
          <a:srcRect/>
          <a:stretch>
            <a:fillRect/>
          </a:stretch>
        </p:blipFill>
        <p:spPr bwMode="auto">
          <a:xfrm>
            <a:off x="381000" y="1447800"/>
            <a:ext cx="195212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6800"/>
          </a:xfrm>
          <a:solidFill>
            <a:srgbClr val="002060"/>
          </a:solidFill>
        </p:spPr>
        <p:txBody>
          <a:bodyPr>
            <a:normAutofit/>
          </a:bodyPr>
          <a:lstStyle/>
          <a:p>
            <a:pPr algn="ctr"/>
            <a:r>
              <a:rPr lang="id-ID" sz="3100" dirty="0" smtClean="0">
                <a:solidFill>
                  <a:schemeClr val="bg1"/>
                </a:solidFill>
              </a:rPr>
              <a:t>KONSEP</a:t>
            </a:r>
            <a:r>
              <a:rPr lang="es-AR" sz="3100" dirty="0" smtClean="0">
                <a:solidFill>
                  <a:schemeClr val="bg1"/>
                </a:solidFill>
              </a:rPr>
              <a:t> MODEL INFRASTRUKTUR </a:t>
            </a:r>
            <a:r>
              <a:rPr lang="id-ID" sz="3100" dirty="0" smtClean="0">
                <a:solidFill>
                  <a:schemeClr val="bg1"/>
                </a:solidFill>
              </a:rPr>
              <a:t>SISTEM </a:t>
            </a:r>
            <a:br>
              <a:rPr lang="id-ID" sz="3100" dirty="0" smtClean="0">
                <a:solidFill>
                  <a:schemeClr val="bg1"/>
                </a:solidFill>
              </a:rPr>
            </a:br>
            <a:r>
              <a:rPr lang="id-ID" sz="3100" dirty="0" smtClean="0">
                <a:solidFill>
                  <a:schemeClr val="bg1"/>
                </a:solidFill>
              </a:rPr>
              <a:t>PENGOLAHAN DATA DAN INFORMASI</a:t>
            </a:r>
            <a:endParaRPr lang="id-ID" dirty="0">
              <a:solidFill>
                <a:schemeClr val="bg1"/>
              </a:solidFill>
            </a:endParaRPr>
          </a:p>
        </p:txBody>
      </p:sp>
      <p:grpSp>
        <p:nvGrpSpPr>
          <p:cNvPr id="2" name="Group 9"/>
          <p:cNvGrpSpPr/>
          <p:nvPr/>
        </p:nvGrpSpPr>
        <p:grpSpPr>
          <a:xfrm>
            <a:off x="685800" y="1600200"/>
            <a:ext cx="7620000" cy="4953000"/>
            <a:chOff x="1293813" y="1852953"/>
            <a:chExt cx="4838700" cy="2996860"/>
          </a:xfrm>
        </p:grpSpPr>
        <p:pic>
          <p:nvPicPr>
            <p:cNvPr id="91138" name="Object 1"/>
            <p:cNvPicPr>
              <a:picLocks noChangeArrowheads="1"/>
            </p:cNvPicPr>
            <p:nvPr/>
          </p:nvPicPr>
          <p:blipFill>
            <a:blip r:embed="rId2"/>
            <a:srcRect t="28163" r="18210" b="-215"/>
            <a:stretch>
              <a:fillRect/>
            </a:stretch>
          </p:blipFill>
          <p:spPr bwMode="auto">
            <a:xfrm>
              <a:off x="1293813" y="2432050"/>
              <a:ext cx="4075112" cy="2417763"/>
            </a:xfrm>
            <a:prstGeom prst="rect">
              <a:avLst/>
            </a:prstGeom>
            <a:noFill/>
            <a:ln w="9525">
              <a:noFill/>
              <a:miter lim="800000"/>
              <a:headEnd/>
              <a:tailEnd/>
            </a:ln>
          </p:spPr>
        </p:pic>
        <p:sp>
          <p:nvSpPr>
            <p:cNvPr id="91139" name="Text Box 3"/>
            <p:cNvSpPr txBox="1">
              <a:spLocks noChangeArrowheads="1"/>
            </p:cNvSpPr>
            <p:nvPr/>
          </p:nvSpPr>
          <p:spPr bwMode="auto">
            <a:xfrm>
              <a:off x="1438275" y="2165350"/>
              <a:ext cx="1958975" cy="18622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400" b="1" i="0" u="none" strike="noStrike" cap="none" normalizeH="0" baseline="0" dirty="0" smtClean="0">
                  <a:ln>
                    <a:noFill/>
                  </a:ln>
                  <a:solidFill>
                    <a:schemeClr val="tx1"/>
                  </a:solidFill>
                  <a:effectLst/>
                  <a:latin typeface="Tahoma" pitchFamily="34" charset="0"/>
                  <a:cs typeface="Arial" pitchFamily="34" charset="0"/>
                </a:rPr>
                <a:t>GEDUNG KEMENPERA</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1140" name="Text Box 4"/>
            <p:cNvSpPr txBox="1">
              <a:spLocks noChangeArrowheads="1"/>
            </p:cNvSpPr>
            <p:nvPr/>
          </p:nvSpPr>
          <p:spPr bwMode="auto">
            <a:xfrm>
              <a:off x="5368924" y="2419350"/>
              <a:ext cx="715201" cy="2794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000" b="0" i="0" u="none" strike="noStrike" cap="none" normalizeH="0" baseline="0" dirty="0" smtClean="0">
                  <a:ln>
                    <a:noFill/>
                  </a:ln>
                  <a:solidFill>
                    <a:schemeClr val="tx1"/>
                  </a:solidFill>
                  <a:effectLst/>
                  <a:latin typeface="Tahoma" pitchFamily="34" charset="0"/>
                  <a:cs typeface="Arial" pitchFamily="34" charset="0"/>
                </a:rPr>
                <a:t>Provins</a:t>
              </a:r>
              <a:r>
                <a:rPr kumimoji="0" lang="id-ID" sz="1000" b="0" i="0" u="none" strike="noStrike" cap="none" normalizeH="0" baseline="0" dirty="0" smtClean="0">
                  <a:ln>
                    <a:noFill/>
                  </a:ln>
                  <a:solidFill>
                    <a:schemeClr val="tx1"/>
                  </a:solidFill>
                  <a:effectLst/>
                  <a:latin typeface="Calibri" pitchFamily="34" charset="0"/>
                  <a:cs typeface="Arial" pitchFamily="34" charset="0"/>
                </a:rPr>
                <a:t>i</a:t>
              </a:r>
              <a:endParaRPr kumimoji="0" lang="id-ID"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91141" name="Text Box 5"/>
            <p:cNvSpPr txBox="1">
              <a:spLocks noChangeArrowheads="1"/>
            </p:cNvSpPr>
            <p:nvPr/>
          </p:nvSpPr>
          <p:spPr bwMode="auto">
            <a:xfrm>
              <a:off x="5368925" y="2852738"/>
              <a:ext cx="763588" cy="330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000" b="0" i="0" u="none" strike="noStrike" cap="none" normalizeH="0" baseline="0" dirty="0" smtClean="0">
                  <a:ln>
                    <a:noFill/>
                  </a:ln>
                  <a:solidFill>
                    <a:schemeClr val="tx1"/>
                  </a:solidFill>
                  <a:effectLst/>
                  <a:latin typeface="Tahoma" pitchFamily="34" charset="0"/>
                  <a:cs typeface="Arial" pitchFamily="34" charset="0"/>
                </a:rPr>
                <a:t>Kabupaten/Kota</a:t>
              </a:r>
              <a:endParaRPr kumimoji="0" lang="id-ID"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91142" name="Text Box 6"/>
            <p:cNvSpPr txBox="1">
              <a:spLocks noChangeArrowheads="1"/>
            </p:cNvSpPr>
            <p:nvPr/>
          </p:nvSpPr>
          <p:spPr bwMode="auto">
            <a:xfrm>
              <a:off x="5416550" y="3419475"/>
              <a:ext cx="660400" cy="36036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000" b="0" i="0" u="none" strike="noStrike" cap="none" normalizeH="0" baseline="0" dirty="0" smtClean="0">
                  <a:ln>
                    <a:noFill/>
                  </a:ln>
                  <a:solidFill>
                    <a:schemeClr val="tx1"/>
                  </a:solidFill>
                  <a:effectLst/>
                  <a:latin typeface="Tahoma" pitchFamily="34" charset="0"/>
                  <a:cs typeface="Arial" pitchFamily="34" charset="0"/>
                </a:rPr>
                <a:t>PU, BPN, dll</a:t>
              </a:r>
              <a:endParaRPr kumimoji="0" lang="id-ID"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91143" name="Text Box 7"/>
            <p:cNvSpPr txBox="1">
              <a:spLocks noChangeArrowheads="1"/>
            </p:cNvSpPr>
            <p:nvPr/>
          </p:nvSpPr>
          <p:spPr bwMode="auto">
            <a:xfrm>
              <a:off x="3132519" y="1852953"/>
              <a:ext cx="2479675" cy="18622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400" b="1" i="0" u="none" strike="noStrike" cap="none" normalizeH="0" baseline="0" dirty="0" smtClean="0">
                  <a:ln>
                    <a:noFill/>
                  </a:ln>
                  <a:solidFill>
                    <a:schemeClr val="tx1"/>
                  </a:solidFill>
                  <a:effectLst/>
                  <a:latin typeface="Tahoma" pitchFamily="34" charset="0"/>
                  <a:cs typeface="Arial" pitchFamily="34" charset="0"/>
                </a:rPr>
                <a:t>KONFIGURASI JARINGAN</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91144" name="Freeform 8"/>
          <p:cNvSpPr>
            <a:spLocks/>
          </p:cNvSpPr>
          <p:nvPr/>
        </p:nvSpPr>
        <p:spPr bwMode="auto">
          <a:xfrm>
            <a:off x="4267200" y="2438400"/>
            <a:ext cx="1143000" cy="152400"/>
          </a:xfrm>
          <a:custGeom>
            <a:avLst/>
            <a:gdLst/>
            <a:ahLst/>
            <a:cxnLst>
              <a:cxn ang="0">
                <a:pos x="0" y="9"/>
              </a:cxn>
              <a:cxn ang="0">
                <a:pos x="1156" y="9"/>
              </a:cxn>
            </a:cxnLst>
            <a:rect l="0" t="0" r="r" b="b"/>
            <a:pathLst>
              <a:path w="1156" h="9">
                <a:moveTo>
                  <a:pt x="0" y="9"/>
                </a:moveTo>
                <a:cubicBezTo>
                  <a:pt x="473" y="4"/>
                  <a:pt x="946" y="0"/>
                  <a:pt x="1156" y="9"/>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15962"/>
          </a:xfrm>
          <a:solidFill>
            <a:srgbClr val="002060"/>
          </a:solidFill>
        </p:spPr>
        <p:txBody>
          <a:bodyPr>
            <a:normAutofit/>
          </a:bodyPr>
          <a:lstStyle/>
          <a:p>
            <a:pPr algn="ctr"/>
            <a:r>
              <a:rPr lang="en-US" sz="3200" dirty="0" smtClean="0">
                <a:solidFill>
                  <a:schemeClr val="bg1"/>
                </a:solidFill>
              </a:rPr>
              <a:t>MEKANISME SUPLAI DATA KE PUSAT</a:t>
            </a:r>
            <a:endParaRPr lang="id-ID" sz="3200" dirty="0">
              <a:solidFill>
                <a:schemeClr val="bg1"/>
              </a:solidFill>
            </a:endParaRPr>
          </a:p>
        </p:txBody>
      </p:sp>
      <p:grpSp>
        <p:nvGrpSpPr>
          <p:cNvPr id="2" name="Group 6"/>
          <p:cNvGrpSpPr/>
          <p:nvPr/>
        </p:nvGrpSpPr>
        <p:grpSpPr>
          <a:xfrm>
            <a:off x="1143000" y="1371600"/>
            <a:ext cx="6705600" cy="4038600"/>
            <a:chOff x="1974850" y="2209800"/>
            <a:chExt cx="3937000" cy="2016125"/>
          </a:xfrm>
        </p:grpSpPr>
        <p:pic>
          <p:nvPicPr>
            <p:cNvPr id="92162" name="Object 1"/>
            <p:cNvPicPr>
              <a:picLocks noChangeArrowheads="1"/>
            </p:cNvPicPr>
            <p:nvPr/>
          </p:nvPicPr>
          <p:blipFill>
            <a:blip r:embed="rId2"/>
            <a:srcRect l="59985" r="-85" b="2917"/>
            <a:stretch>
              <a:fillRect/>
            </a:stretch>
          </p:blipFill>
          <p:spPr bwMode="auto">
            <a:xfrm>
              <a:off x="4217988" y="2209800"/>
              <a:ext cx="1693862" cy="2016125"/>
            </a:xfrm>
            <a:prstGeom prst="rect">
              <a:avLst/>
            </a:prstGeom>
            <a:noFill/>
            <a:ln w="9525">
              <a:noFill/>
              <a:miter lim="800000"/>
              <a:headEnd/>
              <a:tailEnd/>
            </a:ln>
          </p:spPr>
        </p:pic>
        <p:pic>
          <p:nvPicPr>
            <p:cNvPr id="92163" name="Object 1"/>
            <p:cNvPicPr>
              <a:picLocks noChangeArrowheads="1"/>
            </p:cNvPicPr>
            <p:nvPr/>
          </p:nvPicPr>
          <p:blipFill>
            <a:blip r:embed="rId2"/>
            <a:srcRect l="4599" r="42570" b="52911"/>
            <a:stretch>
              <a:fillRect/>
            </a:stretch>
          </p:blipFill>
          <p:spPr bwMode="auto">
            <a:xfrm>
              <a:off x="1974850" y="2276475"/>
              <a:ext cx="2232025" cy="977900"/>
            </a:xfrm>
            <a:prstGeom prst="rect">
              <a:avLst/>
            </a:prstGeom>
            <a:noFill/>
            <a:ln w="9525">
              <a:noFill/>
              <a:miter lim="800000"/>
              <a:headEnd/>
              <a:tailEnd/>
            </a:ln>
          </p:spPr>
        </p:pic>
        <p:pic>
          <p:nvPicPr>
            <p:cNvPr id="92164" name="Picture 2"/>
            <p:cNvPicPr>
              <a:picLocks noChangeAspect="1" noChangeArrowheads="1"/>
            </p:cNvPicPr>
            <p:nvPr/>
          </p:nvPicPr>
          <p:blipFill>
            <a:blip r:embed="rId3"/>
            <a:srcRect r="87514"/>
            <a:stretch>
              <a:fillRect/>
            </a:stretch>
          </p:blipFill>
          <p:spPr bwMode="auto">
            <a:xfrm>
              <a:off x="5056188" y="3363913"/>
              <a:ext cx="190500" cy="165100"/>
            </a:xfrm>
            <a:prstGeom prst="rect">
              <a:avLst/>
            </a:prstGeom>
            <a:noFill/>
            <a:ln w="9525">
              <a:noFill/>
              <a:miter lim="800000"/>
              <a:headEnd/>
              <a:tailEnd/>
            </a:ln>
          </p:spPr>
        </p:pic>
      </p:grpSp>
      <p:sp>
        <p:nvSpPr>
          <p:cNvPr id="92165" name="Text Box 5"/>
          <p:cNvSpPr txBox="1">
            <a:spLocks noChangeArrowheads="1"/>
          </p:cNvSpPr>
          <p:nvPr/>
        </p:nvSpPr>
        <p:spPr bwMode="auto">
          <a:xfrm>
            <a:off x="1524000" y="3505200"/>
            <a:ext cx="2590800" cy="38099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0" i="0" u="none" strike="noStrike" cap="none" normalizeH="0" baseline="0" dirty="0" smtClean="0">
                <a:ln>
                  <a:noFill/>
                </a:ln>
                <a:solidFill>
                  <a:schemeClr val="tx1"/>
                </a:solidFill>
                <a:effectLst/>
                <a:latin typeface="Tahoma" pitchFamily="34" charset="0"/>
                <a:cs typeface="Arial" pitchFamily="34" charset="0"/>
              </a:rPr>
              <a:t>Provinsi/Kab/Kota/PU/BPN,dll</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67" name="Text Box 7"/>
          <p:cNvSpPr txBox="1">
            <a:spLocks noChangeArrowheads="1"/>
          </p:cNvSpPr>
          <p:nvPr/>
        </p:nvSpPr>
        <p:spPr bwMode="auto">
          <a:xfrm>
            <a:off x="5943600" y="5486400"/>
            <a:ext cx="1371600" cy="30479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400" b="1" i="0" u="none" strike="noStrike" cap="none" normalizeH="0" baseline="0" dirty="0" smtClean="0">
                <a:ln>
                  <a:noFill/>
                </a:ln>
                <a:solidFill>
                  <a:schemeClr val="tx1"/>
                </a:solidFill>
                <a:effectLst/>
                <a:latin typeface="Tahoma" pitchFamily="34" charset="0"/>
                <a:cs typeface="Arial" pitchFamily="34" charset="0"/>
              </a:rPr>
              <a:t>KEMENPERA</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a:solidFill>
            <a:srgbClr val="002060"/>
          </a:solidFill>
        </p:spPr>
        <p:txBody>
          <a:bodyPr>
            <a:normAutofit/>
          </a:bodyPr>
          <a:lstStyle/>
          <a:p>
            <a:pPr algn="ctr"/>
            <a:r>
              <a:rPr lang="en-US" sz="3200" dirty="0" smtClean="0">
                <a:solidFill>
                  <a:schemeClr val="bg1"/>
                </a:solidFill>
              </a:rPr>
              <a:t>MEKANISME PENYAJIAN INFORMASI</a:t>
            </a:r>
            <a:r>
              <a:rPr lang="id-ID" sz="3200" dirty="0" smtClean="0">
                <a:solidFill>
                  <a:schemeClr val="bg1"/>
                </a:solidFill>
              </a:rPr>
              <a:t> </a:t>
            </a:r>
            <a:br>
              <a:rPr lang="id-ID" sz="3200" dirty="0" smtClean="0">
                <a:solidFill>
                  <a:schemeClr val="bg1"/>
                </a:solidFill>
              </a:rPr>
            </a:br>
            <a:r>
              <a:rPr lang="id-ID" sz="3200" dirty="0" smtClean="0">
                <a:solidFill>
                  <a:schemeClr val="bg1"/>
                </a:solidFill>
              </a:rPr>
              <a:t>DARI KEMENPERA (PUSAT)</a:t>
            </a:r>
            <a:endParaRPr lang="id-ID" sz="3200" dirty="0">
              <a:solidFill>
                <a:schemeClr val="bg1"/>
              </a:solidFill>
            </a:endParaRPr>
          </a:p>
        </p:txBody>
      </p:sp>
      <p:grpSp>
        <p:nvGrpSpPr>
          <p:cNvPr id="2" name="Group 12"/>
          <p:cNvGrpSpPr/>
          <p:nvPr/>
        </p:nvGrpSpPr>
        <p:grpSpPr>
          <a:xfrm>
            <a:off x="838201" y="1752600"/>
            <a:ext cx="7239000" cy="4233863"/>
            <a:chOff x="1279525" y="3503613"/>
            <a:chExt cx="4767263" cy="2482850"/>
          </a:xfrm>
        </p:grpSpPr>
        <p:sp>
          <p:nvSpPr>
            <p:cNvPr id="97287" name="Text Box 7"/>
            <p:cNvSpPr txBox="1">
              <a:spLocks noChangeArrowheads="1"/>
            </p:cNvSpPr>
            <p:nvPr/>
          </p:nvSpPr>
          <p:spPr bwMode="auto">
            <a:xfrm>
              <a:off x="1974850" y="3503613"/>
              <a:ext cx="914400" cy="2000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400" b="1" i="0" u="none" strike="noStrike" cap="none" normalizeH="0" baseline="0" dirty="0" smtClean="0">
                  <a:ln>
                    <a:noFill/>
                  </a:ln>
                  <a:solidFill>
                    <a:schemeClr val="tx1"/>
                  </a:solidFill>
                  <a:effectLst/>
                  <a:latin typeface="Tahoma" pitchFamily="34" charset="0"/>
                  <a:cs typeface="Arial" pitchFamily="34" charset="0"/>
                </a:rPr>
                <a:t>KEMENPERA</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7288" name="Object 2"/>
            <p:cNvPicPr>
              <a:picLocks noChangeArrowheads="1"/>
            </p:cNvPicPr>
            <p:nvPr/>
          </p:nvPicPr>
          <p:blipFill>
            <a:blip r:embed="rId2"/>
            <a:srcRect t="3322" r="-1215" b="8456"/>
            <a:stretch>
              <a:fillRect/>
            </a:stretch>
          </p:blipFill>
          <p:spPr bwMode="auto">
            <a:xfrm>
              <a:off x="1279525" y="3657600"/>
              <a:ext cx="4767263" cy="2328863"/>
            </a:xfrm>
            <a:prstGeom prst="rect">
              <a:avLst/>
            </a:prstGeom>
            <a:noFill/>
            <a:ln w="9525">
              <a:noFill/>
              <a:miter lim="800000"/>
              <a:headEnd/>
              <a:tailEnd/>
            </a:ln>
          </p:spPr>
        </p:pic>
        <p:pic>
          <p:nvPicPr>
            <p:cNvPr id="97289" name="Picture 2"/>
            <p:cNvPicPr>
              <a:picLocks noChangeAspect="1" noChangeArrowheads="1"/>
            </p:cNvPicPr>
            <p:nvPr/>
          </p:nvPicPr>
          <p:blipFill>
            <a:blip r:embed="rId3"/>
            <a:srcRect r="87514"/>
            <a:stretch>
              <a:fillRect/>
            </a:stretch>
          </p:blipFill>
          <p:spPr bwMode="auto">
            <a:xfrm>
              <a:off x="2206625" y="3873500"/>
              <a:ext cx="320675" cy="277813"/>
            </a:xfrm>
            <a:prstGeom prst="rect">
              <a:avLst/>
            </a:prstGeom>
            <a:noFill/>
            <a:ln w="9525">
              <a:noFill/>
              <a:miter lim="800000"/>
              <a:headEnd/>
              <a:tailEnd/>
            </a:ln>
          </p:spPr>
        </p:pic>
      </p:grpSp>
      <p:sp>
        <p:nvSpPr>
          <p:cNvPr id="97290" name="Text Box 10"/>
          <p:cNvSpPr txBox="1">
            <a:spLocks noChangeArrowheads="1"/>
          </p:cNvSpPr>
          <p:nvPr/>
        </p:nvSpPr>
        <p:spPr bwMode="auto">
          <a:xfrm>
            <a:off x="5105400" y="6019800"/>
            <a:ext cx="2286000" cy="2286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0" i="0" u="none" strike="noStrike" cap="none" normalizeH="0" baseline="0" dirty="0" smtClean="0">
                <a:ln>
                  <a:noFill/>
                </a:ln>
                <a:solidFill>
                  <a:schemeClr val="tx1"/>
                </a:solidFill>
                <a:effectLst/>
                <a:latin typeface="Tahoma" pitchFamily="34" charset="0"/>
                <a:cs typeface="Arial" pitchFamily="34" charset="0"/>
              </a:rPr>
              <a:t>Provinsi/Kab/Kota/PU/BPN,dll.</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1981200" y="1295400"/>
            <a:ext cx="7162800" cy="4572000"/>
          </a:xfrm>
          <a:prstGeom prst="rect">
            <a:avLst/>
          </a:prstGeom>
          <a:noFill/>
          <a:ln w="9525">
            <a:noFill/>
            <a:miter lim="800000"/>
            <a:headEnd/>
            <a:tailEnd/>
          </a:ln>
        </p:spPr>
      </p:pic>
      <p:sp>
        <p:nvSpPr>
          <p:cNvPr id="6" name="Title 1"/>
          <p:cNvSpPr txBox="1">
            <a:spLocks/>
          </p:cNvSpPr>
          <p:nvPr/>
        </p:nvSpPr>
        <p:spPr>
          <a:xfrm>
            <a:off x="0" y="0"/>
            <a:ext cx="9144000" cy="609600"/>
          </a:xfrm>
          <a:prstGeom prst="rect">
            <a:avLst/>
          </a:prstGeom>
          <a:solidFill>
            <a:srgbClr val="002060"/>
          </a:solidFill>
        </p:spPr>
        <p:txBody>
          <a:bodyPr vert="horz" lIns="91440" tIns="45720" rIns="91440" bIns="45720" rtlCol="0" anchor="ctr">
            <a:normAutofit lnSpcReduction="10000"/>
          </a:bodyPr>
          <a:lstStyle/>
          <a:p>
            <a:pPr lvl="0" algn="ctr">
              <a:spcBef>
                <a:spcPct val="0"/>
              </a:spcBef>
              <a:defRPr/>
            </a:pPr>
            <a:r>
              <a:rPr lang="id-ID" sz="3600" b="1" dirty="0" smtClean="0">
                <a:solidFill>
                  <a:schemeClr val="bg1"/>
                </a:solidFill>
              </a:rPr>
              <a:t>DESAIN FISIK DATA </a:t>
            </a:r>
            <a:endParaRPr kumimoji="0" lang="en-US" sz="3600" b="1" i="0" u="none" strike="noStrike" kern="1200" cap="none" spc="0" normalizeH="0" baseline="0" noProof="0" dirty="0" smtClean="0">
              <a:ln>
                <a:noFill/>
              </a:ln>
              <a:solidFill>
                <a:schemeClr val="bg1"/>
              </a:solidFill>
              <a:effectLst/>
              <a:uLnTx/>
              <a:uFillTx/>
              <a:latin typeface="+mj-lt"/>
              <a:ea typeface="+mj-ea"/>
              <a:cs typeface="+mj-cs"/>
            </a:endParaRPr>
          </a:p>
        </p:txBody>
      </p:sp>
      <p:grpSp>
        <p:nvGrpSpPr>
          <p:cNvPr id="2" name="Group 6"/>
          <p:cNvGrpSpPr/>
          <p:nvPr/>
        </p:nvGrpSpPr>
        <p:grpSpPr>
          <a:xfrm>
            <a:off x="4038600" y="5867400"/>
            <a:ext cx="5029200" cy="990600"/>
            <a:chOff x="4038600" y="5867400"/>
            <a:chExt cx="5029200" cy="1017588"/>
          </a:xfrm>
        </p:grpSpPr>
        <p:pic>
          <p:nvPicPr>
            <p:cNvPr id="8" name="Picture 7" descr="F:\Survey-Bdg-210606-by Ita\DSCN1460.JPG">
              <a:hlinkClick r:id="" action="ppaction://noaction"/>
            </p:cNvPr>
            <p:cNvPicPr>
              <a:picLocks noChangeAspect="1" noChangeArrowheads="1"/>
            </p:cNvPicPr>
            <p:nvPr/>
          </p:nvPicPr>
          <p:blipFill>
            <a:blip r:embed="rId3" cstate="print"/>
            <a:srcRect/>
            <a:stretch>
              <a:fillRect/>
            </a:stretch>
          </p:blipFill>
          <p:spPr bwMode="auto">
            <a:xfrm>
              <a:off x="6934200" y="5943600"/>
              <a:ext cx="901700" cy="674688"/>
            </a:xfrm>
            <a:prstGeom prst="rect">
              <a:avLst/>
            </a:prstGeom>
            <a:noFill/>
            <a:ln w="9525">
              <a:noFill/>
              <a:miter lim="800000"/>
              <a:headEnd/>
              <a:tailEnd/>
            </a:ln>
          </p:spPr>
        </p:pic>
        <p:pic>
          <p:nvPicPr>
            <p:cNvPr id="9" name="Picture 6" descr="F:\Survey-Bdg-210606-by Ita\DSCN1523.JPG">
              <a:hlinkClick r:id="rId4" action="ppaction://hlinksldjump"/>
            </p:cNvPr>
            <p:cNvPicPr>
              <a:picLocks noChangeAspect="1" noChangeArrowheads="1"/>
            </p:cNvPicPr>
            <p:nvPr/>
          </p:nvPicPr>
          <p:blipFill>
            <a:blip r:embed="rId5" cstate="print"/>
            <a:srcRect/>
            <a:stretch>
              <a:fillRect/>
            </a:stretch>
          </p:blipFill>
          <p:spPr bwMode="auto">
            <a:xfrm>
              <a:off x="5943600" y="5943600"/>
              <a:ext cx="901700" cy="674688"/>
            </a:xfrm>
            <a:prstGeom prst="rect">
              <a:avLst/>
            </a:prstGeom>
            <a:noFill/>
            <a:ln w="9525">
              <a:noFill/>
              <a:miter lim="800000"/>
              <a:headEnd/>
              <a:tailEnd/>
            </a:ln>
          </p:spPr>
        </p:pic>
        <p:pic>
          <p:nvPicPr>
            <p:cNvPr id="10" name="Picture 7" descr="F:\Survey-Ind Dlm-270606\DSCN1538.JPG">
              <a:hlinkClick r:id="rId6" action="ppaction://hlinksldjump"/>
            </p:cNvPr>
            <p:cNvPicPr>
              <a:picLocks noChangeAspect="1" noChangeArrowheads="1"/>
            </p:cNvPicPr>
            <p:nvPr/>
          </p:nvPicPr>
          <p:blipFill>
            <a:blip r:embed="rId7"/>
            <a:srcRect/>
            <a:stretch>
              <a:fillRect/>
            </a:stretch>
          </p:blipFill>
          <p:spPr bwMode="auto">
            <a:xfrm>
              <a:off x="4953000" y="5943600"/>
              <a:ext cx="901700" cy="676275"/>
            </a:xfrm>
            <a:prstGeom prst="rect">
              <a:avLst/>
            </a:prstGeom>
            <a:noFill/>
            <a:ln w="9525">
              <a:noFill/>
              <a:miter lim="800000"/>
              <a:headEnd/>
              <a:tailEnd/>
            </a:ln>
          </p:spPr>
        </p:pic>
        <p:sp>
          <p:nvSpPr>
            <p:cNvPr id="11" name="TextBox 18"/>
            <p:cNvSpPr txBox="1">
              <a:spLocks noChangeArrowheads="1"/>
            </p:cNvSpPr>
            <p:nvPr/>
          </p:nvSpPr>
          <p:spPr bwMode="auto">
            <a:xfrm>
              <a:off x="4876800" y="6324600"/>
              <a:ext cx="596900" cy="276225"/>
            </a:xfrm>
            <a:prstGeom prst="rect">
              <a:avLst/>
            </a:prstGeom>
            <a:noFill/>
            <a:ln w="9525">
              <a:noFill/>
              <a:miter lim="800000"/>
              <a:headEnd/>
              <a:tailEnd/>
            </a:ln>
          </p:spPr>
          <p:txBody>
            <a:bodyPr wrap="none">
              <a:spAutoFit/>
            </a:bodyPr>
            <a:lstStyle/>
            <a:p>
              <a:r>
                <a:rPr lang="en-US" sz="1200" b="1" dirty="0">
                  <a:latin typeface="Calibri" pitchFamily="34" charset="0"/>
                </a:rPr>
                <a:t>HOME</a:t>
              </a:r>
            </a:p>
          </p:txBody>
        </p:sp>
        <p:sp>
          <p:nvSpPr>
            <p:cNvPr id="12" name="TextBox 11"/>
            <p:cNvSpPr txBox="1"/>
            <p:nvPr/>
          </p:nvSpPr>
          <p:spPr>
            <a:xfrm>
              <a:off x="5299075" y="5868988"/>
              <a:ext cx="696913"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2</a:t>
              </a:r>
            </a:p>
          </p:txBody>
        </p:sp>
        <p:sp>
          <p:nvSpPr>
            <p:cNvPr id="13" name="TextBox 12"/>
            <p:cNvSpPr txBox="1"/>
            <p:nvPr/>
          </p:nvSpPr>
          <p:spPr>
            <a:xfrm>
              <a:off x="6297613" y="5868988"/>
              <a:ext cx="696912"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3</a:t>
              </a:r>
            </a:p>
          </p:txBody>
        </p:sp>
        <p:sp>
          <p:nvSpPr>
            <p:cNvPr id="14" name="TextBox 13"/>
            <p:cNvSpPr txBox="1"/>
            <p:nvPr/>
          </p:nvSpPr>
          <p:spPr>
            <a:xfrm>
              <a:off x="7150100" y="5867400"/>
              <a:ext cx="698500"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4</a:t>
              </a:r>
            </a:p>
          </p:txBody>
        </p:sp>
        <p:pic>
          <p:nvPicPr>
            <p:cNvPr id="15" name="Picture 4"/>
            <p:cNvPicPr>
              <a:picLocks noChangeAspect="1" noChangeArrowheads="1"/>
            </p:cNvPicPr>
            <p:nvPr/>
          </p:nvPicPr>
          <p:blipFill>
            <a:blip r:embed="rId8"/>
            <a:srcRect/>
            <a:stretch>
              <a:fillRect/>
            </a:stretch>
          </p:blipFill>
          <p:spPr bwMode="auto">
            <a:xfrm>
              <a:off x="7848600" y="5943600"/>
              <a:ext cx="914400" cy="685800"/>
            </a:xfrm>
            <a:prstGeom prst="rect">
              <a:avLst/>
            </a:prstGeom>
            <a:noFill/>
            <a:ln w="9525">
              <a:noFill/>
              <a:miter lim="800000"/>
              <a:headEnd/>
              <a:tailEnd/>
            </a:ln>
            <a:effectLst/>
          </p:spPr>
        </p:pic>
        <p:pic>
          <p:nvPicPr>
            <p:cNvPr id="16" name="Picture 18"/>
            <p:cNvPicPr>
              <a:picLocks noChangeAspect="1" noChangeArrowheads="1"/>
            </p:cNvPicPr>
            <p:nvPr/>
          </p:nvPicPr>
          <p:blipFill>
            <a:blip r:embed="rId9"/>
            <a:srcRect/>
            <a:stretch>
              <a:fillRect/>
            </a:stretch>
          </p:blipFill>
          <p:spPr bwMode="auto">
            <a:xfrm>
              <a:off x="4038600" y="5943600"/>
              <a:ext cx="914400" cy="685800"/>
            </a:xfrm>
            <a:prstGeom prst="rect">
              <a:avLst/>
            </a:prstGeom>
            <a:noFill/>
            <a:ln w="9525">
              <a:noFill/>
              <a:miter lim="800000"/>
              <a:headEnd/>
              <a:tailEnd/>
            </a:ln>
            <a:effectLst/>
          </p:spPr>
        </p:pic>
        <p:sp>
          <p:nvSpPr>
            <p:cNvPr id="17" name="TextBox 16"/>
            <p:cNvSpPr txBox="1"/>
            <p:nvPr/>
          </p:nvSpPr>
          <p:spPr>
            <a:xfrm>
              <a:off x="4256087" y="5867400"/>
              <a:ext cx="696913"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1</a:t>
              </a:r>
              <a:endParaRPr lang="en-US" sz="6000" dirty="0">
                <a:solidFill>
                  <a:schemeClr val="accent1">
                    <a:lumMod val="20000"/>
                    <a:lumOff val="80000"/>
                  </a:schemeClr>
                </a:solidFill>
                <a:latin typeface="Arial Black" pitchFamily="34" charset="0"/>
              </a:endParaRPr>
            </a:p>
          </p:txBody>
        </p:sp>
        <p:sp>
          <p:nvSpPr>
            <p:cNvPr id="18" name="TextBox 17"/>
            <p:cNvSpPr txBox="1"/>
            <p:nvPr/>
          </p:nvSpPr>
          <p:spPr>
            <a:xfrm>
              <a:off x="8369300" y="5867400"/>
              <a:ext cx="698500"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5</a:t>
              </a:r>
              <a:endParaRPr lang="en-US" sz="6000" dirty="0">
                <a:solidFill>
                  <a:schemeClr val="accent1">
                    <a:lumMod val="20000"/>
                    <a:lumOff val="80000"/>
                  </a:schemeClr>
                </a:solidFill>
                <a:latin typeface="Arial Black" pitchFamily="34" charset="0"/>
              </a:endParaRPr>
            </a:p>
          </p:txBody>
        </p:sp>
      </p:grpSp>
      <p:pic>
        <p:nvPicPr>
          <p:cNvPr id="19" name="Picture 7"/>
          <p:cNvPicPr>
            <a:picLocks noChangeAspect="1" noChangeArrowheads="1"/>
          </p:cNvPicPr>
          <p:nvPr/>
        </p:nvPicPr>
        <p:blipFill>
          <a:blip r:embed="rId10"/>
          <a:srcRect/>
          <a:stretch>
            <a:fillRect/>
          </a:stretch>
        </p:blipFill>
        <p:spPr bwMode="auto">
          <a:xfrm>
            <a:off x="76201" y="990600"/>
            <a:ext cx="1828799"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b="11368"/>
          <a:stretch>
            <a:fillRect/>
          </a:stretch>
        </p:blipFill>
        <p:spPr bwMode="auto">
          <a:xfrm>
            <a:off x="1219200" y="1295400"/>
            <a:ext cx="7170964" cy="4854484"/>
          </a:xfrm>
          <a:prstGeom prst="rect">
            <a:avLst/>
          </a:prstGeom>
          <a:noFill/>
          <a:ln w="9525">
            <a:noFill/>
            <a:miter lim="800000"/>
            <a:headEnd/>
            <a:tailEnd/>
          </a:ln>
        </p:spPr>
      </p:pic>
      <p:sp>
        <p:nvSpPr>
          <p:cNvPr id="6" name="Rectangle 5"/>
          <p:cNvSpPr/>
          <p:nvPr/>
        </p:nvSpPr>
        <p:spPr>
          <a:xfrm>
            <a:off x="2971800" y="6172200"/>
            <a:ext cx="3560590" cy="369332"/>
          </a:xfrm>
          <a:prstGeom prst="rect">
            <a:avLst/>
          </a:prstGeom>
        </p:spPr>
        <p:txBody>
          <a:bodyPr wrap="none">
            <a:spAutoFit/>
          </a:bodyPr>
          <a:lstStyle/>
          <a:p>
            <a:r>
              <a:rPr lang="id-ID" b="1" dirty="0" smtClean="0"/>
              <a:t>KOMPONEN-KOMPONEN </a:t>
            </a:r>
            <a:r>
              <a:rPr lang="en-US" b="1" dirty="0" smtClean="0"/>
              <a:t>- </a:t>
            </a:r>
            <a:r>
              <a:rPr lang="id-ID" b="1" dirty="0" smtClean="0"/>
              <a:t>GIS</a:t>
            </a:r>
            <a:endParaRPr lang="en-US" dirty="0"/>
          </a:p>
        </p:txBody>
      </p:sp>
      <p:sp>
        <p:nvSpPr>
          <p:cNvPr id="8" name="Title 1"/>
          <p:cNvSpPr txBox="1">
            <a:spLocks/>
          </p:cNvSpPr>
          <p:nvPr/>
        </p:nvSpPr>
        <p:spPr>
          <a:xfrm>
            <a:off x="0" y="0"/>
            <a:ext cx="9144000" cy="762000"/>
          </a:xfrm>
          <a:prstGeom prst="rect">
            <a:avLst/>
          </a:prstGeom>
          <a:solidFill>
            <a:srgbClr val="002060"/>
          </a:solidFill>
        </p:spPr>
        <p:txBody>
          <a:bodyPr vert="horz" lIns="91440" tIns="45720" rIns="91440" bIns="45720" rtlCol="0" anchor="ctr">
            <a:normAutofit fontScale="77500" lnSpcReduction="20000"/>
          </a:bodyPr>
          <a:lstStyle/>
          <a:p>
            <a:pPr algn="ctr">
              <a:spcBef>
                <a:spcPct val="0"/>
              </a:spcBef>
              <a:defRPr/>
            </a:pPr>
            <a:endParaRPr lang="id-ID" sz="3300" b="1" dirty="0" smtClean="0">
              <a:solidFill>
                <a:schemeClr val="bg1"/>
              </a:solidFill>
            </a:endParaRPr>
          </a:p>
          <a:p>
            <a:pPr algn="ctr">
              <a:spcBef>
                <a:spcPct val="0"/>
              </a:spcBef>
              <a:defRPr/>
            </a:pPr>
            <a:r>
              <a:rPr lang="id-ID" sz="3300" b="1" dirty="0" smtClean="0">
                <a:solidFill>
                  <a:schemeClr val="bg1"/>
                </a:solidFill>
              </a:rPr>
              <a:t>SISTEM DATABASE YANG MEMILIKI BASIS </a:t>
            </a:r>
            <a:r>
              <a:rPr lang="en-US" sz="3300" b="1" dirty="0" smtClean="0">
                <a:solidFill>
                  <a:schemeClr val="bg1"/>
                </a:solidFill>
              </a:rPr>
              <a:t>- </a:t>
            </a:r>
            <a:r>
              <a:rPr lang="id-ID" sz="3300" b="1" dirty="0" smtClean="0">
                <a:solidFill>
                  <a:schemeClr val="bg1"/>
                </a:solidFill>
              </a:rPr>
              <a:t>GIS </a:t>
            </a:r>
            <a:endParaRPr lang="en-US" sz="3300" b="1" dirty="0" smtClean="0">
              <a:solidFill>
                <a:schemeClr val="bg1"/>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b="14690"/>
          <a:stretch>
            <a:fillRect/>
          </a:stretch>
        </p:blipFill>
        <p:spPr bwMode="auto">
          <a:xfrm>
            <a:off x="202442" y="1219200"/>
            <a:ext cx="8789158" cy="5562600"/>
          </a:xfrm>
          <a:prstGeom prst="rect">
            <a:avLst/>
          </a:prstGeom>
          <a:noFill/>
          <a:ln w="9525">
            <a:noFill/>
            <a:miter lim="800000"/>
            <a:headEnd/>
            <a:tailEnd/>
          </a:ln>
        </p:spPr>
      </p:pic>
      <p:sp>
        <p:nvSpPr>
          <p:cNvPr id="6"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fontScale="55000" lnSpcReduction="20000"/>
          </a:bodyPr>
          <a:lstStyle/>
          <a:p>
            <a:pPr lvl="0" algn="ctr" fontAlgn="base">
              <a:spcBef>
                <a:spcPct val="0"/>
              </a:spcBef>
              <a:spcAft>
                <a:spcPct val="0"/>
              </a:spcAft>
              <a:tabLst>
                <a:tab pos="238125" algn="l"/>
                <a:tab pos="474663" algn="l"/>
              </a:tabLst>
            </a:pPr>
            <a:r>
              <a:rPr lang="id-ID" sz="3600" b="1" dirty="0" smtClean="0">
                <a:solidFill>
                  <a:schemeClr val="bg1"/>
                </a:solidFill>
                <a:latin typeface="Verdana" pitchFamily="34" charset="0"/>
                <a:ea typeface="Times New Roman" pitchFamily="18" charset="0"/>
                <a:cs typeface="Maiandra GD" pitchFamily="34" charset="0"/>
              </a:rPr>
              <a:t>GIS SEBAGAI ALAT VISUALISASI INFORMASI YANG DIHASILKAN</a:t>
            </a:r>
            <a:r>
              <a:rPr lang="id-ID" sz="3600" b="1" dirty="0" smtClean="0">
                <a:solidFill>
                  <a:schemeClr val="bg1"/>
                </a:solidFill>
                <a:latin typeface="Arial" pitchFamily="34" charset="0"/>
                <a:ea typeface="Times New Roman" pitchFamily="18" charset="0"/>
                <a:cs typeface="Arial" pitchFamily="34" charset="0"/>
              </a:rPr>
              <a:t> </a:t>
            </a:r>
            <a:r>
              <a:rPr lang="id-ID" sz="3600" b="1" dirty="0" smtClean="0">
                <a:solidFill>
                  <a:schemeClr val="bg1"/>
                </a:solidFill>
                <a:latin typeface="Verdana" pitchFamily="34" charset="0"/>
                <a:ea typeface="Times New Roman" pitchFamily="18" charset="0"/>
                <a:cs typeface="Maiandra GD" pitchFamily="34" charset="0"/>
              </a:rPr>
              <a:t>OLEH SISTEM INFORMASI YANG TELAH ADA</a:t>
            </a:r>
            <a:endParaRPr lang="id-ID" sz="36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152400" y="990601"/>
            <a:ext cx="8839200" cy="5791200"/>
          </a:xfrm>
          <a:prstGeom prst="rect">
            <a:avLst/>
          </a:prstGeom>
          <a:noFill/>
          <a:ln w="9525">
            <a:noFill/>
            <a:miter lim="800000"/>
            <a:headEnd/>
            <a:tailEnd/>
          </a:ln>
        </p:spPr>
      </p:pic>
      <p:sp>
        <p:nvSpPr>
          <p:cNvPr id="8" name="Title 1"/>
          <p:cNvSpPr txBox="1">
            <a:spLocks/>
          </p:cNvSpPr>
          <p:nvPr/>
        </p:nvSpPr>
        <p:spPr>
          <a:xfrm>
            <a:off x="0" y="0"/>
            <a:ext cx="9144000" cy="838200"/>
          </a:xfrm>
          <a:prstGeom prst="rect">
            <a:avLst/>
          </a:prstGeom>
          <a:solidFill>
            <a:srgbClr val="002060"/>
          </a:solidFill>
        </p:spPr>
        <p:txBody>
          <a:bodyPr vert="horz" lIns="91440" tIns="45720" rIns="91440" bIns="45720" rtlCol="0" anchor="ctr">
            <a:normAutofit fontScale="77500" lnSpcReduction="20000"/>
          </a:bodyPr>
          <a:lstStyle/>
          <a:p>
            <a:pPr algn="ctr"/>
            <a:r>
              <a:rPr lang="id-ID" sz="3600" b="1" dirty="0" smtClean="0">
                <a:solidFill>
                  <a:schemeClr val="bg1"/>
                </a:solidFill>
              </a:rPr>
              <a:t>HUBUNGAN SISTEM DATABASE DENGAN SISTEM-SISTEM </a:t>
            </a:r>
          </a:p>
          <a:p>
            <a:pPr algn="ctr"/>
            <a:r>
              <a:rPr lang="id-ID" sz="3600" b="1" dirty="0" smtClean="0">
                <a:solidFill>
                  <a:schemeClr val="bg1"/>
                </a:solidFill>
              </a:rPr>
              <a:t>INFORMASI YANG LAIN</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14400"/>
          </a:xfrm>
          <a:solidFill>
            <a:srgbClr val="002060"/>
          </a:solidFill>
        </p:spPr>
        <p:txBody>
          <a:bodyPr>
            <a:normAutofit fontScale="90000"/>
          </a:bodyPr>
          <a:lstStyle/>
          <a:p>
            <a:pPr lvl="0" algn="ctr" fontAlgn="base">
              <a:spcAft>
                <a:spcPct val="0"/>
              </a:spcAft>
            </a:pPr>
            <a:r>
              <a:rPr lang="id-ID" sz="2800" dirty="0" smtClean="0">
                <a:solidFill>
                  <a:schemeClr val="bg1"/>
                </a:solidFill>
                <a:effectLst/>
                <a:latin typeface="Verdana" pitchFamily="34" charset="0"/>
                <a:ea typeface="Times New Roman" pitchFamily="18" charset="0"/>
                <a:cs typeface="Arial" pitchFamily="34" charset="0"/>
              </a:rPr>
              <a:t>CONTOH DATA TABULAR YANG TERIKAT DENGAN OBJEK SPASIAL</a:t>
            </a:r>
            <a:endParaRPr lang="id-ID" sz="2800" dirty="0" smtClean="0">
              <a:solidFill>
                <a:schemeClr val="bg1"/>
              </a:solidFill>
              <a:effectLst/>
              <a:latin typeface="Arial" pitchFamily="34" charset="0"/>
              <a:cs typeface="Arial" pitchFamily="34" charset="0"/>
            </a:endParaRPr>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64513" name="Picture 1"/>
          <p:cNvPicPr>
            <a:picLocks noChangeAspect="1" noChangeArrowheads="1"/>
          </p:cNvPicPr>
          <p:nvPr/>
        </p:nvPicPr>
        <p:blipFill>
          <a:blip r:embed="rId2"/>
          <a:srcRect/>
          <a:stretch>
            <a:fillRect/>
          </a:stretch>
        </p:blipFill>
        <p:spPr bwMode="auto">
          <a:xfrm>
            <a:off x="228600" y="1143000"/>
            <a:ext cx="8763000" cy="5562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a:srcRect/>
          <a:stretch>
            <a:fillRect/>
          </a:stretch>
        </p:blipFill>
        <p:spPr bwMode="auto">
          <a:xfrm>
            <a:off x="381000" y="762000"/>
            <a:ext cx="8343900" cy="5943600"/>
          </a:xfrm>
          <a:prstGeom prst="rect">
            <a:avLst/>
          </a:prstGeom>
          <a:noFill/>
          <a:ln w="9525">
            <a:noFill/>
            <a:miter lim="800000"/>
            <a:headEnd/>
            <a:tailEnd/>
          </a:ln>
        </p:spPr>
      </p:pic>
      <p:sp>
        <p:nvSpPr>
          <p:cNvPr id="5" name="Title 1"/>
          <p:cNvSpPr txBox="1">
            <a:spLocks/>
          </p:cNvSpPr>
          <p:nvPr/>
        </p:nvSpPr>
        <p:spPr>
          <a:xfrm>
            <a:off x="0" y="0"/>
            <a:ext cx="9144000" cy="609600"/>
          </a:xfrm>
          <a:prstGeom prst="rect">
            <a:avLst/>
          </a:prstGeom>
          <a:solidFill>
            <a:srgbClr val="002060"/>
          </a:solidFill>
        </p:spPr>
        <p:txBody>
          <a:bodyPr vert="horz" lIns="91440" tIns="45720" rIns="91440" bIns="45720" rtlCol="0" anchor="ctr">
            <a:normAutofit/>
          </a:bodyPr>
          <a:lstStyle/>
          <a:p>
            <a:pPr algn="ctr"/>
            <a:r>
              <a:rPr lang="en-US" sz="3200" b="1" dirty="0" smtClean="0">
                <a:solidFill>
                  <a:schemeClr val="bg1"/>
                </a:solidFill>
              </a:rPr>
              <a:t>CONTOH </a:t>
            </a:r>
            <a:r>
              <a:rPr lang="id-ID" sz="3200" b="1" dirty="0" smtClean="0">
                <a:solidFill>
                  <a:schemeClr val="bg1"/>
                </a:solidFill>
              </a:rPr>
              <a:t>PENAMPILAN DATA IMAGE DALAM SISTEM</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a:solidFill>
            <a:srgbClr val="002060"/>
          </a:solidFill>
        </p:spPr>
        <p:txBody>
          <a:bodyPr>
            <a:noAutofit/>
          </a:bodyPr>
          <a:lstStyle/>
          <a:p>
            <a:pPr lvl="0" algn="ctr"/>
            <a:r>
              <a:rPr lang="id-ID" sz="2800" dirty="0" smtClean="0">
                <a:solidFill>
                  <a:schemeClr val="bg1"/>
                </a:solidFill>
                <a:effectLst/>
                <a:latin typeface="Microsoft Sans Serif" pitchFamily="34" charset="0"/>
                <a:ea typeface="Times New Roman" pitchFamily="18" charset="0"/>
                <a:cs typeface="Microsoft Sans Serif" pitchFamily="34" charset="0"/>
              </a:rPr>
              <a:t>CONTOH DOCUMENT MANAGER </a:t>
            </a:r>
            <a:br>
              <a:rPr lang="id-ID" sz="2800" dirty="0" smtClean="0">
                <a:solidFill>
                  <a:schemeClr val="bg1"/>
                </a:solidFill>
                <a:effectLst/>
                <a:latin typeface="Microsoft Sans Serif" pitchFamily="34" charset="0"/>
                <a:ea typeface="Times New Roman" pitchFamily="18" charset="0"/>
                <a:cs typeface="Microsoft Sans Serif" pitchFamily="34" charset="0"/>
              </a:rPr>
            </a:br>
            <a:r>
              <a:rPr lang="id-ID" sz="2800" dirty="0" smtClean="0">
                <a:solidFill>
                  <a:schemeClr val="bg1"/>
                </a:solidFill>
                <a:effectLst/>
                <a:latin typeface="Microsoft Sans Serif" pitchFamily="34" charset="0"/>
                <a:ea typeface="Times New Roman" pitchFamily="18" charset="0"/>
                <a:cs typeface="Microsoft Sans Serif" pitchFamily="34" charset="0"/>
              </a:rPr>
              <a:t>DARI KEMENPERA  (1)</a:t>
            </a:r>
            <a:endParaRPr lang="id-ID" sz="2800" dirty="0">
              <a:solidFill>
                <a:schemeClr val="bg1"/>
              </a:solidFill>
            </a:endParaRPr>
          </a:p>
        </p:txBody>
      </p:sp>
      <p:sp>
        <p:nvSpPr>
          <p:cNvPr id="63490" name="Rectangle 2"/>
          <p:cNvSpPr>
            <a:spLocks noChangeArrowheads="1"/>
          </p:cNvSpPr>
          <p:nvPr/>
        </p:nvSpPr>
        <p:spPr bwMode="auto">
          <a:xfrm>
            <a:off x="228600" y="762000"/>
            <a:ext cx="1104790"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tab pos="457200" algn="l"/>
              </a:tabLst>
            </a:pP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1.  LOGIN</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3489" name="Picture 1"/>
          <p:cNvPicPr>
            <a:picLocks noChangeAspect="1" noChangeArrowheads="1"/>
          </p:cNvPicPr>
          <p:nvPr/>
        </p:nvPicPr>
        <p:blipFill>
          <a:blip r:embed="rId2"/>
          <a:srcRect l="26351" t="11628" r="22183"/>
          <a:stretch>
            <a:fillRect/>
          </a:stretch>
        </p:blipFill>
        <p:spPr bwMode="auto">
          <a:xfrm>
            <a:off x="2895600" y="762000"/>
            <a:ext cx="4648200" cy="2819400"/>
          </a:xfrm>
          <a:prstGeom prst="rect">
            <a:avLst/>
          </a:prstGeom>
          <a:noFill/>
        </p:spPr>
      </p:pic>
      <p:pic>
        <p:nvPicPr>
          <p:cNvPr id="6" name="Picture 2"/>
          <p:cNvPicPr>
            <a:picLocks noChangeAspect="1" noChangeArrowheads="1"/>
          </p:cNvPicPr>
          <p:nvPr/>
        </p:nvPicPr>
        <p:blipFill>
          <a:blip r:embed="rId3"/>
          <a:srcRect l="20073" t="9375" r="6720"/>
          <a:stretch>
            <a:fillRect/>
          </a:stretch>
        </p:blipFill>
        <p:spPr bwMode="auto">
          <a:xfrm>
            <a:off x="2362201" y="3581400"/>
            <a:ext cx="6553200" cy="3276600"/>
          </a:xfrm>
          <a:prstGeom prst="rect">
            <a:avLst/>
          </a:prstGeom>
          <a:noFill/>
        </p:spPr>
      </p:pic>
      <p:sp>
        <p:nvSpPr>
          <p:cNvPr id="7" name="Rectangle 3"/>
          <p:cNvSpPr>
            <a:spLocks noChangeArrowheads="1"/>
          </p:cNvSpPr>
          <p:nvPr/>
        </p:nvSpPr>
        <p:spPr bwMode="auto">
          <a:xfrm>
            <a:off x="304800" y="4108847"/>
            <a:ext cx="19812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2. LOGIN FAILS</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d-ID"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rrowheads="1"/>
          </p:cNvPicPr>
          <p:nvPr>
            <p:ph idx="1"/>
          </p:nvPr>
        </p:nvPicPr>
        <p:blipFill>
          <a:blip r:embed="rId2"/>
          <a:srcRect/>
          <a:stretch>
            <a:fillRect/>
          </a:stretch>
        </p:blipFill>
        <p:spPr bwMode="auto">
          <a:xfrm>
            <a:off x="228600" y="1295400"/>
            <a:ext cx="4014597" cy="3779848"/>
          </a:xfrm>
          <a:prstGeom prst="rect">
            <a:avLst/>
          </a:prstGeom>
          <a:noFill/>
          <a:ln w="9525">
            <a:noFill/>
            <a:miter lim="800000"/>
            <a:headEnd/>
            <a:tailEnd/>
          </a:ln>
        </p:spPr>
      </p:pic>
      <p:sp>
        <p:nvSpPr>
          <p:cNvPr id="2" name="Title 1"/>
          <p:cNvSpPr>
            <a:spLocks noGrp="1"/>
          </p:cNvSpPr>
          <p:nvPr>
            <p:ph type="title"/>
          </p:nvPr>
        </p:nvSpPr>
        <p:spPr>
          <a:xfrm>
            <a:off x="4267200" y="2667000"/>
            <a:ext cx="4648200" cy="1143000"/>
          </a:xfrm>
          <a:solidFill>
            <a:srgbClr val="002060"/>
          </a:solidFill>
        </p:spPr>
        <p:txBody>
          <a:bodyPr>
            <a:normAutofit/>
          </a:bodyPr>
          <a:lstStyle/>
          <a:p>
            <a:r>
              <a:rPr lang="en-US" b="1" dirty="0" smtClean="0">
                <a:solidFill>
                  <a:schemeClr val="bg1"/>
                </a:solidFill>
              </a:rPr>
              <a:t>1. PENDAHULUAN</a:t>
            </a:r>
            <a:endParaRPr lang="en-US" b="1" dirty="0">
              <a:solidFill>
                <a:schemeClr val="bg1"/>
              </a:solidFill>
            </a:endParaRPr>
          </a:p>
        </p:txBody>
      </p:sp>
      <p:grpSp>
        <p:nvGrpSpPr>
          <p:cNvPr id="3" name="Group 4"/>
          <p:cNvGrpSpPr/>
          <p:nvPr/>
        </p:nvGrpSpPr>
        <p:grpSpPr>
          <a:xfrm>
            <a:off x="4038600" y="5867400"/>
            <a:ext cx="5029200" cy="990600"/>
            <a:chOff x="4038600" y="5867400"/>
            <a:chExt cx="5029200" cy="1017588"/>
          </a:xfrm>
        </p:grpSpPr>
        <p:pic>
          <p:nvPicPr>
            <p:cNvPr id="6" name="Picture 5" descr="F:\Survey-Bdg-210606-by Ita\DSCN1460.JPG">
              <a:hlinkClick r:id="" action="ppaction://noaction"/>
            </p:cNvPr>
            <p:cNvPicPr>
              <a:picLocks noChangeAspect="1" noChangeArrowheads="1"/>
            </p:cNvPicPr>
            <p:nvPr/>
          </p:nvPicPr>
          <p:blipFill>
            <a:blip r:embed="rId3" cstate="print"/>
            <a:srcRect/>
            <a:stretch>
              <a:fillRect/>
            </a:stretch>
          </p:blipFill>
          <p:spPr bwMode="auto">
            <a:xfrm>
              <a:off x="6934200" y="5943600"/>
              <a:ext cx="901700" cy="674688"/>
            </a:xfrm>
            <a:prstGeom prst="rect">
              <a:avLst/>
            </a:prstGeom>
            <a:noFill/>
            <a:ln w="9525">
              <a:noFill/>
              <a:miter lim="800000"/>
              <a:headEnd/>
              <a:tailEnd/>
            </a:ln>
          </p:spPr>
        </p:pic>
        <p:pic>
          <p:nvPicPr>
            <p:cNvPr id="7" name="Picture 6" descr="F:\Survey-Bdg-210606-by Ita\DSCN1523.JPG">
              <a:hlinkClick r:id="rId4" action="ppaction://hlinksldjump"/>
            </p:cNvPr>
            <p:cNvPicPr>
              <a:picLocks noChangeAspect="1" noChangeArrowheads="1"/>
            </p:cNvPicPr>
            <p:nvPr/>
          </p:nvPicPr>
          <p:blipFill>
            <a:blip r:embed="rId5" cstate="print"/>
            <a:srcRect/>
            <a:stretch>
              <a:fillRect/>
            </a:stretch>
          </p:blipFill>
          <p:spPr bwMode="auto">
            <a:xfrm>
              <a:off x="5943600" y="5943600"/>
              <a:ext cx="901700" cy="674688"/>
            </a:xfrm>
            <a:prstGeom prst="rect">
              <a:avLst/>
            </a:prstGeom>
            <a:noFill/>
            <a:ln w="9525">
              <a:noFill/>
              <a:miter lim="800000"/>
              <a:headEnd/>
              <a:tailEnd/>
            </a:ln>
          </p:spPr>
        </p:pic>
        <p:pic>
          <p:nvPicPr>
            <p:cNvPr id="8" name="Picture 7" descr="F:\Survey-Ind Dlm-270606\DSCN1538.JPG">
              <a:hlinkClick r:id="rId6" action="ppaction://hlinksldjump"/>
            </p:cNvPr>
            <p:cNvPicPr>
              <a:picLocks noChangeAspect="1" noChangeArrowheads="1"/>
            </p:cNvPicPr>
            <p:nvPr/>
          </p:nvPicPr>
          <p:blipFill>
            <a:blip r:embed="rId7"/>
            <a:srcRect/>
            <a:stretch>
              <a:fillRect/>
            </a:stretch>
          </p:blipFill>
          <p:spPr bwMode="auto">
            <a:xfrm>
              <a:off x="4953000" y="5943600"/>
              <a:ext cx="901700" cy="676275"/>
            </a:xfrm>
            <a:prstGeom prst="rect">
              <a:avLst/>
            </a:prstGeom>
            <a:noFill/>
            <a:ln w="9525">
              <a:noFill/>
              <a:miter lim="800000"/>
              <a:headEnd/>
              <a:tailEnd/>
            </a:ln>
          </p:spPr>
        </p:pic>
        <p:sp>
          <p:nvSpPr>
            <p:cNvPr id="9" name="TextBox 18"/>
            <p:cNvSpPr txBox="1">
              <a:spLocks noChangeArrowheads="1"/>
            </p:cNvSpPr>
            <p:nvPr/>
          </p:nvSpPr>
          <p:spPr bwMode="auto">
            <a:xfrm>
              <a:off x="4876800" y="6324600"/>
              <a:ext cx="596900" cy="276225"/>
            </a:xfrm>
            <a:prstGeom prst="rect">
              <a:avLst/>
            </a:prstGeom>
            <a:noFill/>
            <a:ln w="9525">
              <a:noFill/>
              <a:miter lim="800000"/>
              <a:headEnd/>
              <a:tailEnd/>
            </a:ln>
          </p:spPr>
          <p:txBody>
            <a:bodyPr wrap="none">
              <a:spAutoFit/>
            </a:bodyPr>
            <a:lstStyle/>
            <a:p>
              <a:r>
                <a:rPr lang="en-US" sz="1200" b="1" dirty="0">
                  <a:latin typeface="Calibri" pitchFamily="34" charset="0"/>
                </a:rPr>
                <a:t>HOME</a:t>
              </a:r>
            </a:p>
          </p:txBody>
        </p:sp>
        <p:sp>
          <p:nvSpPr>
            <p:cNvPr id="10" name="TextBox 9"/>
            <p:cNvSpPr txBox="1"/>
            <p:nvPr/>
          </p:nvSpPr>
          <p:spPr>
            <a:xfrm>
              <a:off x="5299075" y="5868988"/>
              <a:ext cx="696913"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2</a:t>
              </a:r>
            </a:p>
          </p:txBody>
        </p:sp>
        <p:sp>
          <p:nvSpPr>
            <p:cNvPr id="11" name="TextBox 10"/>
            <p:cNvSpPr txBox="1"/>
            <p:nvPr/>
          </p:nvSpPr>
          <p:spPr>
            <a:xfrm>
              <a:off x="6297613" y="5868988"/>
              <a:ext cx="696912"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3</a:t>
              </a:r>
            </a:p>
          </p:txBody>
        </p:sp>
        <p:sp>
          <p:nvSpPr>
            <p:cNvPr id="12" name="TextBox 11"/>
            <p:cNvSpPr txBox="1"/>
            <p:nvPr/>
          </p:nvSpPr>
          <p:spPr>
            <a:xfrm>
              <a:off x="7150100" y="5867400"/>
              <a:ext cx="698500"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4</a:t>
              </a:r>
            </a:p>
          </p:txBody>
        </p:sp>
        <p:pic>
          <p:nvPicPr>
            <p:cNvPr id="13" name="Picture 4"/>
            <p:cNvPicPr>
              <a:picLocks noChangeAspect="1" noChangeArrowheads="1"/>
            </p:cNvPicPr>
            <p:nvPr/>
          </p:nvPicPr>
          <p:blipFill>
            <a:blip r:embed="rId8"/>
            <a:srcRect/>
            <a:stretch>
              <a:fillRect/>
            </a:stretch>
          </p:blipFill>
          <p:spPr bwMode="auto">
            <a:xfrm>
              <a:off x="7848600" y="5943600"/>
              <a:ext cx="914400" cy="685800"/>
            </a:xfrm>
            <a:prstGeom prst="rect">
              <a:avLst/>
            </a:prstGeom>
            <a:noFill/>
            <a:ln w="9525">
              <a:noFill/>
              <a:miter lim="800000"/>
              <a:headEnd/>
              <a:tailEnd/>
            </a:ln>
            <a:effectLst/>
          </p:spPr>
        </p:pic>
        <p:pic>
          <p:nvPicPr>
            <p:cNvPr id="14" name="Picture 18"/>
            <p:cNvPicPr>
              <a:picLocks noChangeAspect="1" noChangeArrowheads="1"/>
            </p:cNvPicPr>
            <p:nvPr/>
          </p:nvPicPr>
          <p:blipFill>
            <a:blip r:embed="rId9"/>
            <a:srcRect/>
            <a:stretch>
              <a:fillRect/>
            </a:stretch>
          </p:blipFill>
          <p:spPr bwMode="auto">
            <a:xfrm>
              <a:off x="4038600" y="5943600"/>
              <a:ext cx="914400" cy="685800"/>
            </a:xfrm>
            <a:prstGeom prst="rect">
              <a:avLst/>
            </a:prstGeom>
            <a:noFill/>
            <a:ln w="9525">
              <a:noFill/>
              <a:miter lim="800000"/>
              <a:headEnd/>
              <a:tailEnd/>
            </a:ln>
            <a:effectLst/>
          </p:spPr>
        </p:pic>
        <p:sp>
          <p:nvSpPr>
            <p:cNvPr id="15" name="TextBox 14"/>
            <p:cNvSpPr txBox="1"/>
            <p:nvPr/>
          </p:nvSpPr>
          <p:spPr>
            <a:xfrm>
              <a:off x="4256087" y="5867400"/>
              <a:ext cx="696913"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1</a:t>
              </a:r>
              <a:endParaRPr lang="en-US" sz="6000" dirty="0">
                <a:solidFill>
                  <a:schemeClr val="accent1">
                    <a:lumMod val="20000"/>
                    <a:lumOff val="80000"/>
                  </a:schemeClr>
                </a:solidFill>
                <a:latin typeface="Arial Black" pitchFamily="34" charset="0"/>
              </a:endParaRPr>
            </a:p>
          </p:txBody>
        </p:sp>
        <p:sp>
          <p:nvSpPr>
            <p:cNvPr id="16" name="TextBox 15"/>
            <p:cNvSpPr txBox="1"/>
            <p:nvPr/>
          </p:nvSpPr>
          <p:spPr>
            <a:xfrm>
              <a:off x="8369300" y="5867400"/>
              <a:ext cx="698500"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5</a:t>
              </a:r>
              <a:endParaRPr lang="en-US" sz="6000" dirty="0">
                <a:solidFill>
                  <a:schemeClr val="accent1">
                    <a:lumMod val="20000"/>
                    <a:lumOff val="80000"/>
                  </a:schemeClr>
                </a:solidFill>
                <a:latin typeface="Arial Black" pitchFamily="34"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p:cNvPicPr>
            <a:picLocks noChangeAspect="1" noChangeArrowheads="1"/>
          </p:cNvPicPr>
          <p:nvPr/>
        </p:nvPicPr>
        <p:blipFill>
          <a:blip r:embed="rId2"/>
          <a:srcRect b="24324"/>
          <a:stretch>
            <a:fillRect/>
          </a:stretch>
        </p:blipFill>
        <p:spPr bwMode="auto">
          <a:xfrm>
            <a:off x="2514600" y="914400"/>
            <a:ext cx="6145445" cy="2133600"/>
          </a:xfrm>
          <a:prstGeom prst="rect">
            <a:avLst/>
          </a:prstGeom>
          <a:noFill/>
        </p:spPr>
      </p:pic>
      <p:sp>
        <p:nvSpPr>
          <p:cNvPr id="76804" name="Rectangle 4"/>
          <p:cNvSpPr>
            <a:spLocks noChangeArrowheads="1"/>
          </p:cNvSpPr>
          <p:nvPr/>
        </p:nvSpPr>
        <p:spPr bwMode="auto">
          <a:xfrm>
            <a:off x="228600" y="1066800"/>
            <a:ext cx="2092239"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3.</a:t>
            </a:r>
            <a:r>
              <a:rPr kumimoji="0" lang="id-ID" sz="1600" b="1" i="0" u="none" strike="noStrike" cap="none" normalizeH="0" dirty="0" smtClean="0">
                <a:ln>
                  <a:noFill/>
                </a:ln>
                <a:solidFill>
                  <a:schemeClr val="tx1"/>
                </a:solidFill>
                <a:effectLst/>
                <a:latin typeface="Microsoft Sans Serif" pitchFamily="34" charset="0"/>
                <a:ea typeface="Times New Roman" pitchFamily="18" charset="0"/>
                <a:cs typeface="Microsoft Sans Serif" pitchFamily="34" charset="0"/>
              </a:rPr>
              <a:t> </a:t>
            </a: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LOGIN SUCCESS</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itle 2"/>
          <p:cNvSpPr>
            <a:spLocks noGrp="1"/>
          </p:cNvSpPr>
          <p:nvPr>
            <p:ph type="title"/>
          </p:nvPr>
        </p:nvSpPr>
        <p:spPr>
          <a:xfrm>
            <a:off x="0" y="0"/>
            <a:ext cx="9144000" cy="685800"/>
          </a:xfrm>
          <a:solidFill>
            <a:srgbClr val="002060"/>
          </a:solidFill>
        </p:spPr>
        <p:txBody>
          <a:bodyPr>
            <a:normAutofit fontScale="90000"/>
          </a:bodyPr>
          <a:lstStyle/>
          <a:p>
            <a:pPr lvl="0" algn="ctr"/>
            <a:r>
              <a:rPr lang="id-ID" sz="4400" dirty="0" smtClean="0">
                <a:solidFill>
                  <a:schemeClr val="bg1"/>
                </a:solidFill>
                <a:effectLst/>
                <a:latin typeface="Microsoft Sans Serif" pitchFamily="34" charset="0"/>
                <a:ea typeface="Times New Roman" pitchFamily="18" charset="0"/>
                <a:cs typeface="Microsoft Sans Serif" pitchFamily="34" charset="0"/>
              </a:rPr>
              <a:t>DOCUMENT MANAGER (2)</a:t>
            </a:r>
            <a:endParaRPr lang="id-ID" dirty="0">
              <a:solidFill>
                <a:schemeClr val="bg1"/>
              </a:solidFill>
            </a:endParaRPr>
          </a:p>
        </p:txBody>
      </p:sp>
      <p:pic>
        <p:nvPicPr>
          <p:cNvPr id="10" name="Picture 2"/>
          <p:cNvPicPr>
            <a:picLocks noChangeAspect="1" noChangeArrowheads="1"/>
          </p:cNvPicPr>
          <p:nvPr/>
        </p:nvPicPr>
        <p:blipFill>
          <a:blip r:embed="rId3"/>
          <a:srcRect/>
          <a:stretch>
            <a:fillRect/>
          </a:stretch>
        </p:blipFill>
        <p:spPr bwMode="auto">
          <a:xfrm>
            <a:off x="2514600" y="3505200"/>
            <a:ext cx="6172200" cy="3352800"/>
          </a:xfrm>
          <a:prstGeom prst="rect">
            <a:avLst/>
          </a:prstGeom>
          <a:noFill/>
        </p:spPr>
      </p:pic>
      <p:sp>
        <p:nvSpPr>
          <p:cNvPr id="11" name="Rectangle 3"/>
          <p:cNvSpPr>
            <a:spLocks noChangeArrowheads="1"/>
          </p:cNvSpPr>
          <p:nvPr/>
        </p:nvSpPr>
        <p:spPr bwMode="auto">
          <a:xfrm>
            <a:off x="228600" y="3657600"/>
            <a:ext cx="2191626"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4. MENU EXPANDED</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685800"/>
          </a:xfrm>
          <a:solidFill>
            <a:srgbClr val="002060"/>
          </a:solidFill>
        </p:spPr>
        <p:txBody>
          <a:bodyPr>
            <a:normAutofit fontScale="90000"/>
          </a:bodyPr>
          <a:lstStyle/>
          <a:p>
            <a:pPr lvl="0" algn="ctr"/>
            <a:r>
              <a:rPr lang="id-ID" sz="4400" dirty="0" smtClean="0">
                <a:solidFill>
                  <a:schemeClr val="bg1"/>
                </a:solidFill>
                <a:effectLst/>
                <a:latin typeface="Microsoft Sans Serif" pitchFamily="34" charset="0"/>
                <a:ea typeface="Times New Roman" pitchFamily="18" charset="0"/>
                <a:cs typeface="Microsoft Sans Serif" pitchFamily="34" charset="0"/>
              </a:rPr>
              <a:t>DOCUMENT MANAGER (3)</a:t>
            </a:r>
            <a:endParaRPr lang="id-ID" dirty="0">
              <a:solidFill>
                <a:schemeClr val="bg1"/>
              </a:solidFill>
            </a:endParaRPr>
          </a:p>
        </p:txBody>
      </p:sp>
      <p:pic>
        <p:nvPicPr>
          <p:cNvPr id="77825" name="Picture 1"/>
          <p:cNvPicPr>
            <a:picLocks noChangeAspect="1" noChangeArrowheads="1"/>
          </p:cNvPicPr>
          <p:nvPr/>
        </p:nvPicPr>
        <p:blipFill>
          <a:blip r:embed="rId2"/>
          <a:srcRect/>
          <a:stretch>
            <a:fillRect/>
          </a:stretch>
        </p:blipFill>
        <p:spPr bwMode="auto">
          <a:xfrm>
            <a:off x="381000" y="1600200"/>
            <a:ext cx="8435341" cy="4572000"/>
          </a:xfrm>
          <a:prstGeom prst="rect">
            <a:avLst/>
          </a:prstGeom>
          <a:noFill/>
        </p:spPr>
      </p:pic>
      <p:sp>
        <p:nvSpPr>
          <p:cNvPr id="77828" name="Rectangle 4"/>
          <p:cNvSpPr>
            <a:spLocks noChangeArrowheads="1"/>
          </p:cNvSpPr>
          <p:nvPr/>
        </p:nvSpPr>
        <p:spPr bwMode="auto">
          <a:xfrm>
            <a:off x="0" y="990600"/>
            <a:ext cx="2146742"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5. MENU SELECTED</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829" name="Rectangle 5"/>
          <p:cNvSpPr>
            <a:spLocks noChangeArrowheads="1"/>
          </p:cNvSpPr>
          <p:nvPr/>
        </p:nvSpPr>
        <p:spPr bwMode="auto">
          <a:xfrm>
            <a:off x="0" y="6115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685800"/>
          </a:xfrm>
          <a:solidFill>
            <a:srgbClr val="002060"/>
          </a:solidFill>
        </p:spPr>
        <p:txBody>
          <a:bodyPr>
            <a:normAutofit fontScale="90000"/>
          </a:bodyPr>
          <a:lstStyle/>
          <a:p>
            <a:pPr lvl="0" algn="ctr"/>
            <a:r>
              <a:rPr lang="id-ID" sz="4400" dirty="0" smtClean="0">
                <a:solidFill>
                  <a:schemeClr val="bg1"/>
                </a:solidFill>
                <a:effectLst/>
                <a:latin typeface="Microsoft Sans Serif" pitchFamily="34" charset="0"/>
                <a:ea typeface="Times New Roman" pitchFamily="18" charset="0"/>
                <a:cs typeface="Microsoft Sans Serif" pitchFamily="34" charset="0"/>
              </a:rPr>
              <a:t>DOCUMENT MANAGER (4)</a:t>
            </a:r>
            <a:endParaRPr lang="id-ID" dirty="0">
              <a:solidFill>
                <a:schemeClr val="bg1"/>
              </a:solidFill>
            </a:endParaRPr>
          </a:p>
        </p:txBody>
      </p:sp>
      <p:sp>
        <p:nvSpPr>
          <p:cNvPr id="78850" name="Rectangle 2"/>
          <p:cNvSpPr>
            <a:spLocks noChangeArrowheads="1"/>
          </p:cNvSpPr>
          <p:nvPr/>
        </p:nvSpPr>
        <p:spPr bwMode="auto">
          <a:xfrm>
            <a:off x="0" y="685800"/>
            <a:ext cx="2920992"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6. FILE OPENED (EXAMPLE)</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8849" name="Picture 1"/>
          <p:cNvPicPr>
            <a:picLocks noChangeAspect="1" noChangeArrowheads="1"/>
          </p:cNvPicPr>
          <p:nvPr/>
        </p:nvPicPr>
        <p:blipFill>
          <a:blip r:embed="rId2"/>
          <a:srcRect/>
          <a:stretch>
            <a:fillRect/>
          </a:stretch>
        </p:blipFill>
        <p:spPr bwMode="auto">
          <a:xfrm>
            <a:off x="304800" y="1066801"/>
            <a:ext cx="8610600" cy="5867400"/>
          </a:xfrm>
          <a:prstGeom prst="rect">
            <a:avLst/>
          </a:prstGeom>
          <a:noFill/>
        </p:spPr>
      </p:pic>
      <p:sp>
        <p:nvSpPr>
          <p:cNvPr id="78851" name="Rectangle 3"/>
          <p:cNvSpPr>
            <a:spLocks noChangeArrowheads="1"/>
          </p:cNvSpPr>
          <p:nvPr/>
        </p:nvSpPr>
        <p:spPr bwMode="auto">
          <a:xfrm>
            <a:off x="0" y="4448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85800"/>
          </a:xfrm>
          <a:solidFill>
            <a:srgbClr val="002060"/>
          </a:solidFill>
        </p:spPr>
        <p:txBody>
          <a:bodyPr>
            <a:normAutofit fontScale="90000"/>
          </a:bodyPr>
          <a:lstStyle/>
          <a:p>
            <a:pPr algn="ctr"/>
            <a:r>
              <a:rPr lang="id-ID" dirty="0" smtClean="0">
                <a:solidFill>
                  <a:schemeClr val="bg1"/>
                </a:solidFill>
              </a:rPr>
              <a:t>SYSTEM MANAGER (1)</a:t>
            </a:r>
            <a:endParaRPr lang="id-ID" dirty="0">
              <a:solidFill>
                <a:schemeClr val="bg1"/>
              </a:solidFill>
            </a:endParaRPr>
          </a:p>
        </p:txBody>
      </p:sp>
      <p:pic>
        <p:nvPicPr>
          <p:cNvPr id="79874" name="Picture 2"/>
          <p:cNvPicPr>
            <a:picLocks noChangeAspect="1" noChangeArrowheads="1"/>
          </p:cNvPicPr>
          <p:nvPr/>
        </p:nvPicPr>
        <p:blipFill>
          <a:blip r:embed="rId2"/>
          <a:srcRect l="23146" t="7921" r="20434"/>
          <a:stretch>
            <a:fillRect/>
          </a:stretch>
        </p:blipFill>
        <p:spPr bwMode="auto">
          <a:xfrm>
            <a:off x="1752600" y="838200"/>
            <a:ext cx="5257800" cy="2589335"/>
          </a:xfrm>
          <a:prstGeom prst="rect">
            <a:avLst/>
          </a:prstGeom>
          <a:noFill/>
        </p:spPr>
      </p:pic>
      <p:pic>
        <p:nvPicPr>
          <p:cNvPr id="79873" name="Picture 1"/>
          <p:cNvPicPr>
            <a:picLocks noChangeAspect="1" noChangeArrowheads="1"/>
          </p:cNvPicPr>
          <p:nvPr/>
        </p:nvPicPr>
        <p:blipFill>
          <a:blip r:embed="rId3"/>
          <a:srcRect l="24549" t="8205" r="22022"/>
          <a:stretch>
            <a:fillRect/>
          </a:stretch>
        </p:blipFill>
        <p:spPr bwMode="auto">
          <a:xfrm>
            <a:off x="2057400" y="3886200"/>
            <a:ext cx="5257800" cy="2642160"/>
          </a:xfrm>
          <a:prstGeom prst="rect">
            <a:avLst/>
          </a:prstGeom>
          <a:noFill/>
        </p:spPr>
      </p:pic>
      <p:sp>
        <p:nvSpPr>
          <p:cNvPr id="79875" name="Rectangle 3"/>
          <p:cNvSpPr>
            <a:spLocks noChangeArrowheads="1"/>
          </p:cNvSpPr>
          <p:nvPr/>
        </p:nvSpPr>
        <p:spPr bwMode="auto">
          <a:xfrm>
            <a:off x="0" y="838200"/>
            <a:ext cx="12192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1. LOGIN</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876" name="Rectangle 4"/>
          <p:cNvSpPr>
            <a:spLocks noChangeArrowheads="1"/>
          </p:cNvSpPr>
          <p:nvPr/>
        </p:nvSpPr>
        <p:spPr bwMode="auto">
          <a:xfrm>
            <a:off x="0" y="3733800"/>
            <a:ext cx="1673856"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2. LOGIN FAILS</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b="25683"/>
          <a:stretch>
            <a:fillRect/>
          </a:stretch>
        </p:blipFill>
        <p:spPr bwMode="auto">
          <a:xfrm>
            <a:off x="1143000" y="1295400"/>
            <a:ext cx="7139268" cy="1981200"/>
          </a:xfrm>
          <a:prstGeom prst="rect">
            <a:avLst/>
          </a:prstGeom>
          <a:noFill/>
        </p:spPr>
      </p:pic>
      <p:pic>
        <p:nvPicPr>
          <p:cNvPr id="80897" name="Picture 1"/>
          <p:cNvPicPr>
            <a:picLocks noChangeAspect="1" noChangeArrowheads="1"/>
          </p:cNvPicPr>
          <p:nvPr/>
        </p:nvPicPr>
        <p:blipFill>
          <a:blip r:embed="rId3"/>
          <a:srcRect b="18519"/>
          <a:stretch>
            <a:fillRect/>
          </a:stretch>
        </p:blipFill>
        <p:spPr bwMode="auto">
          <a:xfrm>
            <a:off x="1447800" y="3810000"/>
            <a:ext cx="6248400" cy="2286001"/>
          </a:xfrm>
          <a:prstGeom prst="rect">
            <a:avLst/>
          </a:prstGeom>
          <a:noFill/>
        </p:spPr>
      </p:pic>
      <p:sp>
        <p:nvSpPr>
          <p:cNvPr id="80899" name="Rectangle 3"/>
          <p:cNvSpPr>
            <a:spLocks noChangeArrowheads="1"/>
          </p:cNvSpPr>
          <p:nvPr/>
        </p:nvSpPr>
        <p:spPr bwMode="auto">
          <a:xfrm>
            <a:off x="152400" y="838200"/>
            <a:ext cx="22098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3. LOGIN SUCCESS</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00" name="Rectangle 4"/>
          <p:cNvSpPr>
            <a:spLocks noChangeArrowheads="1"/>
          </p:cNvSpPr>
          <p:nvPr/>
        </p:nvSpPr>
        <p:spPr bwMode="auto">
          <a:xfrm>
            <a:off x="152400" y="2971800"/>
            <a:ext cx="2819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id-ID"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id-ID"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4. USER CREATION</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01" name="Rectangle 5"/>
          <p:cNvSpPr>
            <a:spLocks noChangeArrowheads="1"/>
          </p:cNvSpPr>
          <p:nvPr/>
        </p:nvSpPr>
        <p:spPr bwMode="auto">
          <a:xfrm>
            <a:off x="1752600" y="6019800"/>
            <a:ext cx="241604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Click on Setup Security – User</a:t>
            </a:r>
            <a:endParaRPr kumimoji="0" lang="id-ID"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Title 2"/>
          <p:cNvSpPr>
            <a:spLocks noGrp="1"/>
          </p:cNvSpPr>
          <p:nvPr>
            <p:ph type="title"/>
          </p:nvPr>
        </p:nvSpPr>
        <p:spPr>
          <a:xfrm>
            <a:off x="0" y="0"/>
            <a:ext cx="9144000" cy="685800"/>
          </a:xfrm>
          <a:solidFill>
            <a:srgbClr val="002060"/>
          </a:solidFill>
        </p:spPr>
        <p:txBody>
          <a:bodyPr>
            <a:normAutofit fontScale="90000"/>
          </a:bodyPr>
          <a:lstStyle/>
          <a:p>
            <a:pPr algn="ctr"/>
            <a:r>
              <a:rPr lang="id-ID" dirty="0" smtClean="0">
                <a:solidFill>
                  <a:schemeClr val="bg1"/>
                </a:solidFill>
              </a:rPr>
              <a:t>SYSTEM MANAGER (2)</a:t>
            </a:r>
            <a:endParaRPr lang="id-ID"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685800"/>
          </a:xfrm>
          <a:solidFill>
            <a:srgbClr val="002060"/>
          </a:solidFill>
        </p:spPr>
        <p:txBody>
          <a:bodyPr>
            <a:normAutofit fontScale="90000"/>
          </a:bodyPr>
          <a:lstStyle/>
          <a:p>
            <a:pPr algn="ctr"/>
            <a:r>
              <a:rPr lang="id-ID" dirty="0" smtClean="0">
                <a:solidFill>
                  <a:schemeClr val="bg1"/>
                </a:solidFill>
              </a:rPr>
              <a:t>SYSTEM MANAGER (3)</a:t>
            </a:r>
            <a:endParaRPr lang="id-ID" dirty="0">
              <a:solidFill>
                <a:schemeClr val="bg1"/>
              </a:solidFill>
            </a:endParaRPr>
          </a:p>
        </p:txBody>
      </p:sp>
      <p:pic>
        <p:nvPicPr>
          <p:cNvPr id="81922" name="Picture 2"/>
          <p:cNvPicPr>
            <a:picLocks noChangeAspect="1" noChangeArrowheads="1"/>
          </p:cNvPicPr>
          <p:nvPr/>
        </p:nvPicPr>
        <p:blipFill>
          <a:blip r:embed="rId2"/>
          <a:srcRect/>
          <a:stretch>
            <a:fillRect/>
          </a:stretch>
        </p:blipFill>
        <p:spPr bwMode="auto">
          <a:xfrm>
            <a:off x="2124075" y="742950"/>
            <a:ext cx="5724525" cy="3143250"/>
          </a:xfrm>
          <a:prstGeom prst="rect">
            <a:avLst/>
          </a:prstGeom>
          <a:noFill/>
        </p:spPr>
      </p:pic>
      <p:pic>
        <p:nvPicPr>
          <p:cNvPr id="81921" name="Picture 1"/>
          <p:cNvPicPr>
            <a:picLocks noChangeAspect="1" noChangeArrowheads="1"/>
          </p:cNvPicPr>
          <p:nvPr/>
        </p:nvPicPr>
        <p:blipFill>
          <a:blip r:embed="rId3"/>
          <a:srcRect b="10698"/>
          <a:stretch>
            <a:fillRect/>
          </a:stretch>
        </p:blipFill>
        <p:spPr bwMode="auto">
          <a:xfrm>
            <a:off x="2124075" y="4191000"/>
            <a:ext cx="5495925" cy="2133600"/>
          </a:xfrm>
          <a:prstGeom prst="rect">
            <a:avLst/>
          </a:prstGeom>
          <a:noFill/>
        </p:spPr>
      </p:pic>
      <p:sp>
        <p:nvSpPr>
          <p:cNvPr id="81923" name="Rectangle 3"/>
          <p:cNvSpPr>
            <a:spLocks noChangeArrowheads="1"/>
          </p:cNvSpPr>
          <p:nvPr/>
        </p:nvSpPr>
        <p:spPr bwMode="auto">
          <a:xfrm>
            <a:off x="0" y="990600"/>
            <a:ext cx="1912511"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Click Add New... Button</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24" name="Rectangle 4"/>
          <p:cNvSpPr>
            <a:spLocks noChangeArrowheads="1"/>
          </p:cNvSpPr>
          <p:nvPr/>
        </p:nvSpPr>
        <p:spPr bwMode="auto">
          <a:xfrm>
            <a:off x="0" y="3886200"/>
            <a:ext cx="1827744"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Click on Create button</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25" name="Rectangle 5"/>
          <p:cNvSpPr>
            <a:spLocks noChangeArrowheads="1"/>
          </p:cNvSpPr>
          <p:nvPr/>
        </p:nvSpPr>
        <p:spPr bwMode="auto">
          <a:xfrm>
            <a:off x="2895600" y="6352401"/>
            <a:ext cx="5029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User Testing succesfully created </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685800"/>
          </a:xfrm>
          <a:solidFill>
            <a:srgbClr val="002060"/>
          </a:solidFill>
        </p:spPr>
        <p:txBody>
          <a:bodyPr>
            <a:normAutofit fontScale="90000"/>
          </a:bodyPr>
          <a:lstStyle/>
          <a:p>
            <a:pPr algn="ctr"/>
            <a:r>
              <a:rPr lang="id-ID" dirty="0" smtClean="0">
                <a:solidFill>
                  <a:schemeClr val="bg1"/>
                </a:solidFill>
              </a:rPr>
              <a:t>SYSTEM MANAGER (4)</a:t>
            </a:r>
            <a:endParaRPr lang="id-ID" dirty="0">
              <a:solidFill>
                <a:schemeClr val="bg1"/>
              </a:solidFill>
            </a:endParaRPr>
          </a:p>
        </p:txBody>
      </p:sp>
      <p:pic>
        <p:nvPicPr>
          <p:cNvPr id="82947" name="Picture 3"/>
          <p:cNvPicPr>
            <a:picLocks noChangeAspect="1" noChangeArrowheads="1"/>
          </p:cNvPicPr>
          <p:nvPr/>
        </p:nvPicPr>
        <p:blipFill>
          <a:blip r:embed="rId2"/>
          <a:srcRect/>
          <a:stretch>
            <a:fillRect/>
          </a:stretch>
        </p:blipFill>
        <p:spPr bwMode="auto">
          <a:xfrm>
            <a:off x="1905000" y="762000"/>
            <a:ext cx="5267325" cy="2543175"/>
          </a:xfrm>
          <a:prstGeom prst="rect">
            <a:avLst/>
          </a:prstGeom>
          <a:noFill/>
        </p:spPr>
      </p:pic>
      <p:pic>
        <p:nvPicPr>
          <p:cNvPr id="82946" name="Picture 2"/>
          <p:cNvPicPr>
            <a:picLocks noChangeAspect="1" noChangeArrowheads="1"/>
          </p:cNvPicPr>
          <p:nvPr/>
        </p:nvPicPr>
        <p:blipFill>
          <a:blip r:embed="rId3"/>
          <a:srcRect/>
          <a:stretch>
            <a:fillRect/>
          </a:stretch>
        </p:blipFill>
        <p:spPr bwMode="auto">
          <a:xfrm>
            <a:off x="2286000" y="3276600"/>
            <a:ext cx="5276850" cy="3124200"/>
          </a:xfrm>
          <a:prstGeom prst="rect">
            <a:avLst/>
          </a:prstGeom>
          <a:noFill/>
        </p:spPr>
      </p:pic>
      <p:pic>
        <p:nvPicPr>
          <p:cNvPr id="82945" name="Picture 1"/>
          <p:cNvPicPr>
            <a:picLocks noChangeAspect="1" noChangeArrowheads="1"/>
          </p:cNvPicPr>
          <p:nvPr/>
        </p:nvPicPr>
        <p:blipFill>
          <a:blip r:embed="rId4"/>
          <a:srcRect/>
          <a:stretch>
            <a:fillRect/>
          </a:stretch>
        </p:blipFill>
        <p:spPr bwMode="auto">
          <a:xfrm>
            <a:off x="2362200" y="6143625"/>
            <a:ext cx="5267325" cy="409575"/>
          </a:xfrm>
          <a:prstGeom prst="rect">
            <a:avLst/>
          </a:prstGeom>
          <a:noFill/>
        </p:spPr>
      </p:pic>
      <p:sp>
        <p:nvSpPr>
          <p:cNvPr id="82948" name="Rectangle 4"/>
          <p:cNvSpPr>
            <a:spLocks noChangeArrowheads="1"/>
          </p:cNvSpPr>
          <p:nvPr/>
        </p:nvSpPr>
        <p:spPr bwMode="auto">
          <a:xfrm>
            <a:off x="76200" y="914400"/>
            <a:ext cx="19050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5. EDIT USER</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49" name="Rectangle 5"/>
          <p:cNvSpPr>
            <a:spLocks noChangeArrowheads="1"/>
          </p:cNvSpPr>
          <p:nvPr/>
        </p:nvSpPr>
        <p:spPr bwMode="auto">
          <a:xfrm>
            <a:off x="1828800" y="2895601"/>
            <a:ext cx="73152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Click on Edit</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0" name="Rectangle 6"/>
          <p:cNvSpPr>
            <a:spLocks noChangeArrowheads="1"/>
          </p:cNvSpPr>
          <p:nvPr/>
        </p:nvSpPr>
        <p:spPr bwMode="auto">
          <a:xfrm>
            <a:off x="0" y="6429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82951" name="Rectangle 7"/>
          <p:cNvSpPr>
            <a:spLocks noChangeArrowheads="1"/>
          </p:cNvSpPr>
          <p:nvPr/>
        </p:nvSpPr>
        <p:spPr bwMode="auto">
          <a:xfrm>
            <a:off x="3429000" y="6477000"/>
            <a:ext cx="39624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Click on Update button to proceed</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srcRect/>
          <a:stretch>
            <a:fillRect/>
          </a:stretch>
        </p:blipFill>
        <p:spPr bwMode="auto">
          <a:xfrm>
            <a:off x="2743200" y="609600"/>
            <a:ext cx="5867400" cy="3429000"/>
          </a:xfrm>
          <a:prstGeom prst="rect">
            <a:avLst/>
          </a:prstGeom>
          <a:noFill/>
        </p:spPr>
      </p:pic>
      <p:pic>
        <p:nvPicPr>
          <p:cNvPr id="83969" name="Picture 1"/>
          <p:cNvPicPr>
            <a:picLocks noChangeAspect="1" noChangeArrowheads="1"/>
          </p:cNvPicPr>
          <p:nvPr/>
        </p:nvPicPr>
        <p:blipFill>
          <a:blip r:embed="rId3"/>
          <a:srcRect/>
          <a:stretch>
            <a:fillRect/>
          </a:stretch>
        </p:blipFill>
        <p:spPr bwMode="auto">
          <a:xfrm>
            <a:off x="2743200" y="4419601"/>
            <a:ext cx="5943600" cy="2438400"/>
          </a:xfrm>
          <a:prstGeom prst="rect">
            <a:avLst/>
          </a:prstGeom>
          <a:noFill/>
        </p:spPr>
      </p:pic>
      <p:sp>
        <p:nvSpPr>
          <p:cNvPr id="83971" name="Rectangle 3"/>
          <p:cNvSpPr>
            <a:spLocks noChangeArrowheads="1"/>
          </p:cNvSpPr>
          <p:nvPr/>
        </p:nvSpPr>
        <p:spPr bwMode="auto">
          <a:xfrm>
            <a:off x="0" y="609600"/>
            <a:ext cx="21336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6. USER DELETE</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3972" name="Rectangle 4"/>
          <p:cNvSpPr>
            <a:spLocks noChangeArrowheads="1"/>
          </p:cNvSpPr>
          <p:nvPr/>
        </p:nvSpPr>
        <p:spPr bwMode="auto">
          <a:xfrm>
            <a:off x="2667000" y="4038600"/>
            <a:ext cx="6477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Click on delete button to proceed</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3973" name="Rectangle 5"/>
          <p:cNvSpPr>
            <a:spLocks noChangeArrowheads="1"/>
          </p:cNvSpPr>
          <p:nvPr/>
        </p:nvSpPr>
        <p:spPr bwMode="auto">
          <a:xfrm>
            <a:off x="0" y="7181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itle 2"/>
          <p:cNvSpPr>
            <a:spLocks noGrp="1"/>
          </p:cNvSpPr>
          <p:nvPr>
            <p:ph type="title"/>
          </p:nvPr>
        </p:nvSpPr>
        <p:spPr>
          <a:xfrm>
            <a:off x="0" y="0"/>
            <a:ext cx="9144000" cy="533400"/>
          </a:xfrm>
          <a:solidFill>
            <a:srgbClr val="002060"/>
          </a:solidFill>
        </p:spPr>
        <p:txBody>
          <a:bodyPr>
            <a:normAutofit fontScale="90000"/>
          </a:bodyPr>
          <a:lstStyle/>
          <a:p>
            <a:pPr algn="ctr"/>
            <a:r>
              <a:rPr lang="id-ID" dirty="0" smtClean="0">
                <a:solidFill>
                  <a:schemeClr val="bg1"/>
                </a:solidFill>
              </a:rPr>
              <a:t>SYSTEM MANAGER (5)</a:t>
            </a:r>
            <a:endParaRPr lang="id-ID"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533400"/>
          </a:xfrm>
          <a:solidFill>
            <a:srgbClr val="002060"/>
          </a:solidFill>
        </p:spPr>
        <p:txBody>
          <a:bodyPr>
            <a:normAutofit fontScale="90000"/>
          </a:bodyPr>
          <a:lstStyle/>
          <a:p>
            <a:pPr algn="ctr"/>
            <a:r>
              <a:rPr lang="id-ID" dirty="0" smtClean="0">
                <a:solidFill>
                  <a:schemeClr val="bg1"/>
                </a:solidFill>
              </a:rPr>
              <a:t>SYSTEM MANAGER (6)</a:t>
            </a:r>
            <a:endParaRPr lang="id-ID" dirty="0">
              <a:solidFill>
                <a:schemeClr val="bg1"/>
              </a:solidFill>
            </a:endParaRPr>
          </a:p>
        </p:txBody>
      </p:sp>
      <p:pic>
        <p:nvPicPr>
          <p:cNvPr id="84994" name="Picture 2"/>
          <p:cNvPicPr>
            <a:picLocks noChangeAspect="1" noChangeArrowheads="1"/>
          </p:cNvPicPr>
          <p:nvPr/>
        </p:nvPicPr>
        <p:blipFill>
          <a:blip r:embed="rId2"/>
          <a:srcRect/>
          <a:stretch>
            <a:fillRect/>
          </a:stretch>
        </p:blipFill>
        <p:spPr bwMode="auto">
          <a:xfrm>
            <a:off x="2438400" y="685800"/>
            <a:ext cx="6248400" cy="1638300"/>
          </a:xfrm>
          <a:prstGeom prst="rect">
            <a:avLst/>
          </a:prstGeom>
          <a:noFill/>
        </p:spPr>
      </p:pic>
      <p:pic>
        <p:nvPicPr>
          <p:cNvPr id="84993" name="Picture 1"/>
          <p:cNvPicPr>
            <a:picLocks noChangeAspect="1" noChangeArrowheads="1"/>
          </p:cNvPicPr>
          <p:nvPr/>
        </p:nvPicPr>
        <p:blipFill>
          <a:blip r:embed="rId3"/>
          <a:srcRect/>
          <a:stretch>
            <a:fillRect/>
          </a:stretch>
        </p:blipFill>
        <p:spPr bwMode="auto">
          <a:xfrm>
            <a:off x="1676400" y="2905125"/>
            <a:ext cx="7010400" cy="3952875"/>
          </a:xfrm>
          <a:prstGeom prst="rect">
            <a:avLst/>
          </a:prstGeom>
          <a:noFill/>
        </p:spPr>
      </p:pic>
      <p:sp>
        <p:nvSpPr>
          <p:cNvPr id="84995" name="Rectangle 3"/>
          <p:cNvSpPr>
            <a:spLocks noChangeArrowheads="1"/>
          </p:cNvSpPr>
          <p:nvPr/>
        </p:nvSpPr>
        <p:spPr bwMode="auto">
          <a:xfrm>
            <a:off x="0" y="685800"/>
            <a:ext cx="22098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7. SCREEN ACCESS RIGHT</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173038" marR="0" lvl="0" indent="-173038" algn="ctr" defTabSz="914400" rtl="0" eaLnBrk="0" fontAlgn="base" latinLnBrk="0" hangingPunct="0">
              <a:lnSpc>
                <a:spcPct val="100000"/>
              </a:lnSpc>
              <a:spcBef>
                <a:spcPct val="0"/>
              </a:spcBef>
              <a:spcAft>
                <a:spcPct val="0"/>
              </a:spcAft>
              <a:buClrTx/>
              <a:buSzTx/>
              <a:buFontTx/>
              <a:buNone/>
              <a:tabLst>
                <a:tab pos="457200" algn="l"/>
              </a:tabLst>
            </a:pP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CREATE NEW</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4996" name="Rectangle 4"/>
          <p:cNvSpPr>
            <a:spLocks noChangeArrowheads="1"/>
          </p:cNvSpPr>
          <p:nvPr/>
        </p:nvSpPr>
        <p:spPr bwMode="auto">
          <a:xfrm>
            <a:off x="1676400" y="2514600"/>
            <a:ext cx="62484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Menu Access Group : Menu A1  created</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3124200" y="1981200"/>
            <a:ext cx="1707519" cy="307777"/>
          </a:xfrm>
          <a:prstGeom prst="rect">
            <a:avLst/>
          </a:prstGeom>
        </p:spPr>
        <p:txBody>
          <a:bodyPr wrap="none">
            <a:spAutoFit/>
          </a:bodyPr>
          <a:lstStyle/>
          <a:p>
            <a:pPr lvl="0" fontAlgn="base">
              <a:spcBef>
                <a:spcPct val="0"/>
              </a:spcBef>
              <a:spcAft>
                <a:spcPct val="0"/>
              </a:spcAft>
            </a:pPr>
            <a:r>
              <a:rPr lang="id-ID" sz="1400" dirty="0" smtClean="0">
                <a:latin typeface="Arial" pitchFamily="34" charset="0"/>
                <a:ea typeface="Times New Roman" pitchFamily="18" charset="0"/>
                <a:cs typeface="Arial" pitchFamily="34" charset="0"/>
              </a:rPr>
              <a:t>Click Create button</a:t>
            </a:r>
            <a:endParaRPr lang="id-ID" sz="1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533400"/>
          </a:xfrm>
          <a:solidFill>
            <a:srgbClr val="002060"/>
          </a:solidFill>
        </p:spPr>
        <p:txBody>
          <a:bodyPr>
            <a:normAutofit fontScale="90000"/>
          </a:bodyPr>
          <a:lstStyle/>
          <a:p>
            <a:pPr algn="ctr"/>
            <a:r>
              <a:rPr lang="id-ID" dirty="0" smtClean="0">
                <a:solidFill>
                  <a:schemeClr val="bg1"/>
                </a:solidFill>
              </a:rPr>
              <a:t>SYSTEM MANAGER (7)</a:t>
            </a:r>
            <a:endParaRPr lang="id-ID" dirty="0">
              <a:solidFill>
                <a:schemeClr val="bg1"/>
              </a:solidFill>
            </a:endParaRPr>
          </a:p>
        </p:txBody>
      </p:sp>
      <p:pic>
        <p:nvPicPr>
          <p:cNvPr id="86018" name="Picture 2"/>
          <p:cNvPicPr>
            <a:picLocks noChangeAspect="1" noChangeArrowheads="1"/>
          </p:cNvPicPr>
          <p:nvPr/>
        </p:nvPicPr>
        <p:blipFill>
          <a:blip r:embed="rId2"/>
          <a:srcRect/>
          <a:stretch>
            <a:fillRect/>
          </a:stretch>
        </p:blipFill>
        <p:spPr bwMode="auto">
          <a:xfrm>
            <a:off x="1981200" y="914400"/>
            <a:ext cx="6629400" cy="2895600"/>
          </a:xfrm>
          <a:prstGeom prst="rect">
            <a:avLst/>
          </a:prstGeom>
          <a:noFill/>
        </p:spPr>
      </p:pic>
      <p:pic>
        <p:nvPicPr>
          <p:cNvPr id="86017" name="Picture 1"/>
          <p:cNvPicPr>
            <a:picLocks noChangeAspect="1" noChangeArrowheads="1"/>
          </p:cNvPicPr>
          <p:nvPr/>
        </p:nvPicPr>
        <p:blipFill>
          <a:blip r:embed="rId3"/>
          <a:srcRect/>
          <a:stretch>
            <a:fillRect/>
          </a:stretch>
        </p:blipFill>
        <p:spPr bwMode="auto">
          <a:xfrm>
            <a:off x="2514600" y="4343400"/>
            <a:ext cx="5276850" cy="2152650"/>
          </a:xfrm>
          <a:prstGeom prst="rect">
            <a:avLst/>
          </a:prstGeom>
          <a:noFill/>
        </p:spPr>
      </p:pic>
      <p:sp>
        <p:nvSpPr>
          <p:cNvPr id="86019" name="Rectangle 3"/>
          <p:cNvSpPr>
            <a:spLocks noChangeArrowheads="1"/>
          </p:cNvSpPr>
          <p:nvPr/>
        </p:nvSpPr>
        <p:spPr bwMode="auto">
          <a:xfrm>
            <a:off x="0" y="762000"/>
            <a:ext cx="17526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8 PENENTUAN SCREEN ACCESS</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d-ID" sz="1600" b="0"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
            </a:r>
            <a:br>
              <a:rPr kumimoji="0" lang="id-ID" sz="1600" b="0"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b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20" name="Rectangle 4"/>
          <p:cNvSpPr>
            <a:spLocks noChangeArrowheads="1"/>
          </p:cNvSpPr>
          <p:nvPr/>
        </p:nvSpPr>
        <p:spPr bwMode="auto">
          <a:xfrm>
            <a:off x="2438400" y="3804047"/>
            <a:ext cx="62484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Pilih item yg diinginkan utk tampil</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21" name="Rectangle 5"/>
          <p:cNvSpPr>
            <a:spLocks noChangeArrowheads="1"/>
          </p:cNvSpPr>
          <p:nvPr/>
        </p:nvSpPr>
        <p:spPr bwMode="auto">
          <a:xfrm>
            <a:off x="3429000" y="6443246"/>
            <a:ext cx="3505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Klik Update button</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1964167" y="533400"/>
            <a:ext cx="3369833" cy="369332"/>
          </a:xfrm>
          <a:prstGeom prst="rect">
            <a:avLst/>
          </a:prstGeom>
        </p:spPr>
        <p:txBody>
          <a:bodyPr wrap="none">
            <a:spAutoFit/>
          </a:bodyPr>
          <a:lstStyle/>
          <a:p>
            <a:pPr lvl="0" eaLnBrk="0" fontAlgn="base" hangingPunct="0">
              <a:spcBef>
                <a:spcPct val="0"/>
              </a:spcBef>
              <a:spcAft>
                <a:spcPct val="0"/>
              </a:spcAft>
              <a:tabLst>
                <a:tab pos="457200" algn="l"/>
              </a:tabLst>
            </a:pPr>
            <a:r>
              <a:rPr lang="id-ID" b="1" dirty="0" smtClean="0">
                <a:latin typeface="Microsoft Sans Serif" pitchFamily="34" charset="0"/>
                <a:ea typeface="Times New Roman" pitchFamily="18" charset="0"/>
                <a:cs typeface="Microsoft Sans Serif" pitchFamily="34" charset="0"/>
              </a:rPr>
              <a:t>Click on Payment Manager List</a:t>
            </a:r>
            <a:endParaRPr lang="id-ID" sz="9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228600" y="1524000"/>
            <a:ext cx="1687513" cy="4038601"/>
            <a:chOff x="228600" y="1524000"/>
            <a:chExt cx="1687513" cy="4038601"/>
          </a:xfrm>
        </p:grpSpPr>
        <p:grpSp>
          <p:nvGrpSpPr>
            <p:cNvPr id="3" name="Group 11"/>
            <p:cNvGrpSpPr/>
            <p:nvPr/>
          </p:nvGrpSpPr>
          <p:grpSpPr>
            <a:xfrm>
              <a:off x="304800" y="1524000"/>
              <a:ext cx="1524000" cy="1311275"/>
              <a:chOff x="685800" y="1752600"/>
              <a:chExt cx="1311275" cy="1311275"/>
            </a:xfrm>
          </p:grpSpPr>
          <p:pic>
            <p:nvPicPr>
              <p:cNvPr id="4" name="Picture 3"/>
              <p:cNvPicPr>
                <a:picLocks noChangeAspect="1" noChangeArrowheads="1"/>
              </p:cNvPicPr>
              <p:nvPr/>
            </p:nvPicPr>
            <p:blipFill>
              <a:blip r:embed="rId2" cstate="print">
                <a:lum bright="30000"/>
              </a:blip>
              <a:srcRect/>
              <a:stretch>
                <a:fillRect/>
              </a:stretch>
            </p:blipFill>
            <p:spPr bwMode="auto">
              <a:xfrm>
                <a:off x="685800" y="1752600"/>
                <a:ext cx="914400" cy="914400"/>
              </a:xfrm>
              <a:prstGeom prst="rect">
                <a:avLst/>
              </a:prstGeom>
              <a:noFill/>
            </p:spPr>
          </p:pic>
          <p:pic>
            <p:nvPicPr>
              <p:cNvPr id="5" name="Picture 4"/>
              <p:cNvPicPr>
                <a:picLocks noChangeAspect="1" noChangeArrowheads="1"/>
              </p:cNvPicPr>
              <p:nvPr/>
            </p:nvPicPr>
            <p:blipFill>
              <a:blip r:embed="rId3" cstate="print"/>
              <a:srcRect/>
              <a:stretch>
                <a:fillRect/>
              </a:stretch>
            </p:blipFill>
            <p:spPr bwMode="auto">
              <a:xfrm>
                <a:off x="1066800" y="2133600"/>
                <a:ext cx="930275" cy="930275"/>
              </a:xfrm>
              <a:prstGeom prst="rect">
                <a:avLst/>
              </a:prstGeom>
              <a:noFill/>
            </p:spPr>
          </p:pic>
        </p:grpSp>
        <p:pic>
          <p:nvPicPr>
            <p:cNvPr id="9" name="Picture 30" descr="C:\Users\Nasruddin Dewang\Documents\Pekerjaan 2010\SPPIP Pangkalpinang\Hasil Survei SPPIP Nelly\foto infrasktur ketapang\21082010672.jpg"/>
            <p:cNvPicPr>
              <a:picLocks noChangeAspect="1" noChangeArrowheads="1"/>
            </p:cNvPicPr>
            <p:nvPr/>
          </p:nvPicPr>
          <p:blipFill>
            <a:blip r:embed="rId4"/>
            <a:srcRect/>
            <a:stretch>
              <a:fillRect/>
            </a:stretch>
          </p:blipFill>
          <p:spPr bwMode="auto">
            <a:xfrm>
              <a:off x="228600" y="2895600"/>
              <a:ext cx="1687033" cy="1295400"/>
            </a:xfrm>
            <a:prstGeom prst="rect">
              <a:avLst/>
            </a:prstGeom>
            <a:noFill/>
            <a:ln w="9525">
              <a:noFill/>
              <a:miter lim="800000"/>
              <a:headEnd/>
              <a:tailEnd/>
            </a:ln>
          </p:spPr>
        </p:pic>
        <p:pic>
          <p:nvPicPr>
            <p:cNvPr id="11" name="Picture 21"/>
            <p:cNvPicPr>
              <a:picLocks noChangeAspect="1" noChangeArrowheads="1"/>
            </p:cNvPicPr>
            <p:nvPr/>
          </p:nvPicPr>
          <p:blipFill>
            <a:blip r:embed="rId5"/>
            <a:srcRect/>
            <a:stretch>
              <a:fillRect/>
            </a:stretch>
          </p:blipFill>
          <p:spPr bwMode="auto">
            <a:xfrm>
              <a:off x="228600" y="4191001"/>
              <a:ext cx="1687513" cy="1371600"/>
            </a:xfrm>
            <a:prstGeom prst="rect">
              <a:avLst/>
            </a:prstGeom>
            <a:noFill/>
            <a:ln w="9525">
              <a:noFill/>
              <a:miter lim="800000"/>
              <a:headEnd/>
              <a:tailEnd/>
            </a:ln>
            <a:effectLst>
              <a:prstShdw prst="shdw17" dist="17961" dir="2700000">
                <a:schemeClr val="accent1">
                  <a:gamma/>
                  <a:shade val="60000"/>
                  <a:invGamma/>
                </a:schemeClr>
              </a:prstShdw>
            </a:effectLst>
          </p:spPr>
        </p:pic>
      </p:grpSp>
      <p:grpSp>
        <p:nvGrpSpPr>
          <p:cNvPr id="6" name="Group 15"/>
          <p:cNvGrpSpPr/>
          <p:nvPr/>
        </p:nvGrpSpPr>
        <p:grpSpPr>
          <a:xfrm>
            <a:off x="4038600" y="6019800"/>
            <a:ext cx="5029200" cy="990600"/>
            <a:chOff x="4038600" y="5867400"/>
            <a:chExt cx="5029200" cy="1017588"/>
          </a:xfrm>
        </p:grpSpPr>
        <p:pic>
          <p:nvPicPr>
            <p:cNvPr id="17" name="Picture 4" descr="F:\Survey-Bdg-210606-by Ita\DSCN1460.JPG">
              <a:hlinkClick r:id="" action="ppaction://noaction"/>
            </p:cNvPr>
            <p:cNvPicPr>
              <a:picLocks noChangeAspect="1" noChangeArrowheads="1"/>
            </p:cNvPicPr>
            <p:nvPr/>
          </p:nvPicPr>
          <p:blipFill>
            <a:blip r:embed="rId6" cstate="print"/>
            <a:srcRect/>
            <a:stretch>
              <a:fillRect/>
            </a:stretch>
          </p:blipFill>
          <p:spPr bwMode="auto">
            <a:xfrm>
              <a:off x="6934200" y="5943600"/>
              <a:ext cx="901700" cy="674688"/>
            </a:xfrm>
            <a:prstGeom prst="rect">
              <a:avLst/>
            </a:prstGeom>
            <a:noFill/>
            <a:ln w="9525">
              <a:noFill/>
              <a:miter lim="800000"/>
              <a:headEnd/>
              <a:tailEnd/>
            </a:ln>
          </p:spPr>
        </p:pic>
        <p:pic>
          <p:nvPicPr>
            <p:cNvPr id="18" name="Picture 6" descr="F:\Survey-Bdg-210606-by Ita\DSCN1523.JPG">
              <a:hlinkClick r:id="rId7" action="ppaction://hlinksldjump"/>
            </p:cNvPr>
            <p:cNvPicPr>
              <a:picLocks noChangeAspect="1" noChangeArrowheads="1"/>
            </p:cNvPicPr>
            <p:nvPr/>
          </p:nvPicPr>
          <p:blipFill>
            <a:blip r:embed="rId8" cstate="print"/>
            <a:srcRect/>
            <a:stretch>
              <a:fillRect/>
            </a:stretch>
          </p:blipFill>
          <p:spPr bwMode="auto">
            <a:xfrm>
              <a:off x="5943600" y="5943600"/>
              <a:ext cx="901700" cy="674688"/>
            </a:xfrm>
            <a:prstGeom prst="rect">
              <a:avLst/>
            </a:prstGeom>
            <a:noFill/>
            <a:ln w="9525">
              <a:noFill/>
              <a:miter lim="800000"/>
              <a:headEnd/>
              <a:tailEnd/>
            </a:ln>
          </p:spPr>
        </p:pic>
        <p:pic>
          <p:nvPicPr>
            <p:cNvPr id="19" name="Picture 7" descr="F:\Survey-Ind Dlm-270606\DSCN1538.JPG">
              <a:hlinkClick r:id="rId9" action="ppaction://hlinksldjump"/>
            </p:cNvPr>
            <p:cNvPicPr>
              <a:picLocks noChangeAspect="1" noChangeArrowheads="1"/>
            </p:cNvPicPr>
            <p:nvPr/>
          </p:nvPicPr>
          <p:blipFill>
            <a:blip r:embed="rId10"/>
            <a:srcRect/>
            <a:stretch>
              <a:fillRect/>
            </a:stretch>
          </p:blipFill>
          <p:spPr bwMode="auto">
            <a:xfrm>
              <a:off x="4953000" y="5943600"/>
              <a:ext cx="901700" cy="676275"/>
            </a:xfrm>
            <a:prstGeom prst="rect">
              <a:avLst/>
            </a:prstGeom>
            <a:noFill/>
            <a:ln w="9525">
              <a:noFill/>
              <a:miter lim="800000"/>
              <a:headEnd/>
              <a:tailEnd/>
            </a:ln>
          </p:spPr>
        </p:pic>
        <p:sp>
          <p:nvSpPr>
            <p:cNvPr id="20" name="TextBox 18"/>
            <p:cNvSpPr txBox="1">
              <a:spLocks noChangeArrowheads="1"/>
            </p:cNvSpPr>
            <p:nvPr/>
          </p:nvSpPr>
          <p:spPr bwMode="auto">
            <a:xfrm>
              <a:off x="4876800" y="6324600"/>
              <a:ext cx="596900" cy="276225"/>
            </a:xfrm>
            <a:prstGeom prst="rect">
              <a:avLst/>
            </a:prstGeom>
            <a:noFill/>
            <a:ln w="9525">
              <a:noFill/>
              <a:miter lim="800000"/>
              <a:headEnd/>
              <a:tailEnd/>
            </a:ln>
          </p:spPr>
          <p:txBody>
            <a:bodyPr wrap="none">
              <a:spAutoFit/>
            </a:bodyPr>
            <a:lstStyle/>
            <a:p>
              <a:r>
                <a:rPr lang="en-US" sz="1200" b="1" dirty="0">
                  <a:latin typeface="Calibri" pitchFamily="34" charset="0"/>
                </a:rPr>
                <a:t>HOME</a:t>
              </a:r>
            </a:p>
          </p:txBody>
        </p:sp>
        <p:sp>
          <p:nvSpPr>
            <p:cNvPr id="21" name="TextBox 20"/>
            <p:cNvSpPr txBox="1"/>
            <p:nvPr/>
          </p:nvSpPr>
          <p:spPr>
            <a:xfrm>
              <a:off x="5299075" y="5868988"/>
              <a:ext cx="696913"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2</a:t>
              </a:r>
            </a:p>
          </p:txBody>
        </p:sp>
        <p:sp>
          <p:nvSpPr>
            <p:cNvPr id="22" name="TextBox 21"/>
            <p:cNvSpPr txBox="1"/>
            <p:nvPr/>
          </p:nvSpPr>
          <p:spPr>
            <a:xfrm>
              <a:off x="6297613" y="5868988"/>
              <a:ext cx="696912"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3</a:t>
              </a:r>
            </a:p>
          </p:txBody>
        </p:sp>
        <p:sp>
          <p:nvSpPr>
            <p:cNvPr id="23" name="TextBox 22"/>
            <p:cNvSpPr txBox="1"/>
            <p:nvPr/>
          </p:nvSpPr>
          <p:spPr>
            <a:xfrm>
              <a:off x="7150100" y="5867400"/>
              <a:ext cx="698500"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4</a:t>
              </a:r>
            </a:p>
          </p:txBody>
        </p:sp>
        <p:pic>
          <p:nvPicPr>
            <p:cNvPr id="24" name="Picture 4"/>
            <p:cNvPicPr>
              <a:picLocks noChangeAspect="1" noChangeArrowheads="1"/>
            </p:cNvPicPr>
            <p:nvPr/>
          </p:nvPicPr>
          <p:blipFill>
            <a:blip r:embed="rId11"/>
            <a:srcRect/>
            <a:stretch>
              <a:fillRect/>
            </a:stretch>
          </p:blipFill>
          <p:spPr bwMode="auto">
            <a:xfrm>
              <a:off x="7848600" y="5943600"/>
              <a:ext cx="914400" cy="685800"/>
            </a:xfrm>
            <a:prstGeom prst="rect">
              <a:avLst/>
            </a:prstGeom>
            <a:noFill/>
            <a:ln w="9525">
              <a:noFill/>
              <a:miter lim="800000"/>
              <a:headEnd/>
              <a:tailEnd/>
            </a:ln>
            <a:effectLst/>
          </p:spPr>
        </p:pic>
        <p:pic>
          <p:nvPicPr>
            <p:cNvPr id="25" name="Picture 18"/>
            <p:cNvPicPr>
              <a:picLocks noChangeAspect="1" noChangeArrowheads="1"/>
            </p:cNvPicPr>
            <p:nvPr/>
          </p:nvPicPr>
          <p:blipFill>
            <a:blip r:embed="rId12"/>
            <a:srcRect/>
            <a:stretch>
              <a:fillRect/>
            </a:stretch>
          </p:blipFill>
          <p:spPr bwMode="auto">
            <a:xfrm>
              <a:off x="4038600" y="5943600"/>
              <a:ext cx="914400" cy="685800"/>
            </a:xfrm>
            <a:prstGeom prst="rect">
              <a:avLst/>
            </a:prstGeom>
            <a:noFill/>
            <a:ln w="9525">
              <a:noFill/>
              <a:miter lim="800000"/>
              <a:headEnd/>
              <a:tailEnd/>
            </a:ln>
            <a:effectLst/>
          </p:spPr>
        </p:pic>
        <p:sp>
          <p:nvSpPr>
            <p:cNvPr id="26" name="TextBox 25"/>
            <p:cNvSpPr txBox="1"/>
            <p:nvPr/>
          </p:nvSpPr>
          <p:spPr>
            <a:xfrm>
              <a:off x="4256087" y="5867400"/>
              <a:ext cx="696913"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1</a:t>
              </a:r>
              <a:endParaRPr lang="en-US" sz="6000" dirty="0">
                <a:solidFill>
                  <a:schemeClr val="accent1">
                    <a:lumMod val="20000"/>
                    <a:lumOff val="80000"/>
                  </a:schemeClr>
                </a:solidFill>
                <a:latin typeface="Arial Black" pitchFamily="34" charset="0"/>
              </a:endParaRPr>
            </a:p>
          </p:txBody>
        </p:sp>
        <p:sp>
          <p:nvSpPr>
            <p:cNvPr id="27" name="TextBox 26"/>
            <p:cNvSpPr txBox="1"/>
            <p:nvPr/>
          </p:nvSpPr>
          <p:spPr>
            <a:xfrm>
              <a:off x="8369300" y="5867400"/>
              <a:ext cx="698500"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5</a:t>
              </a:r>
              <a:endParaRPr lang="en-US" sz="6000" dirty="0">
                <a:solidFill>
                  <a:schemeClr val="accent1">
                    <a:lumMod val="20000"/>
                    <a:lumOff val="80000"/>
                  </a:schemeClr>
                </a:solidFill>
                <a:latin typeface="Arial Black" pitchFamily="34" charset="0"/>
              </a:endParaRPr>
            </a:p>
          </p:txBody>
        </p:sp>
      </p:grpSp>
      <p:sp>
        <p:nvSpPr>
          <p:cNvPr id="28" name="Content Placeholder 27"/>
          <p:cNvSpPr>
            <a:spLocks noGrp="1"/>
          </p:cNvSpPr>
          <p:nvPr>
            <p:ph idx="1"/>
          </p:nvPr>
        </p:nvSpPr>
        <p:spPr>
          <a:xfrm>
            <a:off x="1981200" y="990600"/>
            <a:ext cx="6858000" cy="4876800"/>
          </a:xfrm>
          <a:solidFill>
            <a:schemeClr val="accent1">
              <a:lumMod val="20000"/>
              <a:lumOff val="80000"/>
            </a:schemeClr>
          </a:solidFill>
        </p:spPr>
        <p:txBody>
          <a:bodyPr>
            <a:normAutofit fontScale="55000" lnSpcReduction="20000"/>
          </a:bodyPr>
          <a:lstStyle/>
          <a:p>
            <a:pPr marL="365125" indent="-365125" algn="just">
              <a:buClrTx/>
              <a:buSzPct val="95000"/>
              <a:buNone/>
            </a:pPr>
            <a:r>
              <a:rPr lang="en-US" sz="3500" b="1" dirty="0" smtClean="0"/>
              <a:t>1. </a:t>
            </a:r>
            <a:r>
              <a:rPr lang="id-ID" sz="3500" b="1" dirty="0" smtClean="0"/>
              <a:t>Kelancaran </a:t>
            </a:r>
            <a:r>
              <a:rPr lang="id-ID" sz="3500" b="1" dirty="0"/>
              <a:t>penyelenggaraan pemerintahan sangat terkait dengan dukungan sistem informasi yang memadai, </a:t>
            </a:r>
            <a:r>
              <a:rPr lang="en-US" sz="3500" b="1" dirty="0" err="1" smtClean="0"/>
              <a:t>dan</a:t>
            </a:r>
            <a:r>
              <a:rPr lang="en-US" sz="3500" b="1" dirty="0" smtClean="0"/>
              <a:t> </a:t>
            </a:r>
            <a:r>
              <a:rPr lang="id-ID" sz="3500" b="1" dirty="0" smtClean="0"/>
              <a:t>penting</a:t>
            </a:r>
            <a:r>
              <a:rPr lang="en-US" sz="3500" b="1" dirty="0" err="1" smtClean="0"/>
              <a:t>nya</a:t>
            </a:r>
            <a:r>
              <a:rPr lang="id-ID" sz="3500" b="1" dirty="0" smtClean="0"/>
              <a:t> </a:t>
            </a:r>
            <a:r>
              <a:rPr lang="id-ID" sz="3500" b="1" dirty="0"/>
              <a:t>pelaku sistem informasi dalam melaksanakan tugasnya </a:t>
            </a:r>
            <a:r>
              <a:rPr lang="id-ID" sz="3500" b="1" dirty="0" smtClean="0"/>
              <a:t> </a:t>
            </a:r>
            <a:r>
              <a:rPr lang="id-ID" sz="3500" b="1" dirty="0"/>
              <a:t>dapat memenuhi harapan berbagai pihak, khususnya dalam hal pelayanan data dan </a:t>
            </a:r>
            <a:r>
              <a:rPr lang="id-ID" sz="3500" b="1" dirty="0" smtClean="0"/>
              <a:t>informasi</a:t>
            </a:r>
            <a:r>
              <a:rPr lang="en-US" sz="3500" b="1" dirty="0"/>
              <a:t>;</a:t>
            </a:r>
            <a:endParaRPr lang="en-US" sz="3500" b="1" dirty="0" smtClean="0"/>
          </a:p>
          <a:p>
            <a:pPr marL="365125" indent="-365125" algn="just">
              <a:buClrTx/>
              <a:buSzPct val="95000"/>
              <a:buNone/>
            </a:pPr>
            <a:r>
              <a:rPr lang="en-US" sz="3500" b="1" dirty="0" smtClean="0"/>
              <a:t>2. </a:t>
            </a:r>
            <a:r>
              <a:rPr lang="id-ID" sz="3500" b="1" dirty="0" smtClean="0"/>
              <a:t>Sekretariat </a:t>
            </a:r>
            <a:r>
              <a:rPr lang="id-ID" sz="3500" b="1" dirty="0"/>
              <a:t>Kemenpera sebagai organisasi di Kementerian Negara </a:t>
            </a:r>
            <a:r>
              <a:rPr lang="en-US" sz="3500" b="1" dirty="0" smtClean="0"/>
              <a:t> </a:t>
            </a:r>
            <a:r>
              <a:rPr lang="id-ID" sz="3500" b="1" dirty="0" smtClean="0"/>
              <a:t>Perumahan </a:t>
            </a:r>
            <a:r>
              <a:rPr lang="id-ID" sz="3500" b="1" dirty="0"/>
              <a:t>Rakyat </a:t>
            </a:r>
            <a:r>
              <a:rPr lang="id-ID" sz="3500" b="1" dirty="0" smtClean="0"/>
              <a:t>perlu </a:t>
            </a:r>
            <a:r>
              <a:rPr lang="id-ID" sz="3500" b="1" dirty="0"/>
              <a:t>menyiapkan pembenahan kegiatan para pelaku sistem informasi, baik pembenahan di </a:t>
            </a:r>
            <a:r>
              <a:rPr lang="id-ID" sz="3500" b="1" i="1" dirty="0"/>
              <a:t>level top manajemen </a:t>
            </a:r>
            <a:r>
              <a:rPr lang="id-ID" sz="3500" b="1" dirty="0"/>
              <a:t>maupun pejabat-pejabat yang memiliki kewenangan dalam pelaksanaan kelancaran sistem </a:t>
            </a:r>
            <a:r>
              <a:rPr lang="id-ID" sz="3500" b="1" dirty="0" smtClean="0"/>
              <a:t>informasi</a:t>
            </a:r>
            <a:r>
              <a:rPr lang="en-US" sz="3500" b="1" dirty="0"/>
              <a:t>;</a:t>
            </a:r>
          </a:p>
          <a:p>
            <a:pPr marL="365125" indent="-365125" algn="just">
              <a:buClrTx/>
              <a:buSzPct val="95000"/>
              <a:buAutoNum type="arabicPeriod" startAt="3"/>
              <a:tabLst>
                <a:tab pos="225425" algn="l"/>
              </a:tabLst>
            </a:pPr>
            <a:r>
              <a:rPr lang="en-US" sz="3500" b="1" dirty="0" smtClean="0"/>
              <a:t>D</a:t>
            </a:r>
            <a:r>
              <a:rPr lang="id-ID" sz="3500" b="1" dirty="0" smtClean="0"/>
              <a:t>iperlukan </a:t>
            </a:r>
            <a:r>
              <a:rPr lang="id-ID" sz="3500" b="1" dirty="0"/>
              <a:t>adanya pengembangan mengenai manajemen infomasi di lingkungan Kementerian dan tusi yang sudah diberlakukan untuk menjadi satu kesatuan manajemen informasi yang tersistematis dan memiliki skema alur informasi yang jelas dan disesuaikan dengan tugas fungsi masing-masing unit </a:t>
            </a:r>
            <a:r>
              <a:rPr lang="id-ID" sz="3500" b="1" dirty="0" smtClean="0"/>
              <a:t>kerja,</a:t>
            </a:r>
            <a:r>
              <a:rPr lang="en-US" sz="3500" b="1" dirty="0"/>
              <a:t> </a:t>
            </a:r>
            <a:r>
              <a:rPr lang="id-ID" sz="3500" b="1" dirty="0" smtClean="0"/>
              <a:t>yang kemudian </a:t>
            </a:r>
            <a:r>
              <a:rPr lang="id-ID" sz="3500" b="1" dirty="0"/>
              <a:t>menjadi infrastruktur dasar data dan pelaporan yang </a:t>
            </a:r>
            <a:r>
              <a:rPr lang="id-ID" sz="3500" b="1" dirty="0" smtClean="0"/>
              <a:t>nantinya </a:t>
            </a:r>
            <a:r>
              <a:rPr lang="id-ID" sz="3500" b="1" dirty="0"/>
              <a:t>dapat digunakan sebagai pusat database, sistem informasi, portal dan jaringan di bidang perumahan yang disesuaikan dengan tugas fungsi masing-masing unit kerja. </a:t>
            </a:r>
            <a:endParaRPr lang="en-US" sz="3500" b="1" dirty="0"/>
          </a:p>
          <a:p>
            <a:pPr>
              <a:buNone/>
            </a:pPr>
            <a:endParaRPr lang="en-US" dirty="0"/>
          </a:p>
        </p:txBody>
      </p:sp>
      <p:sp>
        <p:nvSpPr>
          <p:cNvPr id="29" name="Title 1"/>
          <p:cNvSpPr>
            <a:spLocks noGrp="1"/>
          </p:cNvSpPr>
          <p:nvPr>
            <p:ph type="title"/>
          </p:nvPr>
        </p:nvSpPr>
        <p:spPr>
          <a:xfrm>
            <a:off x="0" y="0"/>
            <a:ext cx="9144000" cy="685800"/>
          </a:xfrm>
          <a:solidFill>
            <a:srgbClr val="002060"/>
          </a:solidFill>
        </p:spPr>
        <p:txBody>
          <a:bodyPr>
            <a:normAutofit/>
          </a:bodyPr>
          <a:lstStyle/>
          <a:p>
            <a:r>
              <a:rPr lang="en-US" sz="3200" dirty="0" smtClean="0">
                <a:solidFill>
                  <a:schemeClr val="bg1"/>
                </a:solidFill>
                <a:latin typeface="Aharoni" pitchFamily="2" charset="-79"/>
                <a:cs typeface="Aharoni" pitchFamily="2" charset="-79"/>
              </a:rPr>
              <a:t>LATAR BELAKANG</a:t>
            </a:r>
            <a:endParaRPr lang="en-US" sz="3200" dirty="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1000" y="914400"/>
            <a:ext cx="52578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LOGIN KE DOCUMENT MANAGER</a:t>
            </a:r>
            <a:endParaRPr kumimoji="0" lang="id-ID"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7041" name="Picture 1"/>
          <p:cNvPicPr>
            <a:picLocks noChangeAspect="1" noChangeArrowheads="1"/>
          </p:cNvPicPr>
          <p:nvPr/>
        </p:nvPicPr>
        <p:blipFill>
          <a:blip r:embed="rId2"/>
          <a:srcRect/>
          <a:stretch>
            <a:fillRect/>
          </a:stretch>
        </p:blipFill>
        <p:spPr bwMode="auto">
          <a:xfrm>
            <a:off x="533400" y="1752600"/>
            <a:ext cx="7829742" cy="4114800"/>
          </a:xfrm>
          <a:prstGeom prst="rect">
            <a:avLst/>
          </a:prstGeom>
          <a:noFill/>
        </p:spPr>
      </p:pic>
      <p:sp>
        <p:nvSpPr>
          <p:cNvPr id="87043" name="Rectangle 3"/>
          <p:cNvSpPr>
            <a:spLocks noChangeArrowheads="1"/>
          </p:cNvSpPr>
          <p:nvPr/>
        </p:nvSpPr>
        <p:spPr bwMode="auto">
          <a:xfrm>
            <a:off x="0" y="2343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le 2"/>
          <p:cNvSpPr>
            <a:spLocks noGrp="1"/>
          </p:cNvSpPr>
          <p:nvPr>
            <p:ph type="title"/>
          </p:nvPr>
        </p:nvSpPr>
        <p:spPr>
          <a:xfrm>
            <a:off x="0" y="0"/>
            <a:ext cx="9144000" cy="533400"/>
          </a:xfrm>
          <a:solidFill>
            <a:srgbClr val="002060"/>
          </a:solidFill>
        </p:spPr>
        <p:txBody>
          <a:bodyPr>
            <a:normAutofit fontScale="90000"/>
          </a:bodyPr>
          <a:lstStyle/>
          <a:p>
            <a:pPr algn="ctr"/>
            <a:r>
              <a:rPr lang="id-ID" dirty="0" smtClean="0">
                <a:solidFill>
                  <a:schemeClr val="bg1"/>
                </a:solidFill>
              </a:rPr>
              <a:t>SYSTEM MANAGER (8)</a:t>
            </a:r>
            <a:endParaRPr lang="id-ID"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a:solidFill>
            <a:srgbClr val="002060"/>
          </a:solidFill>
        </p:spPr>
        <p:txBody>
          <a:bodyPr>
            <a:normAutofit fontScale="90000"/>
          </a:bodyPr>
          <a:lstStyle/>
          <a:p>
            <a:pPr algn="ctr"/>
            <a:r>
              <a:rPr lang="en-US" sz="2400" dirty="0" smtClean="0">
                <a:solidFill>
                  <a:schemeClr val="bg1"/>
                </a:solidFill>
                <a:effectLst/>
              </a:rPr>
              <a:t>CONTOH SCREEN LAYOUT </a:t>
            </a:r>
            <a:br>
              <a:rPr lang="en-US" sz="2400" dirty="0" smtClean="0">
                <a:solidFill>
                  <a:schemeClr val="bg1"/>
                </a:solidFill>
                <a:effectLst/>
              </a:rPr>
            </a:br>
            <a:r>
              <a:rPr lang="en-US" sz="2400" dirty="0" smtClean="0">
                <a:solidFill>
                  <a:schemeClr val="bg1"/>
                </a:solidFill>
                <a:effectLst/>
              </a:rPr>
              <a:t>LAPORAN REALISASI ANGGARAN BELANJA KEMENPERA</a:t>
            </a:r>
            <a:endParaRPr lang="en-US" sz="2400" dirty="0">
              <a:solidFill>
                <a:schemeClr val="bg1"/>
              </a:solidFill>
              <a:effectLst/>
            </a:endParaRPr>
          </a:p>
        </p:txBody>
      </p:sp>
      <p:pic>
        <p:nvPicPr>
          <p:cNvPr id="4" name="Picture 3"/>
          <p:cNvPicPr/>
          <p:nvPr/>
        </p:nvPicPr>
        <p:blipFill>
          <a:blip r:embed="rId2"/>
          <a:srcRect/>
          <a:stretch>
            <a:fillRect/>
          </a:stretch>
        </p:blipFill>
        <p:spPr bwMode="auto">
          <a:xfrm>
            <a:off x="381000" y="838200"/>
            <a:ext cx="8458200" cy="60198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a:solidFill>
            <a:srgbClr val="002060"/>
          </a:solidFill>
        </p:spPr>
        <p:txBody>
          <a:bodyPr>
            <a:noAutofit/>
          </a:bodyPr>
          <a:lstStyle/>
          <a:p>
            <a:pPr algn="ctr"/>
            <a:r>
              <a:rPr lang="en-US" sz="2400" dirty="0" smtClean="0">
                <a:solidFill>
                  <a:schemeClr val="bg1"/>
                </a:solidFill>
                <a:effectLst/>
              </a:rPr>
              <a:t>LAPORAN REALISASI &amp; KEUANGAN </a:t>
            </a:r>
            <a:br>
              <a:rPr lang="en-US" sz="2400" dirty="0" smtClean="0">
                <a:solidFill>
                  <a:schemeClr val="bg1"/>
                </a:solidFill>
                <a:effectLst/>
              </a:rPr>
            </a:br>
            <a:r>
              <a:rPr lang="en-US" sz="2400" dirty="0" smtClean="0">
                <a:solidFill>
                  <a:schemeClr val="bg1"/>
                </a:solidFill>
                <a:effectLst/>
              </a:rPr>
              <a:t>BELANJA MODAL KEMENPERA</a:t>
            </a:r>
            <a:endParaRPr lang="en-US" sz="2400" dirty="0">
              <a:effectLst/>
            </a:endParaRPr>
          </a:p>
        </p:txBody>
      </p:sp>
      <p:pic>
        <p:nvPicPr>
          <p:cNvPr id="4" name="Picture 3"/>
          <p:cNvPicPr/>
          <p:nvPr/>
        </p:nvPicPr>
        <p:blipFill>
          <a:blip r:embed="rId2"/>
          <a:srcRect/>
          <a:stretch>
            <a:fillRect/>
          </a:stretch>
        </p:blipFill>
        <p:spPr bwMode="auto">
          <a:xfrm>
            <a:off x="381000" y="914400"/>
            <a:ext cx="8229600" cy="56388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a:solidFill>
            <a:srgbClr val="002060"/>
          </a:solidFill>
        </p:spPr>
        <p:txBody>
          <a:bodyPr>
            <a:normAutofit/>
          </a:bodyPr>
          <a:lstStyle/>
          <a:p>
            <a:pPr algn="ctr"/>
            <a:r>
              <a:rPr lang="en-US" sz="3200" dirty="0" smtClean="0">
                <a:solidFill>
                  <a:schemeClr val="bg1"/>
                </a:solidFill>
                <a:effectLst/>
              </a:rPr>
              <a:t>SEBARAN RUMAH SANGAT MURAH </a:t>
            </a:r>
            <a:endParaRPr lang="en-US" sz="3200" dirty="0">
              <a:solidFill>
                <a:schemeClr val="bg1"/>
              </a:solidFill>
              <a:effectLst/>
            </a:endParaRPr>
          </a:p>
        </p:txBody>
      </p:sp>
      <p:pic>
        <p:nvPicPr>
          <p:cNvPr id="4" name="Picture 3"/>
          <p:cNvPicPr/>
          <p:nvPr/>
        </p:nvPicPr>
        <p:blipFill>
          <a:blip r:embed="rId2"/>
          <a:srcRect/>
          <a:stretch>
            <a:fillRect/>
          </a:stretch>
        </p:blipFill>
        <p:spPr bwMode="auto">
          <a:xfrm>
            <a:off x="457200" y="685800"/>
            <a:ext cx="8382000" cy="61722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2133600" y="4648200"/>
            <a:ext cx="5164138" cy="703263"/>
          </a:xfrm>
          <a:prstGeom prst="rect">
            <a:avLst/>
          </a:prstGeom>
        </p:spPr>
        <p:txBody>
          <a:bodyPr wrap="none" fromWordArt="1">
            <a:prstTxWarp prst="textPlain">
              <a:avLst>
                <a:gd name="adj" fmla="val 50000"/>
              </a:avLst>
            </a:prstTxWarp>
          </a:bodyPr>
          <a:lstStyle/>
          <a:p>
            <a:pPr algn="ctr"/>
            <a:r>
              <a:rPr lang="en-US" sz="2800" kern="10" dirty="0">
                <a:ln w="9525">
                  <a:noFill/>
                  <a:round/>
                  <a:headEnd/>
                  <a:tailEnd/>
                </a:ln>
                <a:solidFill>
                  <a:srgbClr val="CC3300"/>
                </a:solidFill>
                <a:effectLst>
                  <a:outerShdw dist="35921" dir="2700000" algn="ctr" rotWithShape="0">
                    <a:srgbClr val="C0C0C0"/>
                  </a:outerShdw>
                </a:effectLst>
                <a:latin typeface="Impact"/>
              </a:rPr>
              <a:t>SEKIAN DAN TERIMAKASIH</a:t>
            </a:r>
          </a:p>
        </p:txBody>
      </p:sp>
      <p:pic>
        <p:nvPicPr>
          <p:cNvPr id="5" name="Picture 7"/>
          <p:cNvPicPr>
            <a:picLocks noChangeAspect="1" noChangeArrowheads="1"/>
          </p:cNvPicPr>
          <p:nvPr/>
        </p:nvPicPr>
        <p:blipFill>
          <a:blip r:embed="rId2"/>
          <a:srcRect/>
          <a:stretch>
            <a:fillRect/>
          </a:stretch>
        </p:blipFill>
        <p:spPr bwMode="auto">
          <a:xfrm>
            <a:off x="2133600" y="1447800"/>
            <a:ext cx="5257800" cy="27066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Z:\Dokumentasi Kegiatan Photos\Dokumentasi Talaud\IMG_6726.JPG"/>
          <p:cNvPicPr>
            <a:picLocks noChangeAspect="1" noChangeArrowheads="1"/>
          </p:cNvPicPr>
          <p:nvPr/>
        </p:nvPicPr>
        <p:blipFill>
          <a:blip r:embed="rId2"/>
          <a:srcRect/>
          <a:stretch>
            <a:fillRect/>
          </a:stretch>
        </p:blipFill>
        <p:spPr>
          <a:xfrm>
            <a:off x="0" y="0"/>
            <a:ext cx="9144000" cy="6858000"/>
          </a:xfrm>
          <a:prstGeom prst="rect">
            <a:avLst/>
          </a:prstGeom>
          <a:noFill/>
        </p:spPr>
      </p:pic>
      <p:sp>
        <p:nvSpPr>
          <p:cNvPr id="5" name="WordArt 6"/>
          <p:cNvSpPr>
            <a:spLocks noChangeArrowheads="1" noChangeShapeType="1" noTextEdit="1"/>
          </p:cNvSpPr>
          <p:nvPr/>
        </p:nvSpPr>
        <p:spPr bwMode="auto">
          <a:xfrm>
            <a:off x="642910" y="3286124"/>
            <a:ext cx="3571900" cy="1073148"/>
          </a:xfrm>
          <a:prstGeom prst="rect">
            <a:avLst/>
          </a:prstGeom>
        </p:spPr>
        <p:txBody>
          <a:bodyPr wrap="none" fromWordArt="1">
            <a:prstTxWarp prst="textSlantUp">
              <a:avLst>
                <a:gd name="adj" fmla="val 0"/>
              </a:avLst>
            </a:prstTxWarp>
          </a:bodyPr>
          <a:lstStyle/>
          <a:p>
            <a:pPr algn="ctr"/>
            <a:r>
              <a:rPr lang="en-US" sz="3600"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sekian</a:t>
            </a:r>
            <a:endPar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038600" y="5867400"/>
            <a:ext cx="5029200" cy="990600"/>
            <a:chOff x="4038600" y="5867400"/>
            <a:chExt cx="5029200" cy="1017588"/>
          </a:xfrm>
        </p:grpSpPr>
        <p:pic>
          <p:nvPicPr>
            <p:cNvPr id="5" name="Picture 4" descr="F:\Survey-Bdg-210606-by Ita\DSCN1460.JPG">
              <a:hlinkClick r:id="" action="ppaction://noaction"/>
            </p:cNvPr>
            <p:cNvPicPr>
              <a:picLocks noChangeAspect="1" noChangeArrowheads="1"/>
            </p:cNvPicPr>
            <p:nvPr/>
          </p:nvPicPr>
          <p:blipFill>
            <a:blip r:embed="rId2" cstate="print"/>
            <a:srcRect/>
            <a:stretch>
              <a:fillRect/>
            </a:stretch>
          </p:blipFill>
          <p:spPr bwMode="auto">
            <a:xfrm>
              <a:off x="6934200" y="5943600"/>
              <a:ext cx="901700" cy="674688"/>
            </a:xfrm>
            <a:prstGeom prst="rect">
              <a:avLst/>
            </a:prstGeom>
            <a:noFill/>
            <a:ln w="9525">
              <a:noFill/>
              <a:miter lim="800000"/>
              <a:headEnd/>
              <a:tailEnd/>
            </a:ln>
          </p:spPr>
        </p:pic>
        <p:pic>
          <p:nvPicPr>
            <p:cNvPr id="6" name="Picture 6" descr="F:\Survey-Bdg-210606-by Ita\DSCN1523.JPG">
              <a:hlinkClick r:id="rId3" action="ppaction://hlinksldjump"/>
            </p:cNvPr>
            <p:cNvPicPr>
              <a:picLocks noChangeAspect="1" noChangeArrowheads="1"/>
            </p:cNvPicPr>
            <p:nvPr/>
          </p:nvPicPr>
          <p:blipFill>
            <a:blip r:embed="rId4" cstate="print"/>
            <a:srcRect/>
            <a:stretch>
              <a:fillRect/>
            </a:stretch>
          </p:blipFill>
          <p:spPr bwMode="auto">
            <a:xfrm>
              <a:off x="5943600" y="5943600"/>
              <a:ext cx="901700" cy="674688"/>
            </a:xfrm>
            <a:prstGeom prst="rect">
              <a:avLst/>
            </a:prstGeom>
            <a:noFill/>
            <a:ln w="9525">
              <a:noFill/>
              <a:miter lim="800000"/>
              <a:headEnd/>
              <a:tailEnd/>
            </a:ln>
          </p:spPr>
        </p:pic>
        <p:pic>
          <p:nvPicPr>
            <p:cNvPr id="7" name="Picture 7" descr="F:\Survey-Ind Dlm-270606\DSCN1538.JPG">
              <a:hlinkClick r:id="rId5" action="ppaction://hlinksldjump"/>
            </p:cNvPr>
            <p:cNvPicPr>
              <a:picLocks noChangeAspect="1" noChangeArrowheads="1"/>
            </p:cNvPicPr>
            <p:nvPr/>
          </p:nvPicPr>
          <p:blipFill>
            <a:blip r:embed="rId6"/>
            <a:srcRect/>
            <a:stretch>
              <a:fillRect/>
            </a:stretch>
          </p:blipFill>
          <p:spPr bwMode="auto">
            <a:xfrm>
              <a:off x="4953000" y="5943600"/>
              <a:ext cx="901700" cy="676275"/>
            </a:xfrm>
            <a:prstGeom prst="rect">
              <a:avLst/>
            </a:prstGeom>
            <a:noFill/>
            <a:ln w="9525">
              <a:noFill/>
              <a:miter lim="800000"/>
              <a:headEnd/>
              <a:tailEnd/>
            </a:ln>
          </p:spPr>
        </p:pic>
        <p:sp>
          <p:nvSpPr>
            <p:cNvPr id="8" name="TextBox 18"/>
            <p:cNvSpPr txBox="1">
              <a:spLocks noChangeArrowheads="1"/>
            </p:cNvSpPr>
            <p:nvPr/>
          </p:nvSpPr>
          <p:spPr bwMode="auto">
            <a:xfrm>
              <a:off x="4876800" y="6324600"/>
              <a:ext cx="596900" cy="276225"/>
            </a:xfrm>
            <a:prstGeom prst="rect">
              <a:avLst/>
            </a:prstGeom>
            <a:noFill/>
            <a:ln w="9525">
              <a:noFill/>
              <a:miter lim="800000"/>
              <a:headEnd/>
              <a:tailEnd/>
            </a:ln>
          </p:spPr>
          <p:txBody>
            <a:bodyPr wrap="none">
              <a:spAutoFit/>
            </a:bodyPr>
            <a:lstStyle/>
            <a:p>
              <a:r>
                <a:rPr lang="en-US" sz="1200" b="1" dirty="0">
                  <a:latin typeface="Calibri" pitchFamily="34" charset="0"/>
                </a:rPr>
                <a:t>HOME</a:t>
              </a:r>
            </a:p>
          </p:txBody>
        </p:sp>
        <p:sp>
          <p:nvSpPr>
            <p:cNvPr id="9" name="TextBox 8"/>
            <p:cNvSpPr txBox="1"/>
            <p:nvPr/>
          </p:nvSpPr>
          <p:spPr>
            <a:xfrm>
              <a:off x="5299075" y="5868988"/>
              <a:ext cx="696913"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2</a:t>
              </a:r>
            </a:p>
          </p:txBody>
        </p:sp>
        <p:sp>
          <p:nvSpPr>
            <p:cNvPr id="10" name="TextBox 9"/>
            <p:cNvSpPr txBox="1"/>
            <p:nvPr/>
          </p:nvSpPr>
          <p:spPr>
            <a:xfrm>
              <a:off x="6297613" y="5868988"/>
              <a:ext cx="696912"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3</a:t>
              </a:r>
            </a:p>
          </p:txBody>
        </p:sp>
        <p:sp>
          <p:nvSpPr>
            <p:cNvPr id="11" name="TextBox 10"/>
            <p:cNvSpPr txBox="1"/>
            <p:nvPr/>
          </p:nvSpPr>
          <p:spPr>
            <a:xfrm>
              <a:off x="7150100" y="5867400"/>
              <a:ext cx="698500"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4</a:t>
              </a:r>
            </a:p>
          </p:txBody>
        </p:sp>
        <p:pic>
          <p:nvPicPr>
            <p:cNvPr id="12" name="Picture 4"/>
            <p:cNvPicPr>
              <a:picLocks noChangeAspect="1" noChangeArrowheads="1"/>
            </p:cNvPicPr>
            <p:nvPr/>
          </p:nvPicPr>
          <p:blipFill>
            <a:blip r:embed="rId7"/>
            <a:srcRect/>
            <a:stretch>
              <a:fillRect/>
            </a:stretch>
          </p:blipFill>
          <p:spPr bwMode="auto">
            <a:xfrm>
              <a:off x="7848600" y="5943600"/>
              <a:ext cx="914400" cy="685800"/>
            </a:xfrm>
            <a:prstGeom prst="rect">
              <a:avLst/>
            </a:prstGeom>
            <a:noFill/>
            <a:ln w="9525">
              <a:noFill/>
              <a:miter lim="800000"/>
              <a:headEnd/>
              <a:tailEnd/>
            </a:ln>
            <a:effectLst/>
          </p:spPr>
        </p:pic>
        <p:pic>
          <p:nvPicPr>
            <p:cNvPr id="13" name="Picture 18"/>
            <p:cNvPicPr>
              <a:picLocks noChangeAspect="1" noChangeArrowheads="1"/>
            </p:cNvPicPr>
            <p:nvPr/>
          </p:nvPicPr>
          <p:blipFill>
            <a:blip r:embed="rId8"/>
            <a:srcRect/>
            <a:stretch>
              <a:fillRect/>
            </a:stretch>
          </p:blipFill>
          <p:spPr bwMode="auto">
            <a:xfrm>
              <a:off x="4038600" y="5943600"/>
              <a:ext cx="914400" cy="685800"/>
            </a:xfrm>
            <a:prstGeom prst="rect">
              <a:avLst/>
            </a:prstGeom>
            <a:noFill/>
            <a:ln w="9525">
              <a:noFill/>
              <a:miter lim="800000"/>
              <a:headEnd/>
              <a:tailEnd/>
            </a:ln>
            <a:effectLst/>
          </p:spPr>
        </p:pic>
        <p:sp>
          <p:nvSpPr>
            <p:cNvPr id="14" name="TextBox 13"/>
            <p:cNvSpPr txBox="1"/>
            <p:nvPr/>
          </p:nvSpPr>
          <p:spPr>
            <a:xfrm>
              <a:off x="4256087" y="5867400"/>
              <a:ext cx="696913"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1</a:t>
              </a:r>
              <a:endParaRPr lang="en-US" sz="6000" dirty="0">
                <a:solidFill>
                  <a:schemeClr val="accent1">
                    <a:lumMod val="20000"/>
                    <a:lumOff val="80000"/>
                  </a:schemeClr>
                </a:solidFill>
                <a:latin typeface="Arial Black" pitchFamily="34" charset="0"/>
              </a:endParaRPr>
            </a:p>
          </p:txBody>
        </p:sp>
        <p:sp>
          <p:nvSpPr>
            <p:cNvPr id="15" name="TextBox 14"/>
            <p:cNvSpPr txBox="1"/>
            <p:nvPr/>
          </p:nvSpPr>
          <p:spPr>
            <a:xfrm>
              <a:off x="8369300" y="5867400"/>
              <a:ext cx="698500"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5</a:t>
              </a:r>
              <a:endParaRPr lang="en-US" sz="6000" dirty="0">
                <a:solidFill>
                  <a:schemeClr val="accent1">
                    <a:lumMod val="20000"/>
                    <a:lumOff val="80000"/>
                  </a:schemeClr>
                </a:solidFill>
                <a:latin typeface="Arial Black" pitchFamily="34" charset="0"/>
              </a:endParaRPr>
            </a:p>
          </p:txBody>
        </p:sp>
      </p:grpSp>
      <p:sp>
        <p:nvSpPr>
          <p:cNvPr id="17" name="Content Placeholder 16"/>
          <p:cNvSpPr>
            <a:spLocks noGrp="1"/>
          </p:cNvSpPr>
          <p:nvPr>
            <p:ph idx="1"/>
          </p:nvPr>
        </p:nvSpPr>
        <p:spPr>
          <a:xfrm>
            <a:off x="2209800" y="1371600"/>
            <a:ext cx="6477000" cy="4191000"/>
          </a:xfrm>
          <a:solidFill>
            <a:schemeClr val="accent1">
              <a:lumMod val="20000"/>
              <a:lumOff val="80000"/>
            </a:schemeClr>
          </a:solidFill>
        </p:spPr>
        <p:txBody>
          <a:bodyPr>
            <a:normAutofit fontScale="77500" lnSpcReduction="20000"/>
          </a:bodyPr>
          <a:lstStyle/>
          <a:p>
            <a:pPr marL="107950" indent="1588">
              <a:buNone/>
            </a:pPr>
            <a:r>
              <a:rPr lang="id-ID" b="1" dirty="0" smtClean="0"/>
              <a:t>MAKSUD </a:t>
            </a:r>
            <a:endParaRPr lang="en-US" b="1" dirty="0" smtClean="0"/>
          </a:p>
          <a:p>
            <a:pPr marL="0" indent="0" algn="just">
              <a:buNone/>
            </a:pPr>
            <a:r>
              <a:rPr lang="en-US" sz="2900" dirty="0" smtClean="0"/>
              <a:t>U</a:t>
            </a:r>
            <a:r>
              <a:rPr lang="id-ID" sz="2900" dirty="0" smtClean="0"/>
              <a:t>ntuk </a:t>
            </a:r>
            <a:r>
              <a:rPr lang="id-ID" sz="2900" dirty="0"/>
              <a:t>menyusun program pengembangan struktur dan sistem pengolahan data dan informasi </a:t>
            </a:r>
            <a:r>
              <a:rPr lang="en-US" sz="2900" dirty="0" err="1" smtClean="0"/>
              <a:t>lokasi</a:t>
            </a:r>
            <a:r>
              <a:rPr lang="en-US" sz="2900" dirty="0" smtClean="0"/>
              <a:t> </a:t>
            </a:r>
            <a:r>
              <a:rPr lang="id-ID" sz="2900" dirty="0" smtClean="0"/>
              <a:t>perumahan </a:t>
            </a:r>
            <a:r>
              <a:rPr lang="id-ID" sz="2900" dirty="0"/>
              <a:t>dan permukiman, pada lingkungan Kementerian Negara Perumahan Rakyat. </a:t>
            </a:r>
            <a:endParaRPr lang="en-US" sz="2900" dirty="0" smtClean="0"/>
          </a:p>
          <a:p>
            <a:pPr marL="0" indent="0">
              <a:buNone/>
            </a:pPr>
            <a:endParaRPr lang="en-US" sz="2400" dirty="0"/>
          </a:p>
          <a:p>
            <a:pPr>
              <a:buNone/>
            </a:pPr>
            <a:r>
              <a:rPr lang="id-ID" b="1" dirty="0" smtClean="0"/>
              <a:t>TUJUAN </a:t>
            </a:r>
            <a:endParaRPr lang="en-US" b="1" dirty="0" smtClean="0"/>
          </a:p>
          <a:p>
            <a:pPr marL="0" indent="0" algn="just">
              <a:buNone/>
            </a:pPr>
            <a:r>
              <a:rPr lang="en-US" sz="2600" dirty="0"/>
              <a:t>K</a:t>
            </a:r>
            <a:r>
              <a:rPr lang="id-ID" sz="2600" dirty="0" smtClean="0"/>
              <a:t>egiatan </a:t>
            </a:r>
            <a:r>
              <a:rPr lang="id-ID" sz="2600" dirty="0"/>
              <a:t>yang dilakukan adalah membangun aplikasi sistem informasi data informasi </a:t>
            </a:r>
            <a:r>
              <a:rPr lang="en-US" sz="2600" dirty="0" err="1" smtClean="0"/>
              <a:t>lokasi</a:t>
            </a:r>
            <a:r>
              <a:rPr lang="en-US" sz="2600" dirty="0" smtClean="0"/>
              <a:t> </a:t>
            </a:r>
            <a:r>
              <a:rPr lang="id-ID" sz="2600" dirty="0" smtClean="0"/>
              <a:t>perumahan </a:t>
            </a:r>
            <a:r>
              <a:rPr lang="id-ID" sz="2600" dirty="0"/>
              <a:t>yang terpadu dengan unsur pengembangan antara lain struktur data, informasi dan acuan dalam kegiatan pengolahan data dan informasi yang berorientasi pengembangan terhadap visual, grafik maupun image di lingkungan Kementerian Perumahan Rakyat.</a:t>
            </a:r>
            <a:endParaRPr lang="en-US" sz="2600" dirty="0"/>
          </a:p>
        </p:txBody>
      </p:sp>
      <p:sp>
        <p:nvSpPr>
          <p:cNvPr id="16" name="Title 1"/>
          <p:cNvSpPr>
            <a:spLocks noGrp="1"/>
          </p:cNvSpPr>
          <p:nvPr>
            <p:ph type="title"/>
          </p:nvPr>
        </p:nvSpPr>
        <p:spPr>
          <a:xfrm>
            <a:off x="0" y="0"/>
            <a:ext cx="9144000" cy="685800"/>
          </a:xfrm>
          <a:solidFill>
            <a:srgbClr val="002060"/>
          </a:solidFill>
        </p:spPr>
        <p:txBody>
          <a:bodyPr>
            <a:normAutofit/>
          </a:bodyPr>
          <a:lstStyle/>
          <a:p>
            <a:pPr algn="ctr"/>
            <a:r>
              <a:rPr lang="en-US" sz="3200" dirty="0" smtClean="0">
                <a:solidFill>
                  <a:schemeClr val="bg1"/>
                </a:solidFill>
                <a:latin typeface="Aharoni" pitchFamily="2" charset="-79"/>
                <a:cs typeface="Aharoni" pitchFamily="2" charset="-79"/>
              </a:rPr>
              <a:t>MAKSUD  DAN  TUJUAN PEKERJAAN</a:t>
            </a:r>
            <a:endParaRPr lang="en-US" sz="3200" dirty="0">
              <a:solidFill>
                <a:schemeClr val="bg1"/>
              </a:solidFill>
              <a:latin typeface="Aharoni" pitchFamily="2" charset="-79"/>
              <a:cs typeface="Aharoni" pitchFamily="2" charset="-79"/>
            </a:endParaRPr>
          </a:p>
        </p:txBody>
      </p:sp>
      <p:pic>
        <p:nvPicPr>
          <p:cNvPr id="18" name="Picture 6"/>
          <p:cNvPicPr>
            <a:picLocks noChangeAspect="1" noChangeArrowheads="1"/>
          </p:cNvPicPr>
          <p:nvPr/>
        </p:nvPicPr>
        <p:blipFill>
          <a:blip r:embed="rId9"/>
          <a:srcRect/>
          <a:stretch>
            <a:fillRect/>
          </a:stretch>
        </p:blipFill>
        <p:spPr bwMode="auto">
          <a:xfrm>
            <a:off x="431095" y="3657600"/>
            <a:ext cx="1473906" cy="1219200"/>
          </a:xfrm>
          <a:prstGeom prst="rect">
            <a:avLst/>
          </a:prstGeom>
          <a:noFill/>
          <a:ln w="9525">
            <a:noFill/>
            <a:miter lim="800000"/>
            <a:headEnd/>
            <a:tailEnd/>
          </a:ln>
          <a:effectLst/>
        </p:spPr>
      </p:pic>
      <p:pic>
        <p:nvPicPr>
          <p:cNvPr id="19" name="Picture 7"/>
          <p:cNvPicPr>
            <a:picLocks noChangeAspect="1" noChangeArrowheads="1"/>
          </p:cNvPicPr>
          <p:nvPr/>
        </p:nvPicPr>
        <p:blipFill>
          <a:blip r:embed="rId10"/>
          <a:srcRect/>
          <a:stretch>
            <a:fillRect/>
          </a:stretch>
        </p:blipFill>
        <p:spPr bwMode="auto">
          <a:xfrm>
            <a:off x="457200" y="1524000"/>
            <a:ext cx="1447800" cy="1066800"/>
          </a:xfrm>
          <a:prstGeom prst="rect">
            <a:avLst/>
          </a:prstGeom>
          <a:noFill/>
          <a:ln w="9525">
            <a:noFill/>
            <a:miter lim="800000"/>
            <a:headEnd/>
            <a:tailEnd/>
          </a:ln>
          <a:effectLst/>
        </p:spPr>
      </p:pic>
      <p:pic>
        <p:nvPicPr>
          <p:cNvPr id="20" name="Picture 9"/>
          <p:cNvPicPr>
            <a:picLocks noChangeAspect="1" noChangeArrowheads="1"/>
          </p:cNvPicPr>
          <p:nvPr/>
        </p:nvPicPr>
        <p:blipFill>
          <a:blip r:embed="rId11"/>
          <a:srcRect/>
          <a:stretch>
            <a:fillRect/>
          </a:stretch>
        </p:blipFill>
        <p:spPr bwMode="auto">
          <a:xfrm>
            <a:off x="457200" y="2514600"/>
            <a:ext cx="1447800" cy="1165013"/>
          </a:xfrm>
          <a:prstGeom prst="rect">
            <a:avLst/>
          </a:prstGeom>
          <a:noFill/>
          <a:ln w="9525">
            <a:noFill/>
            <a:miter lim="800000"/>
            <a:headEnd/>
            <a:tailEnd/>
          </a:ln>
          <a:effectLst/>
        </p:spPr>
      </p:pic>
      <p:pic>
        <p:nvPicPr>
          <p:cNvPr id="21" name="Picture 11"/>
          <p:cNvPicPr>
            <a:picLocks noChangeAspect="1" noChangeArrowheads="1"/>
          </p:cNvPicPr>
          <p:nvPr/>
        </p:nvPicPr>
        <p:blipFill>
          <a:blip r:embed="rId12"/>
          <a:srcRect t="5425"/>
          <a:stretch>
            <a:fillRect/>
          </a:stretch>
        </p:blipFill>
        <p:spPr bwMode="auto">
          <a:xfrm>
            <a:off x="381000" y="4800600"/>
            <a:ext cx="165234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990600"/>
            <a:ext cx="6781800" cy="4525963"/>
          </a:xfrm>
          <a:solidFill>
            <a:schemeClr val="accent1">
              <a:lumMod val="20000"/>
              <a:lumOff val="80000"/>
            </a:schemeClr>
          </a:solidFill>
        </p:spPr>
        <p:txBody>
          <a:bodyPr>
            <a:normAutofit fontScale="85000" lnSpcReduction="20000"/>
          </a:bodyPr>
          <a:lstStyle/>
          <a:p>
            <a:pPr marL="0" indent="0">
              <a:buNone/>
            </a:pPr>
            <a:r>
              <a:rPr lang="en-US" b="1" dirty="0" smtClean="0"/>
              <a:t>LINGKUP K</a:t>
            </a:r>
            <a:r>
              <a:rPr lang="id-ID" b="1" dirty="0" smtClean="0"/>
              <a:t>EGIATAN</a:t>
            </a:r>
            <a:endParaRPr lang="en-US" dirty="0"/>
          </a:p>
          <a:p>
            <a:pPr marL="344488" lvl="0" indent="-344488" algn="just">
              <a:buFont typeface="+mj-lt"/>
              <a:buAutoNum type="arabicPeriod"/>
            </a:pPr>
            <a:r>
              <a:rPr lang="id-ID" dirty="0"/>
              <a:t>Manajemen Data Base berukuran besar atau disebut juga dengan Data Warehouse;</a:t>
            </a:r>
            <a:endParaRPr lang="en-US" dirty="0"/>
          </a:p>
          <a:p>
            <a:pPr marL="344488" lvl="0" indent="-344488" algn="just">
              <a:buFont typeface="+mj-lt"/>
              <a:buAutoNum type="arabicPeriod"/>
            </a:pPr>
            <a:r>
              <a:rPr lang="id-ID" dirty="0"/>
              <a:t>Analisis Statistik untuk time series; </a:t>
            </a:r>
            <a:endParaRPr lang="en-US" dirty="0"/>
          </a:p>
          <a:p>
            <a:pPr marL="344488" lvl="0" indent="-344488" algn="just">
              <a:buFont typeface="+mj-lt"/>
              <a:buAutoNum type="arabicPeriod"/>
            </a:pPr>
            <a:r>
              <a:rPr lang="id-ID" dirty="0"/>
              <a:t>Analisa Statistik untuk hampir semua masalah dalam statistik klasik; </a:t>
            </a:r>
            <a:endParaRPr lang="en-US" dirty="0"/>
          </a:p>
          <a:p>
            <a:pPr marL="344488" lvl="0" indent="-344488" algn="just">
              <a:buFont typeface="+mj-lt"/>
              <a:buAutoNum type="arabicPeriod"/>
            </a:pPr>
            <a:r>
              <a:rPr lang="id-ID" dirty="0"/>
              <a:t>Analisis multivariat; </a:t>
            </a:r>
            <a:endParaRPr lang="en-US" dirty="0"/>
          </a:p>
          <a:p>
            <a:pPr marL="344488" lvl="0" indent="-344488" algn="just">
              <a:buFont typeface="+mj-lt"/>
              <a:buAutoNum type="arabicPeriod"/>
            </a:pPr>
            <a:r>
              <a:rPr lang="id-ID" dirty="0"/>
              <a:t>Clustering; </a:t>
            </a:r>
            <a:endParaRPr lang="en-US" dirty="0"/>
          </a:p>
          <a:p>
            <a:pPr marL="344488" lvl="0" indent="-344488" algn="just">
              <a:buFont typeface="+mj-lt"/>
              <a:buAutoNum type="arabicPeriod"/>
            </a:pPr>
            <a:r>
              <a:rPr lang="id-ID" dirty="0"/>
              <a:t>Visualisasi Data; </a:t>
            </a:r>
            <a:endParaRPr lang="en-US" dirty="0"/>
          </a:p>
          <a:p>
            <a:pPr marL="344488" lvl="0" indent="-344488" algn="just">
              <a:buFont typeface="+mj-lt"/>
              <a:buAutoNum type="arabicPeriod"/>
            </a:pPr>
            <a:r>
              <a:rPr lang="id-ID" dirty="0"/>
              <a:t>Plotting; </a:t>
            </a:r>
            <a:endParaRPr lang="en-US" dirty="0"/>
          </a:p>
          <a:p>
            <a:pPr marL="344488" lvl="0" indent="-344488" algn="just">
              <a:buFont typeface="+mj-lt"/>
              <a:buAutoNum type="arabicPeriod"/>
            </a:pPr>
            <a:r>
              <a:rPr lang="id-ID" dirty="0"/>
              <a:t>Sistem Informasi Geografis (GIS) </a:t>
            </a:r>
            <a:endParaRPr lang="en-US" dirty="0"/>
          </a:p>
          <a:p>
            <a:endParaRPr lang="en-US" dirty="0"/>
          </a:p>
        </p:txBody>
      </p:sp>
      <p:sp>
        <p:nvSpPr>
          <p:cNvPr id="4" name="Title 1"/>
          <p:cNvSpPr>
            <a:spLocks noGrp="1"/>
          </p:cNvSpPr>
          <p:nvPr>
            <p:ph type="title"/>
          </p:nvPr>
        </p:nvSpPr>
        <p:spPr>
          <a:xfrm>
            <a:off x="0" y="0"/>
            <a:ext cx="9144000" cy="685800"/>
          </a:xfrm>
          <a:solidFill>
            <a:srgbClr val="002060"/>
          </a:solidFill>
        </p:spPr>
        <p:txBody>
          <a:bodyPr>
            <a:normAutofit/>
          </a:bodyPr>
          <a:lstStyle/>
          <a:p>
            <a:pPr algn="ctr"/>
            <a:r>
              <a:rPr lang="en-US" sz="3200" dirty="0" smtClean="0">
                <a:solidFill>
                  <a:schemeClr val="bg1"/>
                </a:solidFill>
                <a:latin typeface="Aharoni" pitchFamily="2" charset="-79"/>
                <a:cs typeface="Aharoni" pitchFamily="2" charset="-79"/>
              </a:rPr>
              <a:t>RUANG LINGKUP KEGIATAN (1)</a:t>
            </a:r>
            <a:endParaRPr lang="en-US" sz="3200" dirty="0">
              <a:solidFill>
                <a:schemeClr val="bg1"/>
              </a:solidFill>
              <a:latin typeface="Aharoni" pitchFamily="2" charset="-79"/>
              <a:cs typeface="Aharoni" pitchFamily="2" charset="-79"/>
            </a:endParaRPr>
          </a:p>
        </p:txBody>
      </p:sp>
      <p:grpSp>
        <p:nvGrpSpPr>
          <p:cNvPr id="2" name="Group 4"/>
          <p:cNvGrpSpPr/>
          <p:nvPr/>
        </p:nvGrpSpPr>
        <p:grpSpPr>
          <a:xfrm>
            <a:off x="4038600" y="5867400"/>
            <a:ext cx="5029200" cy="990600"/>
            <a:chOff x="4038600" y="5867400"/>
            <a:chExt cx="5029200" cy="1017588"/>
          </a:xfrm>
        </p:grpSpPr>
        <p:pic>
          <p:nvPicPr>
            <p:cNvPr id="6" name="Picture 5" descr="F:\Survey-Bdg-210606-by Ita\DSCN1460.JPG">
              <a:hlinkClick r:id="" action="ppaction://noaction"/>
            </p:cNvPr>
            <p:cNvPicPr>
              <a:picLocks noChangeAspect="1" noChangeArrowheads="1"/>
            </p:cNvPicPr>
            <p:nvPr/>
          </p:nvPicPr>
          <p:blipFill>
            <a:blip r:embed="rId2" cstate="print"/>
            <a:srcRect/>
            <a:stretch>
              <a:fillRect/>
            </a:stretch>
          </p:blipFill>
          <p:spPr bwMode="auto">
            <a:xfrm>
              <a:off x="6934200" y="5943600"/>
              <a:ext cx="901700" cy="674688"/>
            </a:xfrm>
            <a:prstGeom prst="rect">
              <a:avLst/>
            </a:prstGeom>
            <a:noFill/>
            <a:ln w="9525">
              <a:noFill/>
              <a:miter lim="800000"/>
              <a:headEnd/>
              <a:tailEnd/>
            </a:ln>
          </p:spPr>
        </p:pic>
        <p:pic>
          <p:nvPicPr>
            <p:cNvPr id="7" name="Picture 6" descr="F:\Survey-Bdg-210606-by Ita\DSCN1523.JPG">
              <a:hlinkClick r:id="rId3" action="ppaction://hlinksldjump"/>
            </p:cNvPr>
            <p:cNvPicPr>
              <a:picLocks noChangeAspect="1" noChangeArrowheads="1"/>
            </p:cNvPicPr>
            <p:nvPr/>
          </p:nvPicPr>
          <p:blipFill>
            <a:blip r:embed="rId4" cstate="print"/>
            <a:srcRect/>
            <a:stretch>
              <a:fillRect/>
            </a:stretch>
          </p:blipFill>
          <p:spPr bwMode="auto">
            <a:xfrm>
              <a:off x="5943600" y="5943600"/>
              <a:ext cx="901700" cy="674688"/>
            </a:xfrm>
            <a:prstGeom prst="rect">
              <a:avLst/>
            </a:prstGeom>
            <a:noFill/>
            <a:ln w="9525">
              <a:noFill/>
              <a:miter lim="800000"/>
              <a:headEnd/>
              <a:tailEnd/>
            </a:ln>
          </p:spPr>
        </p:pic>
        <p:pic>
          <p:nvPicPr>
            <p:cNvPr id="8" name="Picture 7" descr="F:\Survey-Ind Dlm-270606\DSCN1538.JPG">
              <a:hlinkClick r:id="rId5" action="ppaction://hlinksldjump"/>
            </p:cNvPr>
            <p:cNvPicPr>
              <a:picLocks noChangeAspect="1" noChangeArrowheads="1"/>
            </p:cNvPicPr>
            <p:nvPr/>
          </p:nvPicPr>
          <p:blipFill>
            <a:blip r:embed="rId6"/>
            <a:srcRect/>
            <a:stretch>
              <a:fillRect/>
            </a:stretch>
          </p:blipFill>
          <p:spPr bwMode="auto">
            <a:xfrm>
              <a:off x="4953000" y="5943600"/>
              <a:ext cx="901700" cy="676275"/>
            </a:xfrm>
            <a:prstGeom prst="rect">
              <a:avLst/>
            </a:prstGeom>
            <a:noFill/>
            <a:ln w="9525">
              <a:noFill/>
              <a:miter lim="800000"/>
              <a:headEnd/>
              <a:tailEnd/>
            </a:ln>
          </p:spPr>
        </p:pic>
        <p:sp>
          <p:nvSpPr>
            <p:cNvPr id="9" name="TextBox 18"/>
            <p:cNvSpPr txBox="1">
              <a:spLocks noChangeArrowheads="1"/>
            </p:cNvSpPr>
            <p:nvPr/>
          </p:nvSpPr>
          <p:spPr bwMode="auto">
            <a:xfrm>
              <a:off x="4876800" y="6324600"/>
              <a:ext cx="596900" cy="276225"/>
            </a:xfrm>
            <a:prstGeom prst="rect">
              <a:avLst/>
            </a:prstGeom>
            <a:noFill/>
            <a:ln w="9525">
              <a:noFill/>
              <a:miter lim="800000"/>
              <a:headEnd/>
              <a:tailEnd/>
            </a:ln>
          </p:spPr>
          <p:txBody>
            <a:bodyPr wrap="none">
              <a:spAutoFit/>
            </a:bodyPr>
            <a:lstStyle/>
            <a:p>
              <a:r>
                <a:rPr lang="en-US" sz="1200" b="1" dirty="0">
                  <a:latin typeface="Calibri" pitchFamily="34" charset="0"/>
                </a:rPr>
                <a:t>HOME</a:t>
              </a:r>
            </a:p>
          </p:txBody>
        </p:sp>
        <p:sp>
          <p:nvSpPr>
            <p:cNvPr id="10" name="TextBox 9"/>
            <p:cNvSpPr txBox="1"/>
            <p:nvPr/>
          </p:nvSpPr>
          <p:spPr>
            <a:xfrm>
              <a:off x="5299075" y="5868988"/>
              <a:ext cx="696913"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2</a:t>
              </a:r>
            </a:p>
          </p:txBody>
        </p:sp>
        <p:sp>
          <p:nvSpPr>
            <p:cNvPr id="11" name="TextBox 10"/>
            <p:cNvSpPr txBox="1"/>
            <p:nvPr/>
          </p:nvSpPr>
          <p:spPr>
            <a:xfrm>
              <a:off x="6297613" y="5868988"/>
              <a:ext cx="696912"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3</a:t>
              </a:r>
            </a:p>
          </p:txBody>
        </p:sp>
        <p:sp>
          <p:nvSpPr>
            <p:cNvPr id="12" name="TextBox 11"/>
            <p:cNvSpPr txBox="1"/>
            <p:nvPr/>
          </p:nvSpPr>
          <p:spPr>
            <a:xfrm>
              <a:off x="7150100" y="5867400"/>
              <a:ext cx="698500"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4</a:t>
              </a:r>
            </a:p>
          </p:txBody>
        </p:sp>
        <p:pic>
          <p:nvPicPr>
            <p:cNvPr id="13" name="Picture 4"/>
            <p:cNvPicPr>
              <a:picLocks noChangeAspect="1" noChangeArrowheads="1"/>
            </p:cNvPicPr>
            <p:nvPr/>
          </p:nvPicPr>
          <p:blipFill>
            <a:blip r:embed="rId7"/>
            <a:srcRect/>
            <a:stretch>
              <a:fillRect/>
            </a:stretch>
          </p:blipFill>
          <p:spPr bwMode="auto">
            <a:xfrm>
              <a:off x="7848600" y="5943600"/>
              <a:ext cx="914400" cy="685800"/>
            </a:xfrm>
            <a:prstGeom prst="rect">
              <a:avLst/>
            </a:prstGeom>
            <a:noFill/>
            <a:ln w="9525">
              <a:noFill/>
              <a:miter lim="800000"/>
              <a:headEnd/>
              <a:tailEnd/>
            </a:ln>
            <a:effectLst/>
          </p:spPr>
        </p:pic>
        <p:pic>
          <p:nvPicPr>
            <p:cNvPr id="14" name="Picture 18"/>
            <p:cNvPicPr>
              <a:picLocks noChangeAspect="1" noChangeArrowheads="1"/>
            </p:cNvPicPr>
            <p:nvPr/>
          </p:nvPicPr>
          <p:blipFill>
            <a:blip r:embed="rId8"/>
            <a:srcRect/>
            <a:stretch>
              <a:fillRect/>
            </a:stretch>
          </p:blipFill>
          <p:spPr bwMode="auto">
            <a:xfrm>
              <a:off x="4038600" y="5943600"/>
              <a:ext cx="914400" cy="685800"/>
            </a:xfrm>
            <a:prstGeom prst="rect">
              <a:avLst/>
            </a:prstGeom>
            <a:noFill/>
            <a:ln w="9525">
              <a:noFill/>
              <a:miter lim="800000"/>
              <a:headEnd/>
              <a:tailEnd/>
            </a:ln>
            <a:effectLst/>
          </p:spPr>
        </p:pic>
        <p:sp>
          <p:nvSpPr>
            <p:cNvPr id="15" name="TextBox 14"/>
            <p:cNvSpPr txBox="1"/>
            <p:nvPr/>
          </p:nvSpPr>
          <p:spPr>
            <a:xfrm>
              <a:off x="4256087" y="5867400"/>
              <a:ext cx="696913"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1</a:t>
              </a:r>
              <a:endParaRPr lang="en-US" sz="6000" dirty="0">
                <a:solidFill>
                  <a:schemeClr val="accent1">
                    <a:lumMod val="20000"/>
                    <a:lumOff val="80000"/>
                  </a:schemeClr>
                </a:solidFill>
                <a:latin typeface="Arial Black" pitchFamily="34" charset="0"/>
              </a:endParaRPr>
            </a:p>
          </p:txBody>
        </p:sp>
        <p:sp>
          <p:nvSpPr>
            <p:cNvPr id="16" name="TextBox 15"/>
            <p:cNvSpPr txBox="1"/>
            <p:nvPr/>
          </p:nvSpPr>
          <p:spPr>
            <a:xfrm>
              <a:off x="8369300" y="5867400"/>
              <a:ext cx="698500"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5</a:t>
              </a:r>
              <a:endParaRPr lang="en-US" sz="6000" dirty="0">
                <a:solidFill>
                  <a:schemeClr val="accent1">
                    <a:lumMod val="20000"/>
                    <a:lumOff val="80000"/>
                  </a:schemeClr>
                </a:solidFill>
                <a:latin typeface="Arial Black" pitchFamily="34" charset="0"/>
              </a:endParaRPr>
            </a:p>
          </p:txBody>
        </p:sp>
      </p:grpSp>
      <p:grpSp>
        <p:nvGrpSpPr>
          <p:cNvPr id="5" name="Group 16"/>
          <p:cNvGrpSpPr/>
          <p:nvPr/>
        </p:nvGrpSpPr>
        <p:grpSpPr>
          <a:xfrm>
            <a:off x="304800" y="1524000"/>
            <a:ext cx="1524000" cy="1311275"/>
            <a:chOff x="685800" y="1752600"/>
            <a:chExt cx="1311275" cy="1311275"/>
          </a:xfrm>
        </p:grpSpPr>
        <p:pic>
          <p:nvPicPr>
            <p:cNvPr id="18" name="Picture 17"/>
            <p:cNvPicPr>
              <a:picLocks noChangeAspect="1" noChangeArrowheads="1"/>
            </p:cNvPicPr>
            <p:nvPr/>
          </p:nvPicPr>
          <p:blipFill>
            <a:blip r:embed="rId9" cstate="print">
              <a:lum bright="30000"/>
            </a:blip>
            <a:srcRect/>
            <a:stretch>
              <a:fillRect/>
            </a:stretch>
          </p:blipFill>
          <p:spPr bwMode="auto">
            <a:xfrm>
              <a:off x="685800" y="1752600"/>
              <a:ext cx="914400" cy="914400"/>
            </a:xfrm>
            <a:prstGeom prst="rect">
              <a:avLst/>
            </a:prstGeom>
            <a:noFill/>
          </p:spPr>
        </p:pic>
        <p:pic>
          <p:nvPicPr>
            <p:cNvPr id="19" name="Picture 18"/>
            <p:cNvPicPr>
              <a:picLocks noChangeAspect="1" noChangeArrowheads="1"/>
            </p:cNvPicPr>
            <p:nvPr/>
          </p:nvPicPr>
          <p:blipFill>
            <a:blip r:embed="rId10" cstate="print"/>
            <a:srcRect/>
            <a:stretch>
              <a:fillRect/>
            </a:stretch>
          </p:blipFill>
          <p:spPr bwMode="auto">
            <a:xfrm>
              <a:off x="1066800" y="2133600"/>
              <a:ext cx="930275" cy="930275"/>
            </a:xfrm>
            <a:prstGeom prst="rect">
              <a:avLst/>
            </a:prstGeom>
            <a:noFill/>
          </p:spPr>
        </p:pic>
      </p:grpSp>
      <p:pic>
        <p:nvPicPr>
          <p:cNvPr id="20" name="Picture 30" descr="C:\Users\Nasruddin Dewang\Documents\Pekerjaan 2010\SPPIP Pangkalpinang\Hasil Survei SPPIP Nelly\foto infrasktur ketapang\21082010672.jpg"/>
          <p:cNvPicPr>
            <a:picLocks noChangeAspect="1" noChangeArrowheads="1"/>
          </p:cNvPicPr>
          <p:nvPr/>
        </p:nvPicPr>
        <p:blipFill>
          <a:blip r:embed="rId11"/>
          <a:srcRect/>
          <a:stretch>
            <a:fillRect/>
          </a:stretch>
        </p:blipFill>
        <p:spPr bwMode="auto">
          <a:xfrm>
            <a:off x="228600" y="2895600"/>
            <a:ext cx="1687033" cy="1295400"/>
          </a:xfrm>
          <a:prstGeom prst="rect">
            <a:avLst/>
          </a:prstGeom>
          <a:noFill/>
          <a:ln w="9525">
            <a:noFill/>
            <a:miter lim="800000"/>
            <a:headEnd/>
            <a:tailEnd/>
          </a:ln>
        </p:spPr>
      </p:pic>
      <p:pic>
        <p:nvPicPr>
          <p:cNvPr id="21" name="Picture 21"/>
          <p:cNvPicPr>
            <a:picLocks noChangeAspect="1" noChangeArrowheads="1"/>
          </p:cNvPicPr>
          <p:nvPr/>
        </p:nvPicPr>
        <p:blipFill>
          <a:blip r:embed="rId12"/>
          <a:srcRect/>
          <a:stretch>
            <a:fillRect/>
          </a:stretch>
        </p:blipFill>
        <p:spPr bwMode="auto">
          <a:xfrm>
            <a:off x="228600" y="4191001"/>
            <a:ext cx="1687513" cy="137160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762000"/>
            <a:ext cx="6781800" cy="5181600"/>
          </a:xfrm>
          <a:solidFill>
            <a:schemeClr val="accent1">
              <a:lumMod val="20000"/>
              <a:lumOff val="80000"/>
            </a:schemeClr>
          </a:solidFill>
        </p:spPr>
        <p:txBody>
          <a:bodyPr>
            <a:normAutofit fontScale="55000" lnSpcReduction="20000"/>
          </a:bodyPr>
          <a:lstStyle/>
          <a:p>
            <a:pPr marL="0" indent="0">
              <a:buNone/>
            </a:pPr>
            <a:r>
              <a:rPr lang="id-ID" sz="3300" b="1" dirty="0" smtClean="0"/>
              <a:t>BATASAN KEGIATAN </a:t>
            </a:r>
            <a:endParaRPr lang="en-US" sz="3300" dirty="0"/>
          </a:p>
          <a:p>
            <a:pPr marL="284163" lvl="0" indent="-284163" algn="just">
              <a:buFont typeface="+mj-lt"/>
              <a:buAutoNum type="arabicPeriod"/>
            </a:pPr>
            <a:r>
              <a:rPr lang="id-ID" sz="3500" dirty="0"/>
              <a:t>Menginventarisasi dan menganalisa tugas fungsi yang ada kaitannya dengan pengembangan data dan informasi bidang perumahan; </a:t>
            </a:r>
            <a:endParaRPr lang="en-US" sz="3500" dirty="0"/>
          </a:p>
          <a:p>
            <a:pPr marL="284163" lvl="0" indent="-284163" algn="just">
              <a:buFont typeface="+mj-lt"/>
              <a:buAutoNum type="arabicPeriod"/>
            </a:pPr>
            <a:r>
              <a:rPr lang="id-ID" sz="3500" dirty="0"/>
              <a:t>Identifikasi masalah dan pengumpulan data dan informasi sebagai pencarian fakta atau kenyataan yang terjadi dalam pelaksanaan kegiatan di lingkungan Kementerian Perumahan Rakyat;</a:t>
            </a:r>
            <a:endParaRPr lang="en-US" sz="3500" dirty="0"/>
          </a:p>
          <a:p>
            <a:pPr marL="284163" lvl="0" indent="-284163" algn="just">
              <a:buFont typeface="+mj-lt"/>
              <a:buAutoNum type="arabicPeriod"/>
            </a:pPr>
            <a:r>
              <a:rPr lang="id-ID" sz="3500" dirty="0"/>
              <a:t>Menganalisa masalah dengan mempertimbangkan tugas fungsi untuk pengembangan pengolahan data dan informasi perumahan yang akurat dan cepat; </a:t>
            </a:r>
            <a:endParaRPr lang="en-US" sz="3500" dirty="0"/>
          </a:p>
          <a:p>
            <a:pPr marL="284163" lvl="0" indent="-284163" algn="just">
              <a:buFont typeface="+mj-lt"/>
              <a:buAutoNum type="arabicPeriod"/>
            </a:pPr>
            <a:r>
              <a:rPr lang="id-ID" sz="3500" dirty="0"/>
              <a:t>Pembahasan/diskusi untuk mendapatkan hasil yang lebih baik; </a:t>
            </a:r>
            <a:endParaRPr lang="en-US" sz="3500" dirty="0"/>
          </a:p>
          <a:p>
            <a:pPr marL="284163" lvl="0" indent="-284163" algn="just">
              <a:buFont typeface="+mj-lt"/>
              <a:buAutoNum type="arabicPeriod"/>
            </a:pPr>
            <a:r>
              <a:rPr lang="id-ID" sz="3500" dirty="0"/>
              <a:t>Melaksanakan sosialisasi/desiminasi pemantapan struktur dan sistem pengolahan data bidang perumahan untuk mendapatkan </a:t>
            </a:r>
            <a:r>
              <a:rPr lang="id-ID" sz="3500" i="1" dirty="0"/>
              <a:t>feedback</a:t>
            </a:r>
            <a:r>
              <a:rPr lang="id-ID" sz="3500" dirty="0"/>
              <a:t> dalam penyempurnaan laporan kegiatan tersebut; </a:t>
            </a:r>
            <a:endParaRPr lang="en-US" sz="3500" dirty="0"/>
          </a:p>
          <a:p>
            <a:pPr marL="284163" lvl="0" indent="-284163" algn="just">
              <a:buFont typeface="+mj-lt"/>
              <a:buAutoNum type="arabicPeriod"/>
            </a:pPr>
            <a:r>
              <a:rPr lang="id-ID" sz="3500" dirty="0"/>
              <a:t>Membuat laporan akhir pengembangan struktur dan sistem pengolahan data </a:t>
            </a:r>
            <a:r>
              <a:rPr lang="en-US" sz="3500" dirty="0" smtClean="0"/>
              <a:t> </a:t>
            </a:r>
            <a:r>
              <a:rPr lang="en-US" sz="3500" dirty="0" err="1" smtClean="0"/>
              <a:t>lokasi</a:t>
            </a:r>
            <a:r>
              <a:rPr lang="en-US" sz="3500" dirty="0" smtClean="0"/>
              <a:t> </a:t>
            </a:r>
            <a:r>
              <a:rPr lang="id-ID" sz="3500" dirty="0" smtClean="0"/>
              <a:t>perumahan </a:t>
            </a:r>
            <a:r>
              <a:rPr lang="id-ID" sz="3500" dirty="0"/>
              <a:t>di lingkungan Kemenpera. </a:t>
            </a:r>
            <a:endParaRPr lang="en-US" sz="3500" dirty="0"/>
          </a:p>
          <a:p>
            <a:endParaRPr lang="en-US" dirty="0"/>
          </a:p>
        </p:txBody>
      </p:sp>
      <p:sp>
        <p:nvSpPr>
          <p:cNvPr id="4" name="Title 1"/>
          <p:cNvSpPr>
            <a:spLocks noGrp="1"/>
          </p:cNvSpPr>
          <p:nvPr>
            <p:ph type="title"/>
          </p:nvPr>
        </p:nvSpPr>
        <p:spPr>
          <a:xfrm>
            <a:off x="0" y="0"/>
            <a:ext cx="9144000" cy="685800"/>
          </a:xfrm>
          <a:solidFill>
            <a:srgbClr val="002060"/>
          </a:solidFill>
        </p:spPr>
        <p:txBody>
          <a:bodyPr>
            <a:normAutofit/>
          </a:bodyPr>
          <a:lstStyle/>
          <a:p>
            <a:pPr algn="ctr"/>
            <a:r>
              <a:rPr lang="en-US" sz="3200" dirty="0" smtClean="0">
                <a:solidFill>
                  <a:schemeClr val="bg1"/>
                </a:solidFill>
                <a:latin typeface="Aharoni" pitchFamily="2" charset="-79"/>
                <a:cs typeface="Aharoni" pitchFamily="2" charset="-79"/>
              </a:rPr>
              <a:t>RUANG LINGKUP KEGIATAN (2)</a:t>
            </a:r>
            <a:endParaRPr lang="en-US" sz="3200" dirty="0">
              <a:solidFill>
                <a:schemeClr val="bg1"/>
              </a:solidFill>
              <a:latin typeface="Aharoni" pitchFamily="2" charset="-79"/>
              <a:cs typeface="Aharoni" pitchFamily="2" charset="-79"/>
            </a:endParaRPr>
          </a:p>
        </p:txBody>
      </p:sp>
      <p:grpSp>
        <p:nvGrpSpPr>
          <p:cNvPr id="2" name="Group 4"/>
          <p:cNvGrpSpPr/>
          <p:nvPr/>
        </p:nvGrpSpPr>
        <p:grpSpPr>
          <a:xfrm>
            <a:off x="4038600" y="5943600"/>
            <a:ext cx="5029200" cy="990600"/>
            <a:chOff x="4038600" y="5867400"/>
            <a:chExt cx="5029200" cy="1017588"/>
          </a:xfrm>
        </p:grpSpPr>
        <p:pic>
          <p:nvPicPr>
            <p:cNvPr id="6" name="Picture 5" descr="F:\Survey-Bdg-210606-by Ita\DSCN1460.JPG">
              <a:hlinkClick r:id="" action="ppaction://noaction"/>
            </p:cNvPr>
            <p:cNvPicPr>
              <a:picLocks noChangeAspect="1" noChangeArrowheads="1"/>
            </p:cNvPicPr>
            <p:nvPr/>
          </p:nvPicPr>
          <p:blipFill>
            <a:blip r:embed="rId2" cstate="print"/>
            <a:srcRect/>
            <a:stretch>
              <a:fillRect/>
            </a:stretch>
          </p:blipFill>
          <p:spPr bwMode="auto">
            <a:xfrm>
              <a:off x="6934200" y="5943600"/>
              <a:ext cx="901700" cy="674688"/>
            </a:xfrm>
            <a:prstGeom prst="rect">
              <a:avLst/>
            </a:prstGeom>
            <a:noFill/>
            <a:ln w="9525">
              <a:noFill/>
              <a:miter lim="800000"/>
              <a:headEnd/>
              <a:tailEnd/>
            </a:ln>
          </p:spPr>
        </p:pic>
        <p:pic>
          <p:nvPicPr>
            <p:cNvPr id="7" name="Picture 6" descr="F:\Survey-Bdg-210606-by Ita\DSCN1523.JPG">
              <a:hlinkClick r:id="rId3" action="ppaction://hlinksldjump"/>
            </p:cNvPr>
            <p:cNvPicPr>
              <a:picLocks noChangeAspect="1" noChangeArrowheads="1"/>
            </p:cNvPicPr>
            <p:nvPr/>
          </p:nvPicPr>
          <p:blipFill>
            <a:blip r:embed="rId4" cstate="print"/>
            <a:srcRect/>
            <a:stretch>
              <a:fillRect/>
            </a:stretch>
          </p:blipFill>
          <p:spPr bwMode="auto">
            <a:xfrm>
              <a:off x="5943600" y="5943600"/>
              <a:ext cx="901700" cy="674688"/>
            </a:xfrm>
            <a:prstGeom prst="rect">
              <a:avLst/>
            </a:prstGeom>
            <a:noFill/>
            <a:ln w="9525">
              <a:noFill/>
              <a:miter lim="800000"/>
              <a:headEnd/>
              <a:tailEnd/>
            </a:ln>
          </p:spPr>
        </p:pic>
        <p:pic>
          <p:nvPicPr>
            <p:cNvPr id="8" name="Picture 7" descr="F:\Survey-Ind Dlm-270606\DSCN1538.JPG">
              <a:hlinkClick r:id="rId5" action="ppaction://hlinksldjump"/>
            </p:cNvPr>
            <p:cNvPicPr>
              <a:picLocks noChangeAspect="1" noChangeArrowheads="1"/>
            </p:cNvPicPr>
            <p:nvPr/>
          </p:nvPicPr>
          <p:blipFill>
            <a:blip r:embed="rId6"/>
            <a:srcRect/>
            <a:stretch>
              <a:fillRect/>
            </a:stretch>
          </p:blipFill>
          <p:spPr bwMode="auto">
            <a:xfrm>
              <a:off x="4953000" y="5943600"/>
              <a:ext cx="901700" cy="676275"/>
            </a:xfrm>
            <a:prstGeom prst="rect">
              <a:avLst/>
            </a:prstGeom>
            <a:noFill/>
            <a:ln w="9525">
              <a:noFill/>
              <a:miter lim="800000"/>
              <a:headEnd/>
              <a:tailEnd/>
            </a:ln>
          </p:spPr>
        </p:pic>
        <p:sp>
          <p:nvSpPr>
            <p:cNvPr id="9" name="TextBox 18"/>
            <p:cNvSpPr txBox="1">
              <a:spLocks noChangeArrowheads="1"/>
            </p:cNvSpPr>
            <p:nvPr/>
          </p:nvSpPr>
          <p:spPr bwMode="auto">
            <a:xfrm>
              <a:off x="4876800" y="6324600"/>
              <a:ext cx="596900" cy="276225"/>
            </a:xfrm>
            <a:prstGeom prst="rect">
              <a:avLst/>
            </a:prstGeom>
            <a:noFill/>
            <a:ln w="9525">
              <a:noFill/>
              <a:miter lim="800000"/>
              <a:headEnd/>
              <a:tailEnd/>
            </a:ln>
          </p:spPr>
          <p:txBody>
            <a:bodyPr wrap="none">
              <a:spAutoFit/>
            </a:bodyPr>
            <a:lstStyle/>
            <a:p>
              <a:r>
                <a:rPr lang="en-US" sz="1200" b="1" dirty="0">
                  <a:latin typeface="Calibri" pitchFamily="34" charset="0"/>
                </a:rPr>
                <a:t>HOME</a:t>
              </a:r>
            </a:p>
          </p:txBody>
        </p:sp>
        <p:sp>
          <p:nvSpPr>
            <p:cNvPr id="10" name="TextBox 9"/>
            <p:cNvSpPr txBox="1"/>
            <p:nvPr/>
          </p:nvSpPr>
          <p:spPr>
            <a:xfrm>
              <a:off x="5299075" y="5868988"/>
              <a:ext cx="696913"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2</a:t>
              </a:r>
            </a:p>
          </p:txBody>
        </p:sp>
        <p:sp>
          <p:nvSpPr>
            <p:cNvPr id="11" name="TextBox 10"/>
            <p:cNvSpPr txBox="1"/>
            <p:nvPr/>
          </p:nvSpPr>
          <p:spPr>
            <a:xfrm>
              <a:off x="6297613" y="5868988"/>
              <a:ext cx="696912"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3</a:t>
              </a:r>
            </a:p>
          </p:txBody>
        </p:sp>
        <p:sp>
          <p:nvSpPr>
            <p:cNvPr id="12" name="TextBox 11"/>
            <p:cNvSpPr txBox="1"/>
            <p:nvPr/>
          </p:nvSpPr>
          <p:spPr>
            <a:xfrm>
              <a:off x="7150100" y="5867400"/>
              <a:ext cx="698500"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4</a:t>
              </a:r>
            </a:p>
          </p:txBody>
        </p:sp>
        <p:pic>
          <p:nvPicPr>
            <p:cNvPr id="13" name="Picture 4"/>
            <p:cNvPicPr>
              <a:picLocks noChangeAspect="1" noChangeArrowheads="1"/>
            </p:cNvPicPr>
            <p:nvPr/>
          </p:nvPicPr>
          <p:blipFill>
            <a:blip r:embed="rId7"/>
            <a:srcRect/>
            <a:stretch>
              <a:fillRect/>
            </a:stretch>
          </p:blipFill>
          <p:spPr bwMode="auto">
            <a:xfrm>
              <a:off x="7848600" y="5943600"/>
              <a:ext cx="914400" cy="685800"/>
            </a:xfrm>
            <a:prstGeom prst="rect">
              <a:avLst/>
            </a:prstGeom>
            <a:noFill/>
            <a:ln w="9525">
              <a:noFill/>
              <a:miter lim="800000"/>
              <a:headEnd/>
              <a:tailEnd/>
            </a:ln>
            <a:effectLst/>
          </p:spPr>
        </p:pic>
        <p:pic>
          <p:nvPicPr>
            <p:cNvPr id="14" name="Picture 18"/>
            <p:cNvPicPr>
              <a:picLocks noChangeAspect="1" noChangeArrowheads="1"/>
            </p:cNvPicPr>
            <p:nvPr/>
          </p:nvPicPr>
          <p:blipFill>
            <a:blip r:embed="rId8"/>
            <a:srcRect/>
            <a:stretch>
              <a:fillRect/>
            </a:stretch>
          </p:blipFill>
          <p:spPr bwMode="auto">
            <a:xfrm>
              <a:off x="4038600" y="5943600"/>
              <a:ext cx="914400" cy="685800"/>
            </a:xfrm>
            <a:prstGeom prst="rect">
              <a:avLst/>
            </a:prstGeom>
            <a:noFill/>
            <a:ln w="9525">
              <a:noFill/>
              <a:miter lim="800000"/>
              <a:headEnd/>
              <a:tailEnd/>
            </a:ln>
            <a:effectLst/>
          </p:spPr>
        </p:pic>
        <p:sp>
          <p:nvSpPr>
            <p:cNvPr id="15" name="TextBox 14"/>
            <p:cNvSpPr txBox="1"/>
            <p:nvPr/>
          </p:nvSpPr>
          <p:spPr>
            <a:xfrm>
              <a:off x="4256087" y="5867400"/>
              <a:ext cx="696913"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1</a:t>
              </a:r>
              <a:endParaRPr lang="en-US" sz="6000" dirty="0">
                <a:solidFill>
                  <a:schemeClr val="accent1">
                    <a:lumMod val="20000"/>
                    <a:lumOff val="80000"/>
                  </a:schemeClr>
                </a:solidFill>
                <a:latin typeface="Arial Black" pitchFamily="34" charset="0"/>
              </a:endParaRPr>
            </a:p>
          </p:txBody>
        </p:sp>
        <p:sp>
          <p:nvSpPr>
            <p:cNvPr id="16" name="TextBox 15"/>
            <p:cNvSpPr txBox="1"/>
            <p:nvPr/>
          </p:nvSpPr>
          <p:spPr>
            <a:xfrm>
              <a:off x="8369300" y="5867400"/>
              <a:ext cx="698500"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5</a:t>
              </a:r>
              <a:endParaRPr lang="en-US" sz="6000" dirty="0">
                <a:solidFill>
                  <a:schemeClr val="accent1">
                    <a:lumMod val="20000"/>
                    <a:lumOff val="80000"/>
                  </a:schemeClr>
                </a:solidFill>
                <a:latin typeface="Arial Black" pitchFamily="34" charset="0"/>
              </a:endParaRPr>
            </a:p>
          </p:txBody>
        </p:sp>
      </p:grpSp>
      <p:pic>
        <p:nvPicPr>
          <p:cNvPr id="17" name="Picture 7"/>
          <p:cNvPicPr>
            <a:picLocks noChangeAspect="1" noChangeArrowheads="1"/>
          </p:cNvPicPr>
          <p:nvPr/>
        </p:nvPicPr>
        <p:blipFill>
          <a:blip r:embed="rId9"/>
          <a:srcRect/>
          <a:stretch>
            <a:fillRect/>
          </a:stretch>
        </p:blipFill>
        <p:spPr bwMode="auto">
          <a:xfrm>
            <a:off x="76200" y="1066800"/>
            <a:ext cx="195212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67200" y="2667000"/>
            <a:ext cx="4648200" cy="1143000"/>
          </a:xfrm>
          <a:prstGeom prst="rect">
            <a:avLst/>
          </a:prstGeom>
          <a:solidFill>
            <a:srgbClr val="00206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2. DASAR HUKUM</a:t>
            </a:r>
          </a:p>
        </p:txBody>
      </p:sp>
      <p:pic>
        <p:nvPicPr>
          <p:cNvPr id="5" name="Picture 1"/>
          <p:cNvPicPr>
            <a:picLocks noChangeArrowheads="1"/>
          </p:cNvPicPr>
          <p:nvPr/>
        </p:nvPicPr>
        <p:blipFill>
          <a:blip r:embed="rId2"/>
          <a:srcRect/>
          <a:stretch>
            <a:fillRect/>
          </a:stretch>
        </p:blipFill>
        <p:spPr bwMode="auto">
          <a:xfrm>
            <a:off x="228600" y="1295400"/>
            <a:ext cx="4014597" cy="3779848"/>
          </a:xfrm>
          <a:prstGeom prst="rect">
            <a:avLst/>
          </a:prstGeom>
          <a:noFill/>
          <a:ln w="9525">
            <a:noFill/>
            <a:miter lim="800000"/>
            <a:headEnd/>
            <a:tailEnd/>
          </a:ln>
        </p:spPr>
      </p:pic>
      <p:grpSp>
        <p:nvGrpSpPr>
          <p:cNvPr id="2" name="Group 5"/>
          <p:cNvGrpSpPr/>
          <p:nvPr/>
        </p:nvGrpSpPr>
        <p:grpSpPr>
          <a:xfrm>
            <a:off x="4038600" y="5867400"/>
            <a:ext cx="5029200" cy="990600"/>
            <a:chOff x="4038600" y="5867400"/>
            <a:chExt cx="5029200" cy="1017588"/>
          </a:xfrm>
        </p:grpSpPr>
        <p:pic>
          <p:nvPicPr>
            <p:cNvPr id="7" name="Picture 6" descr="F:\Survey-Bdg-210606-by Ita\DSCN1460.JPG">
              <a:hlinkClick r:id="" action="ppaction://noaction"/>
            </p:cNvPr>
            <p:cNvPicPr>
              <a:picLocks noChangeAspect="1" noChangeArrowheads="1"/>
            </p:cNvPicPr>
            <p:nvPr/>
          </p:nvPicPr>
          <p:blipFill>
            <a:blip r:embed="rId3" cstate="print"/>
            <a:srcRect/>
            <a:stretch>
              <a:fillRect/>
            </a:stretch>
          </p:blipFill>
          <p:spPr bwMode="auto">
            <a:xfrm>
              <a:off x="6934200" y="5943600"/>
              <a:ext cx="901700" cy="674688"/>
            </a:xfrm>
            <a:prstGeom prst="rect">
              <a:avLst/>
            </a:prstGeom>
            <a:noFill/>
            <a:ln w="9525">
              <a:noFill/>
              <a:miter lim="800000"/>
              <a:headEnd/>
              <a:tailEnd/>
            </a:ln>
          </p:spPr>
        </p:pic>
        <p:pic>
          <p:nvPicPr>
            <p:cNvPr id="8" name="Picture 6" descr="F:\Survey-Bdg-210606-by Ita\DSCN1523.JPG">
              <a:hlinkClick r:id="rId4" action="ppaction://hlinksldjump"/>
            </p:cNvPr>
            <p:cNvPicPr>
              <a:picLocks noChangeAspect="1" noChangeArrowheads="1"/>
            </p:cNvPicPr>
            <p:nvPr/>
          </p:nvPicPr>
          <p:blipFill>
            <a:blip r:embed="rId5" cstate="print"/>
            <a:srcRect/>
            <a:stretch>
              <a:fillRect/>
            </a:stretch>
          </p:blipFill>
          <p:spPr bwMode="auto">
            <a:xfrm>
              <a:off x="5943600" y="5943600"/>
              <a:ext cx="901700" cy="674688"/>
            </a:xfrm>
            <a:prstGeom prst="rect">
              <a:avLst/>
            </a:prstGeom>
            <a:noFill/>
            <a:ln w="9525">
              <a:noFill/>
              <a:miter lim="800000"/>
              <a:headEnd/>
              <a:tailEnd/>
            </a:ln>
          </p:spPr>
        </p:pic>
        <p:pic>
          <p:nvPicPr>
            <p:cNvPr id="9" name="Picture 7" descr="F:\Survey-Ind Dlm-270606\DSCN1538.JPG">
              <a:hlinkClick r:id="rId6" action="ppaction://hlinksldjump"/>
            </p:cNvPr>
            <p:cNvPicPr>
              <a:picLocks noChangeAspect="1" noChangeArrowheads="1"/>
            </p:cNvPicPr>
            <p:nvPr/>
          </p:nvPicPr>
          <p:blipFill>
            <a:blip r:embed="rId7"/>
            <a:srcRect/>
            <a:stretch>
              <a:fillRect/>
            </a:stretch>
          </p:blipFill>
          <p:spPr bwMode="auto">
            <a:xfrm>
              <a:off x="4953000" y="5943600"/>
              <a:ext cx="901700" cy="676275"/>
            </a:xfrm>
            <a:prstGeom prst="rect">
              <a:avLst/>
            </a:prstGeom>
            <a:noFill/>
            <a:ln w="9525">
              <a:noFill/>
              <a:miter lim="800000"/>
              <a:headEnd/>
              <a:tailEnd/>
            </a:ln>
          </p:spPr>
        </p:pic>
        <p:sp>
          <p:nvSpPr>
            <p:cNvPr id="10" name="TextBox 18"/>
            <p:cNvSpPr txBox="1">
              <a:spLocks noChangeArrowheads="1"/>
            </p:cNvSpPr>
            <p:nvPr/>
          </p:nvSpPr>
          <p:spPr bwMode="auto">
            <a:xfrm>
              <a:off x="4876800" y="6324600"/>
              <a:ext cx="596900" cy="276225"/>
            </a:xfrm>
            <a:prstGeom prst="rect">
              <a:avLst/>
            </a:prstGeom>
            <a:noFill/>
            <a:ln w="9525">
              <a:noFill/>
              <a:miter lim="800000"/>
              <a:headEnd/>
              <a:tailEnd/>
            </a:ln>
          </p:spPr>
          <p:txBody>
            <a:bodyPr wrap="none">
              <a:spAutoFit/>
            </a:bodyPr>
            <a:lstStyle/>
            <a:p>
              <a:r>
                <a:rPr lang="en-US" sz="1200" b="1" dirty="0">
                  <a:latin typeface="Calibri" pitchFamily="34" charset="0"/>
                </a:rPr>
                <a:t>HOME</a:t>
              </a:r>
            </a:p>
          </p:txBody>
        </p:sp>
        <p:sp>
          <p:nvSpPr>
            <p:cNvPr id="11" name="TextBox 10"/>
            <p:cNvSpPr txBox="1"/>
            <p:nvPr/>
          </p:nvSpPr>
          <p:spPr>
            <a:xfrm>
              <a:off x="5299075" y="5868988"/>
              <a:ext cx="696913"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2</a:t>
              </a:r>
            </a:p>
          </p:txBody>
        </p:sp>
        <p:sp>
          <p:nvSpPr>
            <p:cNvPr id="12" name="TextBox 11"/>
            <p:cNvSpPr txBox="1"/>
            <p:nvPr/>
          </p:nvSpPr>
          <p:spPr>
            <a:xfrm>
              <a:off x="6297613" y="5868988"/>
              <a:ext cx="696912"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3</a:t>
              </a:r>
            </a:p>
          </p:txBody>
        </p:sp>
        <p:sp>
          <p:nvSpPr>
            <p:cNvPr id="13" name="TextBox 12"/>
            <p:cNvSpPr txBox="1"/>
            <p:nvPr/>
          </p:nvSpPr>
          <p:spPr>
            <a:xfrm>
              <a:off x="7150100" y="5867400"/>
              <a:ext cx="698500"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4</a:t>
              </a:r>
            </a:p>
          </p:txBody>
        </p:sp>
        <p:pic>
          <p:nvPicPr>
            <p:cNvPr id="14" name="Picture 4"/>
            <p:cNvPicPr>
              <a:picLocks noChangeAspect="1" noChangeArrowheads="1"/>
            </p:cNvPicPr>
            <p:nvPr/>
          </p:nvPicPr>
          <p:blipFill>
            <a:blip r:embed="rId8"/>
            <a:srcRect/>
            <a:stretch>
              <a:fillRect/>
            </a:stretch>
          </p:blipFill>
          <p:spPr bwMode="auto">
            <a:xfrm>
              <a:off x="7848600" y="5943600"/>
              <a:ext cx="914400" cy="685800"/>
            </a:xfrm>
            <a:prstGeom prst="rect">
              <a:avLst/>
            </a:prstGeom>
            <a:noFill/>
            <a:ln w="9525">
              <a:noFill/>
              <a:miter lim="800000"/>
              <a:headEnd/>
              <a:tailEnd/>
            </a:ln>
            <a:effectLst/>
          </p:spPr>
        </p:pic>
        <p:pic>
          <p:nvPicPr>
            <p:cNvPr id="15" name="Picture 18"/>
            <p:cNvPicPr>
              <a:picLocks noChangeAspect="1" noChangeArrowheads="1"/>
            </p:cNvPicPr>
            <p:nvPr/>
          </p:nvPicPr>
          <p:blipFill>
            <a:blip r:embed="rId9"/>
            <a:srcRect/>
            <a:stretch>
              <a:fillRect/>
            </a:stretch>
          </p:blipFill>
          <p:spPr bwMode="auto">
            <a:xfrm>
              <a:off x="4038600" y="5943600"/>
              <a:ext cx="914400" cy="685800"/>
            </a:xfrm>
            <a:prstGeom prst="rect">
              <a:avLst/>
            </a:prstGeom>
            <a:noFill/>
            <a:ln w="9525">
              <a:noFill/>
              <a:miter lim="800000"/>
              <a:headEnd/>
              <a:tailEnd/>
            </a:ln>
            <a:effectLst/>
          </p:spPr>
        </p:pic>
        <p:sp>
          <p:nvSpPr>
            <p:cNvPr id="16" name="TextBox 15"/>
            <p:cNvSpPr txBox="1"/>
            <p:nvPr/>
          </p:nvSpPr>
          <p:spPr>
            <a:xfrm>
              <a:off x="4256087" y="5867400"/>
              <a:ext cx="696913"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1</a:t>
              </a:r>
              <a:endParaRPr lang="en-US" sz="6000" dirty="0">
                <a:solidFill>
                  <a:schemeClr val="accent1">
                    <a:lumMod val="20000"/>
                    <a:lumOff val="80000"/>
                  </a:schemeClr>
                </a:solidFill>
                <a:latin typeface="Arial Black" pitchFamily="34" charset="0"/>
              </a:endParaRPr>
            </a:p>
          </p:txBody>
        </p:sp>
        <p:sp>
          <p:nvSpPr>
            <p:cNvPr id="17" name="TextBox 16"/>
            <p:cNvSpPr txBox="1"/>
            <p:nvPr/>
          </p:nvSpPr>
          <p:spPr>
            <a:xfrm>
              <a:off x="8369300" y="5867400"/>
              <a:ext cx="698500"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5</a:t>
              </a:r>
              <a:endParaRPr lang="en-US" sz="6000" dirty="0">
                <a:solidFill>
                  <a:schemeClr val="accent1">
                    <a:lumMod val="20000"/>
                    <a:lumOff val="80000"/>
                  </a:schemeClr>
                </a:solidFill>
                <a:latin typeface="Arial Black"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914400"/>
            <a:ext cx="7391400" cy="5105400"/>
          </a:xfrm>
          <a:solidFill>
            <a:schemeClr val="accent1">
              <a:lumMod val="20000"/>
              <a:lumOff val="80000"/>
            </a:schemeClr>
          </a:solidFill>
        </p:spPr>
        <p:txBody>
          <a:bodyPr>
            <a:normAutofit fontScale="47500" lnSpcReduction="20000"/>
          </a:bodyPr>
          <a:lstStyle/>
          <a:p>
            <a:pPr marL="284163" indent="-284163" algn="just">
              <a:buAutoNum type="arabicPeriod"/>
            </a:pPr>
            <a:r>
              <a:rPr lang="id-ID" sz="3400" dirty="0" smtClean="0"/>
              <a:t>UU Nomor 1 Tahun 2011 tentang Perumahan dan Kawasan Permukiman </a:t>
            </a:r>
          </a:p>
          <a:p>
            <a:pPr marL="284163" indent="-284163" algn="just">
              <a:buAutoNum type="arabicPeriod"/>
            </a:pPr>
            <a:r>
              <a:rPr lang="id-ID" sz="3400" dirty="0" smtClean="0"/>
              <a:t>Peraturan Pemerintah Nomor 21 Tahun 2004 tentang Penyusunan Rencana Kerja dan Anggaran Kementerian Negara/Lembaga;</a:t>
            </a:r>
          </a:p>
          <a:p>
            <a:pPr marL="284163" indent="-284163" algn="just">
              <a:buAutoNum type="arabicPeriod"/>
            </a:pPr>
            <a:r>
              <a:rPr lang="id-ID" sz="3400" dirty="0" smtClean="0"/>
              <a:t>Peraturan Presiden Republik Indonesia Nomor 9 Tahun 2005 tentang Kedudukan, Tugas Fungsi, Susunan Organisasi dan Tata Kerja Kementerian Negara Republik Indonesia;</a:t>
            </a:r>
          </a:p>
          <a:p>
            <a:pPr marL="284163" indent="-284163" algn="just">
              <a:buAutoNum type="arabicPeriod"/>
            </a:pPr>
            <a:r>
              <a:rPr lang="id-ID" sz="3400" dirty="0" smtClean="0"/>
              <a:t>Peraturan Presiden Republik Indonesia Nomor 10 Tahun 2005 tentang Unit Organisasi dan Tugas Eselon I Kementerian Negara Republik Indonesia sebagaimana telah beberapakali dirubah terakhir dengan Peraturan Presiden Republik Indonesia Nomor 50 Tahun 2008;</a:t>
            </a:r>
          </a:p>
          <a:p>
            <a:pPr marL="284163" indent="-284163" algn="just">
              <a:buAutoNum type="arabicPeriod"/>
            </a:pPr>
            <a:r>
              <a:rPr lang="id-ID" sz="3400" dirty="0" smtClean="0"/>
              <a:t>Peraturan Menteri Negara Perumahan Rakyat Nomor 21 Tahun 2010, tanggal 3 Desember 2010 tentang Organisasi dan Tata Kerja Kementerian Perumahan Rakyat Republik Indonesia.  Bagian Data dan Pelaporan mempunyai Tugas dan Fungsi:</a:t>
            </a:r>
          </a:p>
          <a:p>
            <a:pPr marL="630238" indent="-285750" algn="just">
              <a:buNone/>
              <a:tabLst>
                <a:tab pos="627063" algn="l"/>
              </a:tabLst>
            </a:pPr>
            <a:r>
              <a:rPr lang="id-ID" sz="3400" dirty="0" smtClean="0"/>
              <a:t>a.  Pelaksanaan pengelolaan data dibidang Perumahan Rakyat</a:t>
            </a:r>
          </a:p>
          <a:p>
            <a:pPr marL="630238" indent="-285750" algn="just">
              <a:buNone/>
              <a:tabLst>
                <a:tab pos="627063" algn="l"/>
              </a:tabLst>
            </a:pPr>
            <a:r>
              <a:rPr lang="id-ID" sz="3400" dirty="0" smtClean="0"/>
              <a:t>b. Pelaksanaan pengelolaan sistem informasi dibidang Perumahan Rakyat</a:t>
            </a:r>
          </a:p>
          <a:p>
            <a:pPr marL="630238" indent="-285750" algn="just">
              <a:buNone/>
              <a:tabLst>
                <a:tab pos="627063" algn="l"/>
              </a:tabLst>
            </a:pPr>
            <a:r>
              <a:rPr lang="id-ID" sz="3400" dirty="0" smtClean="0"/>
              <a:t>c. Pelaksanaan pengelolaan analisa dan pelaporan dibidang Perumahan Rakyat</a:t>
            </a:r>
          </a:p>
          <a:p>
            <a:pPr marL="514350" indent="-514350">
              <a:buAutoNum type="arabicPeriod"/>
            </a:pPr>
            <a:endParaRPr lang="en-US" dirty="0"/>
          </a:p>
        </p:txBody>
      </p:sp>
      <p:sp>
        <p:nvSpPr>
          <p:cNvPr id="2" name="Title 1"/>
          <p:cNvSpPr>
            <a:spLocks noGrp="1"/>
          </p:cNvSpPr>
          <p:nvPr>
            <p:ph type="title"/>
          </p:nvPr>
        </p:nvSpPr>
        <p:spPr>
          <a:xfrm>
            <a:off x="0" y="0"/>
            <a:ext cx="9144000" cy="762000"/>
          </a:xfrm>
          <a:solidFill>
            <a:srgbClr val="002060"/>
          </a:solidFill>
        </p:spPr>
        <p:txBody>
          <a:bodyPr>
            <a:normAutofit/>
          </a:bodyPr>
          <a:lstStyle/>
          <a:p>
            <a:pPr algn="ctr"/>
            <a:r>
              <a:rPr lang="en-US" b="1" dirty="0" smtClean="0">
                <a:solidFill>
                  <a:schemeClr val="bg1"/>
                </a:solidFill>
              </a:rPr>
              <a:t>DASAR HUKUM</a:t>
            </a:r>
            <a:endParaRPr lang="en-US" b="1" dirty="0">
              <a:solidFill>
                <a:schemeClr val="bg1"/>
              </a:solidFill>
            </a:endParaRPr>
          </a:p>
        </p:txBody>
      </p:sp>
      <p:grpSp>
        <p:nvGrpSpPr>
          <p:cNvPr id="4" name="Group 3"/>
          <p:cNvGrpSpPr/>
          <p:nvPr/>
        </p:nvGrpSpPr>
        <p:grpSpPr>
          <a:xfrm>
            <a:off x="4038600" y="5867400"/>
            <a:ext cx="5029200" cy="990600"/>
            <a:chOff x="4038600" y="5867400"/>
            <a:chExt cx="5029200" cy="1017588"/>
          </a:xfrm>
        </p:grpSpPr>
        <p:pic>
          <p:nvPicPr>
            <p:cNvPr id="5" name="Picture 4" descr="F:\Survey-Bdg-210606-by Ita\DSCN1460.JPG">
              <a:hlinkClick r:id="" action="ppaction://noaction"/>
            </p:cNvPr>
            <p:cNvPicPr>
              <a:picLocks noChangeAspect="1" noChangeArrowheads="1"/>
            </p:cNvPicPr>
            <p:nvPr/>
          </p:nvPicPr>
          <p:blipFill>
            <a:blip r:embed="rId2" cstate="print"/>
            <a:srcRect/>
            <a:stretch>
              <a:fillRect/>
            </a:stretch>
          </p:blipFill>
          <p:spPr bwMode="auto">
            <a:xfrm>
              <a:off x="6934200" y="5943600"/>
              <a:ext cx="901700" cy="674688"/>
            </a:xfrm>
            <a:prstGeom prst="rect">
              <a:avLst/>
            </a:prstGeom>
            <a:noFill/>
            <a:ln w="9525">
              <a:noFill/>
              <a:miter lim="800000"/>
              <a:headEnd/>
              <a:tailEnd/>
            </a:ln>
          </p:spPr>
        </p:pic>
        <p:pic>
          <p:nvPicPr>
            <p:cNvPr id="6" name="Picture 6" descr="F:\Survey-Bdg-210606-by Ita\DSCN1523.JPG">
              <a:hlinkClick r:id="rId3" action="ppaction://hlinksldjump"/>
            </p:cNvPr>
            <p:cNvPicPr>
              <a:picLocks noChangeAspect="1" noChangeArrowheads="1"/>
            </p:cNvPicPr>
            <p:nvPr/>
          </p:nvPicPr>
          <p:blipFill>
            <a:blip r:embed="rId4" cstate="print"/>
            <a:srcRect/>
            <a:stretch>
              <a:fillRect/>
            </a:stretch>
          </p:blipFill>
          <p:spPr bwMode="auto">
            <a:xfrm>
              <a:off x="5943600" y="5943600"/>
              <a:ext cx="901700" cy="674688"/>
            </a:xfrm>
            <a:prstGeom prst="rect">
              <a:avLst/>
            </a:prstGeom>
            <a:noFill/>
            <a:ln w="9525">
              <a:noFill/>
              <a:miter lim="800000"/>
              <a:headEnd/>
              <a:tailEnd/>
            </a:ln>
          </p:spPr>
        </p:pic>
        <p:pic>
          <p:nvPicPr>
            <p:cNvPr id="7" name="Picture 7" descr="F:\Survey-Ind Dlm-270606\DSCN1538.JPG">
              <a:hlinkClick r:id="rId5" action="ppaction://hlinksldjump"/>
            </p:cNvPr>
            <p:cNvPicPr>
              <a:picLocks noChangeAspect="1" noChangeArrowheads="1"/>
            </p:cNvPicPr>
            <p:nvPr/>
          </p:nvPicPr>
          <p:blipFill>
            <a:blip r:embed="rId6"/>
            <a:srcRect/>
            <a:stretch>
              <a:fillRect/>
            </a:stretch>
          </p:blipFill>
          <p:spPr bwMode="auto">
            <a:xfrm>
              <a:off x="4953000" y="5943600"/>
              <a:ext cx="901700" cy="676275"/>
            </a:xfrm>
            <a:prstGeom prst="rect">
              <a:avLst/>
            </a:prstGeom>
            <a:noFill/>
            <a:ln w="9525">
              <a:noFill/>
              <a:miter lim="800000"/>
              <a:headEnd/>
              <a:tailEnd/>
            </a:ln>
          </p:spPr>
        </p:pic>
        <p:sp>
          <p:nvSpPr>
            <p:cNvPr id="8" name="TextBox 18"/>
            <p:cNvSpPr txBox="1">
              <a:spLocks noChangeArrowheads="1"/>
            </p:cNvSpPr>
            <p:nvPr/>
          </p:nvSpPr>
          <p:spPr bwMode="auto">
            <a:xfrm>
              <a:off x="4876800" y="6324600"/>
              <a:ext cx="596900" cy="276225"/>
            </a:xfrm>
            <a:prstGeom prst="rect">
              <a:avLst/>
            </a:prstGeom>
            <a:noFill/>
            <a:ln w="9525">
              <a:noFill/>
              <a:miter lim="800000"/>
              <a:headEnd/>
              <a:tailEnd/>
            </a:ln>
          </p:spPr>
          <p:txBody>
            <a:bodyPr wrap="none">
              <a:spAutoFit/>
            </a:bodyPr>
            <a:lstStyle/>
            <a:p>
              <a:r>
                <a:rPr lang="en-US" sz="1200" b="1" dirty="0">
                  <a:latin typeface="Calibri" pitchFamily="34" charset="0"/>
                </a:rPr>
                <a:t>HOME</a:t>
              </a:r>
            </a:p>
          </p:txBody>
        </p:sp>
        <p:sp>
          <p:nvSpPr>
            <p:cNvPr id="9" name="TextBox 8"/>
            <p:cNvSpPr txBox="1"/>
            <p:nvPr/>
          </p:nvSpPr>
          <p:spPr>
            <a:xfrm>
              <a:off x="5299075" y="5868988"/>
              <a:ext cx="696913"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2</a:t>
              </a:r>
            </a:p>
          </p:txBody>
        </p:sp>
        <p:sp>
          <p:nvSpPr>
            <p:cNvPr id="10" name="TextBox 9"/>
            <p:cNvSpPr txBox="1"/>
            <p:nvPr/>
          </p:nvSpPr>
          <p:spPr>
            <a:xfrm>
              <a:off x="6297613" y="5868988"/>
              <a:ext cx="696912"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3</a:t>
              </a:r>
            </a:p>
          </p:txBody>
        </p:sp>
        <p:sp>
          <p:nvSpPr>
            <p:cNvPr id="11" name="TextBox 10"/>
            <p:cNvSpPr txBox="1"/>
            <p:nvPr/>
          </p:nvSpPr>
          <p:spPr>
            <a:xfrm>
              <a:off x="7150100" y="5867400"/>
              <a:ext cx="698500" cy="1016000"/>
            </a:xfrm>
            <a:prstGeom prst="rect">
              <a:avLst/>
            </a:prstGeom>
            <a:noFill/>
          </p:spPr>
          <p:txBody>
            <a:bodyPr wrap="none">
              <a:spAutoFit/>
            </a:bodyPr>
            <a:lstStyle/>
            <a:p>
              <a:pPr fontAlgn="auto">
                <a:spcBef>
                  <a:spcPts val="0"/>
                </a:spcBef>
                <a:spcAft>
                  <a:spcPts val="0"/>
                </a:spcAft>
                <a:defRPr/>
              </a:pPr>
              <a:r>
                <a:rPr lang="en-US" sz="6000" dirty="0">
                  <a:solidFill>
                    <a:schemeClr val="accent1">
                      <a:lumMod val="20000"/>
                      <a:lumOff val="80000"/>
                    </a:schemeClr>
                  </a:solidFill>
                  <a:latin typeface="Arial Black" pitchFamily="34" charset="0"/>
                </a:rPr>
                <a:t>4</a:t>
              </a:r>
            </a:p>
          </p:txBody>
        </p:sp>
        <p:pic>
          <p:nvPicPr>
            <p:cNvPr id="12" name="Picture 4"/>
            <p:cNvPicPr>
              <a:picLocks noChangeAspect="1" noChangeArrowheads="1"/>
            </p:cNvPicPr>
            <p:nvPr/>
          </p:nvPicPr>
          <p:blipFill>
            <a:blip r:embed="rId7"/>
            <a:srcRect/>
            <a:stretch>
              <a:fillRect/>
            </a:stretch>
          </p:blipFill>
          <p:spPr bwMode="auto">
            <a:xfrm>
              <a:off x="7848600" y="5943600"/>
              <a:ext cx="914400" cy="685800"/>
            </a:xfrm>
            <a:prstGeom prst="rect">
              <a:avLst/>
            </a:prstGeom>
            <a:noFill/>
            <a:ln w="9525">
              <a:noFill/>
              <a:miter lim="800000"/>
              <a:headEnd/>
              <a:tailEnd/>
            </a:ln>
            <a:effectLst/>
          </p:spPr>
        </p:pic>
        <p:pic>
          <p:nvPicPr>
            <p:cNvPr id="13" name="Picture 18"/>
            <p:cNvPicPr>
              <a:picLocks noChangeAspect="1" noChangeArrowheads="1"/>
            </p:cNvPicPr>
            <p:nvPr/>
          </p:nvPicPr>
          <p:blipFill>
            <a:blip r:embed="rId8"/>
            <a:srcRect/>
            <a:stretch>
              <a:fillRect/>
            </a:stretch>
          </p:blipFill>
          <p:spPr bwMode="auto">
            <a:xfrm>
              <a:off x="4038600" y="5943600"/>
              <a:ext cx="914400" cy="685800"/>
            </a:xfrm>
            <a:prstGeom prst="rect">
              <a:avLst/>
            </a:prstGeom>
            <a:noFill/>
            <a:ln w="9525">
              <a:noFill/>
              <a:miter lim="800000"/>
              <a:headEnd/>
              <a:tailEnd/>
            </a:ln>
            <a:effectLst/>
          </p:spPr>
        </p:pic>
        <p:sp>
          <p:nvSpPr>
            <p:cNvPr id="14" name="TextBox 13"/>
            <p:cNvSpPr txBox="1"/>
            <p:nvPr/>
          </p:nvSpPr>
          <p:spPr>
            <a:xfrm>
              <a:off x="4256087" y="5867400"/>
              <a:ext cx="696913"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1</a:t>
              </a:r>
              <a:endParaRPr lang="en-US" sz="6000" dirty="0">
                <a:solidFill>
                  <a:schemeClr val="accent1">
                    <a:lumMod val="20000"/>
                    <a:lumOff val="80000"/>
                  </a:schemeClr>
                </a:solidFill>
                <a:latin typeface="Arial Black" pitchFamily="34" charset="0"/>
              </a:endParaRPr>
            </a:p>
          </p:txBody>
        </p:sp>
        <p:sp>
          <p:nvSpPr>
            <p:cNvPr id="15" name="TextBox 14"/>
            <p:cNvSpPr txBox="1"/>
            <p:nvPr/>
          </p:nvSpPr>
          <p:spPr>
            <a:xfrm>
              <a:off x="8369300" y="5867400"/>
              <a:ext cx="698500" cy="1016000"/>
            </a:xfrm>
            <a:prstGeom prst="rect">
              <a:avLst/>
            </a:prstGeom>
            <a:noFill/>
          </p:spPr>
          <p:txBody>
            <a:bodyPr wrap="none">
              <a:spAutoFit/>
            </a:bodyPr>
            <a:lstStyle/>
            <a:p>
              <a:pPr fontAlgn="auto">
                <a:spcBef>
                  <a:spcPts val="0"/>
                </a:spcBef>
                <a:spcAft>
                  <a:spcPts val="0"/>
                </a:spcAft>
                <a:defRPr/>
              </a:pPr>
              <a:r>
                <a:rPr lang="en-US" sz="6000" dirty="0" smtClean="0">
                  <a:solidFill>
                    <a:schemeClr val="accent1">
                      <a:lumMod val="20000"/>
                      <a:lumOff val="80000"/>
                    </a:schemeClr>
                  </a:solidFill>
                  <a:latin typeface="Arial Black" pitchFamily="34" charset="0"/>
                </a:rPr>
                <a:t>5</a:t>
              </a:r>
              <a:endParaRPr lang="en-US" sz="6000" dirty="0">
                <a:solidFill>
                  <a:schemeClr val="accent1">
                    <a:lumMod val="20000"/>
                    <a:lumOff val="80000"/>
                  </a:schemeClr>
                </a:solidFill>
                <a:latin typeface="Arial Black" pitchFamily="34" charset="0"/>
              </a:endParaRPr>
            </a:p>
          </p:txBody>
        </p:sp>
      </p:grpSp>
      <p:grpSp>
        <p:nvGrpSpPr>
          <p:cNvPr id="20" name="Group 19"/>
          <p:cNvGrpSpPr/>
          <p:nvPr/>
        </p:nvGrpSpPr>
        <p:grpSpPr>
          <a:xfrm>
            <a:off x="0" y="1143000"/>
            <a:ext cx="1600200" cy="4648200"/>
            <a:chOff x="0" y="1143000"/>
            <a:chExt cx="1652340" cy="4648200"/>
          </a:xfrm>
        </p:grpSpPr>
        <p:pic>
          <p:nvPicPr>
            <p:cNvPr id="16" name="Picture 6"/>
            <p:cNvPicPr>
              <a:picLocks noChangeAspect="1" noChangeArrowheads="1"/>
            </p:cNvPicPr>
            <p:nvPr/>
          </p:nvPicPr>
          <p:blipFill>
            <a:blip r:embed="rId9"/>
            <a:srcRect/>
            <a:stretch>
              <a:fillRect/>
            </a:stretch>
          </p:blipFill>
          <p:spPr bwMode="auto">
            <a:xfrm>
              <a:off x="50095" y="3276600"/>
              <a:ext cx="1473906" cy="1219200"/>
            </a:xfrm>
            <a:prstGeom prst="rect">
              <a:avLst/>
            </a:prstGeom>
            <a:noFill/>
            <a:ln w="9525">
              <a:noFill/>
              <a:miter lim="800000"/>
              <a:headEnd/>
              <a:tailEnd/>
            </a:ln>
            <a:effectLst/>
          </p:spPr>
        </p:pic>
        <p:pic>
          <p:nvPicPr>
            <p:cNvPr id="17" name="Picture 7"/>
            <p:cNvPicPr>
              <a:picLocks noChangeAspect="1" noChangeArrowheads="1"/>
            </p:cNvPicPr>
            <p:nvPr/>
          </p:nvPicPr>
          <p:blipFill>
            <a:blip r:embed="rId10"/>
            <a:srcRect/>
            <a:stretch>
              <a:fillRect/>
            </a:stretch>
          </p:blipFill>
          <p:spPr bwMode="auto">
            <a:xfrm>
              <a:off x="76200" y="1143000"/>
              <a:ext cx="1447800" cy="1066800"/>
            </a:xfrm>
            <a:prstGeom prst="rect">
              <a:avLst/>
            </a:prstGeom>
            <a:noFill/>
            <a:ln w="9525">
              <a:noFill/>
              <a:miter lim="800000"/>
              <a:headEnd/>
              <a:tailEnd/>
            </a:ln>
            <a:effectLst/>
          </p:spPr>
        </p:pic>
        <p:pic>
          <p:nvPicPr>
            <p:cNvPr id="18" name="Picture 9"/>
            <p:cNvPicPr>
              <a:picLocks noChangeAspect="1" noChangeArrowheads="1"/>
            </p:cNvPicPr>
            <p:nvPr/>
          </p:nvPicPr>
          <p:blipFill>
            <a:blip r:embed="rId11"/>
            <a:srcRect/>
            <a:stretch>
              <a:fillRect/>
            </a:stretch>
          </p:blipFill>
          <p:spPr bwMode="auto">
            <a:xfrm>
              <a:off x="76200" y="2133600"/>
              <a:ext cx="1447800" cy="1165013"/>
            </a:xfrm>
            <a:prstGeom prst="rect">
              <a:avLst/>
            </a:prstGeom>
            <a:noFill/>
            <a:ln w="9525">
              <a:noFill/>
              <a:miter lim="800000"/>
              <a:headEnd/>
              <a:tailEnd/>
            </a:ln>
            <a:effectLst/>
          </p:spPr>
        </p:pic>
        <p:pic>
          <p:nvPicPr>
            <p:cNvPr id="19" name="Picture 11"/>
            <p:cNvPicPr>
              <a:picLocks noChangeAspect="1" noChangeArrowheads="1"/>
            </p:cNvPicPr>
            <p:nvPr/>
          </p:nvPicPr>
          <p:blipFill>
            <a:blip r:embed="rId12"/>
            <a:srcRect t="5425"/>
            <a:stretch>
              <a:fillRect/>
            </a:stretch>
          </p:blipFill>
          <p:spPr bwMode="auto">
            <a:xfrm>
              <a:off x="0" y="4419600"/>
              <a:ext cx="1652340" cy="137160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TotalTime>
  <Words>1000</Words>
  <Application>Microsoft Office PowerPoint</Application>
  <PresentationFormat>On-screen Show (4:3)</PresentationFormat>
  <Paragraphs>212</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CorelDRAW</vt:lpstr>
      <vt:lpstr>PowerPoint Presentation</vt:lpstr>
      <vt:lpstr>SISTEMATIKA PEMBAHASAN</vt:lpstr>
      <vt:lpstr>1. PENDAHULUAN</vt:lpstr>
      <vt:lpstr>LATAR BELAKANG</vt:lpstr>
      <vt:lpstr>MAKSUD  DAN  TUJUAN PEKERJAAN</vt:lpstr>
      <vt:lpstr>RUANG LINGKUP KEGIATAN (1)</vt:lpstr>
      <vt:lpstr>RUANG LINGKUP KEGIATAN (2)</vt:lpstr>
      <vt:lpstr>PowerPoint Presentation</vt:lpstr>
      <vt:lpstr>DASAR HUKUM</vt:lpstr>
      <vt:lpstr>PowerPoint Presentation</vt:lpstr>
      <vt:lpstr>PowerPoint Presentation</vt:lpstr>
      <vt:lpstr>PowerPoint Presentation</vt:lpstr>
      <vt:lpstr>PowerPoint Presentation</vt:lpstr>
      <vt:lpstr>ILLUSTRASI DOKUMEN MANAGER</vt:lpstr>
      <vt:lpstr>PowerPoint Presentation</vt:lpstr>
      <vt:lpstr>STRUKTUR DATA KEMENTERIAN  PERUMAHAN RAKYAT</vt:lpstr>
      <vt:lpstr>PowerPoint Presentation</vt:lpstr>
      <vt:lpstr>PROGRES TERAKHIR STRUKTUR DATA</vt:lpstr>
      <vt:lpstr>PowerPoint Presentation</vt:lpstr>
      <vt:lpstr>KONSEP MODEL INFRASTRUKTUR SISTEM  PENGOLAHAN DATA DAN INFORMASI</vt:lpstr>
      <vt:lpstr>MEKANISME SUPLAI DATA KE PUSAT</vt:lpstr>
      <vt:lpstr>MEKANISME PENYAJIAN INFORMASI  DARI KEMENPERA (PUSAT)</vt:lpstr>
      <vt:lpstr>PowerPoint Presentation</vt:lpstr>
      <vt:lpstr>PowerPoint Presentation</vt:lpstr>
      <vt:lpstr>PowerPoint Presentation</vt:lpstr>
      <vt:lpstr>PowerPoint Presentation</vt:lpstr>
      <vt:lpstr>CONTOH DATA TABULAR YANG TERIKAT DENGAN OBJEK SPASIAL</vt:lpstr>
      <vt:lpstr>PowerPoint Presentation</vt:lpstr>
      <vt:lpstr>CONTOH DOCUMENT MANAGER  DARI KEMENPERA  (1)</vt:lpstr>
      <vt:lpstr>DOCUMENT MANAGER (2)</vt:lpstr>
      <vt:lpstr>DOCUMENT MANAGER (3)</vt:lpstr>
      <vt:lpstr>DOCUMENT MANAGER (4)</vt:lpstr>
      <vt:lpstr>SYSTEM MANAGER (1)</vt:lpstr>
      <vt:lpstr>SYSTEM MANAGER (2)</vt:lpstr>
      <vt:lpstr>SYSTEM MANAGER (3)</vt:lpstr>
      <vt:lpstr>SYSTEM MANAGER (4)</vt:lpstr>
      <vt:lpstr>SYSTEM MANAGER (5)</vt:lpstr>
      <vt:lpstr>SYSTEM MANAGER (6)</vt:lpstr>
      <vt:lpstr>SYSTEM MANAGER (7)</vt:lpstr>
      <vt:lpstr>SYSTEM MANAGER (8)</vt:lpstr>
      <vt:lpstr>CONTOH SCREEN LAYOUT  LAPORAN REALISASI ANGGARAN BELANJA KEMENPERA</vt:lpstr>
      <vt:lpstr>LAPORAN REALISASI &amp; KEUANGAN  BELANJA MODAL KEMENPERA</vt:lpstr>
      <vt:lpstr>SEBARAN RUMAH SANGAT MURAH </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May</cp:lastModifiedBy>
  <cp:revision>89</cp:revision>
  <dcterms:created xsi:type="dcterms:W3CDTF">2014-02-17T09:37:15Z</dcterms:created>
  <dcterms:modified xsi:type="dcterms:W3CDTF">2015-04-08T06:56:58Z</dcterms:modified>
</cp:coreProperties>
</file>