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64" r:id="rId4"/>
    <p:sldId id="265" r:id="rId5"/>
    <p:sldId id="266" r:id="rId6"/>
    <p:sldId id="267" r:id="rId7"/>
    <p:sldId id="268" r:id="rId8"/>
    <p:sldId id="273" r:id="rId9"/>
    <p:sldId id="269" r:id="rId10"/>
    <p:sldId id="272" r:id="rId11"/>
    <p:sldId id="270" r:id="rId12"/>
    <p:sldId id="271" r:id="rId13"/>
    <p:sldId id="275" r:id="rId14"/>
    <p:sldId id="274" r:id="rId1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3" d="100"/>
          <a:sy n="43" d="100"/>
        </p:scale>
        <p:origin x="-60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CCBF064B-22E7-47A8-B1F6-172E20AAA439}" type="datetimeFigureOut">
              <a:rPr lang="id-ID" smtClean="0"/>
              <a:pPr/>
              <a:t>08/04/2015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3B83A73-4768-4397-BB35-91441DD93776}"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CBF064B-22E7-47A8-B1F6-172E20AAA439}" type="datetimeFigureOut">
              <a:rPr lang="id-ID" smtClean="0"/>
              <a:pPr/>
              <a:t>08/04/2015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3B83A73-4768-4397-BB35-91441DD93776}"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CBF064B-22E7-47A8-B1F6-172E20AAA439}" type="datetimeFigureOut">
              <a:rPr lang="id-ID" smtClean="0"/>
              <a:pPr/>
              <a:t>08/04/2015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3B83A73-4768-4397-BB35-91441DD93776}"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CBF064B-22E7-47A8-B1F6-172E20AAA439}" type="datetimeFigureOut">
              <a:rPr lang="id-ID" smtClean="0"/>
              <a:pPr/>
              <a:t>08/04/2015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3B83A73-4768-4397-BB35-91441DD93776}"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BF064B-22E7-47A8-B1F6-172E20AAA439}" type="datetimeFigureOut">
              <a:rPr lang="id-ID" smtClean="0"/>
              <a:pPr/>
              <a:t>08/04/2015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3B83A73-4768-4397-BB35-91441DD93776}"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CCBF064B-22E7-47A8-B1F6-172E20AAA439}" type="datetimeFigureOut">
              <a:rPr lang="id-ID" smtClean="0"/>
              <a:pPr/>
              <a:t>08/04/2015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3B83A73-4768-4397-BB35-91441DD93776}"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CCBF064B-22E7-47A8-B1F6-172E20AAA439}" type="datetimeFigureOut">
              <a:rPr lang="id-ID" smtClean="0"/>
              <a:pPr/>
              <a:t>08/04/2015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3B83A73-4768-4397-BB35-91441DD93776}"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CCBF064B-22E7-47A8-B1F6-172E20AAA439}" type="datetimeFigureOut">
              <a:rPr lang="id-ID" smtClean="0"/>
              <a:pPr/>
              <a:t>08/04/2015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3B83A73-4768-4397-BB35-91441DD93776}"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F064B-22E7-47A8-B1F6-172E20AAA439}" type="datetimeFigureOut">
              <a:rPr lang="id-ID" smtClean="0"/>
              <a:pPr/>
              <a:t>08/04/2015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3B83A73-4768-4397-BB35-91441DD93776}"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F064B-22E7-47A8-B1F6-172E20AAA439}" type="datetimeFigureOut">
              <a:rPr lang="id-ID" smtClean="0"/>
              <a:pPr/>
              <a:t>08/04/2015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3B83A73-4768-4397-BB35-91441DD93776}"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F064B-22E7-47A8-B1F6-172E20AAA439}" type="datetimeFigureOut">
              <a:rPr lang="id-ID" smtClean="0"/>
              <a:pPr/>
              <a:t>08/04/2015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3B83A73-4768-4397-BB35-91441DD93776}"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F064B-22E7-47A8-B1F6-172E20AAA439}" type="datetimeFigureOut">
              <a:rPr lang="id-ID" smtClean="0"/>
              <a:pPr/>
              <a:t>08/04/2015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83A73-4768-4397-BB35-91441DD93776}"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prayudho.wordpress.com/2009/11/05/teori-lokasi/media-upload.php?post_id=47&amp;type=image&amp;TB_iframe=true&amp;width=640&amp;height=55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2"/>
          <a:srcRect/>
          <a:stretch>
            <a:fillRect/>
          </a:stretch>
        </p:blipFill>
        <p:spPr bwMode="auto">
          <a:xfrm>
            <a:off x="6429388" y="0"/>
            <a:ext cx="2714612" cy="6858000"/>
          </a:xfrm>
          <a:prstGeom prst="rect">
            <a:avLst/>
          </a:prstGeom>
          <a:ln>
            <a:noFill/>
          </a:ln>
          <a:effectLst>
            <a:softEdge rad="112500"/>
          </a:effectLst>
        </p:spPr>
      </p:pic>
      <p:sp>
        <p:nvSpPr>
          <p:cNvPr id="447492" name="Text Box 4"/>
          <p:cNvSpPr txBox="1">
            <a:spLocks noChangeArrowheads="1"/>
          </p:cNvSpPr>
          <p:nvPr/>
        </p:nvSpPr>
        <p:spPr bwMode="auto">
          <a:xfrm>
            <a:off x="0" y="219654"/>
            <a:ext cx="8643966" cy="923330"/>
          </a:xfrm>
          <a:prstGeom prst="rect">
            <a:avLst/>
          </a:prstGeom>
          <a:noFill/>
          <a:ln w="9525">
            <a:noFill/>
            <a:miter lim="800000"/>
            <a:headEnd/>
            <a:tailEnd/>
          </a:ln>
          <a:effectLst/>
        </p:spPr>
        <p:txBody>
          <a:bodyPr wrap="square">
            <a:spAutoFit/>
          </a:bodyPr>
          <a:lstStyle/>
          <a:p>
            <a:pPr algn="ctr">
              <a:defRPr/>
            </a:pPr>
            <a:r>
              <a:rPr lang="en-US" b="1" dirty="0">
                <a:solidFill>
                  <a:srgbClr val="003366"/>
                </a:solidFill>
                <a:effectLst>
                  <a:outerShdw blurRad="38100" dist="38100" dir="2700000" algn="tl">
                    <a:srgbClr val="000000"/>
                  </a:outerShdw>
                </a:effectLst>
                <a:latin typeface="Arial" pitchFamily="34" charset="0"/>
              </a:rPr>
              <a:t>JURUSAN PERENCANAAN WILAYAH DAN KOTA</a:t>
            </a:r>
          </a:p>
          <a:p>
            <a:pPr algn="ctr">
              <a:defRPr/>
            </a:pPr>
            <a:r>
              <a:rPr lang="en-US" b="1" dirty="0">
                <a:solidFill>
                  <a:srgbClr val="003366"/>
                </a:solidFill>
                <a:effectLst>
                  <a:outerShdw blurRad="38100" dist="38100" dir="2700000" algn="tl">
                    <a:srgbClr val="000000"/>
                  </a:outerShdw>
                </a:effectLst>
                <a:latin typeface="Arial" pitchFamily="34" charset="0"/>
              </a:rPr>
              <a:t>FAKULTAS TEKNIK</a:t>
            </a:r>
          </a:p>
          <a:p>
            <a:pPr algn="ctr">
              <a:defRPr/>
            </a:pPr>
            <a:r>
              <a:rPr lang="en-US" b="1" dirty="0">
                <a:solidFill>
                  <a:srgbClr val="003366"/>
                </a:solidFill>
                <a:effectLst>
                  <a:outerShdw blurRad="38100" dist="38100" dir="2700000" algn="tl">
                    <a:srgbClr val="000000"/>
                  </a:outerShdw>
                </a:effectLst>
                <a:latin typeface="Arial" pitchFamily="34" charset="0"/>
              </a:rPr>
              <a:t>UNIVERSITAS INDONUSA ESA UNGGUL</a:t>
            </a:r>
          </a:p>
        </p:txBody>
      </p:sp>
      <p:sp>
        <p:nvSpPr>
          <p:cNvPr id="7" name="Rectangle 6"/>
          <p:cNvSpPr/>
          <p:nvPr/>
        </p:nvSpPr>
        <p:spPr>
          <a:xfrm>
            <a:off x="1071538" y="2214554"/>
            <a:ext cx="5786510" cy="1538883"/>
          </a:xfrm>
          <a:prstGeom prst="rect">
            <a:avLst/>
          </a:prstGeom>
        </p:spPr>
        <p:txBody>
          <a:bodyPr wrap="square">
            <a:spAutoFit/>
          </a:bodyPr>
          <a:lstStyle/>
          <a:p>
            <a:pPr algn="ctr">
              <a:defRPr/>
            </a:pPr>
            <a:r>
              <a:rPr lang="en-US" sz="2000" dirty="0" err="1" smtClean="0">
                <a:solidFill>
                  <a:srgbClr val="FF0000"/>
                </a:solidFill>
                <a:latin typeface="Berlin Sans FB Demi" pitchFamily="34" charset="0"/>
                <a:ea typeface="Times New Roman" pitchFamily="18" charset="0"/>
                <a:cs typeface="Tahoma" pitchFamily="34" charset="0"/>
              </a:rPr>
              <a:t>Kuliah</a:t>
            </a:r>
            <a:r>
              <a:rPr lang="en-US" sz="2000" dirty="0" smtClean="0">
                <a:solidFill>
                  <a:srgbClr val="FF0000"/>
                </a:solidFill>
                <a:latin typeface="Berlin Sans FB Demi" pitchFamily="34" charset="0"/>
                <a:ea typeface="Times New Roman" pitchFamily="18" charset="0"/>
                <a:cs typeface="Tahoma" pitchFamily="34" charset="0"/>
              </a:rPr>
              <a:t> Ke-2</a:t>
            </a:r>
          </a:p>
          <a:p>
            <a:pPr algn="ctr">
              <a:defRPr/>
            </a:pPr>
            <a:endParaRPr lang="en-US" sz="2000" dirty="0" smtClean="0">
              <a:solidFill>
                <a:srgbClr val="FF0000"/>
              </a:solidFill>
              <a:latin typeface="Berlin Sans FB Demi" pitchFamily="34" charset="0"/>
              <a:ea typeface="Times New Roman" pitchFamily="18" charset="0"/>
              <a:cs typeface="Tahoma" pitchFamily="34" charset="0"/>
            </a:endParaRPr>
          </a:p>
          <a:p>
            <a:pPr algn="ctr">
              <a:defRPr/>
            </a:pPr>
            <a:r>
              <a:rPr lang="en-US" dirty="0" smtClean="0">
                <a:solidFill>
                  <a:schemeClr val="dk1"/>
                </a:solidFill>
                <a:latin typeface="Berlin Sans FB Demi" pitchFamily="34" charset="0"/>
                <a:ea typeface="Times New Roman" pitchFamily="18" charset="0"/>
                <a:cs typeface="Tahoma" pitchFamily="34" charset="0"/>
              </a:rPr>
              <a:t>T</a:t>
            </a:r>
            <a:r>
              <a:rPr lang="id-ID" dirty="0" smtClean="0">
                <a:solidFill>
                  <a:schemeClr val="dk1"/>
                </a:solidFill>
                <a:latin typeface="Berlin Sans FB Demi" pitchFamily="34" charset="0"/>
                <a:ea typeface="Times New Roman" pitchFamily="18" charset="0"/>
                <a:cs typeface="Tahoma" pitchFamily="34" charset="0"/>
              </a:rPr>
              <a:t>EORI LOKASI KLASIK </a:t>
            </a:r>
            <a:endParaRPr lang="en-US" dirty="0" smtClean="0">
              <a:solidFill>
                <a:schemeClr val="dk1"/>
              </a:solidFill>
              <a:latin typeface="Berlin Sans FB Demi" pitchFamily="34" charset="0"/>
              <a:ea typeface="Times New Roman" pitchFamily="18" charset="0"/>
              <a:cs typeface="Tahoma" pitchFamily="34" charset="0"/>
            </a:endParaRPr>
          </a:p>
          <a:p>
            <a:pPr algn="ctr">
              <a:defRPr/>
            </a:pPr>
            <a:r>
              <a:rPr lang="id-ID" dirty="0" smtClean="0">
                <a:solidFill>
                  <a:schemeClr val="dk1"/>
                </a:solidFill>
                <a:latin typeface="Berlin Sans FB Demi" pitchFamily="34" charset="0"/>
                <a:ea typeface="Times New Roman" pitchFamily="18" charset="0"/>
                <a:cs typeface="Tahoma" pitchFamily="34" charset="0"/>
              </a:rPr>
              <a:t>YANG MENJADI DASAR PERKEMBANGAN PENDEKATAN ANALISIS LOKASI KONTEMPORER</a:t>
            </a:r>
            <a:endParaRPr lang="en-US" dirty="0" smtClean="0">
              <a:solidFill>
                <a:schemeClr val="dk1"/>
              </a:solidFill>
              <a:latin typeface="Berlin Sans FB Demi" pitchFamily="34" charset="0"/>
            </a:endParaRPr>
          </a:p>
        </p:txBody>
      </p:sp>
      <p:pic>
        <p:nvPicPr>
          <p:cNvPr id="8" name="Picture 7" descr="Universitas Esa Unggul"/>
          <p:cNvPicPr/>
          <p:nvPr/>
        </p:nvPicPr>
        <p:blipFill>
          <a:blip r:embed="rId3"/>
          <a:srcRect/>
          <a:stretch>
            <a:fillRect/>
          </a:stretch>
        </p:blipFill>
        <p:spPr bwMode="auto">
          <a:xfrm>
            <a:off x="214282" y="285728"/>
            <a:ext cx="1571637" cy="71438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85720" y="714356"/>
            <a:ext cx="864399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6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Zona 1: </a:t>
            </a:r>
            <a:r>
              <a:rPr kumimoji="0" lang="id-ID" sz="16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Pusat Bisnis</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Deskripsi anatomisnya sama dengan zona 1 dalam teori konsentris, merupakan pusat kota dan pusat bisnis.</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6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Zona 2: </a:t>
            </a:r>
            <a:r>
              <a:rPr kumimoji="0" lang="id-ID" sz="16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Industri Kecil dan Perdagangan</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Terdiri dari kegiatan pabrik ringan, terletak diujung</a:t>
            </a:r>
            <a:r>
              <a:rPr kumimoji="0" lang="id-ID" sz="1600" b="0"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 kota dan jauh dari kota menjari ke arah luar. Persebaran zona ini dipengaruhi oleh peranan jalur transportasi dan komunikasi yang berfungsi menghubungkan zona ini dengan pusat bisnis.</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6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Zona 3: </a:t>
            </a:r>
            <a:r>
              <a:rPr kumimoji="0" lang="id-ID" sz="16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pemukiman kelas rendah</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Dihuni oleh penduduk yang mempunyai kemampuan ekonomi lemah. Sebagian zona ini membentuk persebaran yang memanjang di mana biasanya sangat dipengaruhi oleh adanya rute transportasi dan komunikasi. Walaupun begitu faktor penentu langsung terhadap persebaran pada zona ini bukanlah jalur transportasi dan komunikasi melainkan keberadaan pabrik-pabrik dan industri-industri yang memberikan harapan banyaknya lapangan pekerjaan.</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6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Zona 4: </a:t>
            </a:r>
            <a:r>
              <a:rPr kumimoji="0" lang="id-ID" sz="16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pemukiman kelas menengah</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Kemapanan Ekonomi penghuni yang berasal dari zona 3 memungkinkanya tidak perlu lagi bertempat tinggal dekat dengan tempat kerja. Golongan ini dalam taraf kondisi kemampuan ekonomi yang menanjak dan semakin baik.</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6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Zona 5: </a:t>
            </a:r>
            <a:r>
              <a:rPr kumimoji="0" lang="id-ID" sz="16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pemukiman kelas tinggi</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ini dihuni penduduk dengan penghasilan yang tinggi. Kelompok ini disebut sebagai </a:t>
            </a:r>
            <a:r>
              <a:rPr kumimoji="0" lang="id-ID" sz="1600" b="0" i="0" u="none" strike="noStrike" cap="none" normalizeH="0" baseline="0" dirty="0" smtClean="0">
                <a:ln>
                  <a:noFill/>
                </a:ln>
                <a:solidFill>
                  <a:srgbClr val="333333"/>
                </a:solidFill>
                <a:effectLst/>
                <a:latin typeface="Calibri"/>
                <a:ea typeface="Times New Roman" pitchFamily="18" charset="0"/>
                <a:cs typeface="Times New Roman" pitchFamily="18" charset="0"/>
              </a:rPr>
              <a:t>“</a:t>
            </a:r>
            <a:r>
              <a:rPr kumimoji="0" lang="id-ID" sz="1600" b="0" i="1"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status seekers</a:t>
            </a:r>
            <a:r>
              <a:rPr kumimoji="0" lang="id-ID" sz="1600" b="0" i="1" u="none" strike="noStrike" cap="none" normalizeH="0" baseline="0" dirty="0" smtClean="0">
                <a:ln>
                  <a:noFill/>
                </a:ln>
                <a:solidFill>
                  <a:srgbClr val="333333"/>
                </a:solidFill>
                <a:effectLst/>
                <a:latin typeface="Calibri"/>
                <a:ea typeface="Times New Roman" pitchFamily="18" charset="0"/>
                <a:cs typeface="Times New Roman" pitchFamily="18" charset="0"/>
              </a:rPr>
              <a:t>”</a:t>
            </a:r>
            <a:r>
              <a:rPr kumimoji="0" lang="id-ID" sz="1600" b="0" i="1"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a:t>
            </a:r>
            <a:r>
              <a:rPr kumimoji="0" lang="id-ID" sz="1600" b="0" i="1"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yaitu orang-orang yang sangat kuat status ekonominya dan berusaha mencari pengakuan orang lain dalam hal ketinggian status sosialnya.</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itle 1"/>
          <p:cNvSpPr txBox="1">
            <a:spLocks/>
          </p:cNvSpPr>
          <p:nvPr/>
        </p:nvSpPr>
        <p:spPr>
          <a:xfrm>
            <a:off x="0" y="-24"/>
            <a:ext cx="9144000" cy="571504"/>
          </a:xfrm>
          <a:prstGeom prst="rect">
            <a:avLst/>
          </a:prstGeom>
          <a:solidFill>
            <a:schemeClr val="tx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Berlin Sans FB Demi" pitchFamily="34" charset="0"/>
                <a:ea typeface="+mj-ea"/>
                <a:cs typeface="Times New Roman" pitchFamily="18" charset="0"/>
              </a:rPr>
              <a:t>TEORI PENGEMBANGAN WILAYAH (4)</a:t>
            </a:r>
            <a:endParaRPr kumimoji="0" lang="id-ID" sz="2800" b="0" i="0" u="none" strike="noStrike" kern="1200" cap="none" spc="0" normalizeH="0" baseline="0" noProof="0" dirty="0">
              <a:ln>
                <a:noFill/>
              </a:ln>
              <a:solidFill>
                <a:schemeClr val="bg1"/>
              </a:solidFill>
              <a:effectLst/>
              <a:uLnTx/>
              <a:uFillTx/>
              <a:latin typeface="Berlin Sans FB Demi" pitchFamily="34" charset="0"/>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52550" y="714356"/>
            <a:ext cx="3562194"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457200" algn="l"/>
              </a:tabLst>
            </a:pPr>
            <a:r>
              <a:rPr kumimoji="0" lang="en-US" sz="1600" b="1" i="0" u="none" strike="noStrike" cap="none" normalizeH="0" baseline="0" dirty="0" smtClean="0">
                <a:ln>
                  <a:noFill/>
                </a:ln>
                <a:solidFill>
                  <a:srgbClr val="FF0000"/>
                </a:solidFill>
                <a:effectLst/>
                <a:latin typeface="Berlin Sans FB Demi" pitchFamily="34" charset="0"/>
                <a:ea typeface="Times New Roman" pitchFamily="18" charset="0"/>
                <a:cs typeface="Times New Roman" pitchFamily="18" charset="0"/>
              </a:rPr>
              <a:t>3. </a:t>
            </a:r>
            <a:r>
              <a:rPr kumimoji="0" lang="id-ID" sz="1600" b="1" i="0" u="none" strike="noStrike" cap="none" normalizeH="0" baseline="0" dirty="0" smtClean="0">
                <a:ln>
                  <a:noFill/>
                </a:ln>
                <a:solidFill>
                  <a:srgbClr val="FF0000"/>
                </a:solidFill>
                <a:effectLst/>
                <a:latin typeface="Berlin Sans FB Demi" pitchFamily="34" charset="0"/>
                <a:ea typeface="Times New Roman" pitchFamily="18" charset="0"/>
                <a:cs typeface="Times New Roman" pitchFamily="18" charset="0"/>
              </a:rPr>
              <a:t>TEORI PUSAT KEGIATAN BANYAK</a:t>
            </a:r>
            <a:endParaRPr kumimoji="0" lang="id-ID" sz="1600" b="0" i="0" u="none" strike="noStrike" cap="none" normalizeH="0" baseline="0" dirty="0" smtClean="0">
              <a:ln>
                <a:noFill/>
              </a:ln>
              <a:solidFill>
                <a:srgbClr val="FF0000"/>
              </a:solidFill>
              <a:effectLst/>
              <a:latin typeface="Berlin Sans FB Demi" pitchFamily="34" charset="0"/>
              <a:cs typeface="Arial" pitchFamily="34" charset="0"/>
            </a:endParaRPr>
          </a:p>
        </p:txBody>
      </p:sp>
      <p:sp>
        <p:nvSpPr>
          <p:cNvPr id="5" name="Title 1"/>
          <p:cNvSpPr txBox="1">
            <a:spLocks/>
          </p:cNvSpPr>
          <p:nvPr/>
        </p:nvSpPr>
        <p:spPr>
          <a:xfrm>
            <a:off x="0" y="-24"/>
            <a:ext cx="9144000" cy="571504"/>
          </a:xfrm>
          <a:prstGeom prst="rect">
            <a:avLst/>
          </a:prstGeom>
          <a:solidFill>
            <a:schemeClr val="tx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Berlin Sans FB Demi" pitchFamily="34" charset="0"/>
                <a:ea typeface="+mj-ea"/>
                <a:cs typeface="Times New Roman" pitchFamily="18" charset="0"/>
              </a:rPr>
              <a:t>TEORI PENGEMBANGAN WILAYAH (5)</a:t>
            </a:r>
            <a:endParaRPr kumimoji="0" lang="id-ID" sz="2800" b="0" i="0" u="none" strike="noStrike" kern="1200" cap="none" spc="0" normalizeH="0" baseline="0" noProof="0" dirty="0">
              <a:ln>
                <a:noFill/>
              </a:ln>
              <a:solidFill>
                <a:schemeClr val="bg1"/>
              </a:solidFill>
              <a:effectLst/>
              <a:uLnTx/>
              <a:uFillTx/>
              <a:latin typeface="Berlin Sans FB Demi" pitchFamily="34" charset="0"/>
              <a:ea typeface="+mj-ea"/>
              <a:cs typeface="+mj-cs"/>
            </a:endParaRPr>
          </a:p>
        </p:txBody>
      </p:sp>
      <p:sp>
        <p:nvSpPr>
          <p:cNvPr id="26626" name="Rectangle 2"/>
          <p:cNvSpPr>
            <a:spLocks noChangeArrowheads="1"/>
          </p:cNvSpPr>
          <p:nvPr/>
        </p:nvSpPr>
        <p:spPr bwMode="auto">
          <a:xfrm>
            <a:off x="5429256" y="1142984"/>
            <a:ext cx="335758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000" b="0" i="0" u="none" strike="noStrike" cap="none" normalizeH="0" baseline="0" dirty="0" smtClean="0">
                <a:ln>
                  <a:noFill/>
                </a:ln>
                <a:solidFill>
                  <a:srgbClr val="333333"/>
                </a:solidFill>
                <a:effectLst/>
                <a:latin typeface="Arial Narrow" pitchFamily="34" charset="0"/>
                <a:ea typeface="Times New Roman" pitchFamily="18" charset="0"/>
                <a:cs typeface="Times New Roman" pitchFamily="18" charset="0"/>
              </a:rPr>
              <a:t>Dikemukakan oleh </a:t>
            </a:r>
            <a:r>
              <a:rPr kumimoji="0" lang="id-ID" sz="2000" b="1" i="0" u="none" strike="noStrike" cap="none" normalizeH="0" baseline="0" dirty="0" smtClean="0">
                <a:ln>
                  <a:noFill/>
                </a:ln>
                <a:solidFill>
                  <a:srgbClr val="FF0000"/>
                </a:solidFill>
                <a:effectLst/>
                <a:latin typeface="Arial Narrow" pitchFamily="34" charset="0"/>
                <a:ea typeface="Times New Roman" pitchFamily="18" charset="0"/>
                <a:cs typeface="Times New Roman" pitchFamily="18" charset="0"/>
              </a:rPr>
              <a:t>Harris dan Ulman,</a:t>
            </a:r>
            <a:r>
              <a:rPr kumimoji="0" lang="id-ID" sz="2000" b="0" i="0" u="none" strike="noStrike" cap="none" normalizeH="0" baseline="0" dirty="0" smtClean="0">
                <a:ln>
                  <a:noFill/>
                </a:ln>
                <a:solidFill>
                  <a:srgbClr val="333333"/>
                </a:solidFill>
                <a:effectLst/>
                <a:latin typeface="Arial Narrow" pitchFamily="34" charset="0"/>
                <a:ea typeface="Times New Roman" pitchFamily="18" charset="0"/>
                <a:cs typeface="Times New Roman" pitchFamily="18" charset="0"/>
              </a:rPr>
              <a:t> menurut pendapatnya kota-kota besar tumbuh sebagai suatu produk perkembangan dan integrasi terus-menerus dari pusat-pusat kegiatan yang terpisah satu sama lain dalam suatu sistem perkotaan dan proses pertumbuhannya ditandai oleh gejala spesialisasi dan diferensiasi ruang (Yunus, 2000:45).</a:t>
            </a:r>
            <a:endParaRPr kumimoji="0" lang="id-ID" sz="2000" b="0" i="0" u="none" strike="noStrike" cap="none" normalizeH="0" baseline="0" dirty="0" smtClean="0">
              <a:ln>
                <a:noFill/>
              </a:ln>
              <a:solidFill>
                <a:schemeClr val="tx1"/>
              </a:solidFill>
              <a:effectLst/>
              <a:latin typeface="Arial Narrow" pitchFamily="34" charset="0"/>
              <a:cs typeface="Arial" pitchFamily="34" charset="0"/>
            </a:endParaRPr>
          </a:p>
        </p:txBody>
      </p:sp>
      <p:pic>
        <p:nvPicPr>
          <p:cNvPr id="7" name="Picture 6" descr="3">
            <a:hlinkClick r:id="rId2" tooltip="&quot;Tambahkan Sebuah Gambar&quot;"/>
          </p:cNvPr>
          <p:cNvPicPr/>
          <p:nvPr/>
        </p:nvPicPr>
        <p:blipFill>
          <a:blip r:embed="rId3"/>
          <a:srcRect/>
          <a:stretch>
            <a:fillRect/>
          </a:stretch>
        </p:blipFill>
        <p:spPr bwMode="auto">
          <a:xfrm>
            <a:off x="214282" y="1142984"/>
            <a:ext cx="4643470" cy="3643338"/>
          </a:xfrm>
          <a:prstGeom prst="rect">
            <a:avLst/>
          </a:prstGeom>
          <a:noFill/>
          <a:ln w="9525">
            <a:noFill/>
            <a:miter lim="800000"/>
            <a:headEnd/>
            <a:tailEnd/>
          </a:ln>
        </p:spPr>
      </p:pic>
      <p:sp>
        <p:nvSpPr>
          <p:cNvPr id="26627" name="Rectangle 3"/>
          <p:cNvSpPr>
            <a:spLocks noChangeArrowheads="1"/>
          </p:cNvSpPr>
          <p:nvPr/>
        </p:nvSpPr>
        <p:spPr bwMode="auto">
          <a:xfrm>
            <a:off x="214282" y="4857760"/>
            <a:ext cx="464347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2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KETERANGAN:</a:t>
            </a:r>
            <a:endParaRPr kumimoji="0" lang="id-ID" sz="800" b="1" i="0" u="none" strike="noStrike" cap="none" normalizeH="0" baseline="0" dirty="0" smtClean="0">
              <a:ln>
                <a:noFill/>
              </a:ln>
              <a:solidFill>
                <a:srgbClr val="FF0000"/>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id-ID"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Pusat Bisnis</a:t>
            </a:r>
            <a:endParaRPr kumimoji="0" lang="id-ID"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id-ID"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Industri ringan dan perdagangan</a:t>
            </a:r>
            <a:endParaRPr kumimoji="0" lang="id-ID"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id-ID"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pemukiman kelas rendah</a:t>
            </a:r>
            <a:endParaRPr kumimoji="0" lang="id-ID"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id-ID"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pemukiman kelas menengah</a:t>
            </a:r>
            <a:endParaRPr kumimoji="0" lang="id-ID"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id-ID"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pemukiman kelas tinggi</a:t>
            </a:r>
            <a:endParaRPr kumimoji="0" lang="id-ID"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id-ID"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industri berat</a:t>
            </a:r>
            <a:endParaRPr kumimoji="0" lang="id-ID"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id-ID"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bisnis</a:t>
            </a:r>
            <a:endParaRPr kumimoji="0" lang="id-ID"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id-ID"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tempat tinggal pinggiran</a:t>
            </a:r>
            <a:endParaRPr kumimoji="0" lang="id-ID"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id-ID"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industri di daerah pinggiran</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42844" y="878406"/>
            <a:ext cx="885831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3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Zone 1: Daerah pusat bisnis</a:t>
            </a:r>
            <a:endParaRPr kumimoji="0" lang="id-ID" sz="13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3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Zona pada teori ini sama dengan zona pada teori konsentris.</a:t>
            </a:r>
            <a:endParaRPr kumimoji="0" lang="id-ID"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3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Zona 2: Daerah industri ringan dan perdagangan</a:t>
            </a:r>
            <a:endParaRPr kumimoji="0" lang="id-ID" sz="13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3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Persebaran zona ini banyak mengelompok sepanjang jalur kereta api dan dekatdaerah pusat bisnis</a:t>
            </a:r>
            <a:endParaRPr kumimoji="0" lang="id-ID"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3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Zona 3: Daerah pemukiman kelas rendah</a:t>
            </a:r>
            <a:endParaRPr kumimoji="0" lang="id-ID" sz="13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3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Zona ini mencerminkan daerah yang kurang baik untuk pemukiman sehingga penghuninya umumnya dari golongan rendah.</a:t>
            </a:r>
            <a:endParaRPr kumimoji="0" lang="id-ID"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3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Zona 4: Daerah pemukiman kelas menengah</a:t>
            </a:r>
            <a:endParaRPr kumimoji="0" lang="id-ID" sz="13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3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Zone ini tergolong lebih baik daro zone 3, dikarenakan penduduk yang tinggal di sini mempunyai penghasilan yang lebih baik dari penduduk pada zoe 3.</a:t>
            </a:r>
            <a:endParaRPr kumimoji="0" lang="id-ID"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3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Zona 5: Daerah pemukiman kelas tinggi</a:t>
            </a:r>
            <a:endParaRPr kumimoji="0" lang="id-ID" sz="13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3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Zone ini mempunyai kondisi paling baik untuk permukiman dalam artian fisik maupun penyediaan fasilitas. Lokasinya relatif jauh dari pusat bisnis, namun untuk memenuhi kebutuhan sehari-harinya di dekatnya dibangun daerah bisnis baru yang fungsinya sama seperti daerah pusat bisnis.</a:t>
            </a:r>
            <a:endParaRPr kumimoji="0" lang="id-ID"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3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Zona 6: Daerah industri berat</a:t>
            </a:r>
            <a:endParaRPr kumimoji="0" lang="id-ID" sz="13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3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Merupakan daerah pabrik-pabrik besar yang</a:t>
            </a:r>
            <a:r>
              <a:rPr kumimoji="0" lang="id-ID" sz="1300" b="0"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id-ID" sz="13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banyak mengalami berbagai permasalahan lingkungan seperti pencemaran, kebisingan, kesmrawutan</a:t>
            </a:r>
            <a:r>
              <a:rPr kumimoji="0" lang="id-ID" sz="1300" b="0"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id-ID" sz="13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 lalu lintas dan sebagainya. </a:t>
            </a:r>
            <a:r>
              <a:rPr kumimoji="0" lang="en-US" sz="13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Z</a:t>
            </a:r>
            <a:r>
              <a:rPr kumimoji="0" lang="id-ID" sz="13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ona ini banyak menjanjikan berbagai lapangan pekerjaan. Penduduk berpenghasilan rendah bertempat tinggal dekat zona ini.</a:t>
            </a:r>
            <a:endParaRPr kumimoji="0" lang="id-ID"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3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Zona 7: Daerah bisnis lainnya</a:t>
            </a:r>
            <a:endParaRPr kumimoji="0" lang="id-ID" sz="13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3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Zona ini muncul seiring munculnya daera</a:t>
            </a:r>
            <a:r>
              <a:rPr kumimoji="0" lang="en-US" sz="13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h</a:t>
            </a:r>
            <a:r>
              <a:rPr kumimoji="0" lang="id-ID" sz="13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 pemukiman kelas tinggi yang lokasinya jauh dari daerah pusat bisnis, sehingga untuk memenuhi kebutuhan penduduk pada daerah ini</a:t>
            </a:r>
            <a:r>
              <a:rPr kumimoji="0" lang="en-US" sz="13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a:t>
            </a:r>
            <a:r>
              <a:rPr kumimoji="0" lang="en-US" sz="1300" b="0" i="0" u="none" strike="noStrike" cap="none" normalizeH="0" dirty="0" smtClean="0">
                <a:ln>
                  <a:noFill/>
                </a:ln>
                <a:solidFill>
                  <a:srgbClr val="333333"/>
                </a:solidFill>
                <a:effectLst/>
                <a:latin typeface="Verdana" pitchFamily="34" charset="0"/>
                <a:ea typeface="Times New Roman" pitchFamily="18" charset="0"/>
                <a:cs typeface="Times New Roman" pitchFamily="18" charset="0"/>
              </a:rPr>
              <a:t> </a:t>
            </a:r>
            <a:r>
              <a:rPr kumimoji="0" lang="id-ID" sz="13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diciptakan zona ini.</a:t>
            </a:r>
            <a:endParaRPr kumimoji="0" lang="id-ID"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3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Zona 8: Daerah tempat tinggal di pinggiran</a:t>
            </a:r>
            <a:endParaRPr kumimoji="0" lang="id-ID" sz="13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3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Penduduk di sini sebagian besar bekerja di pusat-pusat kota</a:t>
            </a:r>
            <a:r>
              <a:rPr kumimoji="0" lang="en-US" sz="1300" b="0" i="0" u="none" strike="noStrike" cap="none" normalizeH="0" dirty="0" smtClean="0">
                <a:ln>
                  <a:noFill/>
                </a:ln>
                <a:solidFill>
                  <a:srgbClr val="333333"/>
                </a:solidFill>
                <a:effectLst/>
                <a:latin typeface="Verdana" pitchFamily="34" charset="0"/>
                <a:ea typeface="Times New Roman" pitchFamily="18" charset="0"/>
                <a:cs typeface="Times New Roman" pitchFamily="18" charset="0"/>
              </a:rPr>
              <a:t> </a:t>
            </a:r>
            <a:r>
              <a:rPr kumimoji="0" lang="id-ID" sz="13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dan daerah ini hanyak husus digunakan untuk tempat tinggal.</a:t>
            </a:r>
            <a:endParaRPr kumimoji="0" lang="id-ID" sz="1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3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Zona 9: Daerah industri di daerah pinggiran</a:t>
            </a:r>
            <a:endParaRPr kumimoji="0" lang="id-ID" sz="13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3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Unsur transportasi menjadi prasyarat hidupnya</a:t>
            </a:r>
            <a:r>
              <a:rPr kumimoji="0" lang="id-ID" sz="1300" b="0" i="0" u="none" strike="noStrike" cap="none" normalizeH="0" baseline="0" dirty="0" smtClean="0">
                <a:ln>
                  <a:noFill/>
                </a:ln>
                <a:solidFill>
                  <a:srgbClr val="333333"/>
                </a:solidFill>
                <a:effectLst/>
                <a:latin typeface="Calibri"/>
                <a:ea typeface="Times New Roman" pitchFamily="18" charset="0"/>
                <a:cs typeface="Times New Roman" pitchFamily="18" charset="0"/>
              </a:rPr>
              <a:t> </a:t>
            </a:r>
            <a:r>
              <a:rPr kumimoji="0" lang="id-ID" sz="13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 zona ini. Pada perkembangan selanjutnya dapat menciptakan pola-pola persebaran keruanganya sendiri dengan proses serupa.</a:t>
            </a:r>
            <a:endParaRPr kumimoji="0" lang="id-ID"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itle 1"/>
          <p:cNvSpPr txBox="1">
            <a:spLocks/>
          </p:cNvSpPr>
          <p:nvPr/>
        </p:nvSpPr>
        <p:spPr>
          <a:xfrm>
            <a:off x="0" y="-24"/>
            <a:ext cx="9144000" cy="571504"/>
          </a:xfrm>
          <a:prstGeom prst="rect">
            <a:avLst/>
          </a:prstGeom>
          <a:solidFill>
            <a:schemeClr val="tx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Berlin Sans FB Demi" pitchFamily="34" charset="0"/>
                <a:ea typeface="+mj-ea"/>
                <a:cs typeface="Times New Roman" pitchFamily="18" charset="0"/>
              </a:rPr>
              <a:t>TEORI PENGEMBANGAN WILAYAH (6)</a:t>
            </a:r>
            <a:endParaRPr kumimoji="0" lang="id-ID" sz="2800" b="0" i="0" u="none" strike="noStrike" kern="1200" cap="none" spc="0" normalizeH="0" baseline="0" noProof="0" dirty="0">
              <a:ln>
                <a:noFill/>
              </a:ln>
              <a:solidFill>
                <a:schemeClr val="bg1"/>
              </a:solidFill>
              <a:effectLst/>
              <a:uLnTx/>
              <a:uFillTx/>
              <a:latin typeface="Berlin Sans FB Demi" pitchFamily="34" charset="0"/>
              <a:ea typeface="+mj-ea"/>
              <a:cs typeface="+mj-cs"/>
            </a:endParaRPr>
          </a:p>
        </p:txBody>
      </p:sp>
      <p:sp>
        <p:nvSpPr>
          <p:cNvPr id="6" name="Rectangle 5"/>
          <p:cNvSpPr/>
          <p:nvPr/>
        </p:nvSpPr>
        <p:spPr>
          <a:xfrm>
            <a:off x="142844" y="571480"/>
            <a:ext cx="1835759" cy="338554"/>
          </a:xfrm>
          <a:prstGeom prst="rect">
            <a:avLst/>
          </a:prstGeom>
        </p:spPr>
        <p:txBody>
          <a:bodyPr wrap="none">
            <a:spAutoFit/>
          </a:bodyPr>
          <a:lstStyle/>
          <a:p>
            <a:pPr lvl="0" algn="just" fontAlgn="base">
              <a:spcBef>
                <a:spcPct val="0"/>
              </a:spcBef>
              <a:spcAft>
                <a:spcPct val="0"/>
              </a:spcAft>
            </a:pPr>
            <a:r>
              <a:rPr lang="id-ID" sz="1600" b="1" dirty="0" smtClean="0">
                <a:solidFill>
                  <a:srgbClr val="FF0000"/>
                </a:solidFill>
                <a:latin typeface="Verdana" pitchFamily="34" charset="0"/>
                <a:ea typeface="Times New Roman" pitchFamily="18" charset="0"/>
                <a:cs typeface="Times New Roman" pitchFamily="18" charset="0"/>
              </a:rPr>
              <a:t>KETERANGAN:</a:t>
            </a:r>
            <a:endParaRPr lang="id-ID" sz="1600" b="1" dirty="0" smtClean="0">
              <a:solidFill>
                <a:srgbClr val="FF0000"/>
              </a:solidFill>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4"/>
            <a:ext cx="9144000" cy="571504"/>
          </a:xfrm>
          <a:prstGeom prst="rect">
            <a:avLst/>
          </a:prstGeom>
          <a:solidFill>
            <a:schemeClr val="tx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Berlin Sans FB Demi" pitchFamily="34" charset="0"/>
                <a:ea typeface="+mj-ea"/>
                <a:cs typeface="Times New Roman" pitchFamily="18" charset="0"/>
              </a:rPr>
              <a:t>TUGAS-1  (TUGAS INDIVIDU)</a:t>
            </a:r>
            <a:endParaRPr kumimoji="0" lang="id-ID" sz="2800" b="0" i="0" u="none" strike="noStrike" kern="1200" cap="none" spc="0" normalizeH="0" baseline="0" noProof="0" dirty="0">
              <a:ln>
                <a:noFill/>
              </a:ln>
              <a:solidFill>
                <a:schemeClr val="bg1"/>
              </a:solidFill>
              <a:effectLst/>
              <a:uLnTx/>
              <a:uFillTx/>
              <a:latin typeface="Berlin Sans FB Demi" pitchFamily="34" charset="0"/>
              <a:ea typeface="+mj-ea"/>
              <a:cs typeface="+mj-cs"/>
            </a:endParaRPr>
          </a:p>
        </p:txBody>
      </p:sp>
      <p:sp>
        <p:nvSpPr>
          <p:cNvPr id="3" name="Rectangle 2"/>
          <p:cNvSpPr/>
          <p:nvPr/>
        </p:nvSpPr>
        <p:spPr>
          <a:xfrm>
            <a:off x="1285852" y="1500174"/>
            <a:ext cx="6715172" cy="1354217"/>
          </a:xfrm>
          <a:prstGeom prst="rect">
            <a:avLst/>
          </a:prstGeom>
        </p:spPr>
        <p:txBody>
          <a:bodyPr wrap="square">
            <a:spAutoFit/>
          </a:bodyPr>
          <a:lstStyle/>
          <a:p>
            <a:pPr lvl="0" algn="just" fontAlgn="base">
              <a:spcBef>
                <a:spcPct val="0"/>
              </a:spcBef>
              <a:spcAft>
                <a:spcPct val="0"/>
              </a:spcAft>
            </a:pPr>
            <a:endParaRPr lang="en-US" b="1" dirty="0" smtClean="0">
              <a:solidFill>
                <a:srgbClr val="FF0000"/>
              </a:solidFill>
              <a:latin typeface="Verdana" pitchFamily="34" charset="0"/>
              <a:ea typeface="Times New Roman" pitchFamily="18" charset="0"/>
              <a:cs typeface="Times New Roman" pitchFamily="18" charset="0"/>
            </a:endParaRPr>
          </a:p>
          <a:p>
            <a:pPr lvl="0" algn="ctr" fontAlgn="base">
              <a:spcBef>
                <a:spcPct val="0"/>
              </a:spcBef>
              <a:spcAft>
                <a:spcPct val="0"/>
              </a:spcAft>
            </a:pPr>
            <a:r>
              <a:rPr lang="en-US" sz="3200" b="1" dirty="0" err="1" smtClean="0">
                <a:latin typeface="Verdana" pitchFamily="34" charset="0"/>
                <a:ea typeface="Times New Roman" pitchFamily="18" charset="0"/>
                <a:cs typeface="Times New Roman" pitchFamily="18" charset="0"/>
              </a:rPr>
              <a:t>Membuat</a:t>
            </a:r>
            <a:r>
              <a:rPr lang="en-US" sz="3200" b="1" dirty="0" smtClean="0">
                <a:latin typeface="Verdana" pitchFamily="34" charset="0"/>
                <a:ea typeface="Times New Roman" pitchFamily="18" charset="0"/>
                <a:cs typeface="Times New Roman" pitchFamily="18" charset="0"/>
              </a:rPr>
              <a:t>:</a:t>
            </a:r>
          </a:p>
          <a:p>
            <a:pPr lvl="0" algn="ctr" fontAlgn="base">
              <a:spcBef>
                <a:spcPct val="0"/>
              </a:spcBef>
              <a:spcAft>
                <a:spcPct val="0"/>
              </a:spcAft>
            </a:pPr>
            <a:r>
              <a:rPr lang="en-US" sz="3200" b="1" dirty="0" smtClean="0">
                <a:latin typeface="Verdana" pitchFamily="34" charset="0"/>
                <a:ea typeface="Times New Roman" pitchFamily="18" charset="0"/>
                <a:cs typeface="Times New Roman" pitchFamily="18" charset="0"/>
              </a:rPr>
              <a:t>Review </a:t>
            </a:r>
            <a:r>
              <a:rPr lang="en-US" sz="3200" b="1" dirty="0" err="1" smtClean="0">
                <a:latin typeface="Verdana" pitchFamily="34" charset="0"/>
                <a:ea typeface="Times New Roman" pitchFamily="18" charset="0"/>
                <a:cs typeface="Times New Roman" pitchFamily="18" charset="0"/>
              </a:rPr>
              <a:t>Literatur</a:t>
            </a:r>
            <a:endParaRPr lang="en-US" sz="3200" b="1" dirty="0" smtClean="0">
              <a:latin typeface="Verdana" pitchFamily="34" charset="0"/>
              <a:ea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2" descr="Z:\Dokumentasi Kegiatan Photos\Dokumentasi Talaud\IMG_6726.JPG"/>
          <p:cNvPicPr>
            <a:picLocks noChangeAspect="1" noChangeArrowheads="1"/>
          </p:cNvPicPr>
          <p:nvPr/>
        </p:nvPicPr>
        <p:blipFill>
          <a:blip r:embed="rId2"/>
          <a:srcRect/>
          <a:stretch>
            <a:fillRect/>
          </a:stretch>
        </p:blipFill>
        <p:spPr>
          <a:xfrm>
            <a:off x="0" y="0"/>
            <a:ext cx="9144000" cy="6858000"/>
          </a:xfrm>
          <a:prstGeom prst="rect">
            <a:avLst/>
          </a:prstGeom>
          <a:noFill/>
        </p:spPr>
      </p:pic>
      <p:sp>
        <p:nvSpPr>
          <p:cNvPr id="5" name="WordArt 6"/>
          <p:cNvSpPr>
            <a:spLocks noChangeArrowheads="1" noChangeShapeType="1" noTextEdit="1"/>
          </p:cNvSpPr>
          <p:nvPr/>
        </p:nvSpPr>
        <p:spPr bwMode="auto">
          <a:xfrm>
            <a:off x="642910" y="3286124"/>
            <a:ext cx="3571900" cy="1073148"/>
          </a:xfrm>
          <a:prstGeom prst="rect">
            <a:avLst/>
          </a:prstGeom>
        </p:spPr>
        <p:txBody>
          <a:bodyPr wrap="none" fromWordArt="1">
            <a:prstTxWarp prst="textSlantUp">
              <a:avLst>
                <a:gd name="adj" fmla="val 0"/>
              </a:avLst>
            </a:prstTxWarp>
          </a:bodyPr>
          <a:lstStyle/>
          <a:p>
            <a:pPr algn="ctr"/>
            <a:r>
              <a:rPr lang="en-US" sz="3600"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sekian</a:t>
            </a:r>
            <a:endPar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24"/>
            <a:ext cx="9144000" cy="523220"/>
          </a:xfrm>
          <a:prstGeom prst="rect">
            <a:avLst/>
          </a:prstGeom>
          <a:solidFill>
            <a:schemeClr val="tx1"/>
          </a:solidFill>
        </p:spPr>
        <p:txBody>
          <a:bodyPr wrap="square">
            <a:spAutoFit/>
          </a:bodyPr>
          <a:lstStyle/>
          <a:p>
            <a:pPr algn="ctr">
              <a:defRPr/>
            </a:pPr>
            <a:r>
              <a:rPr lang="en-US" sz="2800" b="1" dirty="0" smtClean="0">
                <a:solidFill>
                  <a:schemeClr val="bg1"/>
                </a:solidFill>
                <a:latin typeface="Berlin Sans FB Demi" pitchFamily="34" charset="0"/>
              </a:rPr>
              <a:t>TEORI LOKASI KLASIK</a:t>
            </a:r>
            <a:endParaRPr lang="id-ID" sz="2800" b="1" dirty="0">
              <a:solidFill>
                <a:schemeClr val="bg1"/>
              </a:solidFill>
              <a:latin typeface="Berlin Sans FB Demi" pitchFamily="34" charset="0"/>
            </a:endParaRPr>
          </a:p>
        </p:txBody>
      </p:sp>
      <p:sp>
        <p:nvSpPr>
          <p:cNvPr id="5" name="Rectangle 4"/>
          <p:cNvSpPr/>
          <p:nvPr/>
        </p:nvSpPr>
        <p:spPr>
          <a:xfrm>
            <a:off x="285720" y="928670"/>
            <a:ext cx="8572560" cy="646331"/>
          </a:xfrm>
          <a:prstGeom prst="rect">
            <a:avLst/>
          </a:prstGeom>
        </p:spPr>
        <p:txBody>
          <a:bodyPr wrap="square">
            <a:spAutoFit/>
          </a:bodyPr>
          <a:lstStyle/>
          <a:p>
            <a:pPr algn="just"/>
            <a:r>
              <a:rPr lang="id-ID" dirty="0" smtClean="0"/>
              <a:t/>
            </a:r>
            <a:br>
              <a:rPr lang="id-ID" dirty="0" smtClean="0"/>
            </a:br>
            <a:endParaRPr lang="id-ID" dirty="0"/>
          </a:p>
        </p:txBody>
      </p:sp>
      <p:sp>
        <p:nvSpPr>
          <p:cNvPr id="6145" name="Rectangle 1"/>
          <p:cNvSpPr>
            <a:spLocks noChangeArrowheads="1"/>
          </p:cNvSpPr>
          <p:nvPr/>
        </p:nvSpPr>
        <p:spPr bwMode="auto">
          <a:xfrm>
            <a:off x="214282" y="714356"/>
            <a:ext cx="8643998"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342900" indent="-342900" algn="just" eaLnBrk="0" fontAlgn="base" hangingPunct="0">
              <a:spcBef>
                <a:spcPct val="0"/>
              </a:spcBef>
              <a:spcAft>
                <a:spcPct val="0"/>
              </a:spcAft>
              <a:buFont typeface="+mj-lt"/>
              <a:buAutoNum type="arabicPeriod"/>
            </a:pPr>
            <a:r>
              <a:rPr lang="id-ID" sz="1600" b="1" i="1" dirty="0" smtClean="0">
                <a:solidFill>
                  <a:srgbClr val="FF0000"/>
                </a:solidFill>
                <a:latin typeface="Verdana" pitchFamily="34" charset="0"/>
                <a:ea typeface="Times New Roman" pitchFamily="18" charset="0"/>
                <a:cs typeface="Times New Roman" pitchFamily="18" charset="0"/>
              </a:rPr>
              <a:t>Von</a:t>
            </a:r>
            <a:r>
              <a:rPr lang="en-US" sz="1600" b="1" i="1" dirty="0" smtClean="0">
                <a:solidFill>
                  <a:srgbClr val="FF0000"/>
                </a:solidFill>
                <a:latin typeface="Verdana" pitchFamily="34" charset="0"/>
                <a:ea typeface="Times New Roman" pitchFamily="18" charset="0"/>
                <a:cs typeface="Times New Roman" pitchFamily="18" charset="0"/>
              </a:rPr>
              <a:t> </a:t>
            </a:r>
            <a:r>
              <a:rPr lang="id-ID" sz="1600" b="1" i="1" dirty="0" smtClean="0">
                <a:solidFill>
                  <a:srgbClr val="FF0000"/>
                </a:solidFill>
                <a:latin typeface="Verdana" pitchFamily="34" charset="0"/>
                <a:ea typeface="Times New Roman" pitchFamily="18" charset="0"/>
                <a:cs typeface="Times New Roman" pitchFamily="18" charset="0"/>
              </a:rPr>
              <a:t>Thunen</a:t>
            </a:r>
            <a:r>
              <a:rPr lang="id-ID" sz="1600" b="1" dirty="0" smtClean="0">
                <a:solidFill>
                  <a:srgbClr val="FF0000"/>
                </a:solidFill>
                <a:latin typeface="Verdana" pitchFamily="34" charset="0"/>
                <a:ea typeface="Times New Roman" pitchFamily="18" charset="0"/>
                <a:cs typeface="Times New Roman" pitchFamily="18" charset="0"/>
              </a:rPr>
              <a:t>, </a:t>
            </a:r>
            <a:r>
              <a:rPr lang="id-ID" sz="1600" dirty="0" smtClean="0">
                <a:solidFill>
                  <a:srgbClr val="333333"/>
                </a:solidFill>
                <a:latin typeface="Verdana" pitchFamily="34" charset="0"/>
                <a:ea typeface="Times New Roman" pitchFamily="18" charset="0"/>
                <a:cs typeface="Times New Roman" pitchFamily="18" charset="0"/>
              </a:rPr>
              <a:t>Tanah yang letaknya paling jauh dari kota memiliki sewa sebesar 0 dan sewa tanah itu meningkat secara linear kearah pusat kota, dimana proporsional dengan biaya angkutan per ton/km. </a:t>
            </a:r>
            <a:endParaRPr lang="en-US" sz="1600" dirty="0" smtClean="0">
              <a:solidFill>
                <a:srgbClr val="333333"/>
              </a:solidFill>
              <a:latin typeface="Verdana" pitchFamily="34" charset="0"/>
              <a:ea typeface="Times New Roman" pitchFamily="18" charset="0"/>
              <a:cs typeface="Times New Roman" pitchFamily="18" charset="0"/>
            </a:endParaRPr>
          </a:p>
          <a:p>
            <a:pPr marL="342900" indent="-342900" algn="just" eaLnBrk="0" fontAlgn="base" hangingPunct="0">
              <a:spcBef>
                <a:spcPct val="0"/>
              </a:spcBef>
              <a:spcAft>
                <a:spcPct val="0"/>
              </a:spcAft>
              <a:buFont typeface="+mj-lt"/>
              <a:buAutoNum type="arabicPeriod"/>
            </a:pPr>
            <a:endParaRPr lang="en-US" sz="1600" dirty="0" smtClean="0">
              <a:solidFill>
                <a:srgbClr val="333333"/>
              </a:solidFill>
              <a:latin typeface="Verdana" pitchFamily="34" charset="0"/>
              <a:ea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pPr>
            <a:r>
              <a:rPr kumimoji="0" lang="id-ID" sz="1600" b="1" i="1"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David Ricardo</a:t>
            </a:r>
            <a:r>
              <a:rPr kumimoji="0" lang="id-ID" sz="16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a:t>
            </a:r>
            <a:r>
              <a:rPr kumimoji="0" lang="id-ID" sz="1600" b="0"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 </a:t>
            </a: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berpendapat bahwa penduduk akan tumbuh sedemikian rupa sehingga tanah-tanah yang tidak subur akan digunakan dalam proses produksi, dimana sudah tidak bermanfaat lagi bagi pemenuhan kebutuhan manusia yang berada pada batas minimum kehidupan. Sehingga, </a:t>
            </a:r>
            <a:r>
              <a:rPr kumimoji="0" lang="id-ID" sz="1600" b="0" i="0" u="none" strike="noStrike" cap="none" normalizeH="0" baseline="0" dirty="0" smtClean="0">
                <a:ln>
                  <a:noFill/>
                </a:ln>
                <a:solidFill>
                  <a:srgbClr val="333333"/>
                </a:solidFill>
                <a:effectLst/>
                <a:latin typeface="Calibri"/>
                <a:ea typeface="Times New Roman" pitchFamily="18" charset="0"/>
                <a:cs typeface="Times New Roman" pitchFamily="18" charset="0"/>
              </a:rPr>
              <a:t>“</a:t>
            </a: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sewa tanah akan sama dengan penerimaan dikurangi harga faktor produksi bukan tanah di dalam persaingan sempurna dan akan proporsional dengan selisih kesuburan tanah tersebut atas tanah yang paling rendah tingkat kesuburannya.</a:t>
            </a:r>
            <a:endParaRPr kumimoji="0" lang="en-US"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endParaRPr>
          </a:p>
          <a:p>
            <a:pPr marL="342900" lvl="0" indent="-342900" algn="just" eaLnBrk="0" fontAlgn="base" hangingPunct="0">
              <a:spcBef>
                <a:spcPct val="0"/>
              </a:spcBef>
              <a:spcAft>
                <a:spcPct val="0"/>
              </a:spcAft>
              <a:buFont typeface="+mj-lt"/>
              <a:buAutoNum type="arabicPeriod"/>
            </a:pPr>
            <a:endParaRPr kumimoji="0" lang="en-US"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endParaRPr>
          </a:p>
          <a:p>
            <a:pPr marL="342900" lvl="0" indent="-342900" algn="ctr" eaLnBrk="0" fontAlgn="base" hangingPunct="0">
              <a:spcBef>
                <a:spcPct val="0"/>
              </a:spcBef>
              <a:spcAft>
                <a:spcPct val="0"/>
              </a:spcAft>
            </a:pPr>
            <a:r>
              <a:rPr lang="id-ID" sz="1600" b="1" dirty="0" smtClean="0">
                <a:solidFill>
                  <a:srgbClr val="FF0000"/>
                </a:solidFill>
                <a:latin typeface="Verdana" pitchFamily="34" charset="0"/>
                <a:ea typeface="Times New Roman" pitchFamily="18" charset="0"/>
                <a:cs typeface="Times New Roman" pitchFamily="18" charset="0"/>
              </a:rPr>
              <a:t>Reksohadiprojo-Karseno (1985)</a:t>
            </a:r>
            <a:r>
              <a:rPr lang="id-ID" sz="1600" b="1" dirty="0" smtClean="0">
                <a:solidFill>
                  <a:srgbClr val="FF0000"/>
                </a:solidFill>
                <a:ea typeface="Times New Roman" pitchFamily="18" charset="0"/>
                <a:cs typeface="Times New Roman" pitchFamily="18" charset="0"/>
              </a:rPr>
              <a:t> </a:t>
            </a:r>
            <a:r>
              <a:rPr lang="id-ID" sz="1600" i="1" dirty="0" smtClean="0">
                <a:solidFill>
                  <a:srgbClr val="FF0000"/>
                </a:solidFill>
                <a:latin typeface="Verdana" pitchFamily="34" charset="0"/>
                <a:ea typeface="Times New Roman" pitchFamily="18" charset="0"/>
                <a:cs typeface="Times New Roman" pitchFamily="18" charset="0"/>
              </a:rPr>
              <a:t>Teori sewa dan lokasi tanah</a:t>
            </a:r>
            <a:r>
              <a:rPr lang="id-ID" sz="1600" dirty="0" smtClean="0">
                <a:solidFill>
                  <a:srgbClr val="FF0000"/>
                </a:solidFill>
                <a:latin typeface="Verdana" pitchFamily="34" charset="0"/>
                <a:ea typeface="Times New Roman" pitchFamily="18" charset="0"/>
                <a:cs typeface="Times New Roman" pitchFamily="18" charset="0"/>
              </a:rPr>
              <a:t>,</a:t>
            </a:r>
            <a:r>
              <a:rPr lang="id-ID" sz="1600" i="1" dirty="0" smtClean="0">
                <a:solidFill>
                  <a:srgbClr val="FF0000"/>
                </a:solidFill>
                <a:ea typeface="Times New Roman" pitchFamily="18" charset="0"/>
                <a:cs typeface="Times New Roman" pitchFamily="18" charset="0"/>
              </a:rPr>
              <a:t> </a:t>
            </a:r>
            <a:r>
              <a:rPr lang="id-ID" sz="1600" dirty="0" smtClean="0">
                <a:solidFill>
                  <a:srgbClr val="FF0000"/>
                </a:solidFill>
                <a:latin typeface="Verdana" pitchFamily="34" charset="0"/>
                <a:ea typeface="Times New Roman" pitchFamily="18" charset="0"/>
                <a:cs typeface="Times New Roman" pitchFamily="18" charset="0"/>
              </a:rPr>
              <a:t>pada dasarnya merupakan bagian dari teori mikro tentang alokasi dan penentuan harga-harga faktor produksi. Seperti halnya upah yang merupakan </a:t>
            </a:r>
            <a:r>
              <a:rPr lang="id-ID" sz="1600" dirty="0" smtClean="0">
                <a:solidFill>
                  <a:srgbClr val="FF0000"/>
                </a:solidFill>
                <a:ea typeface="Times New Roman" pitchFamily="18" charset="0"/>
                <a:cs typeface="Times New Roman" pitchFamily="18" charset="0"/>
              </a:rPr>
              <a:t>“</a:t>
            </a:r>
            <a:r>
              <a:rPr lang="id-ID" sz="1600" dirty="0" smtClean="0">
                <a:solidFill>
                  <a:srgbClr val="FF0000"/>
                </a:solidFill>
                <a:latin typeface="Verdana" pitchFamily="34" charset="0"/>
                <a:ea typeface="Times New Roman" pitchFamily="18" charset="0"/>
                <a:cs typeface="Times New Roman" pitchFamily="18" charset="0"/>
              </a:rPr>
              <a:t>harga</a:t>
            </a:r>
            <a:r>
              <a:rPr lang="id-ID" sz="1600" dirty="0" smtClean="0">
                <a:solidFill>
                  <a:srgbClr val="FF0000"/>
                </a:solidFill>
                <a:ea typeface="Times New Roman" pitchFamily="18" charset="0"/>
                <a:cs typeface="Times New Roman" pitchFamily="18" charset="0"/>
              </a:rPr>
              <a:t>”</a:t>
            </a:r>
            <a:r>
              <a:rPr lang="id-ID" sz="1600" dirty="0" smtClean="0">
                <a:solidFill>
                  <a:srgbClr val="FF0000"/>
                </a:solidFill>
                <a:latin typeface="Verdana" pitchFamily="34" charset="0"/>
                <a:ea typeface="Times New Roman" pitchFamily="18" charset="0"/>
                <a:cs typeface="Times New Roman" pitchFamily="18" charset="0"/>
              </a:rPr>
              <a:t> bagi jasa tenaga kerja, maka sewa tanah adalah harga atas jasa sewa tanah. Berkenaan dengan kota, biasanya tingginya nilai tanah bukanlah tingkat kesuburan tanah tersebut, tetapi lebih sering dikaitkan dengan jarak atau letak tanah </a:t>
            </a:r>
            <a:endParaRPr lang="en-US" sz="1600" dirty="0" smtClean="0">
              <a:solidFill>
                <a:srgbClr val="FF0000"/>
              </a:solidFill>
              <a:latin typeface="Verdana" pitchFamily="34" charset="0"/>
              <a:ea typeface="Times New Roman" pitchFamily="18" charset="0"/>
              <a:cs typeface="Times New Roman" pitchFamily="18" charset="0"/>
            </a:endParaRPr>
          </a:p>
          <a:p>
            <a:pPr marL="342900" indent="-342900" algn="just" eaLnBrk="0" fontAlgn="base" hangingPunct="0">
              <a:spcBef>
                <a:spcPct val="0"/>
              </a:spcBef>
              <a:spcAft>
                <a:spcPct val="0"/>
              </a:spcAft>
              <a:buFont typeface="+mj-lt"/>
              <a:buAutoNum type="arabicPeriod"/>
            </a:pPr>
            <a:endParaRPr lang="en-US" sz="1600" dirty="0" smtClean="0">
              <a:solidFill>
                <a:srgbClr val="333333"/>
              </a:solidFill>
              <a:latin typeface="Verdana" pitchFamily="34" charset="0"/>
              <a:ea typeface="Times New Roman" pitchFamily="18" charset="0"/>
              <a:cs typeface="Times New Roman" pitchFamily="18" charset="0"/>
            </a:endParaRPr>
          </a:p>
          <a:p>
            <a:pPr marL="342900" indent="-342900" algn="just" eaLnBrk="0" fontAlgn="base" hangingPunct="0">
              <a:spcBef>
                <a:spcPct val="0"/>
              </a:spcBef>
              <a:spcAft>
                <a:spcPct val="0"/>
              </a:spcAft>
            </a:pPr>
            <a:endParaRPr lang="en-US" sz="1600" dirty="0" smtClean="0">
              <a:solidFill>
                <a:srgbClr val="333333"/>
              </a:solidFill>
              <a:latin typeface="Verdana" pitchFamily="34" charset="0"/>
              <a:ea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tabLst/>
            </a:pP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4032"/>
          </a:xfrm>
          <a:solidFill>
            <a:schemeClr val="tx1"/>
          </a:solidFill>
        </p:spPr>
        <p:txBody>
          <a:bodyPr>
            <a:normAutofit/>
          </a:bodyPr>
          <a:lstStyle/>
          <a:p>
            <a:pPr lvl="0"/>
            <a:r>
              <a:rPr lang="id-ID" sz="3200" b="1" dirty="0" smtClean="0">
                <a:solidFill>
                  <a:schemeClr val="bg1"/>
                </a:solidFill>
                <a:latin typeface="Berlin Sans FB Demi" pitchFamily="34" charset="0"/>
                <a:ea typeface="Times New Roman" pitchFamily="18" charset="0"/>
                <a:cs typeface="Times New Roman" pitchFamily="18" charset="0"/>
              </a:rPr>
              <a:t>TEORI NEO KLASIK</a:t>
            </a:r>
            <a:endParaRPr lang="id-ID" sz="3200" dirty="0">
              <a:solidFill>
                <a:schemeClr val="bg1"/>
              </a:solidFill>
              <a:latin typeface="Berlin Sans FB Demi" pitchFamily="34" charset="0"/>
            </a:endParaRPr>
          </a:p>
        </p:txBody>
      </p:sp>
      <p:sp>
        <p:nvSpPr>
          <p:cNvPr id="20481" name="Rectangle 1"/>
          <p:cNvSpPr>
            <a:spLocks noChangeArrowheads="1"/>
          </p:cNvSpPr>
          <p:nvPr/>
        </p:nvSpPr>
        <p:spPr bwMode="auto">
          <a:xfrm>
            <a:off x="500034" y="1571612"/>
            <a:ext cx="821537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S</a:t>
            </a:r>
            <a:r>
              <a:rPr kumimoji="0" lang="id-ID" sz="20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uatu barang produksi dengan menggunakan beberapa macam faktor produksi, misalnya tanah, tenaga kerja dan modal. Baik input maupun hasil dianggap variabel. Substitusi diantara berbagai penggunaan faktor produksi dimungkinkan. Agar dicapai keuntungan maksimum, maka seorang produsen akan menggunakan faktor produksi sedemikian rupa sehingga diperoleh keuntungan maksimum.</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582594"/>
          </a:xfrm>
          <a:solidFill>
            <a:schemeClr val="tx1"/>
          </a:solidFill>
        </p:spPr>
        <p:txBody>
          <a:bodyPr>
            <a:normAutofit/>
          </a:bodyPr>
          <a:lstStyle/>
          <a:p>
            <a:pPr lvl="0"/>
            <a:r>
              <a:rPr lang="id-ID" sz="2400" b="1" dirty="0" smtClean="0">
                <a:solidFill>
                  <a:schemeClr val="bg1"/>
                </a:solidFill>
                <a:latin typeface="Berlin Sans FB Demi" pitchFamily="34" charset="0"/>
                <a:ea typeface="Times New Roman" pitchFamily="18" charset="0"/>
                <a:cs typeface="Times New Roman" pitchFamily="18" charset="0"/>
              </a:rPr>
              <a:t>TEORI LOKASI VON THUNEN, BURGES DAN HOMER HOYT</a:t>
            </a:r>
            <a:endParaRPr lang="id-ID" sz="2400" dirty="0">
              <a:solidFill>
                <a:schemeClr val="bg1"/>
              </a:solidFill>
              <a:latin typeface="Berlin Sans FB Demi" pitchFamily="34" charset="0"/>
            </a:endParaRPr>
          </a:p>
        </p:txBody>
      </p:sp>
      <p:sp>
        <p:nvSpPr>
          <p:cNvPr id="21505" name="Rectangle 1"/>
          <p:cNvSpPr>
            <a:spLocks noChangeArrowheads="1"/>
          </p:cNvSpPr>
          <p:nvPr/>
        </p:nvSpPr>
        <p:spPr bwMode="auto">
          <a:xfrm>
            <a:off x="285720" y="785794"/>
            <a:ext cx="864399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d-ID" sz="14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Teori Von Thunen </a:t>
            </a:r>
            <a:r>
              <a:rPr kumimoji="0" lang="id-ID"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mencoba menerangkan berbagai jenis pertanian yang berkembang disekeliling daerah perkotaan yang merupakan pasar komoditi pertanian. Ia berpendapat bahwa daerah lokasi jenis pertanian yang berkembang akan mengikuti pola tertentu:</a:t>
            </a:r>
            <a:endParaRPr kumimoji="0" lang="id-ID"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id-ID"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Terdapat suatu daerah terpencil yang terdiri atas daerah perkotaan dengan daerah pedalamannya yang merupakan satu-satunya daerah pemasok kebutuhan pokok yang merupakan komoditi pertanian;</a:t>
            </a:r>
            <a:endParaRPr kumimoji="0" lang="id-ID"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id-ID"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perkotaan tersebut merupakan daerah penjumlahan kelebihan produksi daerah pedalaman dan tidak menerima penjualan hasil pertanian dari daerah lain;</a:t>
            </a:r>
            <a:endParaRPr kumimoji="0" lang="id-ID"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id-ID"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pedalaman tidak menjual kelebihan produksinya ke daerah lain, kecuali ke daerah perkotaan tersebut;</a:t>
            </a:r>
            <a:endParaRPr kumimoji="0" lang="id-ID"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id-ID"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pedalaman merupakan daerah berciri sama dan cocok untuk tanaman dan peternakan dataran menengah;</a:t>
            </a:r>
            <a:endParaRPr kumimoji="0" lang="id-ID"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id-ID"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pedalaman dihuni oleh petani yang berusaha untuk mempeoleh keuntungan maksimum dan mampu untuk menyesuaikan hasil tanaman dan peternakannya dengan peemintaan yang terdapat di daerah perkotaan;</a:t>
            </a:r>
            <a:endParaRPr kumimoji="0" lang="id-ID"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id-ID"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Satu-satunya angkutan yang terdapat pada waktu itu adalah angkutan darat berupa gerobak yang dihela oleh kuda;</a:t>
            </a:r>
            <a:endParaRPr kumimoji="0" lang="id-ID"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id-ID"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Biaya angkutan ditanggung oleh petani dan besarnya sebanding dengan jarak yang ditempuh. Petani mengangkut semua hasil dalam bentuk segar.</a:t>
            </a:r>
            <a:endParaRPr kumimoji="0" lang="en-US"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endParaRPr kumimoji="0" lang="id-ID"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d-ID" sz="14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Burges </a:t>
            </a:r>
            <a:r>
              <a:rPr kumimoji="0" lang="id-ID"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menganalogikan pusat pasar dengan pusat kota </a:t>
            </a:r>
            <a:r>
              <a:rPr kumimoji="0" lang="id-ID" sz="1200" b="0" i="1"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(Control Business Distric atau CBD). </a:t>
            </a:r>
            <a:r>
              <a:rPr kumimoji="0" lang="id-ID"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CBD merupakan tempat yang lebih banyak digunakan untuk gedung kantor, pusat pertokoan, bank dan perhotelan. Asumsinya semakin jauh dari CBD nilai </a:t>
            </a:r>
            <a:r>
              <a:rPr kumimoji="0" lang="id-ID" sz="1200" b="0" i="1"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rent </a:t>
            </a:r>
            <a:r>
              <a:rPr kumimoji="0" lang="id-ID"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ekonomi kawasan tersebut semakin kecil, tetapi </a:t>
            </a:r>
            <a:r>
              <a:rPr kumimoji="0" lang="id-ID" sz="1200" b="1" i="0" u="none" strike="noStrike" cap="none" normalizeH="0" baseline="0" dirty="0" smtClean="0">
                <a:ln>
                  <a:noFill/>
                </a:ln>
                <a:effectLst/>
                <a:latin typeface="Verdana" pitchFamily="34" charset="0"/>
                <a:ea typeface="Times New Roman" pitchFamily="18" charset="0"/>
                <a:cs typeface="Times New Roman" pitchFamily="18" charset="0"/>
              </a:rPr>
              <a:t>Burges</a:t>
            </a:r>
            <a:r>
              <a:rPr kumimoji="0" lang="id-ID"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 menekankan pada factor jarak mutasi ketempat kerja dan tempat belanja merupakan factor utama dalam tata guna lahan diperkotaan.</a:t>
            </a:r>
            <a:endParaRPr kumimoji="0" lang="en-US"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id-ID"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d-ID" sz="14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Homer Hoyt </a:t>
            </a:r>
            <a:r>
              <a:rPr kumimoji="0" lang="id-ID" sz="12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mengemukakan gagasan pengganti konsentrasi kawasan berdasarkan kedudukan relatif tempat kerja dan belanja terhadap tempat pemukiman. Hasil analisis Hoyt adalah system jaringan transpotasi seperti keadaan sebenarnya, Hoyt menyimpulkan bahwa jaringan transportasi tersebut mampu memberikan jangkauan yang lebih tinggi dan ongkos yang lebih murah terhadap kawasan lahan tertentu.</a:t>
            </a:r>
            <a:endParaRPr kumimoji="0" lang="id-ID"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00042"/>
          </a:xfrm>
          <a:solidFill>
            <a:schemeClr val="tx1"/>
          </a:solidFill>
        </p:spPr>
        <p:txBody>
          <a:bodyPr>
            <a:noAutofit/>
          </a:bodyPr>
          <a:lstStyle/>
          <a:p>
            <a:pPr lvl="0"/>
            <a:r>
              <a:rPr lang="id-ID" sz="3200" b="1" dirty="0" smtClean="0">
                <a:solidFill>
                  <a:schemeClr val="bg1"/>
                </a:solidFill>
                <a:latin typeface="Berlin Sans FB Demi" pitchFamily="34" charset="0"/>
                <a:ea typeface="Times New Roman" pitchFamily="18" charset="0"/>
                <a:cs typeface="Times New Roman" pitchFamily="18" charset="0"/>
              </a:rPr>
              <a:t>TEORI ALFRED WEBER</a:t>
            </a:r>
            <a:endParaRPr lang="id-ID" sz="3200" dirty="0">
              <a:solidFill>
                <a:schemeClr val="bg1"/>
              </a:solidFill>
              <a:latin typeface="Berlin Sans FB Demi" pitchFamily="34" charset="0"/>
            </a:endParaRPr>
          </a:p>
        </p:txBody>
      </p:sp>
      <p:sp>
        <p:nvSpPr>
          <p:cNvPr id="22529" name="Rectangle 1"/>
          <p:cNvSpPr>
            <a:spLocks noChangeArrowheads="1"/>
          </p:cNvSpPr>
          <p:nvPr/>
        </p:nvSpPr>
        <p:spPr bwMode="auto">
          <a:xfrm>
            <a:off x="285720" y="857232"/>
            <a:ext cx="842968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Teori Weber (Balow, 1978) biasa disebut dengan teori biaya terkecil. Dalam teori tersebut Weber mengasumsikan:</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Bahwa daerah yang menjadi obyek penelitian adalah daerah yang terisolasi. Konsumennya terpusat pada pusat-pusat tertentu. Semua unit perusahaan dapat memasuki pasar yang tidak terbatas dan persaingan sempurna.</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Semua sumber daya alam tersedia secara tidak terbatas.</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Barang-barang lainnya seperti minyak bumi dan mineral adalah sporadik tersedia secara terbatas pada sejumlah tempat.</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Tenaga kerja tidak tersedia secara luas, ada yang menetap tetapi ada juga yang mobilitasnya tinggi.</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428596" y="3880498"/>
            <a:ext cx="8286808" cy="1477328"/>
          </a:xfrm>
          <a:prstGeom prst="rect">
            <a:avLst/>
          </a:prstGeom>
        </p:spPr>
        <p:txBody>
          <a:bodyPr wrap="square">
            <a:spAutoFit/>
          </a:bodyPr>
          <a:lstStyle/>
          <a:p>
            <a:pPr algn="ctr"/>
            <a:r>
              <a:rPr lang="id-ID" b="1" dirty="0" smtClean="0">
                <a:solidFill>
                  <a:srgbClr val="FF0000"/>
                </a:solidFill>
              </a:rPr>
              <a:t>Weber</a:t>
            </a:r>
            <a:r>
              <a:rPr lang="id-ID" dirty="0" smtClean="0"/>
              <a:t> berpendapat ada tiga faktor yang mempengaruhi lokasi industri, yaitu </a:t>
            </a:r>
            <a:r>
              <a:rPr lang="id-ID" b="1" dirty="0" smtClean="0">
                <a:solidFill>
                  <a:srgbClr val="FF0000"/>
                </a:solidFill>
              </a:rPr>
              <a:t>biaya</a:t>
            </a:r>
            <a:r>
              <a:rPr lang="id-ID" dirty="0" smtClean="0"/>
              <a:t> </a:t>
            </a:r>
            <a:r>
              <a:rPr lang="id-ID" b="1" dirty="0" smtClean="0">
                <a:solidFill>
                  <a:srgbClr val="FF0000"/>
                </a:solidFill>
              </a:rPr>
              <a:t>transportasi</a:t>
            </a:r>
            <a:r>
              <a:rPr lang="id-ID" dirty="0" smtClean="0"/>
              <a:t>, biaya </a:t>
            </a:r>
            <a:r>
              <a:rPr lang="id-ID" b="1" dirty="0" smtClean="0">
                <a:solidFill>
                  <a:srgbClr val="FF0000"/>
                </a:solidFill>
              </a:rPr>
              <a:t>tenaga kerja </a:t>
            </a:r>
            <a:r>
              <a:rPr lang="id-ID" dirty="0" smtClean="0"/>
              <a:t>dan </a:t>
            </a:r>
            <a:r>
              <a:rPr lang="id-ID" b="1" dirty="0" smtClean="0">
                <a:solidFill>
                  <a:srgbClr val="FF0000"/>
                </a:solidFill>
              </a:rPr>
              <a:t>kekuatan aglomerasi</a:t>
            </a:r>
            <a:r>
              <a:rPr lang="id-ID" dirty="0" smtClean="0"/>
              <a:t>. Biaya transportasi diasumsikan berbanding lurus terhadap jarak yang ditempuh dan berat barang, sehingga titik lokasi yang membuat biaya terkecil adalah bobot total pergerakan pengumpulan berbagai input dan pendistribusian yang minimum. </a:t>
            </a:r>
            <a:endParaRPr lang="id-ID"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571504"/>
          </a:xfrm>
          <a:solidFill>
            <a:schemeClr val="tx1"/>
          </a:solidFill>
        </p:spPr>
        <p:txBody>
          <a:bodyPr>
            <a:normAutofit/>
          </a:bodyPr>
          <a:lstStyle/>
          <a:p>
            <a:pPr lvl="0"/>
            <a:r>
              <a:rPr lang="id-ID" sz="2800" b="1" dirty="0" smtClean="0">
                <a:solidFill>
                  <a:schemeClr val="bg1"/>
                </a:solidFill>
                <a:latin typeface="Berlin Sans FB Demi" pitchFamily="34" charset="0"/>
                <a:ea typeface="Times New Roman" pitchFamily="18" charset="0"/>
                <a:cs typeface="Times New Roman" pitchFamily="18" charset="0"/>
              </a:rPr>
              <a:t>LAND RENT LOKASI DAN PASAR LAHAN</a:t>
            </a:r>
            <a:endParaRPr lang="id-ID" sz="2800" dirty="0">
              <a:solidFill>
                <a:schemeClr val="bg1"/>
              </a:solidFill>
              <a:latin typeface="Berlin Sans FB Demi" pitchFamily="34" charset="0"/>
            </a:endParaRPr>
          </a:p>
        </p:txBody>
      </p:sp>
      <p:sp>
        <p:nvSpPr>
          <p:cNvPr id="23553" name="Rectangle 1"/>
          <p:cNvSpPr>
            <a:spLocks noChangeArrowheads="1"/>
          </p:cNvSpPr>
          <p:nvPr/>
        </p:nvSpPr>
        <p:spPr bwMode="auto">
          <a:xfrm>
            <a:off x="214282" y="816850"/>
            <a:ext cx="8715436"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Barlow (1978:75) menggambarkan hubungan antara nilai </a:t>
            </a:r>
            <a:r>
              <a:rPr kumimoji="0" lang="id-ID" sz="1600" b="1" i="1"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land rent </a:t>
            </a: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dan </a:t>
            </a:r>
            <a:r>
              <a:rPr kumimoji="0" lang="id-ID" sz="16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alokasi sumber daya lahan</a:t>
            </a: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 diantara berbagai kompetisi penggunaan kegiatan sektor yang komersial dan strategis mempunyai </a:t>
            </a:r>
            <a:r>
              <a:rPr kumimoji="0" lang="id-ID" sz="1600" b="1" i="1"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land rent </a:t>
            </a: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yang tinggi, sehingga sektor tersebut berada pada kawasan strategis mempunyai </a:t>
            </a:r>
            <a:r>
              <a:rPr kumimoji="0" lang="id-ID" sz="1600" b="1" i="1"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land rent </a:t>
            </a: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yang tinggi, sebaliknya sektor yang kurang mempunyai nilai komersial maka nilai rentnya semakin kecil. Land rent diartikan sebagai </a:t>
            </a:r>
            <a:r>
              <a:rPr kumimoji="0" lang="id-ID" sz="1600" b="1" i="1"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locational rent.</a:t>
            </a:r>
            <a:endParaRPr kumimoji="0" lang="id-ID" sz="16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Barlow mengemukakan bahwa </a:t>
            </a:r>
            <a:r>
              <a:rPr kumimoji="0" lang="id-ID" sz="16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nilai rent </a:t>
            </a: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sumber daya lahan dibedakan menjadi tiga jenis, yaitu:</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id-ID" sz="16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Sewa kontrak </a:t>
            </a: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(contract rent)</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id-ID" sz="16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Sewa lahan </a:t>
            </a: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(land rent)</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id-ID" sz="16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Nilai rent ekonomi dari lahan </a:t>
            </a: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(Economic rent)</a:t>
            </a:r>
            <a:endParaRPr kumimoji="0" lang="en-US"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d-ID" sz="16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Economic rent </a:t>
            </a: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sama dengan </a:t>
            </a:r>
            <a:r>
              <a:rPr kumimoji="0" lang="id-ID" sz="16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surplus ekonomi </a:t>
            </a: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merupakan kelebihan nilai produksi total diatas biaya total. Menurut Anwar (1990:28) suatu lahan sekurang-kurangnya memiliki empat jenis rent, yaitu:</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id-ID" sz="16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Ricardian rent, </a:t>
            </a: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menyangkut fungsi kualitas dan kelangkaan lahan;</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id-ID" sz="16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Locational rent, </a:t>
            </a: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menyangkut fungsi eksesibilitas lahan;</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id-ID" sz="16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Ecological rent, </a:t>
            </a: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menyangkut fungsi ekologi lahan;</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id-ID" sz="16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Sosiological rent, </a:t>
            </a: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menyangkut fungsi sosial dari lahan.</a:t>
            </a:r>
            <a:endParaRPr kumimoji="0" lang="en-US"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d-ID" sz="16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Umumnya land rent yang merupakan cermin dari mekanisme pasar hanya mencakup ricardian rent dan locational rent, sedangkan ecological rent dan sosiological rent tidak sepenuhnya terjangkau mekanisme pasar.</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4"/>
            <a:ext cx="9144000" cy="571504"/>
          </a:xfrm>
          <a:solidFill>
            <a:schemeClr val="tx1"/>
          </a:solidFill>
        </p:spPr>
        <p:txBody>
          <a:bodyPr>
            <a:normAutofit/>
          </a:bodyPr>
          <a:lstStyle/>
          <a:p>
            <a:pPr lvl="0"/>
            <a:r>
              <a:rPr lang="en-US" sz="2800" b="1" dirty="0" smtClean="0">
                <a:solidFill>
                  <a:schemeClr val="bg1"/>
                </a:solidFill>
                <a:latin typeface="Berlin Sans FB Demi" pitchFamily="34" charset="0"/>
                <a:cs typeface="Times New Roman" pitchFamily="18" charset="0"/>
              </a:rPr>
              <a:t>TEORI PENGEMBANGAN WILAYAH (1)</a:t>
            </a:r>
            <a:endParaRPr lang="id-ID" sz="2800" dirty="0">
              <a:solidFill>
                <a:schemeClr val="bg1"/>
              </a:solidFill>
              <a:latin typeface="Berlin Sans FB Demi" pitchFamily="34" charset="0"/>
            </a:endParaRPr>
          </a:p>
        </p:txBody>
      </p:sp>
      <p:sp>
        <p:nvSpPr>
          <p:cNvPr id="6" name="Rectangle 5"/>
          <p:cNvSpPr/>
          <p:nvPr/>
        </p:nvSpPr>
        <p:spPr>
          <a:xfrm>
            <a:off x="71406" y="714356"/>
            <a:ext cx="2265685" cy="369332"/>
          </a:xfrm>
          <a:prstGeom prst="rect">
            <a:avLst/>
          </a:prstGeom>
        </p:spPr>
        <p:txBody>
          <a:bodyPr wrap="none">
            <a:spAutoFit/>
          </a:bodyPr>
          <a:lstStyle/>
          <a:p>
            <a:r>
              <a:rPr lang="id-ID" b="1" dirty="0" smtClean="0">
                <a:solidFill>
                  <a:srgbClr val="FF0000"/>
                </a:solidFill>
              </a:rPr>
              <a:t>1. TEORI KONSENTRIK</a:t>
            </a:r>
            <a:endParaRPr lang="id-ID" b="1" dirty="0">
              <a:solidFill>
                <a:srgbClr val="FF0000"/>
              </a:solidFill>
            </a:endParaRPr>
          </a:p>
        </p:txBody>
      </p:sp>
      <p:pic>
        <p:nvPicPr>
          <p:cNvPr id="7" name="Picture 6" descr="1"/>
          <p:cNvPicPr/>
          <p:nvPr/>
        </p:nvPicPr>
        <p:blipFill>
          <a:blip r:embed="rId2"/>
          <a:srcRect/>
          <a:stretch>
            <a:fillRect/>
          </a:stretch>
        </p:blipFill>
        <p:spPr bwMode="auto">
          <a:xfrm>
            <a:off x="428597" y="1142984"/>
            <a:ext cx="3929089" cy="3643338"/>
          </a:xfrm>
          <a:prstGeom prst="rect">
            <a:avLst/>
          </a:prstGeom>
          <a:noFill/>
          <a:ln w="9525">
            <a:noFill/>
            <a:miter lim="800000"/>
            <a:headEnd/>
            <a:tailEnd/>
          </a:ln>
        </p:spPr>
      </p:pic>
      <p:sp>
        <p:nvSpPr>
          <p:cNvPr id="24577" name="Rectangle 1"/>
          <p:cNvSpPr>
            <a:spLocks noChangeArrowheads="1"/>
          </p:cNvSpPr>
          <p:nvPr/>
        </p:nvSpPr>
        <p:spPr bwMode="auto">
          <a:xfrm>
            <a:off x="4786314" y="1064485"/>
            <a:ext cx="371477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d-ID"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Teori konsentrik </a:t>
            </a:r>
            <a:r>
              <a:rPr kumimoji="0" lang="id-ID"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yang diciptakan oleh </a:t>
            </a:r>
            <a:r>
              <a:rPr kumimoji="0" lang="id-ID"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E.W. Burgess </a:t>
            </a:r>
            <a:r>
              <a:rPr kumimoji="0" lang="id-ID"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ini didasarkan pada pengamatanya di Chicago pada tahun 1925, </a:t>
            </a:r>
            <a:r>
              <a:rPr kumimoji="0" lang="id-ID"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E.W. Burgess </a:t>
            </a:r>
            <a:r>
              <a:rPr kumimoji="0" lang="id-ID"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menyatakan bahwa perkembangan suatu kota akan mengikuti pola lingkaran konsentrik, dimana suatu kota akan terdiri dari zona-zona yang konsentris dan masing-masing zona ini sekaligus mencerminkan tipe penggunaan lahan yang berbeda.</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142844" y="4857760"/>
            <a:ext cx="457203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400" b="1" i="0" u="none" strike="noStrike" cap="none" normalizeH="0" baseline="0" dirty="0" smtClean="0">
                <a:ln>
                  <a:noFill/>
                </a:ln>
                <a:solidFill>
                  <a:srgbClr val="333333"/>
                </a:solidFill>
                <a:effectLst/>
                <a:latin typeface="Arial Narrow" pitchFamily="34" charset="0"/>
                <a:ea typeface="Times New Roman" pitchFamily="18" charset="0"/>
                <a:cs typeface="Times New Roman" pitchFamily="18" charset="0"/>
              </a:rPr>
              <a:t>Keterangan :</a:t>
            </a:r>
            <a:endParaRPr kumimoji="0" lang="id-ID" sz="1400" b="0" i="0" u="none" strike="noStrike" cap="none" normalizeH="0" baseline="0" dirty="0" smtClean="0">
              <a:ln>
                <a:noFill/>
              </a:ln>
              <a:solidFill>
                <a:schemeClr val="tx1"/>
              </a:solidFill>
              <a:effectLst/>
              <a:latin typeface="Arial Narrow" pitchFamily="34" charset="0"/>
              <a:cs typeface="Arial" pitchFamily="34" charset="0"/>
            </a:endParaRPr>
          </a:p>
          <a:p>
            <a:pPr marL="176213" marR="0" lvl="0" indent="-176213" algn="just" defTabSz="914400" rtl="0" eaLnBrk="0" fontAlgn="base" latinLnBrk="0" hangingPunct="0">
              <a:lnSpc>
                <a:spcPct val="100000"/>
              </a:lnSpc>
              <a:spcBef>
                <a:spcPct val="0"/>
              </a:spcBef>
              <a:spcAft>
                <a:spcPct val="0"/>
              </a:spcAft>
              <a:buClrTx/>
              <a:buSzTx/>
              <a:buFont typeface="+mj-lt"/>
              <a:buAutoNum type="arabicPeriod"/>
              <a:tabLst/>
            </a:pPr>
            <a:r>
              <a:rPr kumimoji="0" lang="id-ID" sz="1400" b="0" i="0" u="none" strike="noStrike" cap="none" normalizeH="0" baseline="0" dirty="0" smtClean="0">
                <a:ln>
                  <a:noFill/>
                </a:ln>
                <a:solidFill>
                  <a:srgbClr val="333333"/>
                </a:solidFill>
                <a:effectLst/>
                <a:latin typeface="Arial Narrow" pitchFamily="34" charset="0"/>
                <a:ea typeface="Times New Roman" pitchFamily="18" charset="0"/>
                <a:cs typeface="Times New Roman" pitchFamily="18" charset="0"/>
              </a:rPr>
              <a:t>Daerah pusat bisnis atau </a:t>
            </a:r>
            <a:r>
              <a:rPr kumimoji="0" lang="id-ID" sz="1400" b="0" i="1" u="none" strike="noStrike" cap="none" normalizeH="0" baseline="0" dirty="0" smtClean="0">
                <a:ln>
                  <a:noFill/>
                </a:ln>
                <a:solidFill>
                  <a:srgbClr val="333333"/>
                </a:solidFill>
                <a:effectLst/>
                <a:latin typeface="Arial Narrow" pitchFamily="34" charset="0"/>
                <a:ea typeface="Times New Roman" pitchFamily="18" charset="0"/>
                <a:cs typeface="Times New Roman" pitchFamily="18" charset="0"/>
              </a:rPr>
              <a:t>The Central Bussiness District (CBD)</a:t>
            </a:r>
            <a:endParaRPr kumimoji="0" lang="id-ID" sz="1400" b="0" i="0" u="none" strike="noStrike" cap="none" normalizeH="0" baseline="0" dirty="0" smtClean="0">
              <a:ln>
                <a:noFill/>
              </a:ln>
              <a:solidFill>
                <a:schemeClr val="tx1"/>
              </a:solidFill>
              <a:effectLst/>
              <a:latin typeface="Arial Narrow" pitchFamily="34" charset="0"/>
              <a:cs typeface="Arial" pitchFamily="34" charset="0"/>
            </a:endParaRPr>
          </a:p>
          <a:p>
            <a:pPr marL="176213" marR="0" lvl="0" indent="-176213" algn="just" defTabSz="914400" rtl="0" eaLnBrk="0" fontAlgn="base" latinLnBrk="0" hangingPunct="0">
              <a:lnSpc>
                <a:spcPct val="100000"/>
              </a:lnSpc>
              <a:spcBef>
                <a:spcPct val="0"/>
              </a:spcBef>
              <a:spcAft>
                <a:spcPct val="0"/>
              </a:spcAft>
              <a:buClrTx/>
              <a:buSzTx/>
              <a:buFont typeface="+mj-lt"/>
              <a:buAutoNum type="arabicPeriod"/>
              <a:tabLst/>
            </a:pPr>
            <a:r>
              <a:rPr kumimoji="0" lang="id-ID" sz="1400" b="0" i="0" u="none" strike="noStrike" cap="none" normalizeH="0" baseline="0" dirty="0" smtClean="0">
                <a:ln>
                  <a:noFill/>
                </a:ln>
                <a:solidFill>
                  <a:srgbClr val="333333"/>
                </a:solidFill>
                <a:effectLst/>
                <a:latin typeface="Arial Narrow" pitchFamily="34" charset="0"/>
                <a:ea typeface="Times New Roman" pitchFamily="18" charset="0"/>
                <a:cs typeface="Times New Roman" pitchFamily="18" charset="0"/>
              </a:rPr>
              <a:t>Daerah Transisi atau </a:t>
            </a:r>
            <a:r>
              <a:rPr kumimoji="0" lang="id-ID" sz="1400" b="0" i="1" u="none" strike="noStrike" cap="none" normalizeH="0" baseline="0" dirty="0" smtClean="0">
                <a:ln>
                  <a:noFill/>
                </a:ln>
                <a:solidFill>
                  <a:srgbClr val="333333"/>
                </a:solidFill>
                <a:effectLst/>
                <a:latin typeface="Arial Narrow" pitchFamily="34" charset="0"/>
                <a:ea typeface="Times New Roman" pitchFamily="18" charset="0"/>
                <a:cs typeface="Times New Roman" pitchFamily="18" charset="0"/>
              </a:rPr>
              <a:t>The Zone of Transition</a:t>
            </a:r>
            <a:endParaRPr kumimoji="0" lang="id-ID" sz="1400" b="0" i="0" u="none" strike="noStrike" cap="none" normalizeH="0" baseline="0" dirty="0" smtClean="0">
              <a:ln>
                <a:noFill/>
              </a:ln>
              <a:solidFill>
                <a:schemeClr val="tx1"/>
              </a:solidFill>
              <a:effectLst/>
              <a:latin typeface="Arial Narrow" pitchFamily="34" charset="0"/>
              <a:cs typeface="Arial" pitchFamily="34" charset="0"/>
            </a:endParaRPr>
          </a:p>
          <a:p>
            <a:pPr marL="176213" marR="0" lvl="0" indent="-176213" algn="just" defTabSz="914400" rtl="0" eaLnBrk="0" fontAlgn="base" latinLnBrk="0" hangingPunct="0">
              <a:lnSpc>
                <a:spcPct val="100000"/>
              </a:lnSpc>
              <a:spcBef>
                <a:spcPct val="0"/>
              </a:spcBef>
              <a:spcAft>
                <a:spcPct val="0"/>
              </a:spcAft>
              <a:buClrTx/>
              <a:buSzTx/>
              <a:buFont typeface="+mj-lt"/>
              <a:buAutoNum type="arabicPeriod"/>
              <a:tabLst/>
            </a:pPr>
            <a:r>
              <a:rPr kumimoji="0" lang="id-ID" sz="1400" b="0" i="0" u="none" strike="noStrike" cap="none" normalizeH="0" baseline="0" dirty="0" smtClean="0">
                <a:ln>
                  <a:noFill/>
                </a:ln>
                <a:solidFill>
                  <a:srgbClr val="333333"/>
                </a:solidFill>
                <a:effectLst/>
                <a:latin typeface="Arial Narrow" pitchFamily="34" charset="0"/>
                <a:ea typeface="Times New Roman" pitchFamily="18" charset="0"/>
                <a:cs typeface="Times New Roman" pitchFamily="18" charset="0"/>
              </a:rPr>
              <a:t>Daerah pemukiman para pekerja atau </a:t>
            </a:r>
            <a:r>
              <a:rPr kumimoji="0" lang="id-ID" sz="1400" b="0" i="1" u="none" strike="noStrike" cap="none" normalizeH="0" baseline="0" dirty="0" smtClean="0">
                <a:ln>
                  <a:noFill/>
                </a:ln>
                <a:solidFill>
                  <a:srgbClr val="333333"/>
                </a:solidFill>
                <a:effectLst/>
                <a:latin typeface="Arial Narrow" pitchFamily="34" charset="0"/>
                <a:ea typeface="Times New Roman" pitchFamily="18" charset="0"/>
                <a:cs typeface="Times New Roman" pitchFamily="18" charset="0"/>
              </a:rPr>
              <a:t>The Zone of Workkingmen’s homes</a:t>
            </a:r>
            <a:endParaRPr kumimoji="0" lang="id-ID" sz="1400" b="0" i="0" u="none" strike="noStrike" cap="none" normalizeH="0" baseline="0" dirty="0" smtClean="0">
              <a:ln>
                <a:noFill/>
              </a:ln>
              <a:solidFill>
                <a:schemeClr val="tx1"/>
              </a:solidFill>
              <a:effectLst/>
              <a:latin typeface="Arial Narrow" pitchFamily="34" charset="0"/>
              <a:cs typeface="Arial" pitchFamily="34" charset="0"/>
            </a:endParaRPr>
          </a:p>
          <a:p>
            <a:pPr marL="176213" marR="0" lvl="0" indent="-176213" algn="just" defTabSz="914400" rtl="0" eaLnBrk="0" fontAlgn="base" latinLnBrk="0" hangingPunct="0">
              <a:lnSpc>
                <a:spcPct val="100000"/>
              </a:lnSpc>
              <a:spcBef>
                <a:spcPct val="0"/>
              </a:spcBef>
              <a:spcAft>
                <a:spcPct val="0"/>
              </a:spcAft>
              <a:buClrTx/>
              <a:buSzTx/>
              <a:buFont typeface="+mj-lt"/>
              <a:buAutoNum type="arabicPeriod"/>
              <a:tabLst/>
            </a:pPr>
            <a:r>
              <a:rPr kumimoji="0" lang="id-ID" sz="1400" b="0" i="0" u="none" strike="noStrike" cap="none" normalizeH="0" baseline="0" dirty="0" smtClean="0">
                <a:ln>
                  <a:noFill/>
                </a:ln>
                <a:solidFill>
                  <a:srgbClr val="333333"/>
                </a:solidFill>
                <a:effectLst/>
                <a:latin typeface="Arial Narrow" pitchFamily="34" charset="0"/>
                <a:ea typeface="Times New Roman" pitchFamily="18" charset="0"/>
                <a:cs typeface="Times New Roman" pitchFamily="18" charset="0"/>
              </a:rPr>
              <a:t>Daerah tempat tinggal golongan kelas menengah atau </a:t>
            </a:r>
            <a:r>
              <a:rPr kumimoji="0" lang="id-ID" sz="1400" b="0" i="1" u="none" strike="noStrike" cap="none" normalizeH="0" baseline="0" dirty="0" smtClean="0">
                <a:ln>
                  <a:noFill/>
                </a:ln>
                <a:solidFill>
                  <a:srgbClr val="333333"/>
                </a:solidFill>
                <a:effectLst/>
                <a:latin typeface="Arial Narrow" pitchFamily="34" charset="0"/>
                <a:ea typeface="Times New Roman" pitchFamily="18" charset="0"/>
                <a:cs typeface="Times New Roman" pitchFamily="18" charset="0"/>
              </a:rPr>
              <a:t>The Zone of Middle Class Develiers</a:t>
            </a:r>
            <a:endParaRPr kumimoji="0" lang="id-ID" sz="1400" b="0" i="0" u="none" strike="noStrike" cap="none" normalizeH="0" baseline="0" dirty="0" smtClean="0">
              <a:ln>
                <a:noFill/>
              </a:ln>
              <a:solidFill>
                <a:schemeClr val="tx1"/>
              </a:solidFill>
              <a:effectLst/>
              <a:latin typeface="Arial Narrow" pitchFamily="34" charset="0"/>
              <a:cs typeface="Arial" pitchFamily="34" charset="0"/>
            </a:endParaRPr>
          </a:p>
          <a:p>
            <a:pPr marL="176213" marR="0" lvl="0" indent="-176213" algn="just" defTabSz="914400" rtl="0" eaLnBrk="0" fontAlgn="base" latinLnBrk="0" hangingPunct="0">
              <a:lnSpc>
                <a:spcPct val="100000"/>
              </a:lnSpc>
              <a:spcBef>
                <a:spcPct val="0"/>
              </a:spcBef>
              <a:spcAft>
                <a:spcPct val="0"/>
              </a:spcAft>
              <a:buClrTx/>
              <a:buSzTx/>
              <a:buFont typeface="+mj-lt"/>
              <a:buAutoNum type="arabicPeriod"/>
              <a:tabLst/>
            </a:pPr>
            <a:r>
              <a:rPr kumimoji="0" lang="id-ID" sz="1400" b="0" i="0" u="none" strike="noStrike" cap="none" normalizeH="0" baseline="0" dirty="0" smtClean="0">
                <a:ln>
                  <a:noFill/>
                </a:ln>
                <a:solidFill>
                  <a:srgbClr val="333333"/>
                </a:solidFill>
                <a:effectLst/>
                <a:latin typeface="Arial Narrow" pitchFamily="34" charset="0"/>
                <a:ea typeface="Times New Roman" pitchFamily="18" charset="0"/>
                <a:cs typeface="Times New Roman" pitchFamily="18" charset="0"/>
              </a:rPr>
              <a:t>Daerah para penglaju atau </a:t>
            </a:r>
            <a:r>
              <a:rPr kumimoji="0" lang="id-ID" sz="1400" b="0" i="1" u="none" strike="noStrike" cap="none" normalizeH="0" baseline="0" dirty="0" smtClean="0">
                <a:ln>
                  <a:noFill/>
                </a:ln>
                <a:solidFill>
                  <a:srgbClr val="333333"/>
                </a:solidFill>
                <a:effectLst/>
                <a:latin typeface="Arial Narrow" pitchFamily="34" charset="0"/>
                <a:ea typeface="Times New Roman" pitchFamily="18" charset="0"/>
                <a:cs typeface="Times New Roman" pitchFamily="18" charset="0"/>
              </a:rPr>
              <a:t>The Commuters Zone</a:t>
            </a:r>
            <a:endParaRPr kumimoji="0" lang="id-ID" sz="1400" b="0"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42844" y="928670"/>
            <a:ext cx="8786842"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4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Zona 1: Daerah Pusat Bisnis</a:t>
            </a:r>
            <a:endParaRPr kumimoji="0" lang="id-ID"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4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Zona ini terdiri dari 2 bagian, yaitu: (1) Bagian paling inti disebut RBD (Retail Business District). Merupakan daerah</a:t>
            </a:r>
            <a:r>
              <a:rPr kumimoji="0" lang="en-US" sz="14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 </a:t>
            </a:r>
            <a:r>
              <a:rPr kumimoji="0" lang="id-ID" sz="14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paling dekat dengan pusat kota. Di daerah ini terdapat toko, hotel, restoran, gedung, bioskop dan sebagainya. Bagian di luarnya disebut sebagai WBD (Wholesale Business District) yang ditempati oleh bangunan yang diperuntukkan kegiatan ekonomi dalam jumlah yang lebih besar antara lain seperti pasar, pergudangan dan gedung penyimpan barang supaya tahan lebih lama.</a:t>
            </a:r>
            <a:endParaRPr kumimoji="0" lang="id-ID"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4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Zona 2 : Daerah Transisi</a:t>
            </a:r>
            <a:endParaRPr kumimoji="0" lang="id-ID"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4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Adalah daerah yang mengitari pusat bisnis dan merupakan daerah yang mengalami penurunan kualitas lingkungan pemukiman yang terus menerus. Daerah ini banyak dihuni oleh lapisan bawah atau mereka yang berpenghasilan rendah.</a:t>
            </a:r>
            <a:endParaRPr kumimoji="0" lang="id-ID"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4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Zona 3 : Daerah pemukiman para pekerja</a:t>
            </a:r>
            <a:endParaRPr kumimoji="0" lang="id-ID"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4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Zona ini banyak ditempati oleh perumahan pekerja-pekerja pabrik, industri. Kondisi pemukimanya sedikit lebih baik dibandingkan dengan daerh transisi. Para pekerja di sini berpenghasilan lumayan saja sehingga memungkinkan untuk hidup sedikit lebih baik.</a:t>
            </a:r>
            <a:endParaRPr kumimoji="0" lang="id-ID"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4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Zona 4 : Daerah pemukiman yang lebih baik</a:t>
            </a:r>
            <a:endParaRPr kumimoji="0" lang="id-ID"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4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ini dihuni oleh kelas menengah yang terdiri dari orang-orang yang profesional, pemilik usaha/bisnis kecil-kecilan, manajer, para pegawai dan lain sebagainya. Fasilitas pemukiman terencana dengan baik sehingga kenyamanan tempat tinggal dapat dirasakan pada zona ini.</a:t>
            </a:r>
            <a:endParaRPr kumimoji="0" lang="id-ID"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4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Zona 5 : Daerah para penglaju</a:t>
            </a:r>
            <a:endParaRPr kumimoji="0" lang="id-ID"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4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Merupakan daerah terluar dari suatu kota, di daerah ini bermunculan perkembangan permukiman baru yang berkualitas tinggi. Daerah ini pada siang hari boleh dikatakan kosong, karena orang-orangnya kebanyakan bekerja.</a:t>
            </a:r>
            <a:endParaRPr kumimoji="0" lang="id-ID"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itle 1"/>
          <p:cNvSpPr>
            <a:spLocks noGrp="1"/>
          </p:cNvSpPr>
          <p:nvPr>
            <p:ph type="title"/>
          </p:nvPr>
        </p:nvSpPr>
        <p:spPr>
          <a:xfrm>
            <a:off x="0" y="-24"/>
            <a:ext cx="9144000" cy="571504"/>
          </a:xfrm>
          <a:solidFill>
            <a:schemeClr val="tx1"/>
          </a:solidFill>
        </p:spPr>
        <p:txBody>
          <a:bodyPr>
            <a:normAutofit/>
          </a:bodyPr>
          <a:lstStyle/>
          <a:p>
            <a:pPr lvl="0"/>
            <a:r>
              <a:rPr lang="en-US" sz="2800" b="1" dirty="0" smtClean="0">
                <a:solidFill>
                  <a:schemeClr val="bg1"/>
                </a:solidFill>
                <a:latin typeface="Berlin Sans FB Demi" pitchFamily="34" charset="0"/>
                <a:cs typeface="Times New Roman" pitchFamily="18" charset="0"/>
              </a:rPr>
              <a:t>TEORI PENGEMBANGAN WILAYAH (2)</a:t>
            </a:r>
            <a:endParaRPr lang="id-ID" sz="2800" dirty="0">
              <a:solidFill>
                <a:schemeClr val="bg1"/>
              </a:solidFill>
              <a:latin typeface="Berlin Sans FB Dem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4857752" y="955492"/>
            <a:ext cx="407196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4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Teori ini dikemukakan oleh </a:t>
            </a:r>
            <a:r>
              <a:rPr kumimoji="0" lang="id-ID" sz="14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Humer Hyot </a:t>
            </a:r>
            <a:r>
              <a:rPr kumimoji="0" lang="id-ID" sz="14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(1939), menyatakan bahwa perkembangan kota terjadi mengarah melalui jalur-jalur sektor tertentu. Sebagian besar daerah kota terletak beberapa jalur-jalur sektor dengan taraf sewa tinggi, sebagian lainnya jalur-jalur dengan tarif sewa rendah yang terletak dari dekat pusat kearah pinggiran kota. Dalam perkembangannya daerah-daerah dengan taraf sewa tinggi bergerak keluar sepanjang sektor atau dua sektor tertentu (Spillane dan Wan, 1993:19).</a:t>
            </a:r>
            <a:endParaRPr kumimoji="0" lang="en-US" sz="14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d-ID"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4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Menurut </a:t>
            </a:r>
            <a:r>
              <a:rPr kumimoji="0" lang="id-ID" sz="14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Humer Hyot </a:t>
            </a:r>
            <a:r>
              <a:rPr kumimoji="0" lang="id-ID" sz="14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kecenderungan pendud</a:t>
            </a:r>
            <a:r>
              <a:rPr lang="en-US" sz="1400" dirty="0" smtClean="0">
                <a:solidFill>
                  <a:srgbClr val="333333"/>
                </a:solidFill>
                <a:latin typeface="Verdana" pitchFamily="34" charset="0"/>
                <a:ea typeface="Times New Roman" pitchFamily="18" charset="0"/>
                <a:cs typeface="Times New Roman" pitchFamily="18" charset="0"/>
              </a:rPr>
              <a:t>u</a:t>
            </a:r>
            <a:r>
              <a:rPr kumimoji="0" lang="id-ID" sz="14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k untuk bertempat tinggal adalah pada daerah-daerah yang dianggap nyaman dalam arti luas. Nyaman dapat diartikan dengan kemudahan-kemudahan terhada fasilitas, kondisi lingkungn baik alami maupun non alami yang bersih dari polusi</a:t>
            </a:r>
            <a:r>
              <a:rPr kumimoji="0" lang="en-US" sz="14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 </a:t>
            </a:r>
            <a:r>
              <a:rPr kumimoji="0" lang="id-ID" sz="14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baik fiskal maupun nonfiskal, prestise yang tinggi dan lain sebagainya.</a:t>
            </a:r>
            <a:endParaRPr kumimoji="0" lang="id-ID"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2"/>
          <p:cNvPicPr/>
          <p:nvPr/>
        </p:nvPicPr>
        <p:blipFill>
          <a:blip r:embed="rId2"/>
          <a:srcRect/>
          <a:stretch>
            <a:fillRect/>
          </a:stretch>
        </p:blipFill>
        <p:spPr bwMode="auto">
          <a:xfrm>
            <a:off x="214282" y="1142984"/>
            <a:ext cx="4429156" cy="4214842"/>
          </a:xfrm>
          <a:prstGeom prst="rect">
            <a:avLst/>
          </a:prstGeom>
          <a:noFill/>
          <a:ln w="9525">
            <a:noFill/>
            <a:miter lim="800000"/>
            <a:headEnd/>
            <a:tailEnd/>
          </a:ln>
        </p:spPr>
      </p:pic>
      <p:sp>
        <p:nvSpPr>
          <p:cNvPr id="6" name="Title 1"/>
          <p:cNvSpPr txBox="1">
            <a:spLocks/>
          </p:cNvSpPr>
          <p:nvPr/>
        </p:nvSpPr>
        <p:spPr>
          <a:xfrm>
            <a:off x="0" y="-24"/>
            <a:ext cx="9144000" cy="571504"/>
          </a:xfrm>
          <a:prstGeom prst="rect">
            <a:avLst/>
          </a:prstGeom>
          <a:solidFill>
            <a:schemeClr val="tx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Berlin Sans FB Demi" pitchFamily="34" charset="0"/>
                <a:ea typeface="+mj-ea"/>
                <a:cs typeface="Times New Roman" pitchFamily="18" charset="0"/>
              </a:rPr>
              <a:t>TEORI PENGEMBANGAN WILAYAH (3)</a:t>
            </a:r>
            <a:endParaRPr kumimoji="0" lang="id-ID" sz="2800" b="0" i="0" u="none" strike="noStrike" kern="1200" cap="none" spc="0" normalizeH="0" baseline="0" noProof="0" dirty="0">
              <a:ln>
                <a:noFill/>
              </a:ln>
              <a:solidFill>
                <a:schemeClr val="bg1"/>
              </a:solidFill>
              <a:effectLst/>
              <a:uLnTx/>
              <a:uFillTx/>
              <a:latin typeface="Berlin Sans FB Demi" pitchFamily="34" charset="0"/>
              <a:ea typeface="+mj-ea"/>
              <a:cs typeface="+mj-cs"/>
            </a:endParaRPr>
          </a:p>
        </p:txBody>
      </p:sp>
      <p:sp>
        <p:nvSpPr>
          <p:cNvPr id="7" name="Rectangle 6"/>
          <p:cNvSpPr/>
          <p:nvPr/>
        </p:nvSpPr>
        <p:spPr>
          <a:xfrm>
            <a:off x="71406" y="714356"/>
            <a:ext cx="2002471" cy="369332"/>
          </a:xfrm>
          <a:prstGeom prst="rect">
            <a:avLst/>
          </a:prstGeom>
        </p:spPr>
        <p:txBody>
          <a:bodyPr wrap="none">
            <a:spAutoFit/>
          </a:bodyPr>
          <a:lstStyle/>
          <a:p>
            <a:pPr lvl="0" algn="ctr">
              <a:spcBef>
                <a:spcPct val="0"/>
              </a:spcBef>
            </a:pPr>
            <a:r>
              <a:rPr lang="en-US" b="1" dirty="0" smtClean="0">
                <a:solidFill>
                  <a:srgbClr val="FF0000"/>
                </a:solidFill>
                <a:latin typeface="Berlin Sans FB Demi" pitchFamily="34" charset="0"/>
                <a:ea typeface="+mj-ea"/>
                <a:cs typeface="+mj-cs"/>
              </a:rPr>
              <a:t>2.  </a:t>
            </a:r>
            <a:r>
              <a:rPr lang="id-ID" b="1" dirty="0" smtClean="0">
                <a:solidFill>
                  <a:srgbClr val="FF0000"/>
                </a:solidFill>
                <a:latin typeface="Berlin Sans FB Demi" pitchFamily="34" charset="0"/>
                <a:ea typeface="+mj-ea"/>
                <a:cs typeface="+mj-cs"/>
              </a:rPr>
              <a:t>TEORI SEKTOR</a:t>
            </a:r>
            <a:endParaRPr lang="id-ID" dirty="0">
              <a:solidFill>
                <a:srgbClr val="FF0000"/>
              </a:solidFill>
              <a:ea typeface="+mj-ea"/>
              <a:cs typeface="+mj-cs"/>
            </a:endParaRPr>
          </a:p>
        </p:txBody>
      </p:sp>
      <p:sp>
        <p:nvSpPr>
          <p:cNvPr id="25602" name="Rectangle 2"/>
          <p:cNvSpPr>
            <a:spLocks noChangeArrowheads="1"/>
          </p:cNvSpPr>
          <p:nvPr/>
        </p:nvSpPr>
        <p:spPr bwMode="auto">
          <a:xfrm>
            <a:off x="214314" y="5357826"/>
            <a:ext cx="442912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r>
              <a:rPr kumimoji="0" lang="id-ID" sz="14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Keterangan :</a:t>
            </a:r>
            <a:endParaRPr kumimoji="0" lang="id-ID" sz="1400" b="1"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id-ID" sz="14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Pusat Bisnis</a:t>
            </a:r>
            <a:endParaRPr kumimoji="0" lang="id-ID" sz="1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id-ID" sz="14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Industri ringan dan perdagangan</a:t>
            </a:r>
            <a:endParaRPr kumimoji="0" lang="id-ID" sz="1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id-ID" sz="14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pemukiman kelas rendah</a:t>
            </a:r>
            <a:endParaRPr kumimoji="0" lang="id-ID" sz="1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id-ID" sz="14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pemukiman kelas menengah</a:t>
            </a:r>
            <a:endParaRPr kumimoji="0" lang="id-ID" sz="1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 defTabSz="914400" rtl="0" eaLnBrk="0" fontAlgn="base" latinLnBrk="0" hangingPunct="0">
              <a:lnSpc>
                <a:spcPct val="100000"/>
              </a:lnSpc>
              <a:spcBef>
                <a:spcPct val="0"/>
              </a:spcBef>
              <a:spcAft>
                <a:spcPct val="0"/>
              </a:spcAft>
              <a:buClrTx/>
              <a:buSzTx/>
              <a:buFont typeface="+mj-lt"/>
              <a:buAutoNum type="arabicPeriod"/>
              <a:tabLst/>
            </a:pPr>
            <a:r>
              <a:rPr kumimoji="0" lang="id-ID" sz="1400" b="0"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Daerah pemukiman kelas tinggi</a:t>
            </a:r>
            <a:endParaRPr kumimoji="0" lang="id-ID"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TotalTime>
  <Words>1635</Words>
  <Application>Microsoft Office PowerPoint</Application>
  <PresentationFormat>On-screen Show (4:3)</PresentationFormat>
  <Paragraphs>132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TEORI NEO KLASIK</vt:lpstr>
      <vt:lpstr>TEORI LOKASI VON THUNEN, BURGES DAN HOMER HOYT</vt:lpstr>
      <vt:lpstr>TEORI ALFRED WEBER</vt:lpstr>
      <vt:lpstr>LAND RENT LOKASI DAN PASAR LAHAN</vt:lpstr>
      <vt:lpstr>TEORI PENGEMBANGAN WILAYAH (1)</vt:lpstr>
      <vt:lpstr>TEORI PENGEMBANGAN WILAYAH (2)</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May</cp:lastModifiedBy>
  <cp:revision>87</cp:revision>
  <dcterms:created xsi:type="dcterms:W3CDTF">2014-02-17T09:37:15Z</dcterms:created>
  <dcterms:modified xsi:type="dcterms:W3CDTF">2015-04-08T06:49:56Z</dcterms:modified>
</cp:coreProperties>
</file>