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2" r:id="rId4"/>
    <p:sldId id="283" r:id="rId5"/>
    <p:sldId id="284" r:id="rId6"/>
    <p:sldId id="288" r:id="rId7"/>
    <p:sldId id="285" r:id="rId8"/>
    <p:sldId id="286" r:id="rId9"/>
    <p:sldId id="278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5D03-DFA7-47B2-B378-2980C200B371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F07E-71EF-4A5B-AF4F-D2A62E8BF5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1604"/>
          <a:stretch>
            <a:fillRect/>
          </a:stretch>
        </p:blipFill>
        <p:spPr bwMode="auto">
          <a:xfrm>
            <a:off x="857224" y="928670"/>
            <a:ext cx="8286776" cy="438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5286388"/>
            <a:ext cx="91440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400" b="1" dirty="0" smtClean="0"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Kuliah Ke-3</a:t>
            </a:r>
          </a:p>
          <a:p>
            <a:pPr algn="ctr">
              <a:defRPr/>
            </a:pPr>
            <a:r>
              <a:rPr lang="id-ID" sz="2400" b="1" dirty="0" smtClean="0"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Teori Lokasi  </a:t>
            </a:r>
            <a:r>
              <a:rPr lang="id-ID" sz="2400" b="1" dirty="0" smtClean="0">
                <a:solidFill>
                  <a:schemeClr val="dk1"/>
                </a:solidFill>
                <a:latin typeface="Berlin Sans FB Demi" pitchFamily="34" charset="0"/>
              </a:rPr>
              <a:t>Von Thunen dan Aplikasinya pada</a:t>
            </a:r>
          </a:p>
          <a:p>
            <a:pPr algn="ctr">
              <a:defRPr/>
            </a:pPr>
            <a:r>
              <a:rPr lang="id-ID" sz="2400" b="1" dirty="0" smtClean="0">
                <a:solidFill>
                  <a:schemeClr val="dk1"/>
                </a:solidFill>
                <a:latin typeface="Berlin Sans FB Demi" pitchFamily="34" charset="0"/>
              </a:rPr>
              <a:t> Struktur Ruang Kota</a:t>
            </a:r>
          </a:p>
          <a:p>
            <a:pPr algn="ctr">
              <a:defRPr/>
            </a:pPr>
            <a:endParaRPr lang="en-US" sz="2400" b="1" dirty="0" smtClean="0">
              <a:latin typeface="Berlin Sans FB Dem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2" y="-24"/>
            <a:ext cx="9144000" cy="92333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JURUSAN PERENCANAAN WILAYAH DAN KOTA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FAKULTAS TEKNIK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UNIVERSITAS INDONUSA ESA UNGGUL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000108"/>
            <a:ext cx="8501122" cy="4924425"/>
          </a:xfrm>
          <a:prstGeom prst="rect">
            <a:avLst/>
          </a:prstGeom>
          <a:solidFill>
            <a:srgbClr val="E6E3B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Von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Thunen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 (1826)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mengidentifikasi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tentang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perbedaan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lokasi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berbagai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kegiatan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pertanian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perbedaan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pertimbangan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ekonomi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).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Menurut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 Von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Thunen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tingkat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sewa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adalah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paling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mahal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pusat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makin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rendah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apabila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makin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jauh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Von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Thunen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menentukan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hubungan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jarak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menggunakan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kurva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permintaan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Berdasarkan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perbandingan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selisih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antara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harga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biaya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masing-masing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jenis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memiliki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kemampuan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berbeda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membayar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Makin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kemampuannya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membayar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makin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kemungkinan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kegiatan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berlokasi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dekat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pusat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Hasilnya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suatu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pola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penggunaan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berupa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diagram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cincin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Perkembangan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Von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Thunen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selain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harga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pusat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kota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makin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menurun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apabila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makin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jauh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pusat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kota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TEORI LOKASI  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VON THUNEN</a:t>
            </a:r>
            <a:r>
              <a:rPr lang="en-US" sz="2800" b="1" dirty="0" smtClean="0">
                <a:solidFill>
                  <a:schemeClr val="bg1"/>
                </a:solidFill>
                <a:latin typeface="Berlin Sans FB Demi" pitchFamily="34" charset="0"/>
              </a:rPr>
              <a:t> (1)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766307"/>
            <a:ext cx="8715436" cy="5663089"/>
          </a:xfrm>
          <a:prstGeom prst="rect">
            <a:avLst/>
          </a:prstGeom>
          <a:solidFill>
            <a:srgbClr val="E6E3B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Model Von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Thunen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mengenai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tanah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pertanian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dibuat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sebelum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era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industrialisasi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memiliki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asumsi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dasar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sebagai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berikut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4638" marR="0" lvl="0" indent="-2746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Wilayah model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terisolasikan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isolated state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adalah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bebas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pengaruh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pasar-pasar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kota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lain.</a:t>
            </a:r>
          </a:p>
          <a:p>
            <a:pPr marL="274638" marR="0" lvl="0" indent="-2746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Wilayah model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membentuk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tipe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permukiman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perkampungan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kebanyakan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keluarga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petani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hidup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tempat-tempat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terpusat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tersebar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seluruh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wilayah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</a:t>
            </a:r>
          </a:p>
          <a:p>
            <a:pPr marL="274638" marR="0" lvl="0" indent="-2746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Wilayah model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memiliki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tanah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topografi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seragam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atau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 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uniform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produktivitas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tanah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secara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fisik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adalah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sama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),</a:t>
            </a:r>
          </a:p>
          <a:p>
            <a:pPr marL="274638" marR="0" lvl="0" indent="-2746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Wilayah model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memiliki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fasilitas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transportasi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tradisional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relatif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seragam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</a:t>
            </a:r>
          </a:p>
          <a:p>
            <a:pPr marL="274638" marR="0" lvl="0" indent="-2746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Faktor-faktor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alamiah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mempengaruhi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penggunaan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adalah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konstan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Locational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 rent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sebuah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istilah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digunakan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oleh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von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Thünen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argumennya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harus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dipahami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sebagai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setara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nilai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tanah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sesuai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jumlah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maksimum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seorang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petani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bisa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membayar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menggunakan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tanah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tanpa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membuat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kerugian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Hal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dapat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didefinisikan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sebagai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persamaan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bawah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               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 LR = Y(m-c) –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Arial" pitchFamily="34" charset="0"/>
              </a:rPr>
              <a:t>Ytd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Keterangan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5963" marR="0" lvl="0" indent="-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LR    = 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Locational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 Rent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 ( DM/km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2 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5963" marR="0" lvl="0" indent="-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Y      = 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Yield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 ( t/km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2 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5963" marR="0" lvl="0" indent="-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m    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biaya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per unit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 DM/t 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5963" marR="0" lvl="0" indent="-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c      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harga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per unit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 DM/t 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5963" marR="0" lvl="0" indent="-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      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biaya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transportasi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 DM/t/km 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5963" marR="0" lvl="0" indent="-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     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jarak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(km).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TEORI LOKASI  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VON THUNEN</a:t>
            </a:r>
            <a:r>
              <a:rPr lang="en-US" sz="2800" b="1" dirty="0" smtClean="0">
                <a:solidFill>
                  <a:schemeClr val="bg1"/>
                </a:solidFill>
                <a:latin typeface="Berlin Sans FB Demi" pitchFamily="34" charset="0"/>
              </a:rPr>
              <a:t> (2)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857232"/>
            <a:ext cx="8215370" cy="1215717"/>
          </a:xfrm>
          <a:prstGeom prst="rect">
            <a:avLst/>
          </a:prstGeom>
          <a:solidFill>
            <a:srgbClr val="E6E3B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ubungan antara lokasi sewa tanah dan biaya transport dengan jarak pasar dapat dilihat dari kurva sebagai berikut :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2357430"/>
          <a:ext cx="8286808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214446"/>
                <a:gridCol w="1285884"/>
                <a:gridCol w="1214446"/>
                <a:gridCol w="1143008"/>
                <a:gridCol w="1214446"/>
              </a:tblGrid>
              <a:tr h="485181">
                <a:tc rowSpan="2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JARAK DARI PASAR</a:t>
                      </a:r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8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id-ID" sz="2400" dirty="0"/>
                    </a:p>
                  </a:txBody>
                  <a:tcPr/>
                </a:tc>
              </a:tr>
              <a:tr h="4782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</a:t>
                      </a:r>
                      <a:r>
                        <a:rPr lang="en-US" sz="2400" dirty="0" err="1" smtClean="0"/>
                        <a:t>Transpor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id-ID" sz="2400" dirty="0"/>
                    </a:p>
                  </a:txBody>
                  <a:tcPr/>
                </a:tc>
              </a:tr>
              <a:tr h="8374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Sewa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Lokasi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TEORI LOKASI  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VON THUNEN</a:t>
            </a:r>
            <a:r>
              <a:rPr lang="en-US" sz="2800" b="1" dirty="0" smtClean="0">
                <a:solidFill>
                  <a:schemeClr val="bg1"/>
                </a:solidFill>
                <a:latin typeface="Berlin Sans FB Demi" pitchFamily="34" charset="0"/>
              </a:rPr>
              <a:t> (3)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4871877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b="1" i="1" dirty="0" smtClean="0">
                <a:solidFill>
                  <a:srgbClr val="C00000"/>
                </a:solidFill>
              </a:rPr>
              <a:t>VonThunen</a:t>
            </a:r>
            <a:r>
              <a:rPr lang="id-ID" b="1" dirty="0" smtClean="0">
                <a:solidFill>
                  <a:srgbClr val="C00000"/>
                </a:solidFill>
              </a:rPr>
              <a:t>, </a:t>
            </a:r>
            <a:r>
              <a:rPr lang="id-ID" dirty="0" smtClean="0"/>
              <a:t>Tanah yang letaknya paling jauh dari kota memiliki sewa sebesar 0 dan sewa tanah itu meningkat secara linear kearah pusat kota, dimana proporsional dengan biaya angkutan per ton/km. Semua tanah yang memiliki jarak yang sama terhadap kota memiliki harga sewa yang sama (Reksohadiprojo-Karseno, 1985:25).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Pek 2014\PT. Indomas\Bahan Bacaan\teor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858180" cy="442915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TEORI LOKASI  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VON THUNEN</a:t>
            </a:r>
            <a:r>
              <a:rPr lang="en-US" sz="2800" b="1" dirty="0" smtClean="0">
                <a:solidFill>
                  <a:schemeClr val="bg1"/>
                </a:solidFill>
                <a:latin typeface="Berlin Sans FB Demi" pitchFamily="34" charset="0"/>
              </a:rPr>
              <a:t> (4)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107154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Selain itu, Von Thunen juga menentukan hubungan sewa lahan dengan jarak ke pasar dengan menggunakan kurva permintaan yaitu :</a:t>
            </a:r>
            <a:endParaRPr lang="id-ID" dirty="0"/>
          </a:p>
        </p:txBody>
      </p:sp>
      <p:pic>
        <p:nvPicPr>
          <p:cNvPr id="20483" name="Picture 3" descr="D:\Pek 2014\PT. Indomas\Bahan Bacaan\kur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6286544" cy="451274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TEORI LOKASI  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VON THUNEN</a:t>
            </a:r>
            <a:r>
              <a:rPr lang="en-US" sz="2800" b="1" dirty="0" smtClean="0">
                <a:solidFill>
                  <a:schemeClr val="bg1"/>
                </a:solidFill>
                <a:latin typeface="Berlin Sans FB Demi" pitchFamily="34" charset="0"/>
              </a:rPr>
              <a:t> (5)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1285860"/>
            <a:ext cx="8501122" cy="3739485"/>
          </a:xfrm>
          <a:prstGeom prst="rect">
            <a:avLst/>
          </a:prstGeom>
          <a:solidFill>
            <a:srgbClr val="E6E3B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Permintaan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komonditas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pertanian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diperlukan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populasi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berdampak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empat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faktor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2913" marR="0" lvl="0" indent="-4429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1.</a:t>
            </a:r>
            <a:r>
              <a:rPr lang="en-US" sz="2400" dirty="0" smtClean="0">
                <a:solidFill>
                  <a:srgbClr val="2427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Harga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suatu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komoditas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pasar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tergantung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hubungan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permintaan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persediaan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barang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tersebut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2913" marR="0" lvl="0" indent="-4429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2.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Tingkat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biaya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transport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akan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tergantung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kepada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jenis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besar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curah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atau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gampang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basi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).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2913" marR="0" lvl="0" indent="-4429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3.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Harga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dasar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produksi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setiap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diasumsikan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konstan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ruang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untuk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tertentu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2913" marR="0" lvl="0" indent="-4429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4.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imes New Roman" pitchFamily="18" charset="0"/>
                <a:cs typeface="Times New Roman" pitchFamily="18" charset="0"/>
              </a:rPr>
              <a:t> 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Hasil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produksi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per unit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lahan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TEORI LOKASI  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VON THUNEN</a:t>
            </a:r>
            <a:r>
              <a:rPr lang="en-US" sz="2800" b="1" dirty="0" smtClean="0">
                <a:solidFill>
                  <a:schemeClr val="bg1"/>
                </a:solidFill>
                <a:latin typeface="Berlin Sans FB Demi" pitchFamily="34" charset="0"/>
              </a:rPr>
              <a:t> (6)</a:t>
            </a:r>
            <a:r>
              <a:rPr lang="id-ID" sz="28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UNTUK PENDALAMAN BACA:</a:t>
            </a:r>
            <a:endParaRPr lang="id-ID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1500174"/>
            <a:ext cx="8715372" cy="2954655"/>
          </a:xfrm>
          <a:prstGeom prst="rect">
            <a:avLst/>
          </a:prstGeom>
          <a:solidFill>
            <a:srgbClr val="E6E3B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Lloyd, Peter E. and Peter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Dicken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1990.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Location in Space :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Theoritical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Approach to Economic Geography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New York : Harper and Row.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Tarigan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Robinson. 2005.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Ekonomi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Regional,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Teori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Aplikasi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Edisi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Revisi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 Jakarta : PT.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Bumi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Aksara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http://www.geografiana.com/dunia/pelajar/von-thunen-teori-lokasi-modern, “Von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Thunen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Geografer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Penemu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Teori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Lokasi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Modern”,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diakses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Trebuchet MS" pitchFamily="34" charset="0"/>
                <a:cs typeface="Arial" pitchFamily="34" charset="0"/>
              </a:rPr>
              <a:t> 8 September 2011.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Dokumentasi Kegiatan Photos\Dokumentasi Talaud\IMG_67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786050" y="2714620"/>
            <a:ext cx="3714776" cy="85725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sekian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288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UNTUK PENDALAMAN BACA: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17</cp:revision>
  <dcterms:created xsi:type="dcterms:W3CDTF">2014-03-24T14:31:19Z</dcterms:created>
  <dcterms:modified xsi:type="dcterms:W3CDTF">2015-04-08T06:47:22Z</dcterms:modified>
</cp:coreProperties>
</file>