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6" r:id="rId3"/>
    <p:sldId id="278" r:id="rId4"/>
    <p:sldId id="277" r:id="rId5"/>
    <p:sldId id="279" r:id="rId6"/>
    <p:sldId id="280" r:id="rId7"/>
    <p:sldId id="281" r:id="rId8"/>
    <p:sldId id="282" r:id="rId9"/>
    <p:sldId id="283" r:id="rId10"/>
    <p:sldId id="275" r:id="rId11"/>
    <p:sldId id="274"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54" y="29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BF064B-22E7-47A8-B1F6-172E20AAA439}" type="datetimeFigureOut">
              <a:rPr lang="id-ID" smtClean="0"/>
              <a:pPr/>
              <a:t>08/04/2015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B83A73-4768-4397-BB35-91441DD93776}"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7492" name="Text Box 4"/>
          <p:cNvSpPr txBox="1">
            <a:spLocks noChangeArrowheads="1"/>
          </p:cNvSpPr>
          <p:nvPr/>
        </p:nvSpPr>
        <p:spPr bwMode="auto">
          <a:xfrm>
            <a:off x="0" y="219654"/>
            <a:ext cx="9144000" cy="923330"/>
          </a:xfrm>
          <a:prstGeom prst="rect">
            <a:avLst/>
          </a:prstGeom>
          <a:noFill/>
          <a:ln w="9525">
            <a:noFill/>
            <a:miter lim="800000"/>
            <a:headEnd/>
            <a:tailEnd/>
          </a:ln>
          <a:effectLst/>
        </p:spPr>
        <p:txBody>
          <a:bodyPr wrap="square">
            <a:spAutoFit/>
          </a:bodyPr>
          <a:lstStyle/>
          <a:p>
            <a:pPr algn="ctr">
              <a:defRPr/>
            </a:pPr>
            <a:r>
              <a:rPr lang="en-US" b="1" dirty="0">
                <a:solidFill>
                  <a:srgbClr val="003366"/>
                </a:solidFill>
                <a:effectLst>
                  <a:outerShdw blurRad="38100" dist="38100" dir="2700000" algn="tl">
                    <a:srgbClr val="000000"/>
                  </a:outerShdw>
                </a:effectLst>
                <a:latin typeface="Arial" pitchFamily="34" charset="0"/>
              </a:rPr>
              <a:t>JURUSAN PERENCANAAN WILAYAH DAN KOTA</a:t>
            </a:r>
          </a:p>
          <a:p>
            <a:pPr algn="ctr">
              <a:defRPr/>
            </a:pPr>
            <a:r>
              <a:rPr lang="en-US" b="1" dirty="0">
                <a:solidFill>
                  <a:srgbClr val="003366"/>
                </a:solidFill>
                <a:effectLst>
                  <a:outerShdw blurRad="38100" dist="38100" dir="2700000" algn="tl">
                    <a:srgbClr val="000000"/>
                  </a:outerShdw>
                </a:effectLst>
                <a:latin typeface="Arial" pitchFamily="34" charset="0"/>
              </a:rPr>
              <a:t>FAKULTAS TEKNIK</a:t>
            </a:r>
          </a:p>
          <a:p>
            <a:pPr algn="ctr">
              <a:defRPr/>
            </a:pPr>
            <a:r>
              <a:rPr lang="en-US" b="1" dirty="0">
                <a:solidFill>
                  <a:srgbClr val="003366"/>
                </a:solidFill>
                <a:effectLst>
                  <a:outerShdw blurRad="38100" dist="38100" dir="2700000" algn="tl">
                    <a:srgbClr val="000000"/>
                  </a:outerShdw>
                </a:effectLst>
                <a:latin typeface="Arial" pitchFamily="34" charset="0"/>
              </a:rPr>
              <a:t>UNIVERSITAS INDONUSA ESA UNGGUL</a:t>
            </a:r>
          </a:p>
        </p:txBody>
      </p:sp>
      <p:sp>
        <p:nvSpPr>
          <p:cNvPr id="7" name="Rectangle 6"/>
          <p:cNvSpPr/>
          <p:nvPr/>
        </p:nvSpPr>
        <p:spPr>
          <a:xfrm>
            <a:off x="1571604" y="2143116"/>
            <a:ext cx="6143668" cy="707886"/>
          </a:xfrm>
          <a:prstGeom prst="rect">
            <a:avLst/>
          </a:prstGeom>
        </p:spPr>
        <p:txBody>
          <a:bodyPr wrap="square">
            <a:spAutoFit/>
          </a:bodyPr>
          <a:lstStyle/>
          <a:p>
            <a:pPr algn="ctr">
              <a:defRPr/>
            </a:pPr>
            <a:r>
              <a:rPr lang="en-US" sz="2000" dirty="0" err="1" smtClean="0">
                <a:solidFill>
                  <a:srgbClr val="FF0000"/>
                </a:solidFill>
                <a:latin typeface="Berlin Sans FB Demi" pitchFamily="34" charset="0"/>
                <a:ea typeface="Times New Roman" pitchFamily="18" charset="0"/>
                <a:cs typeface="Tahoma" pitchFamily="34" charset="0"/>
              </a:rPr>
              <a:t>Kuliah</a:t>
            </a:r>
            <a:r>
              <a:rPr lang="en-US" sz="2000" dirty="0" smtClean="0">
                <a:solidFill>
                  <a:srgbClr val="FF0000"/>
                </a:solidFill>
                <a:latin typeface="Berlin Sans FB Demi" pitchFamily="34" charset="0"/>
                <a:ea typeface="Times New Roman" pitchFamily="18" charset="0"/>
                <a:cs typeface="Tahoma" pitchFamily="34" charset="0"/>
              </a:rPr>
              <a:t> Ke-4</a:t>
            </a:r>
          </a:p>
          <a:p>
            <a:pPr algn="ctr">
              <a:defRPr/>
            </a:pPr>
            <a:endParaRPr lang="en-US" sz="2000" dirty="0" smtClean="0">
              <a:solidFill>
                <a:srgbClr val="FF0000"/>
              </a:solidFill>
              <a:latin typeface="Berlin Sans FB Demi" pitchFamily="34" charset="0"/>
              <a:ea typeface="Times New Roman" pitchFamily="18" charset="0"/>
              <a:cs typeface="Tahoma" pitchFamily="34" charset="0"/>
            </a:endParaRPr>
          </a:p>
        </p:txBody>
      </p:sp>
      <p:pic>
        <p:nvPicPr>
          <p:cNvPr id="8" name="Picture 7" descr="Universitas Esa Unggul"/>
          <p:cNvPicPr/>
          <p:nvPr/>
        </p:nvPicPr>
        <p:blipFill>
          <a:blip r:embed="rId2"/>
          <a:srcRect/>
          <a:stretch>
            <a:fillRect/>
          </a:stretch>
        </p:blipFill>
        <p:spPr bwMode="auto">
          <a:xfrm>
            <a:off x="214282" y="285728"/>
            <a:ext cx="1571637" cy="714380"/>
          </a:xfrm>
          <a:prstGeom prst="rect">
            <a:avLst/>
          </a:prstGeom>
          <a:noFill/>
        </p:spPr>
      </p:pic>
      <p:sp>
        <p:nvSpPr>
          <p:cNvPr id="5" name="Rectangle 4"/>
          <p:cNvSpPr/>
          <p:nvPr/>
        </p:nvSpPr>
        <p:spPr>
          <a:xfrm>
            <a:off x="1000100" y="2786058"/>
            <a:ext cx="7286676" cy="954107"/>
          </a:xfrm>
          <a:prstGeom prst="rect">
            <a:avLst/>
          </a:prstGeom>
        </p:spPr>
        <p:txBody>
          <a:bodyPr wrap="square">
            <a:spAutoFit/>
          </a:bodyPr>
          <a:lstStyle/>
          <a:p>
            <a:pPr algn="ctr">
              <a:defRPr/>
            </a:pPr>
            <a:r>
              <a:rPr lang="fi-FI" sz="2800" b="1" dirty="0" smtClean="0">
                <a:solidFill>
                  <a:schemeClr val="dk1"/>
                </a:solidFill>
              </a:rPr>
              <a:t>PERKEMBANGAN EKONOMI: </a:t>
            </a:r>
          </a:p>
          <a:p>
            <a:pPr algn="ctr">
              <a:defRPr/>
            </a:pPr>
            <a:r>
              <a:rPr lang="fi-FI" sz="2800" b="1" dirty="0" smtClean="0">
                <a:solidFill>
                  <a:schemeClr val="dk1"/>
                </a:solidFill>
              </a:rPr>
              <a:t>TEORI-TEORI PEMBANGUNAN</a:t>
            </a:r>
            <a:endParaRPr lang="en-US" sz="2800" b="1" dirty="0" smtClean="0">
              <a:solidFill>
                <a:schemeClr val="dk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4"/>
            <a:ext cx="9144000" cy="571504"/>
          </a:xfrm>
          <a:prstGeom prst="rect">
            <a:avLst/>
          </a:prstGeom>
          <a:solidFill>
            <a:schemeClr val="tx1"/>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bg1"/>
                </a:solidFill>
                <a:effectLst/>
                <a:uLnTx/>
                <a:uFillTx/>
                <a:latin typeface="Berlin Sans FB Demi" pitchFamily="34" charset="0"/>
                <a:ea typeface="+mj-ea"/>
                <a:cs typeface="Times New Roman" pitchFamily="18" charset="0"/>
              </a:rPr>
              <a:t>TUGAS-1</a:t>
            </a:r>
            <a:endParaRPr kumimoji="0" lang="id-ID" sz="2800" b="0" i="0" u="none" strike="noStrike" kern="1200" cap="none" spc="0" normalizeH="0" baseline="0" noProof="0" dirty="0">
              <a:ln>
                <a:noFill/>
              </a:ln>
              <a:solidFill>
                <a:schemeClr val="bg1"/>
              </a:solidFill>
              <a:effectLst/>
              <a:uLnTx/>
              <a:uFillTx/>
              <a:latin typeface="Berlin Sans FB Demi" pitchFamily="34" charset="0"/>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Z:\Dokumentasi Kegiatan Photos\Dokumentasi Talaud\IMG_6726.JPG"/>
          <p:cNvPicPr>
            <a:picLocks noChangeAspect="1" noChangeArrowheads="1"/>
          </p:cNvPicPr>
          <p:nvPr/>
        </p:nvPicPr>
        <p:blipFill>
          <a:blip r:embed="rId2"/>
          <a:srcRect/>
          <a:stretch>
            <a:fillRect/>
          </a:stretch>
        </p:blipFill>
        <p:spPr>
          <a:xfrm>
            <a:off x="0" y="0"/>
            <a:ext cx="9144000" cy="6858000"/>
          </a:xfrm>
          <a:prstGeom prst="rect">
            <a:avLst/>
          </a:prstGeom>
          <a:noFill/>
        </p:spPr>
      </p:pic>
      <p:sp>
        <p:nvSpPr>
          <p:cNvPr id="5" name="WordArt 6"/>
          <p:cNvSpPr>
            <a:spLocks noChangeArrowheads="1" noChangeShapeType="1" noTextEdit="1"/>
          </p:cNvSpPr>
          <p:nvPr/>
        </p:nvSpPr>
        <p:spPr bwMode="auto">
          <a:xfrm>
            <a:off x="642910" y="3286124"/>
            <a:ext cx="3571900" cy="1073148"/>
          </a:xfrm>
          <a:prstGeom prst="rect">
            <a:avLst/>
          </a:prstGeom>
        </p:spPr>
        <p:txBody>
          <a:bodyPr wrap="none" fromWordArt="1">
            <a:prstTxWarp prst="textSlantUp">
              <a:avLst>
                <a:gd name="adj" fmla="val 0"/>
              </a:avLst>
            </a:prstTxWarp>
          </a:bodyPr>
          <a:lstStyle/>
          <a:p>
            <a:pPr algn="ctr"/>
            <a:r>
              <a:rPr lang="en-US" sz="3600" kern="10" dirty="0" err="1"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sekian</a:t>
            </a:r>
            <a:endParaRPr lang="en-US" sz="3600"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282" y="928670"/>
            <a:ext cx="8501122"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Teori-teori pembangunan ekonomi dapat digolongkan menjadi lima golongan yaitu aliran-aliran Klasik, Karl Marx, Schumpeter, Neo Klasik, dan Post Keynesian.aliran-aliran ini mencoba menemukan sebab-sebab pertumbuhan pendapatan nasional dan proses pertumbuhannya.</a:t>
            </a:r>
            <a:endParaRPr kumimoji="0" lang="id-ID"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itle 1"/>
          <p:cNvSpPr txBox="1">
            <a:spLocks/>
          </p:cNvSpPr>
          <p:nvPr/>
        </p:nvSpPr>
        <p:spPr>
          <a:xfrm>
            <a:off x="0" y="-24"/>
            <a:ext cx="9144000" cy="571504"/>
          </a:xfrm>
          <a:prstGeom prst="rect">
            <a:avLst/>
          </a:prstGeom>
          <a:solidFill>
            <a:schemeClr val="tx1"/>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id-ID" sz="2800" b="0" i="0" u="none" strike="noStrike" kern="1200" cap="none" spc="0" normalizeH="0" baseline="0" noProof="0" dirty="0">
              <a:ln>
                <a:noFill/>
              </a:ln>
              <a:solidFill>
                <a:schemeClr val="bg1"/>
              </a:solidFill>
              <a:effectLst/>
              <a:uLnTx/>
              <a:uFillTx/>
              <a:latin typeface="Berlin Sans FB Demi" pitchFamily="34" charset="0"/>
              <a:ea typeface="+mj-ea"/>
              <a:cs typeface="+mj-cs"/>
            </a:endParaRPr>
          </a:p>
        </p:txBody>
      </p:sp>
      <p:sp>
        <p:nvSpPr>
          <p:cNvPr id="1026" name="Rectangle 2"/>
          <p:cNvSpPr>
            <a:spLocks noChangeArrowheads="1"/>
          </p:cNvSpPr>
          <p:nvPr/>
        </p:nvSpPr>
        <p:spPr bwMode="auto">
          <a:xfrm>
            <a:off x="0" y="0"/>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dirty="0" smtClean="0">
                <a:ln>
                  <a:noFill/>
                </a:ln>
                <a:solidFill>
                  <a:schemeClr val="bg1"/>
                </a:solidFill>
                <a:effectLst/>
                <a:latin typeface="Berlin Sans FB Demi" pitchFamily="34" charset="0"/>
                <a:ea typeface="Times New Roman" pitchFamily="18" charset="0"/>
                <a:cs typeface="Arial" pitchFamily="34" charset="0"/>
              </a:rPr>
              <a:t>TEORI-TEORI </a:t>
            </a:r>
            <a:r>
              <a:rPr kumimoji="0" lang="en-US" sz="2400" b="1" i="0" u="none" strike="noStrike" cap="none" normalizeH="0" baseline="0" dirty="0" smtClean="0">
                <a:ln>
                  <a:noFill/>
                </a:ln>
                <a:solidFill>
                  <a:schemeClr val="bg1"/>
                </a:solidFill>
                <a:effectLst/>
                <a:latin typeface="Berlin Sans FB Demi" pitchFamily="34" charset="0"/>
                <a:ea typeface="Times New Roman" pitchFamily="18" charset="0"/>
                <a:cs typeface="Arial" pitchFamily="34" charset="0"/>
              </a:rPr>
              <a:t> </a:t>
            </a:r>
            <a:r>
              <a:rPr kumimoji="0" lang="id-ID" sz="2400" b="1" i="0" u="none" strike="noStrike" cap="none" normalizeH="0" baseline="0" dirty="0" smtClean="0">
                <a:ln>
                  <a:noFill/>
                </a:ln>
                <a:solidFill>
                  <a:schemeClr val="bg1"/>
                </a:solidFill>
                <a:effectLst/>
                <a:latin typeface="Berlin Sans FB Demi" pitchFamily="34" charset="0"/>
                <a:ea typeface="Times New Roman" pitchFamily="18" charset="0"/>
                <a:cs typeface="Arial" pitchFamily="34" charset="0"/>
              </a:rPr>
              <a:t>PEMBANGUNAN EKONOMI</a:t>
            </a:r>
            <a:endParaRPr kumimoji="0" lang="id-ID" sz="2400" b="1" i="0" u="none" strike="noStrike" cap="none" normalizeH="0" baseline="0" dirty="0" smtClean="0">
              <a:ln>
                <a:noFill/>
              </a:ln>
              <a:solidFill>
                <a:schemeClr val="bg1"/>
              </a:solidFill>
              <a:effectLst/>
              <a:latin typeface="Berlin Sans FB Demi" pitchFamily="34" charset="0"/>
              <a:cs typeface="Arial" pitchFamily="34" charset="0"/>
            </a:endParaRPr>
          </a:p>
        </p:txBody>
      </p:sp>
      <p:sp>
        <p:nvSpPr>
          <p:cNvPr id="1028" name="Rectangle 4"/>
          <p:cNvSpPr>
            <a:spLocks noChangeArrowheads="1"/>
          </p:cNvSpPr>
          <p:nvPr/>
        </p:nvSpPr>
        <p:spPr bwMode="auto">
          <a:xfrm>
            <a:off x="214282" y="2357430"/>
            <a:ext cx="8643998" cy="175432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b="1"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PENGELOMPOKAN TEORI</a:t>
            </a:r>
            <a:endParaRPr kumimoji="0" lang="id-ID"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d-ID"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Dari mazhab historimus dibahas teori Friedrich List, Bruno Hildebrand, Karl Bucher, dan Walt Whitman Rostow. Dari mazhab analitis yang mencakup teori klasik, Neo klasik, dan Keynesian dibahas teori dari Adam Smith, David Ricardo, Harrod-Domar, dan Solow-Swan. Sedangkan teori Schumpeter dibahas secara tersendiri karena teori ini sulit untuk dikelompokan, demikian pula halnya Teori Ketergantungan.</a:t>
            </a:r>
            <a:endParaRPr kumimoji="0" lang="id-ID"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928670"/>
            <a:ext cx="8643998" cy="5262979"/>
          </a:xfrm>
          <a:prstGeom prst="rect">
            <a:avLst/>
          </a:prstGeom>
        </p:spPr>
        <p:txBody>
          <a:bodyPr wrap="square">
            <a:spAutoFit/>
          </a:bodyPr>
          <a:lstStyle/>
          <a:p>
            <a:pPr lvl="0" algn="just" fontAlgn="base">
              <a:spcBef>
                <a:spcPct val="0"/>
              </a:spcBef>
              <a:spcAft>
                <a:spcPct val="0"/>
              </a:spcAft>
              <a:tabLst>
                <a:tab pos="228600" algn="l"/>
              </a:tabLst>
            </a:pPr>
            <a:r>
              <a:rPr lang="id-ID" sz="2400" b="1" dirty="0" smtClean="0">
                <a:solidFill>
                  <a:srgbClr val="FF0000"/>
                </a:solidFill>
                <a:latin typeface="Berlin Sans FB Demi" pitchFamily="34" charset="0"/>
                <a:ea typeface="Times New Roman" pitchFamily="18" charset="0"/>
                <a:cs typeface="Arial" pitchFamily="34" charset="0"/>
              </a:rPr>
              <a:t>MAZHAB HISTORIMUS</a:t>
            </a:r>
            <a:endParaRPr lang="en-US" sz="2400" b="1" dirty="0" smtClean="0">
              <a:solidFill>
                <a:srgbClr val="FF0000"/>
              </a:solidFill>
              <a:latin typeface="Berlin Sans FB Demi" pitchFamily="34" charset="0"/>
              <a:ea typeface="Times New Roman" pitchFamily="18" charset="0"/>
              <a:cs typeface="Arial" pitchFamily="34" charset="0"/>
            </a:endParaRPr>
          </a:p>
          <a:p>
            <a:pPr lvl="0" indent="180975" algn="just" fontAlgn="base">
              <a:spcBef>
                <a:spcPct val="0"/>
              </a:spcBef>
              <a:spcAft>
                <a:spcPct val="0"/>
              </a:spcAft>
              <a:tabLst>
                <a:tab pos="228600" algn="l"/>
              </a:tabLst>
            </a:pPr>
            <a:endParaRPr lang="id-ID" dirty="0" smtClean="0">
              <a:latin typeface="Berlin Sans FB Demi" pitchFamily="34" charset="0"/>
              <a:ea typeface="Times New Roman" pitchFamily="18" charset="0"/>
              <a:cs typeface="Arial" pitchFamily="34" charset="0"/>
            </a:endParaRPr>
          </a:p>
          <a:p>
            <a:pPr lvl="0" algn="just" eaLnBrk="0" fontAlgn="base" hangingPunct="0">
              <a:spcBef>
                <a:spcPct val="0"/>
              </a:spcBef>
              <a:spcAft>
                <a:spcPct val="0"/>
              </a:spcAft>
              <a:tabLst>
                <a:tab pos="228600" algn="l"/>
              </a:tabLst>
            </a:pPr>
            <a:r>
              <a:rPr lang="id-ID" dirty="0" smtClean="0">
                <a:solidFill>
                  <a:srgbClr val="000000"/>
                </a:solidFill>
                <a:latin typeface="Candara" pitchFamily="34" charset="0"/>
                <a:ea typeface="Times New Roman" pitchFamily="18" charset="0"/>
                <a:cs typeface="Arial" pitchFamily="34" charset="0"/>
              </a:rPr>
              <a:t>Mazhab ini melihat pembangunan ekonomi berdasarkan suatu pola pendekatan yang berpangkal pada perspektif sejarah.</a:t>
            </a:r>
            <a:endParaRPr lang="en-US" dirty="0" smtClean="0">
              <a:solidFill>
                <a:srgbClr val="000000"/>
              </a:solidFill>
              <a:latin typeface="Candara" pitchFamily="34" charset="0"/>
              <a:ea typeface="Times New Roman" pitchFamily="18" charset="0"/>
              <a:cs typeface="Arial" pitchFamily="34" charset="0"/>
            </a:endParaRPr>
          </a:p>
          <a:p>
            <a:pPr lvl="0" algn="just" eaLnBrk="0" fontAlgn="base" hangingPunct="0">
              <a:spcBef>
                <a:spcPct val="0"/>
              </a:spcBef>
              <a:spcAft>
                <a:spcPct val="0"/>
              </a:spcAft>
              <a:tabLst>
                <a:tab pos="228600" algn="l"/>
              </a:tabLst>
            </a:pPr>
            <a:endParaRPr lang="en-US" dirty="0" smtClean="0">
              <a:solidFill>
                <a:srgbClr val="000000"/>
              </a:solidFill>
              <a:latin typeface="Candara" pitchFamily="34" charset="0"/>
              <a:ea typeface="Times New Roman" pitchFamily="18" charset="0"/>
              <a:cs typeface="Arial" pitchFamily="34" charset="0"/>
            </a:endParaRPr>
          </a:p>
          <a:p>
            <a:pPr lvl="0" algn="just" eaLnBrk="0" fontAlgn="base" hangingPunct="0">
              <a:spcBef>
                <a:spcPct val="0"/>
              </a:spcBef>
              <a:spcAft>
                <a:spcPct val="0"/>
              </a:spcAft>
              <a:tabLst>
                <a:tab pos="228600" algn="l"/>
              </a:tabLst>
            </a:pPr>
            <a:r>
              <a:rPr lang="id-ID" sz="2400" b="1" dirty="0" smtClean="0">
                <a:solidFill>
                  <a:srgbClr val="FF0000"/>
                </a:solidFill>
                <a:latin typeface="Candara" pitchFamily="34" charset="0"/>
                <a:ea typeface="Times New Roman" pitchFamily="18" charset="0"/>
                <a:cs typeface="Arial" pitchFamily="34" charset="0"/>
              </a:rPr>
              <a:t>FRIEDRICH LIST</a:t>
            </a:r>
            <a:endParaRPr lang="id-ID" sz="2400" b="1" dirty="0" smtClean="0">
              <a:solidFill>
                <a:srgbClr val="FF0000"/>
              </a:solidFill>
              <a:latin typeface="Arial" pitchFamily="34" charset="0"/>
              <a:ea typeface="Times New Roman" pitchFamily="18" charset="0"/>
              <a:cs typeface="Arial" pitchFamily="34" charset="0"/>
            </a:endParaRPr>
          </a:p>
          <a:p>
            <a:pPr lvl="0" algn="just" eaLnBrk="0" fontAlgn="base" hangingPunct="0">
              <a:spcBef>
                <a:spcPct val="0"/>
              </a:spcBef>
              <a:spcAft>
                <a:spcPct val="0"/>
              </a:spcAft>
              <a:tabLst>
                <a:tab pos="228600" algn="l"/>
              </a:tabLst>
            </a:pPr>
            <a:r>
              <a:rPr lang="id-ID" dirty="0" smtClean="0">
                <a:solidFill>
                  <a:srgbClr val="000000"/>
                </a:solidFill>
                <a:latin typeface="Candara" pitchFamily="34" charset="0"/>
                <a:ea typeface="Times New Roman" pitchFamily="18" charset="0"/>
                <a:cs typeface="Arial" pitchFamily="34" charset="0"/>
              </a:rPr>
              <a:t>Menurut List sistem liberalisme yang laissez-faire dapat menjamin alokasi sumberdaya secara optimal. Perkembangan ekonomi sebenarnya tergantung pada peranan pemerintah, organisasi swasta, dan lingkungan kebudayaan. Perkembangan ekonomi hanya akan terjadi jika dalam masyarakat ada kebebasan dalam organisasi politik dan kebebasan perorangan. List juga menegaska bahwa negara dan pemerintah harus melindungi kepentingan golongan lemah di antara masyarakat.</a:t>
            </a:r>
            <a:endParaRPr lang="id-ID" dirty="0" smtClean="0">
              <a:latin typeface="Arial" pitchFamily="34" charset="0"/>
              <a:ea typeface="Times New Roman" pitchFamily="18" charset="0"/>
              <a:cs typeface="Arial" pitchFamily="34" charset="0"/>
            </a:endParaRPr>
          </a:p>
          <a:p>
            <a:pPr lvl="0" indent="180975" algn="just" eaLnBrk="0" fontAlgn="base" hangingPunct="0">
              <a:spcBef>
                <a:spcPct val="0"/>
              </a:spcBef>
              <a:spcAft>
                <a:spcPct val="0"/>
              </a:spcAft>
              <a:tabLst>
                <a:tab pos="228600" algn="l"/>
              </a:tabLst>
            </a:pPr>
            <a:r>
              <a:rPr lang="id-ID" dirty="0" smtClean="0">
                <a:solidFill>
                  <a:srgbClr val="000000"/>
                </a:solidFill>
                <a:latin typeface="Candara" pitchFamily="34" charset="0"/>
                <a:ea typeface="Times New Roman" pitchFamily="18" charset="0"/>
                <a:cs typeface="Arial" pitchFamily="34" charset="0"/>
              </a:rPr>
              <a:t>Perkembangan ekonomi, menurut List melalui 5 tahap yaitu,</a:t>
            </a:r>
            <a:endParaRPr lang="id-ID" dirty="0" smtClean="0">
              <a:latin typeface="Arial" pitchFamily="34" charset="0"/>
              <a:ea typeface="Times New Roman" pitchFamily="18" charset="0"/>
              <a:cs typeface="Arial" pitchFamily="34" charset="0"/>
            </a:endParaRPr>
          </a:p>
          <a:p>
            <a:pPr lvl="0" indent="180975" algn="just" eaLnBrk="0" fontAlgn="base" hangingPunct="0">
              <a:spcBef>
                <a:spcPct val="0"/>
              </a:spcBef>
              <a:spcAft>
                <a:spcPct val="0"/>
              </a:spcAft>
              <a:tabLst>
                <a:tab pos="228600" algn="l"/>
              </a:tabLst>
            </a:pPr>
            <a:r>
              <a:rPr lang="id-ID" dirty="0" smtClean="0">
                <a:solidFill>
                  <a:srgbClr val="000000"/>
                </a:solidFill>
                <a:latin typeface="Candara" pitchFamily="34" charset="0"/>
                <a:ea typeface="Times New Roman" pitchFamily="18" charset="0"/>
                <a:cs typeface="Arial" pitchFamily="34" charset="0"/>
              </a:rPr>
              <a:t>a. Tahap Primitif</a:t>
            </a:r>
            <a:endParaRPr lang="id-ID" dirty="0" smtClean="0">
              <a:latin typeface="Arial" pitchFamily="34" charset="0"/>
              <a:ea typeface="Times New Roman" pitchFamily="18" charset="0"/>
              <a:cs typeface="Arial" pitchFamily="34" charset="0"/>
            </a:endParaRPr>
          </a:p>
          <a:p>
            <a:pPr lvl="0" indent="180975" algn="just" eaLnBrk="0" fontAlgn="base" hangingPunct="0">
              <a:spcBef>
                <a:spcPct val="0"/>
              </a:spcBef>
              <a:spcAft>
                <a:spcPct val="0"/>
              </a:spcAft>
              <a:tabLst>
                <a:tab pos="228600" algn="l"/>
              </a:tabLst>
            </a:pPr>
            <a:r>
              <a:rPr lang="id-ID" dirty="0" smtClean="0">
                <a:solidFill>
                  <a:srgbClr val="000000"/>
                </a:solidFill>
                <a:latin typeface="Candara" pitchFamily="34" charset="0"/>
                <a:ea typeface="Times New Roman" pitchFamily="18" charset="0"/>
                <a:cs typeface="Arial" pitchFamily="34" charset="0"/>
              </a:rPr>
              <a:t>b. Tahap beternak</a:t>
            </a:r>
            <a:endParaRPr lang="id-ID" dirty="0" smtClean="0">
              <a:latin typeface="Arial" pitchFamily="34" charset="0"/>
              <a:ea typeface="Times New Roman" pitchFamily="18" charset="0"/>
              <a:cs typeface="Arial" pitchFamily="34" charset="0"/>
            </a:endParaRPr>
          </a:p>
          <a:p>
            <a:pPr lvl="0" indent="180975" algn="just" eaLnBrk="0" fontAlgn="base" hangingPunct="0">
              <a:spcBef>
                <a:spcPct val="0"/>
              </a:spcBef>
              <a:spcAft>
                <a:spcPct val="0"/>
              </a:spcAft>
              <a:tabLst>
                <a:tab pos="228600" algn="l"/>
              </a:tabLst>
            </a:pPr>
            <a:r>
              <a:rPr lang="id-ID" dirty="0" smtClean="0">
                <a:solidFill>
                  <a:srgbClr val="000000"/>
                </a:solidFill>
                <a:latin typeface="Candara" pitchFamily="34" charset="0"/>
                <a:ea typeface="Times New Roman" pitchFamily="18" charset="0"/>
                <a:cs typeface="Arial" pitchFamily="34" charset="0"/>
              </a:rPr>
              <a:t>c. Tahap pertanian</a:t>
            </a:r>
            <a:endParaRPr lang="id-ID" dirty="0" smtClean="0">
              <a:latin typeface="Arial" pitchFamily="34" charset="0"/>
              <a:ea typeface="Times New Roman" pitchFamily="18" charset="0"/>
              <a:cs typeface="Arial" pitchFamily="34" charset="0"/>
            </a:endParaRPr>
          </a:p>
          <a:p>
            <a:pPr lvl="0" indent="180975" algn="just" eaLnBrk="0" fontAlgn="base" hangingPunct="0">
              <a:spcBef>
                <a:spcPct val="0"/>
              </a:spcBef>
              <a:spcAft>
                <a:spcPct val="0"/>
              </a:spcAft>
              <a:tabLst>
                <a:tab pos="228600" algn="l"/>
              </a:tabLst>
            </a:pPr>
            <a:r>
              <a:rPr lang="id-ID" dirty="0" smtClean="0">
                <a:solidFill>
                  <a:srgbClr val="000000"/>
                </a:solidFill>
                <a:latin typeface="Candara" pitchFamily="34" charset="0"/>
                <a:ea typeface="Times New Roman" pitchFamily="18" charset="0"/>
                <a:cs typeface="Arial" pitchFamily="34" charset="0"/>
              </a:rPr>
              <a:t>d. Tahap pertanian dan industri pengolahan</a:t>
            </a:r>
            <a:endParaRPr lang="id-ID" dirty="0" smtClean="0">
              <a:latin typeface="Arial" pitchFamily="34" charset="0"/>
              <a:ea typeface="Times New Roman" pitchFamily="18" charset="0"/>
              <a:cs typeface="Arial" pitchFamily="34" charset="0"/>
            </a:endParaRPr>
          </a:p>
          <a:p>
            <a:pPr lvl="0" indent="180975" algn="just" eaLnBrk="0" fontAlgn="base" hangingPunct="0">
              <a:spcBef>
                <a:spcPct val="0"/>
              </a:spcBef>
              <a:spcAft>
                <a:spcPct val="0"/>
              </a:spcAft>
              <a:tabLst>
                <a:tab pos="228600" algn="l"/>
              </a:tabLst>
            </a:pPr>
            <a:r>
              <a:rPr lang="id-ID" dirty="0" smtClean="0">
                <a:solidFill>
                  <a:srgbClr val="000000"/>
                </a:solidFill>
                <a:latin typeface="Candara" pitchFamily="34" charset="0"/>
                <a:ea typeface="Times New Roman" pitchFamily="18" charset="0"/>
                <a:cs typeface="Arial" pitchFamily="34" charset="0"/>
              </a:rPr>
              <a:t>e. Tahap pertanian, indusrti pengolahan dan perdagangan.</a:t>
            </a:r>
            <a:endParaRPr lang="id-ID" dirty="0" smtClean="0">
              <a:latin typeface="Arial" pitchFamily="34" charset="0"/>
              <a:ea typeface="Times New Roman" pitchFamily="18" charset="0"/>
              <a:cs typeface="Arial" pitchFamily="34" charset="0"/>
            </a:endParaRPr>
          </a:p>
        </p:txBody>
      </p:sp>
      <p:sp>
        <p:nvSpPr>
          <p:cNvPr id="5" name="Title 1"/>
          <p:cNvSpPr txBox="1">
            <a:spLocks/>
          </p:cNvSpPr>
          <p:nvPr/>
        </p:nvSpPr>
        <p:spPr>
          <a:xfrm>
            <a:off x="0" y="-24"/>
            <a:ext cx="9144000" cy="571504"/>
          </a:xfrm>
          <a:prstGeom prst="rect">
            <a:avLst/>
          </a:prstGeom>
          <a:solidFill>
            <a:schemeClr val="tx1"/>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id-ID" sz="2800" b="0" i="0" u="none" strike="noStrike" kern="1200" cap="none" spc="0" normalizeH="0" baseline="0" noProof="0" dirty="0">
              <a:ln>
                <a:noFill/>
              </a:ln>
              <a:solidFill>
                <a:schemeClr val="bg1"/>
              </a:solidFill>
              <a:effectLst/>
              <a:uLnTx/>
              <a:uFillTx/>
              <a:latin typeface="Berlin Sans FB Demi" pitchFamily="34" charset="0"/>
              <a:ea typeface="+mj-ea"/>
              <a:cs typeface="+mj-cs"/>
            </a:endParaRPr>
          </a:p>
        </p:txBody>
      </p:sp>
      <p:sp>
        <p:nvSpPr>
          <p:cNvPr id="6" name="Rectangle 2"/>
          <p:cNvSpPr>
            <a:spLocks noChangeArrowheads="1"/>
          </p:cNvSpPr>
          <p:nvPr/>
        </p:nvSpPr>
        <p:spPr bwMode="auto">
          <a:xfrm>
            <a:off x="0" y="0"/>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400" b="1" dirty="0" smtClean="0">
                <a:solidFill>
                  <a:schemeClr val="bg1"/>
                </a:solidFill>
                <a:latin typeface="Berlin Sans FB Demi" pitchFamily="34" charset="0"/>
                <a:cs typeface="Arial" pitchFamily="34" charset="0"/>
              </a:rPr>
              <a:t>PENGELOMPOKAN TEORI (1)</a:t>
            </a:r>
            <a:endParaRPr kumimoji="0" lang="id-ID" sz="2400" b="1" i="0" u="none" strike="noStrike" cap="none" normalizeH="0" baseline="0" dirty="0" smtClean="0">
              <a:ln>
                <a:noFill/>
              </a:ln>
              <a:solidFill>
                <a:schemeClr val="bg1"/>
              </a:solidFill>
              <a:effectLst/>
              <a:latin typeface="Berlin Sans FB Demi"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14282" y="1000108"/>
            <a:ext cx="8501122" cy="467820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0" fontAlgn="base" latinLnBrk="0" hangingPunct="0">
              <a:lnSpc>
                <a:spcPct val="100000"/>
              </a:lnSpc>
              <a:spcBef>
                <a:spcPct val="0"/>
              </a:spcBef>
              <a:spcAft>
                <a:spcPct val="0"/>
              </a:spcAft>
              <a:buClrTx/>
              <a:buSzTx/>
              <a:tabLst>
                <a:tab pos="228600" algn="l"/>
              </a:tabLst>
            </a:pPr>
            <a:r>
              <a:rPr kumimoji="0" lang="id-ID" sz="2400" b="1" i="0" u="none" strike="noStrike" cap="none" normalizeH="0" baseline="0" dirty="0" smtClean="0">
                <a:ln>
                  <a:noFill/>
                </a:ln>
                <a:solidFill>
                  <a:srgbClr val="FF0000"/>
                </a:solidFill>
                <a:effectLst/>
                <a:latin typeface="Candara" pitchFamily="34" charset="0"/>
                <a:ea typeface="Times New Roman" pitchFamily="18" charset="0"/>
                <a:cs typeface="Arial" pitchFamily="34" charset="0"/>
              </a:rPr>
              <a:t>BRUNO HILDEBRANT</a:t>
            </a:r>
            <a:endParaRPr kumimoji="0" lang="id-ID"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173038" marR="0" lvl="0" indent="7938" algn="just" defTabSz="914400" rtl="0" eaLnBrk="0" fontAlgn="base" latinLnBrk="0" hangingPunct="0">
              <a:lnSpc>
                <a:spcPct val="100000"/>
              </a:lnSpc>
              <a:spcBef>
                <a:spcPct val="0"/>
              </a:spcBef>
              <a:spcAft>
                <a:spcPct val="0"/>
              </a:spcAft>
              <a:buClrTx/>
              <a:buSzTx/>
              <a:buFontTx/>
              <a:buNone/>
              <a:tabLst>
                <a:tab pos="228600" algn="l"/>
              </a:tabLst>
            </a:pPr>
            <a:r>
              <a:rPr kumimoji="0" lang="id-ID"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Pemikiran Hildebrant selalu menekankan evolusi dalam perekonomian masyarakat. Menurut Bruno perkembangan ekonomi didasarkan pada cara distribusi, oleh karena itu ia mengemukakan 3 sistem distribusi yaitu:</a:t>
            </a:r>
            <a:endParaRPr kumimoji="0" lang="id-ID"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173038" marR="0" lvl="0" indent="7938" algn="just" defTabSz="914400" rtl="0" eaLnBrk="0" fontAlgn="base" latinLnBrk="0" hangingPunct="0">
              <a:lnSpc>
                <a:spcPct val="100000"/>
              </a:lnSpc>
              <a:spcBef>
                <a:spcPct val="0"/>
              </a:spcBef>
              <a:spcAft>
                <a:spcPct val="0"/>
              </a:spcAft>
              <a:buClrTx/>
              <a:buSzTx/>
              <a:buFontTx/>
              <a:buNone/>
              <a:tabLst>
                <a:tab pos="228600" algn="l"/>
              </a:tabLst>
            </a:pPr>
            <a:r>
              <a:rPr kumimoji="0" lang="id-ID"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a. Perekonomian barter ( natural )</a:t>
            </a:r>
            <a:endParaRPr kumimoji="0" lang="id-ID"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173038" marR="0" lvl="0" indent="7938" algn="just" defTabSz="914400" rtl="0" eaLnBrk="0" fontAlgn="base" latinLnBrk="0" hangingPunct="0">
              <a:lnSpc>
                <a:spcPct val="100000"/>
              </a:lnSpc>
              <a:spcBef>
                <a:spcPct val="0"/>
              </a:spcBef>
              <a:spcAft>
                <a:spcPct val="0"/>
              </a:spcAft>
              <a:buClrTx/>
              <a:buSzTx/>
              <a:buFontTx/>
              <a:buNone/>
              <a:tabLst>
                <a:tab pos="228600" algn="l"/>
              </a:tabLst>
            </a:pPr>
            <a:r>
              <a:rPr kumimoji="0" lang="id-ID"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b. Perekonomian uang</a:t>
            </a:r>
            <a:endParaRPr kumimoji="0" lang="id-ID"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173038" marR="0" lvl="0" indent="7938" algn="just" defTabSz="914400" rtl="0" eaLnBrk="0" fontAlgn="base" latinLnBrk="0" hangingPunct="0">
              <a:lnSpc>
                <a:spcPct val="100000"/>
              </a:lnSpc>
              <a:spcBef>
                <a:spcPct val="0"/>
              </a:spcBef>
              <a:spcAft>
                <a:spcPct val="0"/>
              </a:spcAft>
              <a:buClrTx/>
              <a:buSzTx/>
              <a:buFontTx/>
              <a:buNone/>
              <a:tabLst>
                <a:tab pos="228600" algn="l"/>
              </a:tabLst>
            </a:pPr>
            <a:r>
              <a:rPr kumimoji="0" lang="id-ID"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c. Perekonomian kredit</a:t>
            </a:r>
            <a:endParaRPr kumimoji="0" lang="id-ID"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173038" marR="0" lvl="0" indent="7938" algn="just" defTabSz="914400" rtl="0" eaLnBrk="0" fontAlgn="base" latinLnBrk="0" hangingPunct="0">
              <a:lnSpc>
                <a:spcPct val="100000"/>
              </a:lnSpc>
              <a:spcBef>
                <a:spcPct val="0"/>
              </a:spcBef>
              <a:spcAft>
                <a:spcPct val="0"/>
              </a:spcAft>
              <a:buClrTx/>
              <a:buSzTx/>
              <a:buFontTx/>
              <a:buNone/>
              <a:tabLst>
                <a:tab pos="228600" algn="l"/>
              </a:tabLst>
            </a:pPr>
            <a:r>
              <a:rPr kumimoji="0" lang="id-ID"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Hildebrand ternyata tidak memberi sumbangan yang berarti terhadap peralatan analistis di bidang ilmu ekonomi.</a:t>
            </a:r>
            <a:endParaRPr lang="en-US" dirty="0" smtClean="0">
              <a:latin typeface="Arial" pitchFamily="34" charset="0"/>
              <a:ea typeface="Times New Roman" pitchFamily="18"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tab pos="228600" algn="l"/>
              </a:tabLst>
            </a:pPr>
            <a:endParaRPr kumimoji="0" lang="en-US"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tab pos="228600" algn="l"/>
              </a:tabLst>
            </a:pPr>
            <a:r>
              <a:rPr kumimoji="0" lang="id-ID" sz="2400" b="1" i="0" u="none" strike="noStrike" cap="none" normalizeH="0" baseline="0" dirty="0" smtClean="0">
                <a:ln>
                  <a:noFill/>
                </a:ln>
                <a:solidFill>
                  <a:srgbClr val="FF0000"/>
                </a:solidFill>
                <a:effectLst/>
                <a:latin typeface="Candara" pitchFamily="34" charset="0"/>
                <a:ea typeface="Times New Roman" pitchFamily="18" charset="0"/>
                <a:cs typeface="Arial" pitchFamily="34" charset="0"/>
              </a:rPr>
              <a:t>KARL BUCHER</a:t>
            </a:r>
            <a:endParaRPr kumimoji="0" lang="id-ID"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173038" marR="0" lvl="0" indent="7938" algn="just" defTabSz="914400" rtl="0" eaLnBrk="0" fontAlgn="base" latinLnBrk="0" hangingPunct="0">
              <a:lnSpc>
                <a:spcPct val="100000"/>
              </a:lnSpc>
              <a:spcBef>
                <a:spcPct val="0"/>
              </a:spcBef>
              <a:spcAft>
                <a:spcPct val="0"/>
              </a:spcAft>
              <a:buClrTx/>
              <a:buSzTx/>
              <a:buFontTx/>
              <a:buNone/>
              <a:tabLst>
                <a:tab pos="228600" algn="l"/>
              </a:tabLst>
            </a:pPr>
            <a:r>
              <a:rPr kumimoji="0" lang="id-ID"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Pendapatnya merupakan sintesa dari pendapat List dan Hildebrand. Menurut Bucher perkembangan ekonomi melalui 3 tahap, yaitu:</a:t>
            </a:r>
            <a:endParaRPr kumimoji="0" lang="id-ID"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173038" marR="0" lvl="0" indent="7938" algn="just" defTabSz="914400" rtl="0" eaLnBrk="0" fontAlgn="base" latinLnBrk="0" hangingPunct="0">
              <a:lnSpc>
                <a:spcPct val="100000"/>
              </a:lnSpc>
              <a:spcBef>
                <a:spcPct val="0"/>
              </a:spcBef>
              <a:spcAft>
                <a:spcPct val="0"/>
              </a:spcAft>
              <a:buClrTx/>
              <a:buSzTx/>
              <a:buFontTx/>
              <a:buNone/>
              <a:tabLst>
                <a:tab pos="228600" algn="l"/>
              </a:tabLst>
            </a:pPr>
            <a:r>
              <a:rPr kumimoji="0" lang="id-ID"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a. Produksi untuk kebutuhan sendiri ( subsisten )</a:t>
            </a:r>
            <a:endParaRPr kumimoji="0" lang="id-ID"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173038" marR="0" lvl="0" indent="7938" algn="just" defTabSz="914400" rtl="0" eaLnBrk="0" fontAlgn="base" latinLnBrk="0" hangingPunct="0">
              <a:lnSpc>
                <a:spcPct val="100000"/>
              </a:lnSpc>
              <a:spcBef>
                <a:spcPct val="0"/>
              </a:spcBef>
              <a:spcAft>
                <a:spcPct val="0"/>
              </a:spcAft>
              <a:buClrTx/>
              <a:buSzTx/>
              <a:buFontTx/>
              <a:buNone/>
              <a:tabLst>
                <a:tab pos="228600" algn="l"/>
              </a:tabLst>
            </a:pPr>
            <a:r>
              <a:rPr kumimoji="0" lang="id-ID"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b. Perekonomian kota dimana pertukaran sudah meluas</a:t>
            </a:r>
            <a:endParaRPr kumimoji="0" lang="id-ID"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173038" marR="0" lvl="0" indent="7938" algn="just" defTabSz="914400" rtl="0" eaLnBrk="0" fontAlgn="base" latinLnBrk="0" hangingPunct="0">
              <a:lnSpc>
                <a:spcPct val="100000"/>
              </a:lnSpc>
              <a:spcBef>
                <a:spcPct val="0"/>
              </a:spcBef>
              <a:spcAft>
                <a:spcPct val="0"/>
              </a:spcAft>
              <a:buClrTx/>
              <a:buSzTx/>
              <a:buFontTx/>
              <a:buNone/>
              <a:tabLst>
                <a:tab pos="228600" algn="l"/>
              </a:tabLst>
            </a:pPr>
            <a:r>
              <a:rPr kumimoji="0" lang="id-ID"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c. Perekonomian nasional dimana peran pedagang menjadi semakin penting</a:t>
            </a:r>
            <a:endParaRPr kumimoji="0" lang="id-ID"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itle 1"/>
          <p:cNvSpPr txBox="1">
            <a:spLocks/>
          </p:cNvSpPr>
          <p:nvPr/>
        </p:nvSpPr>
        <p:spPr>
          <a:xfrm>
            <a:off x="0" y="-24"/>
            <a:ext cx="9144000" cy="571504"/>
          </a:xfrm>
          <a:prstGeom prst="rect">
            <a:avLst/>
          </a:prstGeom>
          <a:solidFill>
            <a:schemeClr val="tx1"/>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id-ID" sz="2800" b="0" i="0" u="none" strike="noStrike" kern="1200" cap="none" spc="0" normalizeH="0" baseline="0" noProof="0" dirty="0">
              <a:ln>
                <a:noFill/>
              </a:ln>
              <a:solidFill>
                <a:schemeClr val="bg1"/>
              </a:solidFill>
              <a:effectLst/>
              <a:uLnTx/>
              <a:uFillTx/>
              <a:latin typeface="Berlin Sans FB Demi" pitchFamily="34" charset="0"/>
              <a:ea typeface="+mj-ea"/>
              <a:cs typeface="+mj-cs"/>
            </a:endParaRPr>
          </a:p>
        </p:txBody>
      </p:sp>
      <p:sp>
        <p:nvSpPr>
          <p:cNvPr id="6" name="Rectangle 2"/>
          <p:cNvSpPr>
            <a:spLocks noChangeArrowheads="1"/>
          </p:cNvSpPr>
          <p:nvPr/>
        </p:nvSpPr>
        <p:spPr bwMode="auto">
          <a:xfrm>
            <a:off x="0" y="0"/>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400" b="1" dirty="0" smtClean="0">
                <a:solidFill>
                  <a:schemeClr val="bg1"/>
                </a:solidFill>
                <a:latin typeface="Berlin Sans FB Demi" pitchFamily="34" charset="0"/>
                <a:cs typeface="Arial" pitchFamily="34" charset="0"/>
              </a:rPr>
              <a:t>PENGELOMPOKAN TEORI (2)</a:t>
            </a:r>
            <a:endParaRPr kumimoji="0" lang="id-ID" sz="2400" b="1" i="0" u="none" strike="noStrike" cap="none" normalizeH="0" baseline="0" dirty="0" smtClean="0">
              <a:ln>
                <a:noFill/>
              </a:ln>
              <a:solidFill>
                <a:schemeClr val="bg1"/>
              </a:solidFill>
              <a:effectLst/>
              <a:latin typeface="Berlin Sans FB Demi"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42876" y="642918"/>
            <a:ext cx="8858280" cy="618630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id-ID" sz="2000" b="1"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Teori-teori perkembangan dari beberapa penganut aliran Klasik diantaranya Adam Smith, David Ricardo, dan Thomas Robert Malthus.</a:t>
            </a:r>
            <a:endParaRPr kumimoji="0" lang="en-US" sz="2000" b="1" i="0" u="none" strike="noStrike" cap="none" normalizeH="0" baseline="0" dirty="0" smtClean="0">
              <a:ln>
                <a:noFill/>
              </a:ln>
              <a:solidFill>
                <a:srgbClr val="000000"/>
              </a:solidFill>
              <a:effectLst/>
              <a:latin typeface="Candara"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457200" algn="l"/>
              </a:tabLst>
            </a:pPr>
            <a:endParaRPr lang="en-US"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id-ID" sz="2000" b="1" i="0" u="none" strike="noStrike" cap="none" normalizeH="0" baseline="0" dirty="0" smtClean="0">
                <a:ln>
                  <a:noFill/>
                </a:ln>
                <a:solidFill>
                  <a:srgbClr val="FF0000"/>
                </a:solidFill>
                <a:effectLst/>
                <a:latin typeface="Candara" pitchFamily="34" charset="0"/>
                <a:ea typeface="Times New Roman" pitchFamily="18" charset="0"/>
                <a:cs typeface="Arial" pitchFamily="34" charset="0"/>
              </a:rPr>
              <a:t>ADAM SMITH</a:t>
            </a:r>
            <a:endParaRPr kumimoji="0" lang="id-ID"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 typeface="+mj-lt"/>
              <a:buAutoNum type="arabicPeriod"/>
              <a:tabLst>
                <a:tab pos="457200" algn="l"/>
              </a:tabLst>
            </a:pPr>
            <a:r>
              <a:rPr kumimoji="0" lang="id-ID" sz="20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Menurut Adam Smith, untuk berlangsung perkembangan ekonomi diperlukan adanya spesialisasi atau pembagian kerja agar produktivitas tenaga kerja bertambah. Spesialisasi dalam proses produksi akan dapat meningkatkan produksi akan dapat meningkatkan ketrampilan tenaga kerja, dapat mendorong ditemukannya alat-alat atau mesin-mesin baru dan akhirnya dapat mempercepat dan meningkatkan produksi. Smith juga menitikberatkan pada “luas pasar”. </a:t>
            </a:r>
            <a:endParaRPr kumimoji="0" lang="en-US" sz="20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 typeface="+mj-lt"/>
              <a:buAutoNum type="arabicPeriod"/>
              <a:tabLst>
                <a:tab pos="457200" algn="l"/>
              </a:tabLst>
            </a:pPr>
            <a:endParaRPr kumimoji="0" lang="id-ID"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 typeface="+mj-lt"/>
              <a:buAutoNum type="arabicPeriod"/>
              <a:tabLst>
                <a:tab pos="457200" algn="l"/>
              </a:tabLst>
            </a:pPr>
            <a:r>
              <a:rPr kumimoji="0" lang="id-ID" sz="20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Menurut Smith, sekali pertumbuhan itu mulai maka bersifat kumulatif, artinya bila ada pasar yang cukup dan ada akumulasi kapital, pembagian kerja akan terjadi dan akan menaikkan tingkat produktivitas tenaga kerja. Kenaikan produktivitas akan menaikan penghasilan nasional dan memperbesar jumlah penduduk. Jadi spesialisasi yang semakin besar membutuhkan pasar yang semakin luas and dorongan untuk membuat alat-alat baru makin bertambah. Dilain pihak naiknya produktivitas akan mengakibatkan tingkat upah naik dan ada akumulasi kapital. </a:t>
            </a:r>
            <a:endParaRPr kumimoji="0" lang="id-ID"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itle 1"/>
          <p:cNvSpPr txBox="1">
            <a:spLocks/>
          </p:cNvSpPr>
          <p:nvPr/>
        </p:nvSpPr>
        <p:spPr>
          <a:xfrm>
            <a:off x="0" y="-24"/>
            <a:ext cx="9144000" cy="571504"/>
          </a:xfrm>
          <a:prstGeom prst="rect">
            <a:avLst/>
          </a:prstGeom>
          <a:solidFill>
            <a:schemeClr val="tx1"/>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id-ID" sz="2800" b="0" i="0" u="none" strike="noStrike" kern="1200" cap="none" spc="0" normalizeH="0" baseline="0" noProof="0" dirty="0">
              <a:ln>
                <a:noFill/>
              </a:ln>
              <a:solidFill>
                <a:schemeClr val="bg1"/>
              </a:solidFill>
              <a:effectLst/>
              <a:uLnTx/>
              <a:uFillTx/>
              <a:latin typeface="Berlin Sans FB Demi" pitchFamily="34" charset="0"/>
              <a:ea typeface="+mj-ea"/>
              <a:cs typeface="+mj-cs"/>
            </a:endParaRPr>
          </a:p>
        </p:txBody>
      </p:sp>
      <p:sp>
        <p:nvSpPr>
          <p:cNvPr id="7" name="Rectangle 2"/>
          <p:cNvSpPr>
            <a:spLocks noChangeArrowheads="1"/>
          </p:cNvSpPr>
          <p:nvPr/>
        </p:nvSpPr>
        <p:spPr bwMode="auto">
          <a:xfrm>
            <a:off x="0" y="0"/>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800" b="1" dirty="0" smtClean="0">
                <a:solidFill>
                  <a:schemeClr val="bg1"/>
                </a:solidFill>
                <a:latin typeface="Berlin Sans FB Demi" pitchFamily="34" charset="0"/>
                <a:cs typeface="Arial" pitchFamily="34" charset="0"/>
              </a:rPr>
              <a:t>ALIRAN KLASIK</a:t>
            </a:r>
            <a:endParaRPr kumimoji="0" lang="id-ID" sz="2800" b="1" i="0" u="none" strike="noStrike" cap="none" normalizeH="0" baseline="0" dirty="0" smtClean="0">
              <a:ln>
                <a:noFill/>
              </a:ln>
              <a:solidFill>
                <a:schemeClr val="bg1"/>
              </a:solidFill>
              <a:effectLst/>
              <a:latin typeface="Berlin Sans FB Demi"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214282" y="571480"/>
            <a:ext cx="8715436" cy="261610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id-ID" sz="2000" b="1" i="0" u="none" strike="noStrike" cap="none" normalizeH="0" baseline="0" dirty="0" smtClean="0">
                <a:ln>
                  <a:noFill/>
                </a:ln>
                <a:solidFill>
                  <a:srgbClr val="FF0000"/>
                </a:solidFill>
                <a:effectLst/>
                <a:latin typeface="Candara" pitchFamily="34" charset="0"/>
                <a:ea typeface="Times New Roman" pitchFamily="18" charset="0"/>
                <a:cs typeface="Arial" pitchFamily="34" charset="0"/>
              </a:rPr>
              <a:t>DAVID RICARDO</a:t>
            </a:r>
            <a:endParaRPr kumimoji="0" lang="id-ID" sz="2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id-ID"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Menurut David Ricardo ada tiga golongan masyarakat yaitu: golongan kapitalis, golongan buruh dan golongan tuan tanah. Golongan kapitalis adalah golongan yang memimpin produksi dan memegang peranan yang penting karena mereka selalu mencari keuntungan dan menginvestasikan kembali pendapatannya.</a:t>
            </a:r>
            <a:endParaRPr kumimoji="0" lang="en-US"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id-ID"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Contohnya: golongan buruh dan golongan tuan tanah. Golongan buruh tergantung pada golongan kapitalisme dan merupakan golongan yang terbesar dalam masyarakat. Golongan tuan hanya menerima sewa saja dari golongan kapitalis atas areal tanah yang disewakan</a:t>
            </a:r>
            <a:r>
              <a:rPr kumimoji="0" lang="id-ID" sz="14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a:t>
            </a:r>
            <a:endParaRPr kumimoji="0" lang="en-US" sz="14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endParaRPr>
          </a:p>
        </p:txBody>
      </p:sp>
      <p:sp>
        <p:nvSpPr>
          <p:cNvPr id="31746" name="Rectangle 2"/>
          <p:cNvSpPr>
            <a:spLocks noChangeArrowheads="1"/>
          </p:cNvSpPr>
          <p:nvPr/>
        </p:nvSpPr>
        <p:spPr bwMode="auto">
          <a:xfrm>
            <a:off x="214282" y="3286124"/>
            <a:ext cx="8715436" cy="341632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id-ID" sz="2000" b="1" i="0" u="none" strike="noStrike" cap="none" normalizeH="0" baseline="0" dirty="0" smtClean="0">
                <a:ln>
                  <a:noFill/>
                </a:ln>
                <a:solidFill>
                  <a:srgbClr val="FF0000"/>
                </a:solidFill>
                <a:effectLst/>
                <a:latin typeface="Candara" pitchFamily="34" charset="0"/>
                <a:ea typeface="Times New Roman" pitchFamily="18" charset="0"/>
                <a:cs typeface="Arial" pitchFamily="34" charset="0"/>
              </a:rPr>
              <a:t>THOMAS ROBERT MALTHUS</a:t>
            </a:r>
            <a:endParaRPr kumimoji="0" lang="id-ID" sz="2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id-ID"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Menurut Malthus kenaikan jumlah penduduk </a:t>
            </a:r>
            <a:r>
              <a:rPr lang="en-US" dirty="0" smtClean="0">
                <a:solidFill>
                  <a:srgbClr val="000000"/>
                </a:solidFill>
                <a:latin typeface="Candara" pitchFamily="34" charset="0"/>
                <a:ea typeface="Times New Roman" pitchFamily="18" charset="0"/>
                <a:cs typeface="Arial" pitchFamily="34" charset="0"/>
              </a:rPr>
              <a:t>y</a:t>
            </a:r>
            <a:r>
              <a:rPr kumimoji="0" lang="id-ID"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ang terus menerus mer</a:t>
            </a:r>
            <a:r>
              <a:rPr kumimoji="0" lang="en-US"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u</a:t>
            </a:r>
            <a:r>
              <a:rPr kumimoji="0" lang="id-ID"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pakan unsur yang perlu untuk adanya tambahan permintaan. Tetapi kenaikan jumlah penduduk tanpa dibarengi dengan kemajuan faktor-faktor atau unsur-unsur perkembangan yang lain tentu tidak menaikan pendapatan dan tidak menaikan permintaan. Dengan demikian tumbuhnya jumlah penduduk saja justru akan menurunkan tingkat upah dan berarti memperendah biaya produksi. Turunnya biaya produksi akan memperbesar keuntungan-keuntungan para kapitalis dan mendorong mereka untuk terus berproduksi, tetapi keadaan ini sifatnya hanya sementara, sebab permintaan efektif (effective demad) akan semakin berkurang karena pendapatan buruh juga semakin berkurang.</a:t>
            </a:r>
            <a:r>
              <a:rPr lang="en-US" dirty="0" smtClean="0">
                <a:latin typeface="Arial" pitchFamily="34" charset="0"/>
                <a:ea typeface="Times New Roman" pitchFamily="18" charset="0"/>
                <a:cs typeface="Arial" pitchFamily="34" charset="0"/>
              </a:rPr>
              <a:t> </a:t>
            </a:r>
            <a:r>
              <a:rPr kumimoji="0" lang="id-ID"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Jadi kenaikan jumlah penduduk saja bukan merupakan pendorong kemajuan ekonomi jika tidak membawa kenaikan permintaan efektif. </a:t>
            </a:r>
            <a:endParaRPr kumimoji="0" lang="id-ID"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itle 1"/>
          <p:cNvSpPr txBox="1">
            <a:spLocks/>
          </p:cNvSpPr>
          <p:nvPr/>
        </p:nvSpPr>
        <p:spPr>
          <a:xfrm>
            <a:off x="0" y="-24"/>
            <a:ext cx="9144000" cy="571504"/>
          </a:xfrm>
          <a:prstGeom prst="rect">
            <a:avLst/>
          </a:prstGeom>
          <a:solidFill>
            <a:schemeClr val="tx1"/>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id-ID" sz="2800" b="0" i="0" u="none" strike="noStrike" kern="1200" cap="none" spc="0" normalizeH="0" baseline="0" noProof="0" dirty="0">
              <a:ln>
                <a:noFill/>
              </a:ln>
              <a:solidFill>
                <a:schemeClr val="bg1"/>
              </a:solidFill>
              <a:effectLst/>
              <a:uLnTx/>
              <a:uFillTx/>
              <a:latin typeface="Berlin Sans FB Demi" pitchFamily="34" charset="0"/>
              <a:ea typeface="+mj-ea"/>
              <a:cs typeface="+mj-cs"/>
            </a:endParaRPr>
          </a:p>
        </p:txBody>
      </p:sp>
      <p:sp>
        <p:nvSpPr>
          <p:cNvPr id="7" name="Rectangle 2"/>
          <p:cNvSpPr>
            <a:spLocks noChangeArrowheads="1"/>
          </p:cNvSpPr>
          <p:nvPr/>
        </p:nvSpPr>
        <p:spPr bwMode="auto">
          <a:xfrm>
            <a:off x="0" y="0"/>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800" b="1" dirty="0" smtClean="0">
                <a:solidFill>
                  <a:schemeClr val="bg1"/>
                </a:solidFill>
                <a:latin typeface="Berlin Sans FB Demi" pitchFamily="34" charset="0"/>
                <a:cs typeface="Arial" pitchFamily="34" charset="0"/>
              </a:rPr>
              <a:t>ALIRAN KLASIK</a:t>
            </a:r>
            <a:endParaRPr kumimoji="0" lang="id-ID" sz="2800" b="1" i="0" u="none" strike="noStrike" cap="none" normalizeH="0" baseline="0" dirty="0" smtClean="0">
              <a:ln>
                <a:noFill/>
              </a:ln>
              <a:solidFill>
                <a:schemeClr val="bg1"/>
              </a:solidFill>
              <a:effectLst/>
              <a:latin typeface="Berlin Sans FB Demi"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461665"/>
          </a:xfrm>
          <a:prstGeom prst="rect">
            <a:avLst/>
          </a:prstGeom>
        </p:spPr>
        <p:txBody>
          <a:bodyPr wrap="square">
            <a:spAutoFit/>
          </a:bodyPr>
          <a:lstStyle/>
          <a:p>
            <a:pPr algn="ctr"/>
            <a:r>
              <a:rPr lang="id-ID" sz="2400" b="1" dirty="0" smtClean="0">
                <a:latin typeface="Berlin Sans FB Demi" pitchFamily="34" charset="0"/>
              </a:rPr>
              <a:t>TEORI KARL MARX (PERTUMBUHAN DAN KEHANCURAN)</a:t>
            </a:r>
            <a:endParaRPr lang="id-ID" sz="2400" dirty="0">
              <a:latin typeface="Berlin Sans FB Demi" pitchFamily="34" charset="0"/>
            </a:endParaRPr>
          </a:p>
        </p:txBody>
      </p:sp>
      <p:sp>
        <p:nvSpPr>
          <p:cNvPr id="32769" name="Rectangle 1"/>
          <p:cNvSpPr>
            <a:spLocks noChangeArrowheads="1"/>
          </p:cNvSpPr>
          <p:nvPr/>
        </p:nvSpPr>
        <p:spPr bwMode="auto">
          <a:xfrm>
            <a:off x="0" y="571480"/>
            <a:ext cx="8929718" cy="600164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28625" marR="0" lvl="0" indent="-342900" algn="just" defTabSz="914400" rtl="0" eaLnBrk="0" fontAlgn="base" latinLnBrk="0" hangingPunct="0">
              <a:lnSpc>
                <a:spcPct val="100000"/>
              </a:lnSpc>
              <a:spcBef>
                <a:spcPct val="0"/>
              </a:spcBef>
              <a:spcAft>
                <a:spcPct val="0"/>
              </a:spcAft>
              <a:buClrTx/>
              <a:buSzTx/>
              <a:buFont typeface="+mj-lt"/>
              <a:buAutoNum type="alphaUcPeriod"/>
              <a:tabLst/>
            </a:pPr>
            <a:r>
              <a:rPr kumimoji="0" lang="id-ID" sz="1600" b="1"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MASYARAKAT KOMUNAL PRIMITIF (PRIMITIVE COMMUNAL)</a:t>
            </a:r>
            <a:endParaRPr kumimoji="0" lang="id-ID"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428625" marR="0" lvl="0" indent="20638" algn="just" defTabSz="914400" rtl="0" eaLnBrk="0" fontAlgn="base" latinLnBrk="0" hangingPunct="0">
              <a:lnSpc>
                <a:spcPct val="100000"/>
              </a:lnSpc>
              <a:spcBef>
                <a:spcPct val="0"/>
              </a:spcBef>
              <a:spcAft>
                <a:spcPct val="0"/>
              </a:spcAft>
              <a:buClrTx/>
              <a:buSzTx/>
              <a:tabLst/>
            </a:pPr>
            <a:r>
              <a:rPr kumimoji="0" lang="id-ID" sz="16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Masyarakat menggunakan alat-alat untuk bekerja yang sifatnya masih sangat sederhana seperi alat-alat dari batu. Alat-alat tersebut bukan milik perseorangan tetapi milik komunal.</a:t>
            </a:r>
            <a:r>
              <a:rPr kumimoji="0" lang="en-US" sz="16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 D</a:t>
            </a:r>
            <a:r>
              <a:rPr kumimoji="0" lang="id-ID" sz="16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alam masyarakat ini tidak ada surplus produksi di atas konsumsi karena orang me</a:t>
            </a:r>
            <a:r>
              <a:rPr kumimoji="0" lang="en-US" sz="16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m</a:t>
            </a:r>
            <a:r>
              <a:rPr kumimoji="0" lang="id-ID" sz="16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buat sendiri barang-barang atas kebutuhannya sendiri. </a:t>
            </a:r>
            <a:endParaRPr kumimoji="0" lang="id-ID"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428625" marR="0" lvl="0" indent="-342900" algn="just" defTabSz="914400" rtl="0" eaLnBrk="0" fontAlgn="base" latinLnBrk="0" hangingPunct="0">
              <a:lnSpc>
                <a:spcPct val="100000"/>
              </a:lnSpc>
              <a:spcBef>
                <a:spcPct val="0"/>
              </a:spcBef>
              <a:spcAft>
                <a:spcPct val="0"/>
              </a:spcAft>
              <a:buClrTx/>
              <a:buSzTx/>
              <a:tabLst/>
            </a:pPr>
            <a:r>
              <a:rPr lang="en-US" sz="1600" b="1" dirty="0" smtClean="0">
                <a:solidFill>
                  <a:srgbClr val="000000"/>
                </a:solidFill>
                <a:latin typeface="Candara" pitchFamily="34" charset="0"/>
                <a:ea typeface="Times New Roman" pitchFamily="18" charset="0"/>
                <a:cs typeface="Arial" pitchFamily="34" charset="0"/>
              </a:rPr>
              <a:t>B.   </a:t>
            </a:r>
            <a:r>
              <a:rPr lang="id-ID" sz="1600" b="1" dirty="0" smtClean="0">
                <a:solidFill>
                  <a:srgbClr val="000000"/>
                </a:solidFill>
                <a:latin typeface="Candara" pitchFamily="34" charset="0"/>
                <a:ea typeface="Times New Roman" pitchFamily="18" charset="0"/>
                <a:cs typeface="Arial" pitchFamily="34" charset="0"/>
              </a:rPr>
              <a:t>MASYARAKAT</a:t>
            </a:r>
            <a:r>
              <a:rPr kumimoji="0" lang="id-ID" sz="1600" b="1"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 PERBUDAKAN (SLAVERY)</a:t>
            </a:r>
            <a:endParaRPr kumimoji="0" lang="id-ID"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428625" marR="0" lvl="0" indent="20638" algn="just" defTabSz="914400" rtl="0" eaLnBrk="0" fontAlgn="base" latinLnBrk="0" hangingPunct="0">
              <a:lnSpc>
                <a:spcPct val="100000"/>
              </a:lnSpc>
              <a:spcBef>
                <a:spcPct val="0"/>
              </a:spcBef>
              <a:spcAft>
                <a:spcPct val="0"/>
              </a:spcAft>
              <a:buClrTx/>
              <a:buSzTx/>
              <a:tabLst/>
            </a:pPr>
            <a:r>
              <a:rPr kumimoji="0" lang="id-ID" sz="16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Hubungan produksi antara orang-orang yang memiliki alat-alat produksi dengan orang-orang yang hanya bekerja untuk mereka merupakan dasar terbentuknya masyarakat perbudakan. Cara kerja ini keuntungan para pemilik alat produksi semakin besar karena budak-budak hanya diberi sekedar na</a:t>
            </a:r>
            <a:r>
              <a:rPr kumimoji="0" lang="en-US" sz="16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f</a:t>
            </a:r>
            <a:r>
              <a:rPr kumimoji="0" lang="id-ID" sz="16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kah supaya dapat bekerja dan tidak mati. </a:t>
            </a:r>
            <a:endParaRPr kumimoji="0" lang="id-ID"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428625" marR="0" lvl="0" indent="-342900" algn="just" defTabSz="914400" rtl="0" eaLnBrk="0" fontAlgn="base" latinLnBrk="0" hangingPunct="0">
              <a:lnSpc>
                <a:spcPct val="100000"/>
              </a:lnSpc>
              <a:spcBef>
                <a:spcPct val="0"/>
              </a:spcBef>
              <a:spcAft>
                <a:spcPct val="0"/>
              </a:spcAft>
              <a:buClrTx/>
              <a:buSzTx/>
              <a:tabLst/>
            </a:pPr>
            <a:r>
              <a:rPr kumimoji="0" lang="en-US" sz="1600" b="1"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C.  </a:t>
            </a:r>
            <a:r>
              <a:rPr kumimoji="0" lang="id-ID" sz="1600" b="1"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MASYARAKAT FEODAL</a:t>
            </a:r>
            <a:endParaRPr kumimoji="0" lang="id-ID"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428625" marR="0" lvl="0" indent="-66675" algn="just" defTabSz="914400" rtl="0" eaLnBrk="0" fontAlgn="base" latinLnBrk="0" hangingPunct="0">
              <a:lnSpc>
                <a:spcPct val="100000"/>
              </a:lnSpc>
              <a:spcBef>
                <a:spcPct val="0"/>
              </a:spcBef>
              <a:spcAft>
                <a:spcPct val="0"/>
              </a:spcAft>
              <a:buClrTx/>
              <a:buSzTx/>
              <a:tabLst/>
            </a:pPr>
            <a:r>
              <a:rPr kumimoji="0" lang="id-ID" sz="16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kaum bangsawan memiliki alat-alat produksi yang paling utama yaitu tanah. Hubungan produksi dalam sistem feodal merubah cara-cara kehidupan sosial. Ada dua golongan klas dalam masyarakat feodal yaitu klas feodal yang terdiri dari tuan tanah yang lebih berkuasa dalam hubungan sosial dan klas buruh yang bertugas melayani mereka.</a:t>
            </a:r>
            <a:endParaRPr kumimoji="0" lang="id-ID"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428625" marR="0" lvl="0" indent="-342900" algn="just" defTabSz="914400" rtl="0" eaLnBrk="0" fontAlgn="base" latinLnBrk="0" hangingPunct="0">
              <a:lnSpc>
                <a:spcPct val="100000"/>
              </a:lnSpc>
              <a:spcBef>
                <a:spcPct val="0"/>
              </a:spcBef>
              <a:spcAft>
                <a:spcPct val="0"/>
              </a:spcAft>
              <a:buClrTx/>
              <a:buSzTx/>
              <a:tabLst/>
            </a:pPr>
            <a:r>
              <a:rPr kumimoji="0" lang="en-US" sz="1600" b="1"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D.  </a:t>
            </a:r>
            <a:r>
              <a:rPr kumimoji="0" lang="id-ID" sz="1600" b="1"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MASYARAKAT SOSIALIS</a:t>
            </a:r>
            <a:endParaRPr kumimoji="0" lang="id-ID"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361950" marR="0" lvl="0" algn="just" defTabSz="914400" rtl="0" eaLnBrk="0" fontAlgn="base" latinLnBrk="0" hangingPunct="0">
              <a:lnSpc>
                <a:spcPct val="100000"/>
              </a:lnSpc>
              <a:spcBef>
                <a:spcPct val="0"/>
              </a:spcBef>
              <a:spcAft>
                <a:spcPct val="0"/>
              </a:spcAft>
              <a:buClrTx/>
              <a:buSzTx/>
              <a:tabLst/>
            </a:pPr>
            <a:r>
              <a:rPr kumimoji="0" lang="id-ID" sz="16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Dalam sistem sosialis, pemilikan alat-alat produksi didasarkan atas hak milik sosial (social ownership). Hubungan kerja adalah hubungan kerja sama dan saling membantu di antara buruh yang bebas dari unsur eksploitasi. Sistem ini memberi kesempatan kepada manusia untuk maju baik di lapangan produksi maupun dalam kehidupan kemasyarakatan.</a:t>
            </a:r>
            <a:endParaRPr kumimoji="0" lang="id-ID"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428625" marR="0" lvl="0" indent="-342900" algn="just" defTabSz="914400" rtl="0" eaLnBrk="0" fontAlgn="base" latinLnBrk="0" hangingPunct="0">
              <a:lnSpc>
                <a:spcPct val="100000"/>
              </a:lnSpc>
              <a:spcBef>
                <a:spcPct val="0"/>
              </a:spcBef>
              <a:spcAft>
                <a:spcPct val="0"/>
              </a:spcAft>
              <a:buClrTx/>
              <a:buSzTx/>
              <a:tabLst/>
            </a:pPr>
            <a:r>
              <a:rPr kumimoji="0" lang="en-US" sz="1600" b="1"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E.  </a:t>
            </a:r>
            <a:r>
              <a:rPr kumimoji="0" lang="id-ID" sz="1600" b="1"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MASYARAKAT KAPITALIS</a:t>
            </a:r>
            <a:endParaRPr kumimoji="0" lang="id-ID"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361950" marR="0" lvl="0" algn="just" defTabSz="914400" rtl="0" eaLnBrk="0" fontAlgn="base" latinLnBrk="0" hangingPunct="0">
              <a:lnSpc>
                <a:spcPct val="100000"/>
              </a:lnSpc>
              <a:spcBef>
                <a:spcPct val="0"/>
              </a:spcBef>
              <a:spcAft>
                <a:spcPct val="0"/>
              </a:spcAft>
              <a:buClrTx/>
              <a:buSzTx/>
              <a:tabLst/>
            </a:pPr>
            <a:r>
              <a:rPr kumimoji="0" lang="id-ID" sz="16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Hubungan produksi dalam sistem ini didasarkan pada pemilikan individu (private ownership) masing-masing kapitalis terhadap alat-alat produksi. Klas kapitalis memperkerjakan klas buruh yang tidak mau menjual tenaganya karena mereka tidak memiliki alat produksi. </a:t>
            </a: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142844" y="571480"/>
            <a:ext cx="8858280" cy="600164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id-ID" sz="16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Perkembangan masyarakat yang diuraikan Karl Marx, dapat kita lihat pentingnya perubahan teknologi dan hubungan produksi mempengaruhi kehidupan masyarakat. Bukan kesadaran manusia yang menentukan keadaan, tetapi sebaliknya justru keadaanlah (kesadaran ekonomi) yang menentukan kesadaran manusia. Karl Marx mendasarkan pendapatnya atas adanya hukum gerak, yaitu:</a:t>
            </a:r>
            <a:endParaRPr kumimoji="0" lang="id-ID"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lang="en-US" sz="1600" b="1" dirty="0" smtClean="0">
                <a:solidFill>
                  <a:srgbClr val="000000"/>
                </a:solidFill>
                <a:latin typeface="Candara" pitchFamily="34" charset="0"/>
                <a:ea typeface="Times New Roman" pitchFamily="18" charset="0"/>
                <a:cs typeface="Arial" pitchFamily="34" charset="0"/>
              </a:rPr>
              <a:t>A. </a:t>
            </a:r>
            <a:r>
              <a:rPr kumimoji="0" lang="id-ID" sz="1600" b="1"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KONSENTRASI</a:t>
            </a:r>
            <a:endParaRPr kumimoji="0" lang="id-ID"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173038" marR="0" lvl="0" algn="just" defTabSz="914400" rtl="0" eaLnBrk="0" fontAlgn="base" latinLnBrk="0" hangingPunct="0">
              <a:lnSpc>
                <a:spcPct val="100000"/>
              </a:lnSpc>
              <a:spcBef>
                <a:spcPct val="0"/>
              </a:spcBef>
              <a:spcAft>
                <a:spcPct val="0"/>
              </a:spcAft>
              <a:buClrTx/>
              <a:buSzTx/>
              <a:buFontTx/>
              <a:buNone/>
              <a:tabLst>
                <a:tab pos="457200" algn="l"/>
              </a:tabLst>
            </a:pPr>
            <a:r>
              <a:rPr kumimoji="0" lang="id-ID" sz="16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Perusahan-perusahan yang kuat yang dapat bertahan dan perusahan yang kecil akan bangkrut. Yang tersisa hanya perusahaan besar saja. Karena perusahan yang satu menggabung dengan yang perusahaan lain supaya tidak bangkrut karena persaingan.</a:t>
            </a:r>
            <a:endParaRPr kumimoji="0" lang="id-ID"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1600" b="1"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B.</a:t>
            </a:r>
            <a:r>
              <a:rPr kumimoji="0" lang="en-US" sz="1600" b="1" i="0" u="none" strike="noStrike" cap="none" normalizeH="0" dirty="0" smtClean="0">
                <a:ln>
                  <a:noFill/>
                </a:ln>
                <a:solidFill>
                  <a:srgbClr val="000000"/>
                </a:solidFill>
                <a:effectLst/>
                <a:latin typeface="Candara" pitchFamily="34" charset="0"/>
                <a:ea typeface="Times New Roman" pitchFamily="18" charset="0"/>
                <a:cs typeface="Arial" pitchFamily="34" charset="0"/>
              </a:rPr>
              <a:t> </a:t>
            </a:r>
            <a:r>
              <a:rPr kumimoji="0" lang="id-ID" sz="1600" b="1"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AKUMULASI</a:t>
            </a:r>
            <a:endParaRPr kumimoji="0" lang="id-ID"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173038" marR="0" lvl="0" algn="just" defTabSz="914400" rtl="0" eaLnBrk="0" fontAlgn="base" latinLnBrk="0" hangingPunct="0">
              <a:lnSpc>
                <a:spcPct val="100000"/>
              </a:lnSpc>
              <a:spcBef>
                <a:spcPct val="0"/>
              </a:spcBef>
              <a:spcAft>
                <a:spcPct val="0"/>
              </a:spcAft>
              <a:buClrTx/>
              <a:buSzTx/>
              <a:buFontTx/>
              <a:buNone/>
              <a:tabLst>
                <a:tab pos="457200" algn="l"/>
              </a:tabLst>
            </a:pPr>
            <a:r>
              <a:rPr kumimoji="0" lang="id-ID" sz="16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Perusahaan-perusahaan yang sudah menggabung akan bertambah besar itu memiliki kedudukan monopoli, sehingga kekayaan semakin menumpuk.</a:t>
            </a:r>
            <a:endParaRPr kumimoji="0" lang="id-ID"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1600" b="1"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C.</a:t>
            </a:r>
            <a:r>
              <a:rPr kumimoji="0" lang="en-US" sz="1600" b="1" i="0" u="none" strike="noStrike" cap="none" normalizeH="0" dirty="0" smtClean="0">
                <a:ln>
                  <a:noFill/>
                </a:ln>
                <a:solidFill>
                  <a:srgbClr val="000000"/>
                </a:solidFill>
                <a:effectLst/>
                <a:latin typeface="Candara" pitchFamily="34" charset="0"/>
                <a:ea typeface="Times New Roman" pitchFamily="18" charset="0"/>
                <a:cs typeface="Arial" pitchFamily="34" charset="0"/>
              </a:rPr>
              <a:t> </a:t>
            </a:r>
            <a:r>
              <a:rPr kumimoji="0" lang="id-ID" sz="1600" b="1"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KESENGSARAAN</a:t>
            </a:r>
            <a:endParaRPr kumimoji="0" lang="id-ID"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173038" marR="0" lvl="0" algn="just" defTabSz="914400" rtl="0" eaLnBrk="0" fontAlgn="base" latinLnBrk="0" hangingPunct="0">
              <a:lnSpc>
                <a:spcPct val="100000"/>
              </a:lnSpc>
              <a:spcBef>
                <a:spcPct val="0"/>
              </a:spcBef>
              <a:spcAft>
                <a:spcPct val="0"/>
              </a:spcAft>
              <a:buClrTx/>
              <a:buSzTx/>
              <a:buFontTx/>
              <a:buNone/>
              <a:tabLst>
                <a:tab pos="457200" algn="l"/>
              </a:tabLst>
            </a:pPr>
            <a:r>
              <a:rPr kumimoji="0" lang="id-ID" sz="16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Adanya persaingan perusahaan yang kecil menjadi bubar dan mereka menggabungkan diri pada para buruh. Buruh menjadi semakin banyak jumlahnya dan semakin kuat. Karena penawaran buruh semakin banyak, maka upah dapat ditekan dan mereka masih dapat didesak oleh kaum kapitalis. Akibatnya kemelaratan semakin meluas.</a:t>
            </a:r>
            <a:endParaRPr kumimoji="0" lang="id-ID"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lang="en-US" sz="1600" b="1" dirty="0" smtClean="0">
                <a:solidFill>
                  <a:srgbClr val="000000"/>
                </a:solidFill>
                <a:latin typeface="Candara" pitchFamily="34" charset="0"/>
                <a:ea typeface="Times New Roman" pitchFamily="18" charset="0"/>
                <a:cs typeface="Arial" pitchFamily="34" charset="0"/>
              </a:rPr>
              <a:t>D. </a:t>
            </a:r>
            <a:r>
              <a:rPr kumimoji="0" lang="id-ID" sz="1600" b="1"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KRISIS</a:t>
            </a:r>
            <a:endParaRPr kumimoji="0" lang="id-ID"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173038" marR="0" lvl="0" algn="just" defTabSz="914400" rtl="0" eaLnBrk="0" fontAlgn="base" latinLnBrk="0" hangingPunct="0">
              <a:lnSpc>
                <a:spcPct val="100000"/>
              </a:lnSpc>
              <a:spcBef>
                <a:spcPct val="0"/>
              </a:spcBef>
              <a:spcAft>
                <a:spcPct val="0"/>
              </a:spcAft>
              <a:buClrTx/>
              <a:buSzTx/>
              <a:buFontTx/>
              <a:buNone/>
              <a:tabLst>
                <a:tab pos="457200" algn="l"/>
              </a:tabLst>
            </a:pPr>
            <a:r>
              <a:rPr kumimoji="0" lang="id-ID" sz="16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Daya beli masyarakat makin berkurang karena pendapatan buruh semakin berkurang, sehingga terjadilah kelebihan produksi atas konsumsi (over production). Harga barang-barang merosot dan produksi terpaksa ditahan. Dengan demikian kapitalis akan mendorong:</a:t>
            </a:r>
            <a:endParaRPr kumimoji="0" lang="id-ID"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173038" marR="0" lvl="0" algn="just" defTabSz="914400" rtl="0" eaLnBrk="0" fontAlgn="base" latinLnBrk="0" hangingPunct="0">
              <a:lnSpc>
                <a:spcPct val="100000"/>
              </a:lnSpc>
              <a:spcBef>
                <a:spcPct val="0"/>
              </a:spcBef>
              <a:spcAft>
                <a:spcPct val="0"/>
              </a:spcAft>
              <a:buClrTx/>
              <a:buSzTx/>
              <a:buFont typeface="+mj-lt"/>
              <a:buAutoNum type="arabicPeriod"/>
              <a:tabLst>
                <a:tab pos="457200" algn="l"/>
              </a:tabLst>
            </a:pPr>
            <a:r>
              <a:rPr kumimoji="0" lang="id-ID" sz="16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Semakin sengsaranya kaum buruh</a:t>
            </a:r>
            <a:endParaRPr kumimoji="0" lang="id-ID"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173038" marR="0" lvl="0" algn="just" defTabSz="914400" rtl="0" eaLnBrk="0" fontAlgn="base" latinLnBrk="0" hangingPunct="0">
              <a:lnSpc>
                <a:spcPct val="100000"/>
              </a:lnSpc>
              <a:spcBef>
                <a:spcPct val="0"/>
              </a:spcBef>
              <a:spcAft>
                <a:spcPct val="0"/>
              </a:spcAft>
              <a:buClrTx/>
              <a:buSzTx/>
              <a:buFont typeface="+mj-lt"/>
              <a:buAutoNum type="arabicPeriod"/>
              <a:tabLst>
                <a:tab pos="457200" algn="l"/>
              </a:tabLst>
            </a:pPr>
            <a:r>
              <a:rPr kumimoji="0" lang="id-ID" sz="16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Terjadinya konsentrasi kapital</a:t>
            </a:r>
            <a:endParaRPr kumimoji="0" lang="id-ID"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173038" marR="0" lvl="0" algn="just" defTabSz="914400" rtl="0" eaLnBrk="0" fontAlgn="base" latinLnBrk="0" hangingPunct="0">
              <a:lnSpc>
                <a:spcPct val="100000"/>
              </a:lnSpc>
              <a:spcBef>
                <a:spcPct val="0"/>
              </a:spcBef>
              <a:spcAft>
                <a:spcPct val="0"/>
              </a:spcAft>
              <a:buClrTx/>
              <a:buSzTx/>
              <a:buFont typeface="+mj-lt"/>
              <a:buAutoNum type="arabicPeriod"/>
              <a:tabLst>
                <a:tab pos="457200" algn="l"/>
              </a:tabLst>
            </a:pPr>
            <a:r>
              <a:rPr kumimoji="0" lang="id-ID" sz="16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Turunnya tingkat keuntungan kapitalis</a:t>
            </a: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0" y="-24"/>
            <a:ext cx="9143999" cy="461665"/>
          </a:xfrm>
          <a:prstGeom prst="rect">
            <a:avLst/>
          </a:prstGeom>
        </p:spPr>
        <p:txBody>
          <a:bodyPr wrap="square">
            <a:spAutoFit/>
          </a:bodyPr>
          <a:lstStyle/>
          <a:p>
            <a:pPr lvl="0" indent="180975" algn="ctr" fontAlgn="base">
              <a:spcBef>
                <a:spcPct val="0"/>
              </a:spcBef>
              <a:spcAft>
                <a:spcPct val="0"/>
              </a:spcAft>
              <a:tabLst>
                <a:tab pos="457200" algn="l"/>
              </a:tabLst>
            </a:pPr>
            <a:r>
              <a:rPr lang="id-ID" sz="2400" b="1" dirty="0" smtClean="0">
                <a:solidFill>
                  <a:srgbClr val="000000"/>
                </a:solidFill>
                <a:latin typeface="Berlin Sans FB Demi" pitchFamily="34" charset="0"/>
                <a:ea typeface="Times New Roman" pitchFamily="18" charset="0"/>
                <a:cs typeface="Arial" pitchFamily="34" charset="0"/>
              </a:rPr>
              <a:t>RUNTUHNYA SISTEM KAPITALIS</a:t>
            </a:r>
            <a:endParaRPr lang="id-ID" sz="2400" dirty="0" smtClean="0">
              <a:solidFill>
                <a:prstClr val="black"/>
              </a:solidFill>
              <a:latin typeface="Berlin Sans FB Demi" pitchFamily="34" charset="0"/>
              <a:ea typeface="Times New Roman" pitchFamily="18"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142876" y="428604"/>
            <a:ext cx="8929718" cy="634019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tab pos="630238" algn="l"/>
              </a:tabLst>
            </a:pPr>
            <a:r>
              <a:rPr kumimoji="0" lang="id-ID" sz="14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Aliran neo-klasik mempelajari tingkat bunga yaitu harga modal yang menghubungkan nilai pad saat ini dan saat yang akan datang. Pendapat neo-klasik mengenai perkembangan ekonomi :</a:t>
            </a:r>
            <a:endParaRPr kumimoji="0" lang="id-ID"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630238" algn="l"/>
              </a:tabLst>
            </a:pPr>
            <a:r>
              <a:rPr kumimoji="0" lang="id-ID" sz="1400" b="1" i="0" u="none" strike="noStrike" cap="none" normalizeH="0" baseline="0" dirty="0" smtClean="0">
                <a:ln>
                  <a:noFill/>
                </a:ln>
                <a:solidFill>
                  <a:srgbClr val="FF0000"/>
                </a:solidFill>
                <a:effectLst/>
                <a:latin typeface="Candara" pitchFamily="34" charset="0"/>
                <a:ea typeface="Times New Roman" pitchFamily="18" charset="0"/>
                <a:cs typeface="Arial" pitchFamily="34" charset="0"/>
              </a:rPr>
              <a:t>ADANYA AKUMULASI CAPITAL MERUPAKAN FAKTOR PENTING DALAM PERKEMBANGAN EKONOMI</a:t>
            </a:r>
            <a:endParaRPr kumimoji="0" lang="id-ID" sz="1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30238" algn="l"/>
              </a:tabLst>
            </a:pPr>
            <a:r>
              <a:rPr kumimoji="0" lang="id-ID" sz="14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tingakat bunga dan tingkat pendapatan menentukan tingginya tingkat investasi. Tingkat bunga rendah, maka investasi akan tinggi dan sebaliknya. Kemajuan teknologi merupakan salah satu faktor pendorong kenaikan pendapatan nasional. </a:t>
            </a:r>
            <a:endParaRPr kumimoji="0" lang="id-ID"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630238" algn="l"/>
              </a:tabLst>
            </a:pPr>
            <a:r>
              <a:rPr kumimoji="0" lang="id-ID" sz="1400" b="1" i="0" u="none" strike="noStrike" cap="none" normalizeH="0" baseline="0" dirty="0" smtClean="0">
                <a:ln>
                  <a:noFill/>
                </a:ln>
                <a:solidFill>
                  <a:srgbClr val="FF0000"/>
                </a:solidFill>
                <a:effectLst/>
                <a:latin typeface="Candara" pitchFamily="34" charset="0"/>
                <a:ea typeface="Times New Roman" pitchFamily="18" charset="0"/>
                <a:cs typeface="Arial" pitchFamily="34" charset="0"/>
              </a:rPr>
              <a:t>PERKEMBANGAN SEBAGAI PROSES YANG GRADUAL</a:t>
            </a:r>
            <a:endParaRPr kumimoji="0" lang="id-ID" sz="1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30238" algn="l"/>
              </a:tabLst>
            </a:pPr>
            <a:r>
              <a:rPr kumimoji="0" lang="id-ID" sz="14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Perkembangan merupakan proses yang gredual dan terus menerus. Alfred Marshall menganggap bahwa perekonomian sebagai suatu kehidupan organik yang tumbuh dan berkembang perlahan-lahan sebagai proses yang gradual.</a:t>
            </a:r>
            <a:endParaRPr kumimoji="0" lang="id-ID"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630238" algn="l"/>
              </a:tabLst>
            </a:pPr>
            <a:r>
              <a:rPr kumimoji="0" lang="id-ID" sz="1400" b="1" i="0" u="none" strike="noStrike" cap="none" normalizeH="0" baseline="0" dirty="0" smtClean="0">
                <a:ln>
                  <a:noFill/>
                </a:ln>
                <a:solidFill>
                  <a:srgbClr val="FF0000"/>
                </a:solidFill>
                <a:effectLst/>
                <a:latin typeface="Candara" pitchFamily="34" charset="0"/>
                <a:ea typeface="Times New Roman" pitchFamily="18" charset="0"/>
                <a:cs typeface="Arial" pitchFamily="34" charset="0"/>
              </a:rPr>
              <a:t>PERKEMBANGAN SEBAGAI PROSES YANG HARMONIS DAN KUMULATIF</a:t>
            </a:r>
            <a:endParaRPr kumimoji="0" lang="id-ID" sz="1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30238" algn="l"/>
              </a:tabLst>
            </a:pPr>
            <a:r>
              <a:rPr kumimoji="0" lang="id-ID" sz="14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proses ini meliputi berbagai faktor dimana faktor-faktor itu tumbuh bersama-sama. Marshal menggambarkan harmonisnya perkembangan itu karena adanya internal economies dan external economies. Intrnal economies timbul karena adanya kenaikan skala produksi yang tergantung pada sumber-sumber dan efisiensi dari perusahaan. </a:t>
            </a:r>
            <a:endParaRPr kumimoji="0" lang="id-ID"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630238" algn="l"/>
              </a:tabLst>
            </a:pPr>
            <a:r>
              <a:rPr kumimoji="0" lang="id-ID" sz="1400" b="1" i="0" u="none" strike="noStrike" cap="none" normalizeH="0" baseline="0" dirty="0" smtClean="0">
                <a:ln>
                  <a:noFill/>
                </a:ln>
                <a:solidFill>
                  <a:srgbClr val="FF0000"/>
                </a:solidFill>
                <a:effectLst/>
                <a:latin typeface="Candara" pitchFamily="34" charset="0"/>
                <a:ea typeface="Times New Roman" pitchFamily="18" charset="0"/>
                <a:cs typeface="Arial" pitchFamily="34" charset="0"/>
              </a:rPr>
              <a:t>OPTIMIS TERHADAP PERKEMBANGAN EKONOMI</a:t>
            </a:r>
            <a:endParaRPr kumimoji="0" lang="id-ID" sz="1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30238" algn="l"/>
              </a:tabLst>
            </a:pPr>
            <a:r>
              <a:rPr kumimoji="0" lang="id-ID" sz="14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pertumbuhan ekonomi akan macet karena terbatasnya sumber daya alam. Neo-klasik berpendapat bahwa ada kemampuan manusia untuk mengatasi terbatasnya pertumbuhan itu dan selalu akan ada kemajauan-kemajuan pengetahuan teknik secara gradual dan kontinyu.</a:t>
            </a:r>
            <a:endParaRPr kumimoji="0" lang="id-ID"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630238" algn="l"/>
              </a:tabLst>
            </a:pPr>
            <a:r>
              <a:rPr kumimoji="0" lang="id-ID" sz="1400" b="1" i="0" u="none" strike="noStrike" cap="none" normalizeH="0" baseline="0" dirty="0" smtClean="0">
                <a:ln>
                  <a:noFill/>
                </a:ln>
                <a:solidFill>
                  <a:srgbClr val="FF0000"/>
                </a:solidFill>
                <a:effectLst/>
                <a:latin typeface="Candara" pitchFamily="34" charset="0"/>
                <a:ea typeface="Times New Roman" pitchFamily="18" charset="0"/>
                <a:cs typeface="Arial" pitchFamily="34" charset="0"/>
              </a:rPr>
              <a:t>ASPEK INTERNASIONAL PERKEMBANGAN EKONOMI</a:t>
            </a:r>
            <a:endParaRPr kumimoji="0" lang="id-ID" sz="1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30238" algn="l"/>
              </a:tabLst>
            </a:pPr>
            <a:r>
              <a:rPr kumimoji="0" lang="id-ID" sz="14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Suatu negara dapat menalami lima tingkat perkembangan ekonomi:</a:t>
            </a:r>
            <a:endParaRPr kumimoji="0" lang="id-ID"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342900" marR="0" lvl="0" indent="-255588" algn="just" defTabSz="914400" rtl="0" eaLnBrk="0" fontAlgn="base" latinLnBrk="0" hangingPunct="0">
              <a:lnSpc>
                <a:spcPct val="100000"/>
              </a:lnSpc>
              <a:spcBef>
                <a:spcPct val="0"/>
              </a:spcBef>
              <a:spcAft>
                <a:spcPct val="0"/>
              </a:spcAft>
              <a:buClrTx/>
              <a:buSzTx/>
              <a:buFont typeface="+mj-lt"/>
              <a:buAutoNum type="arabicPeriod"/>
              <a:tabLst>
                <a:tab pos="630238" algn="l"/>
              </a:tabLst>
            </a:pPr>
            <a:r>
              <a:rPr kumimoji="0" lang="id-ID" sz="14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Mula-mula negara meminjam kapital atau impor kapital, disebut sebagai debitur yang kurang mapan (immature-debtor).</a:t>
            </a:r>
            <a:endParaRPr kumimoji="0" lang="id-ID"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342900" marR="0" lvl="0" indent="-255588" algn="just" defTabSz="914400" rtl="0" eaLnBrk="0" fontAlgn="base" latinLnBrk="0" hangingPunct="0">
              <a:lnSpc>
                <a:spcPct val="100000"/>
              </a:lnSpc>
              <a:spcBef>
                <a:spcPct val="0"/>
              </a:spcBef>
              <a:spcAft>
                <a:spcPct val="0"/>
              </a:spcAft>
              <a:buClrTx/>
              <a:buSzTx/>
              <a:buFont typeface="+mj-lt"/>
              <a:buAutoNum type="arabicPeriod"/>
              <a:tabLst>
                <a:tab pos="630238" algn="l"/>
              </a:tabLst>
            </a:pPr>
            <a:r>
              <a:rPr kumimoji="0" lang="id-ID" sz="14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Negara peminjam menghasilkan dengan kapital pinjaman tadi, membayar devidn dan bunga atas pinjaman.</a:t>
            </a:r>
            <a:endParaRPr kumimoji="0" lang="id-ID"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342900" marR="0" lvl="0" indent="-255588" algn="just" defTabSz="914400" rtl="0" eaLnBrk="0" fontAlgn="base" latinLnBrk="0" hangingPunct="0">
              <a:lnSpc>
                <a:spcPct val="100000"/>
              </a:lnSpc>
              <a:spcBef>
                <a:spcPct val="0"/>
              </a:spcBef>
              <a:spcAft>
                <a:spcPct val="0"/>
              </a:spcAft>
              <a:buClrTx/>
              <a:buSzTx/>
              <a:buFont typeface="+mj-lt"/>
              <a:buAutoNum type="arabicPeriod"/>
              <a:tabLst>
                <a:tab pos="630238" algn="l"/>
              </a:tabLst>
            </a:pPr>
            <a:r>
              <a:rPr kumimoji="0" lang="id-ID" sz="14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Setelah penghasilan nasional negara meningkat terus, maka sebagian lagi dipinjamkan ke negara lain yang menbutuhkan. </a:t>
            </a:r>
            <a:endParaRPr kumimoji="0" lang="id-ID"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342900" marR="0" lvl="0" indent="-255588" algn="just" defTabSz="914400" rtl="0" eaLnBrk="0" fontAlgn="base" latinLnBrk="0" hangingPunct="0">
              <a:lnSpc>
                <a:spcPct val="100000"/>
              </a:lnSpc>
              <a:spcBef>
                <a:spcPct val="0"/>
              </a:spcBef>
              <a:spcAft>
                <a:spcPct val="0"/>
              </a:spcAft>
              <a:buClrTx/>
              <a:buSzTx/>
              <a:buFont typeface="+mj-lt"/>
              <a:buAutoNum type="arabicPeriod"/>
              <a:tabLst>
                <a:tab pos="630238" algn="l"/>
              </a:tabLst>
            </a:pPr>
            <a:r>
              <a:rPr kumimoji="0" lang="id-ID" sz="14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Dengan demikian negara mendapat surplus sehingga utangyna sendiri sudah semakin sedikit dan piutangnya semakin besar. Negara ini pada tingkat kreditur yang belum mapan (immature-credior).</a:t>
            </a:r>
            <a:endParaRPr kumimoji="0" lang="id-ID"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342900" marR="0" lvl="0" indent="-255588" algn="just" defTabSz="914400" rtl="0" eaLnBrk="0" fontAlgn="base" latinLnBrk="0" hangingPunct="0">
              <a:lnSpc>
                <a:spcPct val="100000"/>
              </a:lnSpc>
              <a:spcBef>
                <a:spcPct val="0"/>
              </a:spcBef>
              <a:spcAft>
                <a:spcPct val="0"/>
              </a:spcAft>
              <a:buClrTx/>
              <a:buSzTx/>
              <a:buFont typeface="+mj-lt"/>
              <a:buAutoNum type="arabicPeriod"/>
              <a:tabLst>
                <a:tab pos="630238" algn="l"/>
              </a:tabLst>
            </a:pPr>
            <a:r>
              <a:rPr kumimoji="0" lang="id-ID" sz="1400" b="0" i="0" u="none" strike="noStrike" cap="none" normalizeH="0" baseline="0" dirty="0" smtClean="0">
                <a:ln>
                  <a:noFill/>
                </a:ln>
                <a:solidFill>
                  <a:srgbClr val="000000"/>
                </a:solidFill>
                <a:effectLst/>
                <a:latin typeface="Candara" pitchFamily="34" charset="0"/>
                <a:ea typeface="Times New Roman" pitchFamily="18" charset="0"/>
                <a:cs typeface="Arial" pitchFamily="34" charset="0"/>
              </a:rPr>
              <a:t>Akhirnya negara tersebut hanya menerima deviden dan bunga dari negara lain saja. Negara ini tingkat krediturnya sudah mapan (mature-creditor).</a:t>
            </a:r>
            <a:endParaRPr kumimoji="0" lang="id-ID"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0" y="7308"/>
            <a:ext cx="9144000" cy="400110"/>
          </a:xfrm>
          <a:prstGeom prst="rect">
            <a:avLst/>
          </a:prstGeom>
        </p:spPr>
        <p:txBody>
          <a:bodyPr wrap="square">
            <a:spAutoFit/>
          </a:bodyPr>
          <a:lstStyle/>
          <a:p>
            <a:pPr algn="ctr"/>
            <a:r>
              <a:rPr lang="id-ID" sz="2000" b="1" dirty="0" smtClean="0">
                <a:solidFill>
                  <a:srgbClr val="000000"/>
                </a:solidFill>
                <a:latin typeface="Berlin Sans FB Demi" pitchFamily="34" charset="0"/>
                <a:ea typeface="Times New Roman" pitchFamily="18" charset="0"/>
                <a:cs typeface="Arial" pitchFamily="34" charset="0"/>
              </a:rPr>
              <a:t>ALIRAN NEO-KLASIK</a:t>
            </a:r>
            <a:endParaRPr lang="id-ID" sz="2000" dirty="0">
              <a:latin typeface="Berlin Sans FB Demi"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890</TotalTime>
  <Words>1030</Words>
  <Application>Microsoft Office PowerPoint</Application>
  <PresentationFormat>On-screen Show (4:3)</PresentationFormat>
  <Paragraphs>92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May</cp:lastModifiedBy>
  <cp:revision>74</cp:revision>
  <dcterms:created xsi:type="dcterms:W3CDTF">2014-02-17T09:37:15Z</dcterms:created>
  <dcterms:modified xsi:type="dcterms:W3CDTF">2015-04-08T06:47:55Z</dcterms:modified>
</cp:coreProperties>
</file>