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7" r:id="rId4"/>
    <p:sldId id="278" r:id="rId5"/>
    <p:sldId id="275" r:id="rId6"/>
    <p:sldId id="274"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F064B-22E7-47A8-B1F6-172E20AAA439}"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3A73-4768-4397-BB35-91441DD937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lum bright="42000" contrast="-3000"/>
          </a:blip>
          <a:srcRect/>
          <a:stretch>
            <a:fillRect/>
          </a:stretch>
        </p:blipFill>
        <p:spPr bwMode="auto">
          <a:xfrm>
            <a:off x="0" y="1"/>
            <a:ext cx="9144000" cy="6858000"/>
          </a:xfrm>
          <a:prstGeom prst="rect">
            <a:avLst/>
          </a:prstGeom>
          <a:noFill/>
          <a:ln w="9525">
            <a:noFill/>
            <a:miter lim="800000"/>
            <a:headEnd/>
            <a:tailEnd/>
          </a:ln>
          <a:effectLst/>
        </p:spPr>
      </p:pic>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00166"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Ke-5</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3"/>
          <a:srcRect/>
          <a:stretch>
            <a:fillRect/>
          </a:stretch>
        </p:blipFill>
        <p:spPr bwMode="auto">
          <a:xfrm>
            <a:off x="214282" y="285728"/>
            <a:ext cx="1571637" cy="714380"/>
          </a:xfrm>
          <a:prstGeom prst="rect">
            <a:avLst/>
          </a:prstGeom>
          <a:noFill/>
        </p:spPr>
      </p:pic>
      <p:sp>
        <p:nvSpPr>
          <p:cNvPr id="6" name="Rectangle 5"/>
          <p:cNvSpPr/>
          <p:nvPr/>
        </p:nvSpPr>
        <p:spPr>
          <a:xfrm>
            <a:off x="1000100" y="2786058"/>
            <a:ext cx="7072362" cy="830997"/>
          </a:xfrm>
          <a:prstGeom prst="rect">
            <a:avLst/>
          </a:prstGeom>
        </p:spPr>
        <p:txBody>
          <a:bodyPr wrap="square">
            <a:spAutoFit/>
          </a:bodyPr>
          <a:lstStyle/>
          <a:p>
            <a:pPr algn="ctr">
              <a:defRPr/>
            </a:pPr>
            <a:r>
              <a:rPr lang="en-US" sz="2400" dirty="0" smtClean="0">
                <a:solidFill>
                  <a:schemeClr val="dk1"/>
                </a:solidFill>
                <a:latin typeface="Berlin Sans FB Demi" pitchFamily="34" charset="0"/>
              </a:rPr>
              <a:t>PERKEMBANGAN EKONOMI: </a:t>
            </a:r>
          </a:p>
          <a:p>
            <a:pPr algn="ctr">
              <a:defRPr/>
            </a:pPr>
            <a:r>
              <a:rPr lang="en-US" sz="2400" dirty="0" smtClean="0">
                <a:solidFill>
                  <a:schemeClr val="dk1"/>
                </a:solidFill>
                <a:latin typeface="Berlin Sans FB Demi" pitchFamily="34" charset="0"/>
              </a:rPr>
              <a:t>TEORI BASIS EKONOMI </a:t>
            </a:r>
            <a:r>
              <a:rPr lang="id-ID" sz="2400" b="1" dirty="0" smtClean="0">
                <a:latin typeface="Berlin Sans FB Demi" pitchFamily="34" charset="0"/>
              </a:rPr>
              <a:t>(economic base theory)</a:t>
            </a:r>
            <a:endParaRPr lang="en-US" sz="2400" b="1" dirty="0" smtClean="0">
              <a:solidFill>
                <a:schemeClr val="dk1"/>
              </a:solidFill>
              <a:latin typeface="Berlin Sans FB Dem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10" name="Rectangle 9"/>
          <p:cNvSpPr/>
          <p:nvPr/>
        </p:nvSpPr>
        <p:spPr>
          <a:xfrm>
            <a:off x="2928926" y="-24"/>
            <a:ext cx="3892412" cy="523220"/>
          </a:xfrm>
          <a:prstGeom prst="rect">
            <a:avLst/>
          </a:prstGeom>
        </p:spPr>
        <p:txBody>
          <a:bodyPr wrap="none">
            <a:spAutoFit/>
          </a:bodyPr>
          <a:lstStyle/>
          <a:p>
            <a:pPr>
              <a:defRPr/>
            </a:pPr>
            <a:r>
              <a:rPr lang="en-US" sz="2800" dirty="0" smtClean="0">
                <a:solidFill>
                  <a:srgbClr val="FFFFFF"/>
                </a:solidFill>
                <a:latin typeface="Berlin Sans FB Demi" pitchFamily="34" charset="0"/>
              </a:rPr>
              <a:t>TEORI BASIS EKONOMI</a:t>
            </a:r>
          </a:p>
        </p:txBody>
      </p:sp>
      <p:sp>
        <p:nvSpPr>
          <p:cNvPr id="11" name="Rectangle 10"/>
          <p:cNvSpPr/>
          <p:nvPr/>
        </p:nvSpPr>
        <p:spPr>
          <a:xfrm>
            <a:off x="285720" y="904949"/>
            <a:ext cx="8501122" cy="3170099"/>
          </a:xfrm>
          <a:prstGeom prst="rect">
            <a:avLst/>
          </a:prstGeom>
        </p:spPr>
        <p:txBody>
          <a:bodyPr wrap="square">
            <a:spAutoFit/>
          </a:bodyPr>
          <a:lstStyle/>
          <a:p>
            <a:pPr algn="just"/>
            <a:r>
              <a:rPr lang="id-ID" sz="2000" dirty="0" smtClean="0"/>
              <a:t>Teori basis ekonomi ini dikemukakan oleh </a:t>
            </a:r>
            <a:r>
              <a:rPr lang="id-ID" sz="2000" b="1" dirty="0" smtClean="0">
                <a:solidFill>
                  <a:srgbClr val="FF0000"/>
                </a:solidFill>
              </a:rPr>
              <a:t>Harry W. Richardson </a:t>
            </a:r>
            <a:r>
              <a:rPr lang="id-ID" sz="2000" dirty="0" smtClean="0"/>
              <a:t>(1973) yang menyatakan bahwa faktor penentu utama pertumbuhan ekonomi suatu daerah adalah berhubungan langsung dengan permintaan akan barang dan jasa dari luar daerah (Arsyad 1999:116). Dalam penjelasan selanjutnya dijelaskan bahwa pertumbuhan industri-industri yang menggunakan sumberdaya lokal, termasuk tenaga kerja dan bahan baku untuk diekspor, akan menghasilkan kekayaan daerah dan penciptaan peluang kerja (job creation). Asumsi ini memberikan pengertian bahwa suatu daerah akan mempunyai sektor unggulan apabila daerah tersebut dapat memenangkan persaingan pada sektor yang sama dengan daerah lain</a:t>
            </a:r>
            <a:r>
              <a:rPr lang="en-US" sz="2000" dirty="0" smtClean="0"/>
              <a:t> </a:t>
            </a:r>
            <a:r>
              <a:rPr lang="id-ID" sz="2000" dirty="0" smtClean="0"/>
              <a:t>sehingga dapat menghasilkan ekspor (Suyatno 2000:146).</a:t>
            </a:r>
            <a:endParaRPr lang="id-ID"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950127"/>
            <a:ext cx="8429684" cy="4955203"/>
          </a:xfrm>
          <a:prstGeom prst="rect">
            <a:avLst/>
          </a:prstGeom>
        </p:spPr>
        <p:txBody>
          <a:bodyPr wrap="square">
            <a:spAutoFit/>
          </a:bodyPr>
          <a:lstStyle/>
          <a:p>
            <a:pPr algn="just"/>
            <a:r>
              <a:rPr lang="id-ID" sz="2000" dirty="0" smtClean="0"/>
              <a:t>Teori yang paling sederhana dan populer adalah teori basis ekonomi </a:t>
            </a:r>
            <a:r>
              <a:rPr lang="id-ID" sz="2000" i="1" dirty="0" smtClean="0"/>
              <a:t>(economic base theory).</a:t>
            </a:r>
            <a:r>
              <a:rPr lang="id-ID" sz="2000" dirty="0" smtClean="0"/>
              <a:t> </a:t>
            </a:r>
            <a:r>
              <a:rPr lang="id-ID" sz="2000" b="1" dirty="0" smtClean="0">
                <a:solidFill>
                  <a:srgbClr val="FF0000"/>
                </a:solidFill>
              </a:rPr>
              <a:t>Menurut Glasson </a:t>
            </a:r>
            <a:r>
              <a:rPr lang="id-ID" sz="2000" dirty="0" smtClean="0"/>
              <a:t>(1990:63-64), konsep dasar basis ekonomi membagi perekonomian menjadi dua sektor yaitu:</a:t>
            </a:r>
            <a:endParaRPr lang="en-US" sz="2000" dirty="0" smtClean="0"/>
          </a:p>
          <a:p>
            <a:pPr marL="342900" indent="-342900" algn="just">
              <a:buFont typeface="+mj-lt"/>
              <a:buAutoNum type="arabicPeriod"/>
            </a:pPr>
            <a:r>
              <a:rPr lang="id-ID" sz="2000" dirty="0" smtClean="0"/>
              <a:t>Sektor-sektor Basis adalah sektor-sektor yang mengekspor barang-barang dan jasa ke tempat di luar batas perekonomian masyarakat yang bersangkutan atas masukan barang dan jasa mereka kepada masyarakat yang datang dari luar perbatasan perekonomian masyarakat yang bersangkutan.</a:t>
            </a:r>
            <a:endParaRPr lang="en-US" sz="2000" dirty="0" smtClean="0"/>
          </a:p>
          <a:p>
            <a:pPr marL="342900" indent="-342900" algn="just">
              <a:buFont typeface="+mj-lt"/>
              <a:buAutoNum type="arabicPeriod"/>
            </a:pPr>
            <a:endParaRPr lang="en-US" sz="2000" dirty="0" smtClean="0"/>
          </a:p>
          <a:p>
            <a:pPr marL="342900" indent="-342900" algn="just">
              <a:buFont typeface="+mj-lt"/>
              <a:buAutoNum type="arabicPeriod"/>
            </a:pPr>
            <a:r>
              <a:rPr lang="id-ID" sz="2000" dirty="0" smtClean="0"/>
              <a:t>Sektor-sektor Bukan Basis adalah sektor-sektor yang menjadikan barang-barang yang dibutuhkan oleh orang yang bertempat tinggal di dalam batas perekonomian masyarakat bersangkutan. Sektor-sektor tidak mengekspor barang-barang. Ruang lingkup mereka dan daerah pasar terutama adalah bersifat lokal.</a:t>
            </a:r>
            <a:endParaRPr lang="en-US" sz="2000" dirty="0" smtClean="0"/>
          </a:p>
          <a:p>
            <a:pPr algn="just"/>
            <a:r>
              <a:rPr lang="id-ID" dirty="0" smtClean="0"/>
              <a:t/>
            </a:r>
            <a:br>
              <a:rPr lang="id-ID" dirty="0" smtClean="0"/>
            </a:br>
            <a:endParaRPr lang="id-ID" dirty="0"/>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6" name="Rectangle 5"/>
          <p:cNvSpPr/>
          <p:nvPr/>
        </p:nvSpPr>
        <p:spPr>
          <a:xfrm>
            <a:off x="2928926" y="-24"/>
            <a:ext cx="3892412" cy="523220"/>
          </a:xfrm>
          <a:prstGeom prst="rect">
            <a:avLst/>
          </a:prstGeom>
        </p:spPr>
        <p:txBody>
          <a:bodyPr wrap="none">
            <a:spAutoFit/>
          </a:bodyPr>
          <a:lstStyle/>
          <a:p>
            <a:pPr>
              <a:defRPr/>
            </a:pPr>
            <a:r>
              <a:rPr lang="en-US" sz="2800" dirty="0" smtClean="0">
                <a:solidFill>
                  <a:srgbClr val="FFFFFF"/>
                </a:solidFill>
                <a:latin typeface="Berlin Sans FB Demi" pitchFamily="34" charset="0"/>
              </a:rPr>
              <a:t>TEORI BASIS EKONOMI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889844"/>
            <a:ext cx="8501122" cy="3724096"/>
          </a:xfrm>
          <a:prstGeom prst="rect">
            <a:avLst/>
          </a:prstGeom>
        </p:spPr>
        <p:txBody>
          <a:bodyPr wrap="square">
            <a:spAutoFit/>
          </a:bodyPr>
          <a:lstStyle/>
          <a:p>
            <a:pPr algn="just"/>
            <a:r>
              <a:rPr lang="id-ID" b="1" dirty="0" smtClean="0">
                <a:solidFill>
                  <a:srgbClr val="FF0000"/>
                </a:solidFill>
              </a:rPr>
              <a:t>SECARA IMPLISIT</a:t>
            </a:r>
            <a:endParaRPr lang="en-US" b="1" dirty="0" smtClean="0">
              <a:solidFill>
                <a:srgbClr val="FF0000"/>
              </a:solidFill>
            </a:endParaRPr>
          </a:p>
          <a:p>
            <a:pPr algn="just"/>
            <a:r>
              <a:rPr lang="id-ID" dirty="0" smtClean="0"/>
              <a:t> </a:t>
            </a:r>
            <a:br>
              <a:rPr lang="id-ID" dirty="0" smtClean="0"/>
            </a:br>
            <a:r>
              <a:rPr lang="id-ID" sz="2000" dirty="0" smtClean="0"/>
              <a:t>pembagian perekonomian regional yang dibagi menjadi dua sektor tersebut terdapat hubungan sebab-akibat dimana keduanya kemudian menjadi pijakan dalam membentuk teori basis ekonomi. Bertambahnya kegiatan basis di suatu daerah akan menambah arus pendapatan ke dalam daerah yang bersangkutan sehingga menambah permintaan terhadap barang dan jasa yang dihasilkan, akibatnya akan menambah volume kegiatan bukan basis. Sebaliknya semakin berkurangnya kegiatan basis akan menurunkan permintaan terhadap produk dari kegiatan bukan basis yang berarti berkurangnya pendapatan yang masuk ke daerah yang bersangkutan. Dengan demikian kegiatan basis mempunyai peran sebagai penggerak utama.</a:t>
            </a:r>
            <a:endParaRPr lang="id-ID" sz="2000" dirty="0"/>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6" name="Rectangle 5"/>
          <p:cNvSpPr/>
          <p:nvPr/>
        </p:nvSpPr>
        <p:spPr>
          <a:xfrm>
            <a:off x="2928926" y="-24"/>
            <a:ext cx="3892412" cy="523220"/>
          </a:xfrm>
          <a:prstGeom prst="rect">
            <a:avLst/>
          </a:prstGeom>
        </p:spPr>
        <p:txBody>
          <a:bodyPr wrap="none">
            <a:spAutoFit/>
          </a:bodyPr>
          <a:lstStyle/>
          <a:p>
            <a:pPr>
              <a:defRPr/>
            </a:pPr>
            <a:r>
              <a:rPr lang="en-US" sz="2800" dirty="0" smtClean="0">
                <a:solidFill>
                  <a:srgbClr val="FFFFFF"/>
                </a:solidFill>
                <a:latin typeface="Berlin Sans FB Demi" pitchFamily="34" charset="0"/>
              </a:rPr>
              <a:t>TEORI BASIS EKONOMI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Berlin Sans FB Demi" pitchFamily="34" charset="0"/>
                <a:ea typeface="+mj-ea"/>
                <a:cs typeface="Times New Roman" pitchFamily="18" charset="0"/>
              </a:rPr>
              <a:t>TUGAS-2  (TUGAS INDIVIDU)</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3" name="TextBox 2"/>
          <p:cNvSpPr txBox="1"/>
          <p:nvPr/>
        </p:nvSpPr>
        <p:spPr>
          <a:xfrm>
            <a:off x="642910" y="2071678"/>
            <a:ext cx="8001056" cy="1200329"/>
          </a:xfrm>
          <a:prstGeom prst="rect">
            <a:avLst/>
          </a:prstGeom>
          <a:noFill/>
        </p:spPr>
        <p:txBody>
          <a:bodyPr wrap="square" rtlCol="0">
            <a:spAutoFit/>
          </a:bodyPr>
          <a:lstStyle/>
          <a:p>
            <a:pPr algn="ctr"/>
            <a:r>
              <a:rPr lang="en-US" sz="2400" b="1" dirty="0" err="1" smtClean="0"/>
              <a:t>Membuat</a:t>
            </a:r>
            <a:r>
              <a:rPr lang="en-US" sz="2400" b="1" dirty="0" smtClean="0"/>
              <a:t> </a:t>
            </a:r>
            <a:r>
              <a:rPr lang="en-US" sz="2400" b="1" dirty="0" err="1" smtClean="0"/>
              <a:t>Makalah</a:t>
            </a:r>
            <a:r>
              <a:rPr lang="en-US" sz="2400" b="1" dirty="0" smtClean="0"/>
              <a:t> </a:t>
            </a:r>
            <a:r>
              <a:rPr lang="en-US" sz="2400" b="1" dirty="0" err="1" smtClean="0"/>
              <a:t>dengan</a:t>
            </a:r>
            <a:r>
              <a:rPr lang="en-US" sz="2400" b="1" dirty="0" smtClean="0"/>
              <a:t> </a:t>
            </a:r>
            <a:r>
              <a:rPr lang="en-US" sz="2400" b="1" dirty="0" err="1" smtClean="0"/>
              <a:t>Tema</a:t>
            </a:r>
            <a:r>
              <a:rPr lang="en-US" sz="2400" b="1" dirty="0" smtClean="0"/>
              <a:t>:</a:t>
            </a:r>
          </a:p>
          <a:p>
            <a:pPr algn="ctr"/>
            <a:r>
              <a:rPr lang="en-US" sz="2400" b="1" dirty="0" smtClean="0"/>
              <a:t> </a:t>
            </a:r>
            <a:r>
              <a:rPr lang="en-US" sz="2400" b="1" dirty="0" err="1" smtClean="0"/>
              <a:t>Teori</a:t>
            </a:r>
            <a:r>
              <a:rPr lang="en-US" sz="2400" b="1" dirty="0" smtClean="0"/>
              <a:t> </a:t>
            </a:r>
            <a:r>
              <a:rPr lang="en-US" sz="2400" b="1" dirty="0" err="1" smtClean="0"/>
              <a:t>Lokasi</a:t>
            </a:r>
            <a:r>
              <a:rPr lang="en-US" sz="2400" b="1" dirty="0" smtClean="0"/>
              <a:t> </a:t>
            </a:r>
            <a:r>
              <a:rPr lang="en-US" sz="2400" b="1" dirty="0" err="1" smtClean="0"/>
              <a:t>dan</a:t>
            </a:r>
            <a:r>
              <a:rPr lang="en-US" sz="2400" b="1" dirty="0" smtClean="0"/>
              <a:t> </a:t>
            </a:r>
            <a:r>
              <a:rPr lang="en-US" sz="2400" b="1" dirty="0" err="1" smtClean="0"/>
              <a:t>Pola</a:t>
            </a:r>
            <a:r>
              <a:rPr lang="en-US" sz="2400" b="1" dirty="0" smtClean="0"/>
              <a:t> </a:t>
            </a:r>
            <a:r>
              <a:rPr lang="en-US" sz="2400" b="1" dirty="0" err="1" smtClean="0"/>
              <a:t>Keruangan</a:t>
            </a:r>
            <a:r>
              <a:rPr lang="en-US" sz="2400" b="1" dirty="0" smtClean="0"/>
              <a:t> </a:t>
            </a:r>
            <a:r>
              <a:rPr lang="en-US" sz="2400" b="1" dirty="0" err="1" smtClean="0"/>
              <a:t>Kaitannya</a:t>
            </a:r>
            <a:r>
              <a:rPr lang="en-US" sz="2400" b="1" dirty="0" smtClean="0"/>
              <a:t> </a:t>
            </a:r>
            <a:r>
              <a:rPr lang="en-US" sz="2400" b="1" dirty="0" err="1" smtClean="0"/>
              <a:t>dengan</a:t>
            </a:r>
            <a:r>
              <a:rPr lang="en-US" sz="2400" b="1" dirty="0" smtClean="0"/>
              <a:t> </a:t>
            </a:r>
            <a:r>
              <a:rPr lang="en-US" sz="2400" b="1" dirty="0" err="1" smtClean="0"/>
              <a:t>Perencanaan</a:t>
            </a:r>
            <a:r>
              <a:rPr lang="en-US" sz="2400" b="1" dirty="0" smtClean="0"/>
              <a:t> Wilayah </a:t>
            </a:r>
            <a:r>
              <a:rPr lang="en-US" sz="2400" b="1" dirty="0" err="1" smtClean="0"/>
              <a:t>dan</a:t>
            </a:r>
            <a:r>
              <a:rPr lang="en-US" sz="2400" b="1" dirty="0" smtClean="0"/>
              <a:t> Kota (</a:t>
            </a:r>
            <a:r>
              <a:rPr lang="en-US" sz="2400" b="1" dirty="0" err="1" smtClean="0"/>
              <a:t>Tugas</a:t>
            </a:r>
            <a:r>
              <a:rPr lang="en-US" sz="2400" b="1" dirty="0" smtClean="0"/>
              <a:t> </a:t>
            </a:r>
            <a:r>
              <a:rPr lang="en-US" sz="2400" b="1" dirty="0" err="1" smtClean="0"/>
              <a:t>Individu</a:t>
            </a:r>
            <a:r>
              <a:rPr lang="en-US" sz="2400" b="1" dirty="0" smtClean="0"/>
              <a:t>))</a:t>
            </a:r>
            <a:endParaRPr lang="id-ID"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Z:\Dokumentasi Kegiatan Photos\Dokumentasi Talaud\IMG_6726.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5" name="WordArt 6"/>
          <p:cNvSpPr>
            <a:spLocks noChangeArrowheads="1" noChangeShapeType="1" noTextEdit="1"/>
          </p:cNvSpPr>
          <p:nvPr/>
        </p:nvSpPr>
        <p:spPr bwMode="auto">
          <a:xfrm>
            <a:off x="642910" y="3286124"/>
            <a:ext cx="3571900" cy="1073148"/>
          </a:xfrm>
          <a:prstGeom prst="rect">
            <a:avLst/>
          </a:prstGeom>
        </p:spPr>
        <p:txBody>
          <a:bodyPr wrap="none" fromWordArt="1">
            <a:prstTxWarp prst="textSlantUp">
              <a:avLst>
                <a:gd name="adj" fmla="val 0"/>
              </a:avLst>
            </a:prstTxWarp>
          </a:bodyPr>
          <a:lstStyle/>
          <a:p>
            <a:pPr algn="ctr"/>
            <a:r>
              <a:rPr lang="en-US" sz="36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sekian</a:t>
            </a:r>
            <a:endPar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271</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88</cp:revision>
  <dcterms:created xsi:type="dcterms:W3CDTF">2014-02-17T09:37:15Z</dcterms:created>
  <dcterms:modified xsi:type="dcterms:W3CDTF">2015-04-08T06:50:18Z</dcterms:modified>
</cp:coreProperties>
</file>