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16" r:id="rId2"/>
    <p:sldMasterId id="2147483828" r:id="rId3"/>
  </p:sldMasterIdLst>
  <p:handoutMasterIdLst>
    <p:handoutMasterId r:id="rId19"/>
  </p:handoutMasterIdLst>
  <p:sldIdLst>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9144000" cy="6858000" type="screen4x3"/>
  <p:notesSz cx="6834188" cy="9979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3" d="100"/>
          <a:sy n="43" d="100"/>
        </p:scale>
        <p:origin x="-60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1481" cy="498951"/>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71125" y="0"/>
            <a:ext cx="2961481" cy="498951"/>
          </a:xfrm>
          <a:prstGeom prst="rect">
            <a:avLst/>
          </a:prstGeom>
        </p:spPr>
        <p:txBody>
          <a:bodyPr vert="horz" lIns="91440" tIns="45720" rIns="91440" bIns="45720" rtlCol="0"/>
          <a:lstStyle>
            <a:lvl1pPr algn="r">
              <a:defRPr sz="1200"/>
            </a:lvl1pPr>
          </a:lstStyle>
          <a:p>
            <a:fld id="{A3BF0679-01BC-4EC5-B3E6-3233F0BD7406}" type="datetimeFigureOut">
              <a:rPr lang="id-ID" smtClean="0"/>
              <a:pPr/>
              <a:t>08/04/2015</a:t>
            </a:fld>
            <a:endParaRPr lang="id-ID"/>
          </a:p>
        </p:txBody>
      </p:sp>
      <p:sp>
        <p:nvSpPr>
          <p:cNvPr id="4" name="Footer Placeholder 3"/>
          <p:cNvSpPr>
            <a:spLocks noGrp="1"/>
          </p:cNvSpPr>
          <p:nvPr>
            <p:ph type="ftr" sz="quarter" idx="2"/>
          </p:nvPr>
        </p:nvSpPr>
        <p:spPr>
          <a:xfrm>
            <a:off x="0" y="9478342"/>
            <a:ext cx="2961481" cy="498951"/>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71125" y="9478342"/>
            <a:ext cx="2961481" cy="498951"/>
          </a:xfrm>
          <a:prstGeom prst="rect">
            <a:avLst/>
          </a:prstGeom>
        </p:spPr>
        <p:txBody>
          <a:bodyPr vert="horz" lIns="91440" tIns="45720" rIns="91440" bIns="45720" rtlCol="0" anchor="b"/>
          <a:lstStyle>
            <a:lvl1pPr algn="r">
              <a:defRPr sz="1200"/>
            </a:lvl1pPr>
          </a:lstStyle>
          <a:p>
            <a:fld id="{5A004787-7545-4D95-B1CC-43C0E4390F94}" type="slidenum">
              <a:rPr lang="id-ID" smtClean="0"/>
              <a:pPr/>
              <a:t>‹#›</a:t>
            </a:fld>
            <a:endParaRPr lang="id-ID"/>
          </a:p>
        </p:txBody>
      </p:sp>
    </p:spTree>
    <p:extLst>
      <p:ext uri="{BB962C8B-B14F-4D97-AF65-F5344CB8AC3E}">
        <p14:creationId xmlns:p14="http://schemas.microsoft.com/office/powerpoint/2010/main" val="11931866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7A4BF5D-AA86-4740-9851-BACE76C0520B}" type="datetimeFigureOut">
              <a:rPr lang="en-US" smtClean="0"/>
              <a:pPr/>
              <a:t>4/8/2015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7C30F2A-825F-4D57-9D99-AE331F6B49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A4BF5D-AA86-4740-9851-BACE76C0520B}"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7A4BF5D-AA86-4740-9851-BACE76C0520B}" type="datetimeFigureOut">
              <a:rPr lang="en-US" smtClean="0"/>
              <a:pPr/>
              <a:t>4/8/2015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7C30F2A-825F-4D57-9D99-AE331F6B49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7A4BF5D-AA86-4740-9851-BACE76C0520B}" type="datetimeFigureOut">
              <a:rPr lang="en-US" smtClean="0"/>
              <a:pPr/>
              <a:t>4/8/2015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7C30F2A-825F-4D57-9D99-AE331F6B498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4BF5D-AA86-4740-9851-BACE76C0520B}"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A4BF5D-AA86-4740-9851-BACE76C0520B}"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C30F2A-825F-4D57-9D99-AE331F6B498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A4BF5D-AA86-4740-9851-BACE76C0520B}" type="datetimeFigureOut">
              <a:rPr lang="en-US" smtClean="0"/>
              <a:pPr/>
              <a:t>4/8/2015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A4BF5D-AA86-4740-9851-BACE76C0520B}" type="datetimeFigureOut">
              <a:rPr lang="en-US" smtClean="0"/>
              <a:pPr/>
              <a:t>4/8/2015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A4BF5D-AA86-4740-9851-BACE76C0520B}" type="datetimeFigureOut">
              <a:rPr lang="en-US" smtClean="0"/>
              <a:pPr/>
              <a:t>4/8/2015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7A4BF5D-AA86-4740-9851-BACE76C0520B}" type="datetimeFigureOut">
              <a:rPr lang="en-US" smtClean="0"/>
              <a:pPr/>
              <a:t>4/8/2015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C30F2A-825F-4D57-9D99-AE331F6B498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A4BF5D-AA86-4740-9851-BACE76C0520B}" type="datetimeFigureOut">
              <a:rPr lang="en-US" smtClean="0"/>
              <a:pPr/>
              <a:t>4/8/2015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A4BF5D-AA86-4740-9851-BACE76C0520B}"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7C30F2A-825F-4D57-9D99-AE331F6B498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7A4BF5D-AA86-4740-9851-BACE76C0520B}" type="datetimeFigureOut">
              <a:rPr lang="en-US" smtClean="0"/>
              <a:pPr/>
              <a:t>4/8/2015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C30F2A-825F-4D57-9D99-AE331F6B498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4BF5D-AA86-4740-9851-BACE76C0520B}"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4BF5D-AA86-4740-9851-BACE76C0520B}" type="datetimeFigureOut">
              <a:rPr lang="en-US" smtClean="0"/>
              <a:pPr/>
              <a:t>4/8/2015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C30F2A-825F-4D57-9D99-AE331F6B498E}"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7A4BF5D-AA86-4740-9851-BACE76C0520B}" type="datetimeFigureOut">
              <a:rPr lang="en-US" smtClean="0"/>
              <a:pPr/>
              <a:t>4/8/2015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7C30F2A-825F-4D57-9D99-AE331F6B498E}"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A4BF5D-AA86-4740-9851-BACE76C0520B}"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A4BF5D-AA86-4740-9851-BACE76C0520B}"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A4BF5D-AA86-4740-9851-BACE76C0520B}"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7A4BF5D-AA86-4740-9851-BACE76C0520B}" type="datetimeFigureOut">
              <a:rPr lang="en-US" smtClean="0"/>
              <a:pPr/>
              <a:t>4/8/2015</a:t>
            </a:fld>
            <a:endParaRPr lang="en-US"/>
          </a:p>
        </p:txBody>
      </p:sp>
      <p:sp>
        <p:nvSpPr>
          <p:cNvPr id="27" name="Slide Number Placeholder 26"/>
          <p:cNvSpPr>
            <a:spLocks noGrp="1"/>
          </p:cNvSpPr>
          <p:nvPr>
            <p:ph type="sldNum" sz="quarter" idx="11"/>
          </p:nvPr>
        </p:nvSpPr>
        <p:spPr/>
        <p:txBody>
          <a:bodyPr rtlCol="0"/>
          <a:lstStyle/>
          <a:p>
            <a:fld id="{77C30F2A-825F-4D57-9D99-AE331F6B498E}"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7A4BF5D-AA86-4740-9851-BACE76C0520B}" type="datetimeFigureOut">
              <a:rPr lang="en-US" smtClean="0"/>
              <a:pPr/>
              <a:t>4/8/2015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7C30F2A-825F-4D57-9D99-AE331F6B498E}"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4BF5D-AA86-4740-9851-BACE76C0520B}" type="datetimeFigureOut">
              <a:rPr lang="en-US" smtClean="0"/>
              <a:pPr/>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7A4BF5D-AA86-4740-9851-BACE76C0520B}" type="datetimeFigureOut">
              <a:rPr lang="en-US" smtClean="0"/>
              <a:pPr/>
              <a:t>4/8/2015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7C30F2A-825F-4D57-9D99-AE331F6B498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A4BF5D-AA86-4740-9851-BACE76C0520B}"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A4BF5D-AA86-4740-9851-BACE76C0520B}"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A4BF5D-AA86-4740-9851-BACE76C0520B}"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A4BF5D-AA86-4740-9851-BACE76C0520B}" type="datetimeFigureOut">
              <a:rPr lang="en-US" smtClean="0"/>
              <a:pPr/>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30F2A-825F-4D57-9D99-AE331F6B49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7A4BF5D-AA86-4740-9851-BACE76C0520B}" type="datetimeFigureOut">
              <a:rPr lang="en-US" smtClean="0"/>
              <a:pPr/>
              <a:t>4/8/2015</a:t>
            </a:fld>
            <a:endParaRPr lang="en-US"/>
          </a:p>
        </p:txBody>
      </p:sp>
      <p:sp>
        <p:nvSpPr>
          <p:cNvPr id="10" name="Slide Number Placeholder 9"/>
          <p:cNvSpPr>
            <a:spLocks noGrp="1"/>
          </p:cNvSpPr>
          <p:nvPr>
            <p:ph type="sldNum" sz="quarter" idx="16"/>
          </p:nvPr>
        </p:nvSpPr>
        <p:spPr/>
        <p:txBody>
          <a:bodyPr rtlCol="0"/>
          <a:lstStyle/>
          <a:p>
            <a:fld id="{77C30F2A-825F-4D57-9D99-AE331F6B498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7A4BF5D-AA86-4740-9851-BACE76C0520B}" type="datetimeFigureOut">
              <a:rPr lang="en-US" smtClean="0"/>
              <a:pPr/>
              <a:t>4/8/2015</a:t>
            </a:fld>
            <a:endParaRPr lang="en-US"/>
          </a:p>
        </p:txBody>
      </p:sp>
      <p:sp>
        <p:nvSpPr>
          <p:cNvPr id="12" name="Slide Number Placeholder 11"/>
          <p:cNvSpPr>
            <a:spLocks noGrp="1"/>
          </p:cNvSpPr>
          <p:nvPr>
            <p:ph type="sldNum" sz="quarter" idx="16"/>
          </p:nvPr>
        </p:nvSpPr>
        <p:spPr/>
        <p:txBody>
          <a:bodyPr rtlCol="0"/>
          <a:lstStyle/>
          <a:p>
            <a:fld id="{77C30F2A-825F-4D57-9D99-AE331F6B498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A4BF5D-AA86-4740-9851-BACE76C0520B}" type="datetimeFigureOut">
              <a:rPr lang="en-US" smtClean="0"/>
              <a:pPr/>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7C30F2A-825F-4D57-9D99-AE331F6B49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4BF5D-AA86-4740-9851-BACE76C0520B}" type="datetimeFigureOut">
              <a:rPr lang="en-US" smtClean="0"/>
              <a:pPr/>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7C30F2A-825F-4D57-9D99-AE331F6B49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A4BF5D-AA86-4740-9851-BACE76C0520B}" type="datetimeFigureOut">
              <a:rPr lang="en-US" smtClean="0"/>
              <a:pPr/>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7C30F2A-825F-4D57-9D99-AE331F6B498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7A4BF5D-AA86-4740-9851-BACE76C0520B}" type="datetimeFigureOut">
              <a:rPr lang="en-US" smtClean="0"/>
              <a:pPr/>
              <a:t>4/8/2015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7C30F2A-825F-4D57-9D99-AE331F6B498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7A4BF5D-AA86-4740-9851-BACE76C0520B}" type="datetimeFigureOut">
              <a:rPr lang="en-US" smtClean="0"/>
              <a:pPr/>
              <a:t>4/8/2015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7C30F2A-825F-4D57-9D99-AE331F6B49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7A4BF5D-AA86-4740-9851-BACE76C0520B}" type="datetimeFigureOut">
              <a:rPr lang="en-US" smtClean="0"/>
              <a:pPr/>
              <a:t>4/8/2015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7C30F2A-825F-4D57-9D99-AE331F6B498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7A4BF5D-AA86-4740-9851-BACE76C0520B}" type="datetimeFigureOut">
              <a:rPr lang="en-US" smtClean="0"/>
              <a:pPr/>
              <a:t>4/8/2015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7C30F2A-825F-4D57-9D99-AE331F6B49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2" name="Text Box 4"/>
          <p:cNvSpPr txBox="1">
            <a:spLocks noChangeArrowheads="1"/>
          </p:cNvSpPr>
          <p:nvPr/>
        </p:nvSpPr>
        <p:spPr bwMode="auto">
          <a:xfrm>
            <a:off x="0" y="219654"/>
            <a:ext cx="9144000" cy="923330"/>
          </a:xfrm>
          <a:prstGeom prst="rect">
            <a:avLst/>
          </a:prstGeom>
          <a:noFill/>
          <a:ln w="9525">
            <a:noFill/>
            <a:miter lim="800000"/>
            <a:headEnd/>
            <a:tailEnd/>
          </a:ln>
          <a:effectLst/>
        </p:spPr>
        <p:txBody>
          <a:bodyPr wrap="square">
            <a:spAutoFit/>
          </a:bodyPr>
          <a:lstStyle/>
          <a:p>
            <a:pPr algn="ctr">
              <a:defRPr/>
            </a:pPr>
            <a:r>
              <a:rPr lang="en-US" b="1" dirty="0">
                <a:solidFill>
                  <a:srgbClr val="003366"/>
                </a:solidFill>
                <a:effectLst>
                  <a:outerShdw blurRad="38100" dist="38100" dir="2700000" algn="tl">
                    <a:srgbClr val="000000"/>
                  </a:outerShdw>
                </a:effectLst>
                <a:latin typeface="Arial" pitchFamily="34" charset="0"/>
              </a:rPr>
              <a:t>JURUSAN PERENCANAAN WILAYAH DAN KOTA</a:t>
            </a:r>
          </a:p>
          <a:p>
            <a:pPr algn="ctr">
              <a:defRPr/>
            </a:pPr>
            <a:r>
              <a:rPr lang="en-US" b="1" dirty="0">
                <a:solidFill>
                  <a:srgbClr val="003366"/>
                </a:solidFill>
                <a:effectLst>
                  <a:outerShdw blurRad="38100" dist="38100" dir="2700000" algn="tl">
                    <a:srgbClr val="000000"/>
                  </a:outerShdw>
                </a:effectLst>
                <a:latin typeface="Arial" pitchFamily="34" charset="0"/>
              </a:rPr>
              <a:t>FAKULTAS TEKNIK</a:t>
            </a:r>
          </a:p>
          <a:p>
            <a:pPr algn="ctr">
              <a:defRPr/>
            </a:pPr>
            <a:r>
              <a:rPr lang="en-US" b="1" dirty="0">
                <a:solidFill>
                  <a:srgbClr val="003366"/>
                </a:solidFill>
                <a:effectLst>
                  <a:outerShdw blurRad="38100" dist="38100" dir="2700000" algn="tl">
                    <a:srgbClr val="000000"/>
                  </a:outerShdw>
                </a:effectLst>
                <a:latin typeface="Arial" pitchFamily="34" charset="0"/>
              </a:rPr>
              <a:t>UNIVERSITAS INDONUSA ESA UNGGUL</a:t>
            </a:r>
          </a:p>
        </p:txBody>
      </p:sp>
      <p:sp>
        <p:nvSpPr>
          <p:cNvPr id="7" name="Rectangle 6"/>
          <p:cNvSpPr/>
          <p:nvPr/>
        </p:nvSpPr>
        <p:spPr>
          <a:xfrm>
            <a:off x="1500166" y="2143116"/>
            <a:ext cx="6143668" cy="707886"/>
          </a:xfrm>
          <a:prstGeom prst="rect">
            <a:avLst/>
          </a:prstGeom>
        </p:spPr>
        <p:txBody>
          <a:bodyPr wrap="square">
            <a:spAutoFit/>
          </a:bodyPr>
          <a:lstStyle/>
          <a:p>
            <a:pPr algn="ctr">
              <a:defRPr/>
            </a:pPr>
            <a:r>
              <a:rPr lang="en-US" sz="2000" dirty="0" err="1" smtClean="0">
                <a:solidFill>
                  <a:srgbClr val="FF0000"/>
                </a:solidFill>
                <a:latin typeface="Berlin Sans FB Demi" pitchFamily="34" charset="0"/>
                <a:ea typeface="Times New Roman" pitchFamily="18" charset="0"/>
                <a:cs typeface="Tahoma" pitchFamily="34" charset="0"/>
              </a:rPr>
              <a:t>Kuliah</a:t>
            </a:r>
            <a:r>
              <a:rPr lang="en-US" sz="2000" dirty="0" smtClean="0">
                <a:solidFill>
                  <a:srgbClr val="FF0000"/>
                </a:solidFill>
                <a:latin typeface="Berlin Sans FB Demi" pitchFamily="34" charset="0"/>
                <a:ea typeface="Times New Roman" pitchFamily="18" charset="0"/>
                <a:cs typeface="Tahoma" pitchFamily="34" charset="0"/>
              </a:rPr>
              <a:t> Ke-6</a:t>
            </a:r>
          </a:p>
          <a:p>
            <a:pPr algn="ctr">
              <a:defRPr/>
            </a:pPr>
            <a:endParaRPr lang="en-US" sz="2000" dirty="0" smtClean="0">
              <a:solidFill>
                <a:srgbClr val="FF0000"/>
              </a:solidFill>
              <a:latin typeface="Berlin Sans FB Demi" pitchFamily="34" charset="0"/>
              <a:ea typeface="Times New Roman" pitchFamily="18" charset="0"/>
              <a:cs typeface="Tahoma" pitchFamily="34" charset="0"/>
            </a:endParaRPr>
          </a:p>
        </p:txBody>
      </p:sp>
      <p:pic>
        <p:nvPicPr>
          <p:cNvPr id="8" name="Picture 7" descr="Universitas Esa Unggul"/>
          <p:cNvPicPr/>
          <p:nvPr/>
        </p:nvPicPr>
        <p:blipFill>
          <a:blip r:embed="rId2"/>
          <a:srcRect/>
          <a:stretch>
            <a:fillRect/>
          </a:stretch>
        </p:blipFill>
        <p:spPr bwMode="auto">
          <a:xfrm>
            <a:off x="214282" y="285728"/>
            <a:ext cx="1571637" cy="714380"/>
          </a:xfrm>
          <a:prstGeom prst="rect">
            <a:avLst/>
          </a:prstGeom>
          <a:noFill/>
        </p:spPr>
      </p:pic>
      <p:sp>
        <p:nvSpPr>
          <p:cNvPr id="6" name="Rectangle 5"/>
          <p:cNvSpPr/>
          <p:nvPr/>
        </p:nvSpPr>
        <p:spPr>
          <a:xfrm>
            <a:off x="1000100" y="2786058"/>
            <a:ext cx="7072362" cy="830997"/>
          </a:xfrm>
          <a:prstGeom prst="rect">
            <a:avLst/>
          </a:prstGeom>
        </p:spPr>
        <p:txBody>
          <a:bodyPr wrap="square">
            <a:spAutoFit/>
          </a:bodyPr>
          <a:lstStyle/>
          <a:p>
            <a:pPr algn="ctr">
              <a:defRPr/>
            </a:pPr>
            <a:r>
              <a:rPr lang="en-US" sz="2400" dirty="0" smtClean="0">
                <a:solidFill>
                  <a:schemeClr val="dk1"/>
                </a:solidFill>
                <a:latin typeface="Berlin Sans FB Demi" pitchFamily="34" charset="0"/>
              </a:rPr>
              <a:t>PERKEMBANGAN EKONOMI: </a:t>
            </a:r>
          </a:p>
          <a:p>
            <a:pPr algn="ctr">
              <a:defRPr/>
            </a:pPr>
            <a:r>
              <a:rPr lang="en-US" sz="2400" dirty="0" smtClean="0">
                <a:solidFill>
                  <a:schemeClr val="dk1"/>
                </a:solidFill>
                <a:latin typeface="Berlin Sans FB Demi" pitchFamily="34" charset="0"/>
              </a:rPr>
              <a:t>PASOKAN TENAGA KERJA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Pendekatan</a:t>
            </a:r>
            <a:r>
              <a:rPr lang="en-US" dirty="0" smtClean="0"/>
              <a:t> </a:t>
            </a:r>
            <a:r>
              <a:rPr lang="en-US" dirty="0" err="1" smtClean="0"/>
              <a:t>Pasar</a:t>
            </a:r>
            <a:r>
              <a:rPr lang="en-US" dirty="0" smtClean="0"/>
              <a:t> LAL, 1979. </a:t>
            </a:r>
            <a:r>
              <a:rPr lang="en-US" dirty="0" err="1" smtClean="0"/>
              <a:t>Deoeringer</a:t>
            </a:r>
            <a:r>
              <a:rPr lang="en-US" dirty="0" smtClean="0"/>
              <a:t> and </a:t>
            </a:r>
            <a:r>
              <a:rPr lang="en-US" dirty="0" err="1" smtClean="0"/>
              <a:t>piore</a:t>
            </a:r>
            <a:r>
              <a:rPr lang="en-US" dirty="0" smtClean="0"/>
              <a:t>, 1971</a:t>
            </a:r>
            <a:br>
              <a:rPr lang="en-US" dirty="0" smtClean="0"/>
            </a:br>
            <a:endParaRPr lang="en-US" dirty="0"/>
          </a:p>
        </p:txBody>
      </p:sp>
      <p:sp>
        <p:nvSpPr>
          <p:cNvPr id="3" name="Content Placeholder 2"/>
          <p:cNvSpPr>
            <a:spLocks noGrp="1"/>
          </p:cNvSpPr>
          <p:nvPr>
            <p:ph idx="1"/>
          </p:nvPr>
        </p:nvSpPr>
        <p:spPr/>
        <p:txBody>
          <a:bodyPr>
            <a:normAutofit/>
          </a:bodyPr>
          <a:lstStyle/>
          <a:p>
            <a:r>
              <a:rPr lang="en-US" b="1" i="1" dirty="0" smtClean="0"/>
              <a:t>They </a:t>
            </a:r>
            <a:r>
              <a:rPr lang="en-US" b="1" i="1" dirty="0"/>
              <a:t>relationship between employee and employer does not take place in an atomistic market place, rather, the operation of the labor market mediated by structural dimension in the market place. Different in personal earnings are, therefore, more determined by structure of labor market than individual attributes.</a:t>
            </a:r>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Teori</a:t>
            </a:r>
            <a:r>
              <a:rPr lang="en-US" dirty="0" smtClean="0"/>
              <a:t> </a:t>
            </a:r>
            <a:r>
              <a:rPr lang="en-US" dirty="0" err="1" smtClean="0"/>
              <a:t>Pasar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err="1" smtClean="0"/>
              <a:t>Hubungan</a:t>
            </a:r>
            <a:r>
              <a:rPr lang="en-US" dirty="0" smtClean="0"/>
              <a:t> </a:t>
            </a:r>
            <a:r>
              <a:rPr lang="en-US" dirty="0" err="1"/>
              <a:t>calon</a:t>
            </a:r>
            <a:r>
              <a:rPr lang="en-US" dirty="0"/>
              <a:t> </a:t>
            </a:r>
            <a:r>
              <a:rPr lang="en-US" dirty="0" err="1"/>
              <a:t>karyawan</a:t>
            </a:r>
            <a:r>
              <a:rPr lang="en-US" dirty="0"/>
              <a:t> </a:t>
            </a:r>
            <a:r>
              <a:rPr lang="en-US" dirty="0" err="1"/>
              <a:t>dan</a:t>
            </a:r>
            <a:r>
              <a:rPr lang="en-US" dirty="0"/>
              <a:t> </a:t>
            </a:r>
            <a:r>
              <a:rPr lang="en-US" dirty="0" err="1"/>
              <a:t>penguasaha</a:t>
            </a:r>
            <a:r>
              <a:rPr lang="en-US" dirty="0"/>
              <a:t> </a:t>
            </a:r>
            <a:r>
              <a:rPr lang="en-US" dirty="0" err="1"/>
              <a:t>tidak</a:t>
            </a:r>
            <a:r>
              <a:rPr lang="en-US" dirty="0"/>
              <a:t> </a:t>
            </a:r>
            <a:r>
              <a:rPr lang="en-US" dirty="0" err="1"/>
              <a:t>dalam</a:t>
            </a:r>
            <a:r>
              <a:rPr lang="en-US" dirty="0"/>
              <a:t> </a:t>
            </a:r>
            <a:r>
              <a:rPr lang="en-US" dirty="0" err="1"/>
              <a:t>lingkungan</a:t>
            </a:r>
            <a:r>
              <a:rPr lang="en-US" dirty="0"/>
              <a:t> </a:t>
            </a:r>
            <a:r>
              <a:rPr lang="en-US" dirty="0" err="1"/>
              <a:t>vakum</a:t>
            </a:r>
            <a:r>
              <a:rPr lang="en-US" dirty="0"/>
              <a:t>, </a:t>
            </a:r>
            <a:r>
              <a:rPr lang="en-US" dirty="0" err="1"/>
              <a:t>tetapi</a:t>
            </a:r>
            <a:r>
              <a:rPr lang="en-US" dirty="0"/>
              <a:t> </a:t>
            </a:r>
            <a:r>
              <a:rPr lang="en-US" dirty="0" err="1"/>
              <a:t>lingkungan</a:t>
            </a:r>
            <a:r>
              <a:rPr lang="en-US" dirty="0"/>
              <a:t> </a:t>
            </a:r>
            <a:r>
              <a:rPr lang="en-US" dirty="0" err="1"/>
              <a:t>dimensi</a:t>
            </a:r>
            <a:r>
              <a:rPr lang="en-US" dirty="0"/>
              <a:t> </a:t>
            </a:r>
            <a:r>
              <a:rPr lang="en-US" dirty="0" err="1"/>
              <a:t>struktur</a:t>
            </a:r>
            <a:r>
              <a:rPr lang="en-US" dirty="0"/>
              <a:t> </a:t>
            </a:r>
            <a:r>
              <a:rPr lang="en-US" dirty="0" err="1"/>
              <a:t>pasar</a:t>
            </a:r>
            <a:r>
              <a:rPr lang="en-US" dirty="0"/>
              <a:t> </a:t>
            </a:r>
            <a:r>
              <a:rPr lang="en-US" dirty="0" err="1"/>
              <a:t>tenaga</a:t>
            </a:r>
            <a:r>
              <a:rPr lang="en-US" dirty="0"/>
              <a:t> </a:t>
            </a:r>
            <a:r>
              <a:rPr lang="en-US" dirty="0" err="1"/>
              <a:t>kerja</a:t>
            </a:r>
            <a:endParaRPr lang="en-US" dirty="0"/>
          </a:p>
          <a:p>
            <a:pPr lvl="0"/>
            <a:r>
              <a:rPr lang="en-US" dirty="0" err="1" smtClean="0"/>
              <a:t>Perbedaan</a:t>
            </a:r>
            <a:r>
              <a:rPr lang="en-US" dirty="0" smtClean="0"/>
              <a:t> </a:t>
            </a:r>
            <a:r>
              <a:rPr lang="en-US" dirty="0" err="1"/>
              <a:t>renumerasi</a:t>
            </a:r>
            <a:r>
              <a:rPr lang="en-US" dirty="0"/>
              <a:t> (</a:t>
            </a:r>
            <a:r>
              <a:rPr lang="en-US" dirty="0" err="1"/>
              <a:t>sebagai</a:t>
            </a:r>
            <a:r>
              <a:rPr lang="en-US" dirty="0"/>
              <a:t> </a:t>
            </a:r>
            <a:r>
              <a:rPr lang="en-US" dirty="0" err="1"/>
              <a:t>ukuran</a:t>
            </a:r>
            <a:r>
              <a:rPr lang="en-US" dirty="0"/>
              <a:t> </a:t>
            </a:r>
            <a:r>
              <a:rPr lang="en-US" dirty="0" err="1"/>
              <a:t>produktifitas</a:t>
            </a:r>
            <a:r>
              <a:rPr lang="en-US" dirty="0"/>
              <a:t>) </a:t>
            </a:r>
            <a:r>
              <a:rPr lang="en-US" dirty="0" err="1"/>
              <a:t>lebih</a:t>
            </a:r>
            <a:r>
              <a:rPr lang="en-US" dirty="0"/>
              <a:t> </a:t>
            </a:r>
            <a:r>
              <a:rPr lang="en-US" dirty="0" err="1"/>
              <a:t>diterapkan</a:t>
            </a:r>
            <a:r>
              <a:rPr lang="en-US" dirty="0"/>
              <a:t> </a:t>
            </a:r>
            <a:r>
              <a:rPr lang="en-US" dirty="0" err="1"/>
              <a:t>oleh</a:t>
            </a:r>
            <a:r>
              <a:rPr lang="en-US" dirty="0"/>
              <a:t> </a:t>
            </a:r>
            <a:r>
              <a:rPr lang="en-US" dirty="0" err="1"/>
              <a:t>truktur</a:t>
            </a:r>
            <a:r>
              <a:rPr lang="en-US" dirty="0"/>
              <a:t> </a:t>
            </a:r>
            <a:r>
              <a:rPr lang="en-US" dirty="0" err="1"/>
              <a:t>pasar</a:t>
            </a:r>
            <a:r>
              <a:rPr lang="en-US" dirty="0"/>
              <a:t> </a:t>
            </a:r>
            <a:r>
              <a:rPr lang="en-US" dirty="0" err="1"/>
              <a:t>tenaga</a:t>
            </a:r>
            <a:r>
              <a:rPr lang="en-US" dirty="0"/>
              <a:t> </a:t>
            </a:r>
            <a:r>
              <a:rPr lang="en-US" dirty="0" err="1"/>
              <a:t>kerja</a:t>
            </a:r>
            <a:r>
              <a:rPr lang="en-US" dirty="0"/>
              <a:t>, </a:t>
            </a:r>
            <a:r>
              <a:rPr lang="en-US" dirty="0" err="1"/>
              <a:t>dari</a:t>
            </a:r>
            <a:r>
              <a:rPr lang="en-US" dirty="0"/>
              <a:t> </a:t>
            </a:r>
            <a:r>
              <a:rPr lang="en-US" dirty="0" err="1"/>
              <a:t>pada</a:t>
            </a:r>
            <a:r>
              <a:rPr lang="en-US" dirty="0"/>
              <a:t> attribute </a:t>
            </a:r>
            <a:r>
              <a:rPr lang="en-US" dirty="0" err="1"/>
              <a:t>individu</a:t>
            </a:r>
            <a:r>
              <a:rPr lang="en-US" dirty="0"/>
              <a:t> (</a:t>
            </a:r>
            <a:r>
              <a:rPr lang="en-US" dirty="0" err="1"/>
              <a:t>pendidikan</a:t>
            </a:r>
            <a:r>
              <a:rPr lang="en-US" dirty="0"/>
              <a:t> </a:t>
            </a:r>
            <a:r>
              <a:rPr lang="en-US" dirty="0" err="1"/>
              <a:t>dan</a:t>
            </a:r>
            <a:r>
              <a:rPr lang="en-US" dirty="0"/>
              <a:t> </a:t>
            </a:r>
            <a:r>
              <a:rPr lang="en-US" dirty="0" err="1"/>
              <a:t>bawaan</a:t>
            </a:r>
            <a:r>
              <a:rPr lang="en-US" dirty="0"/>
              <a:t>)</a:t>
            </a:r>
          </a:p>
          <a:p>
            <a:pPr lvl="0"/>
            <a:r>
              <a:rPr lang="en-US" dirty="0" err="1"/>
              <a:t>Menurut</a:t>
            </a:r>
            <a:r>
              <a:rPr lang="en-US" dirty="0"/>
              <a:t> </a:t>
            </a:r>
            <a:r>
              <a:rPr lang="en-US" dirty="0" err="1"/>
              <a:t>Doeringer</a:t>
            </a:r>
            <a:r>
              <a:rPr lang="en-US" dirty="0"/>
              <a:t> </a:t>
            </a:r>
            <a:r>
              <a:rPr lang="en-US" dirty="0" err="1"/>
              <a:t>dan</a:t>
            </a:r>
            <a:r>
              <a:rPr lang="en-US" dirty="0"/>
              <a:t> </a:t>
            </a:r>
            <a:r>
              <a:rPr lang="en-US" dirty="0" err="1"/>
              <a:t>Piore</a:t>
            </a:r>
            <a:r>
              <a:rPr lang="en-US" dirty="0"/>
              <a:t> (1971), </a:t>
            </a:r>
            <a:r>
              <a:rPr lang="en-US" dirty="0" err="1"/>
              <a:t>pasar</a:t>
            </a:r>
            <a:r>
              <a:rPr lang="en-US" dirty="0"/>
              <a:t> </a:t>
            </a:r>
            <a:r>
              <a:rPr lang="en-US" dirty="0" err="1"/>
              <a:t>tenaga</a:t>
            </a:r>
            <a:r>
              <a:rPr lang="en-US" dirty="0"/>
              <a:t> </a:t>
            </a:r>
            <a:r>
              <a:rPr lang="en-US" dirty="0" err="1"/>
              <a:t>kerja</a:t>
            </a:r>
            <a:r>
              <a:rPr lang="en-US" dirty="0"/>
              <a:t> </a:t>
            </a:r>
            <a:r>
              <a:rPr lang="en-US" dirty="0" err="1"/>
              <a:t>ada</a:t>
            </a:r>
            <a:r>
              <a:rPr lang="en-US" dirty="0"/>
              <a:t> </a:t>
            </a:r>
            <a:r>
              <a:rPr lang="en-US" dirty="0" err="1"/>
              <a:t>dua</a:t>
            </a:r>
            <a:r>
              <a:rPr lang="en-US" dirty="0"/>
              <a:t> </a:t>
            </a:r>
            <a:r>
              <a:rPr lang="en-US" dirty="0" err="1"/>
              <a:t>tingkat</a:t>
            </a:r>
            <a:r>
              <a:rPr lang="en-US" dirty="0"/>
              <a:t> ; internal </a:t>
            </a:r>
            <a:r>
              <a:rPr lang="en-US" dirty="0" err="1"/>
              <a:t>dan</a:t>
            </a:r>
            <a:r>
              <a:rPr lang="en-US" dirty="0"/>
              <a:t> </a:t>
            </a:r>
            <a:r>
              <a:rPr lang="en-US" dirty="0" err="1"/>
              <a:t>eksternal</a:t>
            </a:r>
            <a:r>
              <a:rPr lang="en-US" dirty="0"/>
              <a:t>.</a:t>
            </a:r>
          </a:p>
          <a:p>
            <a:pPr lvl="0"/>
            <a:r>
              <a:rPr lang="en-US" dirty="0" err="1"/>
              <a:t>Pasar</a:t>
            </a:r>
            <a:r>
              <a:rPr lang="en-US" dirty="0"/>
              <a:t> </a:t>
            </a:r>
            <a:r>
              <a:rPr lang="en-US" dirty="0" err="1"/>
              <a:t>Eksternal</a:t>
            </a:r>
            <a:r>
              <a:rPr lang="en-US" dirty="0"/>
              <a:t> </a:t>
            </a:r>
            <a:r>
              <a:rPr lang="en-US" dirty="0" err="1"/>
              <a:t>dapat</a:t>
            </a:r>
            <a:r>
              <a:rPr lang="en-US" dirty="0"/>
              <a:t> </a:t>
            </a:r>
            <a:r>
              <a:rPr lang="en-US" dirty="0" err="1"/>
              <a:t>dilihat</a:t>
            </a:r>
            <a:r>
              <a:rPr lang="en-US" dirty="0"/>
              <a:t> </a:t>
            </a:r>
            <a:r>
              <a:rPr lang="en-US" dirty="0" err="1"/>
              <a:t>pada</a:t>
            </a:r>
            <a:r>
              <a:rPr lang="en-US" dirty="0"/>
              <a:t> </a:t>
            </a:r>
            <a:r>
              <a:rPr lang="en-US" dirty="0" err="1"/>
              <a:t>tataran</a:t>
            </a:r>
            <a:r>
              <a:rPr lang="en-US" dirty="0"/>
              <a:t> </a:t>
            </a:r>
            <a:r>
              <a:rPr lang="en-US" dirty="0" err="1"/>
              <a:t>lingkup</a:t>
            </a:r>
            <a:r>
              <a:rPr lang="en-US" dirty="0"/>
              <a:t> </a:t>
            </a:r>
            <a:r>
              <a:rPr lang="en-US" dirty="0" err="1"/>
              <a:t>nasional</a:t>
            </a:r>
            <a:r>
              <a:rPr lang="en-US" dirty="0"/>
              <a:t> </a:t>
            </a:r>
            <a:r>
              <a:rPr lang="en-US" dirty="0" err="1"/>
              <a:t>dan</a:t>
            </a:r>
            <a:r>
              <a:rPr lang="en-US" dirty="0"/>
              <a:t> </a:t>
            </a:r>
            <a:r>
              <a:rPr lang="en-US" dirty="0" err="1"/>
              <a:t>internasional</a:t>
            </a:r>
            <a:endParaRPr lang="en-US" dirty="0"/>
          </a:p>
          <a:p>
            <a:pPr lvl="0"/>
            <a:r>
              <a:rPr lang="en-US" dirty="0" err="1"/>
              <a:t>Pola</a:t>
            </a:r>
            <a:r>
              <a:rPr lang="en-US" dirty="0"/>
              <a:t> </a:t>
            </a:r>
            <a:r>
              <a:rPr lang="en-US" dirty="0" err="1"/>
              <a:t>rekrutment</a:t>
            </a:r>
            <a:r>
              <a:rPr lang="en-US" dirty="0"/>
              <a:t> </a:t>
            </a:r>
            <a:r>
              <a:rPr lang="en-US" dirty="0" err="1"/>
              <a:t>tenaga</a:t>
            </a:r>
            <a:r>
              <a:rPr lang="en-US" dirty="0"/>
              <a:t> </a:t>
            </a:r>
            <a:r>
              <a:rPr lang="en-US" dirty="0" err="1"/>
              <a:t>kerja</a:t>
            </a:r>
            <a:r>
              <a:rPr lang="en-US" dirty="0"/>
              <a:t> </a:t>
            </a:r>
            <a:r>
              <a:rPr lang="en-US" dirty="0" err="1"/>
              <a:t>ada</a:t>
            </a:r>
            <a:r>
              <a:rPr lang="en-US" dirty="0"/>
              <a:t> </a:t>
            </a:r>
            <a:r>
              <a:rPr lang="en-US" dirty="0" err="1"/>
              <a:t>yg</a:t>
            </a:r>
            <a:r>
              <a:rPr lang="en-US" dirty="0"/>
              <a:t> </a:t>
            </a:r>
            <a:r>
              <a:rPr lang="en-US" dirty="0" err="1"/>
              <a:t>dilakukan</a:t>
            </a:r>
            <a:r>
              <a:rPr lang="en-US" dirty="0"/>
              <a:t> </a:t>
            </a:r>
            <a:r>
              <a:rPr lang="en-US" dirty="0" err="1"/>
              <a:t>secara</a:t>
            </a:r>
            <a:r>
              <a:rPr lang="en-US" dirty="0"/>
              <a:t> </a:t>
            </a:r>
            <a:r>
              <a:rPr lang="en-US" dirty="0" err="1"/>
              <a:t>tertutup</a:t>
            </a:r>
            <a:r>
              <a:rPr lang="en-US" dirty="0"/>
              <a:t> </a:t>
            </a:r>
            <a:r>
              <a:rPr lang="en-US" dirty="0" err="1"/>
              <a:t>dan</a:t>
            </a:r>
            <a:r>
              <a:rPr lang="en-US" dirty="0"/>
              <a:t> </a:t>
            </a:r>
            <a:r>
              <a:rPr lang="en-US" dirty="0" err="1"/>
              <a:t>secara</a:t>
            </a:r>
            <a:r>
              <a:rPr lang="en-US" dirty="0"/>
              <a:t> </a:t>
            </a:r>
            <a:r>
              <a:rPr lang="en-US" dirty="0" err="1"/>
              <a:t>terbuka</a:t>
            </a: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Kondisi</a:t>
            </a:r>
            <a:r>
              <a:rPr lang="en-US" dirty="0" smtClean="0"/>
              <a:t> </a:t>
            </a:r>
            <a:r>
              <a:rPr lang="en-US" dirty="0" err="1" smtClean="0"/>
              <a:t>Pasar</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Nasional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err="1" smtClean="0"/>
              <a:t>Kesempatan</a:t>
            </a:r>
            <a:r>
              <a:rPr lang="en-US" dirty="0" smtClean="0"/>
              <a:t> </a:t>
            </a:r>
            <a:r>
              <a:rPr lang="en-US" dirty="0" err="1"/>
              <a:t>kerja</a:t>
            </a:r>
            <a:r>
              <a:rPr lang="en-US" dirty="0"/>
              <a:t> </a:t>
            </a:r>
            <a:r>
              <a:rPr lang="en-US" dirty="0" err="1"/>
              <a:t>dalam</a:t>
            </a:r>
            <a:r>
              <a:rPr lang="en-US" dirty="0"/>
              <a:t> </a:t>
            </a:r>
            <a:r>
              <a:rPr lang="en-US" dirty="0" err="1"/>
              <a:t>negri</a:t>
            </a:r>
            <a:r>
              <a:rPr lang="en-US" dirty="0"/>
              <a:t> yang </a:t>
            </a:r>
            <a:r>
              <a:rPr lang="en-US" dirty="0" err="1"/>
              <a:t>semakin</a:t>
            </a:r>
            <a:r>
              <a:rPr lang="en-US" dirty="0"/>
              <a:t> </a:t>
            </a:r>
            <a:r>
              <a:rPr lang="en-US" dirty="0" err="1"/>
              <a:t>terbatas</a:t>
            </a:r>
            <a:r>
              <a:rPr lang="en-US" dirty="0"/>
              <a:t> </a:t>
            </a:r>
            <a:r>
              <a:rPr lang="en-US" dirty="0" err="1"/>
              <a:t>karena</a:t>
            </a:r>
            <a:r>
              <a:rPr lang="en-US" dirty="0"/>
              <a:t> </a:t>
            </a:r>
            <a:r>
              <a:rPr lang="en-US" dirty="0" err="1"/>
              <a:t>banyaknya</a:t>
            </a:r>
            <a:r>
              <a:rPr lang="en-US" dirty="0"/>
              <a:t> </a:t>
            </a:r>
            <a:r>
              <a:rPr lang="en-US" dirty="0" err="1"/>
              <a:t>usaha</a:t>
            </a:r>
            <a:r>
              <a:rPr lang="en-US" dirty="0"/>
              <a:t> yang </a:t>
            </a:r>
            <a:r>
              <a:rPr lang="en-US" dirty="0" err="1"/>
              <a:t>gulung</a:t>
            </a:r>
            <a:r>
              <a:rPr lang="en-US" dirty="0"/>
              <a:t> </a:t>
            </a:r>
            <a:r>
              <a:rPr lang="en-US" dirty="0" err="1"/>
              <a:t>tikar</a:t>
            </a:r>
            <a:r>
              <a:rPr lang="en-US" dirty="0"/>
              <a:t> </a:t>
            </a:r>
            <a:r>
              <a:rPr lang="en-US" dirty="0" err="1"/>
              <a:t>dan</a:t>
            </a:r>
            <a:r>
              <a:rPr lang="en-US" dirty="0"/>
              <a:t> </a:t>
            </a:r>
            <a:r>
              <a:rPr lang="en-US" dirty="0" err="1"/>
              <a:t>rendahnya</a:t>
            </a:r>
            <a:r>
              <a:rPr lang="en-US" dirty="0"/>
              <a:t> </a:t>
            </a:r>
            <a:r>
              <a:rPr lang="en-US" dirty="0" err="1"/>
              <a:t>pertumbuhan</a:t>
            </a:r>
            <a:r>
              <a:rPr lang="en-US" dirty="0"/>
              <a:t> </a:t>
            </a:r>
            <a:r>
              <a:rPr lang="en-US" dirty="0" err="1"/>
              <a:t>ekonomi</a:t>
            </a:r>
            <a:r>
              <a:rPr lang="en-US" dirty="0"/>
              <a:t>.</a:t>
            </a:r>
          </a:p>
          <a:p>
            <a:pPr lvl="0"/>
            <a:r>
              <a:rPr lang="en-US" dirty="0" err="1"/>
              <a:t>Pertumbuhan</a:t>
            </a:r>
            <a:r>
              <a:rPr lang="en-US" dirty="0"/>
              <a:t> </a:t>
            </a:r>
            <a:r>
              <a:rPr lang="en-US" dirty="0" err="1"/>
              <a:t>ekonomi</a:t>
            </a:r>
            <a:r>
              <a:rPr lang="en-US" dirty="0"/>
              <a:t> yang </a:t>
            </a:r>
            <a:r>
              <a:rPr lang="en-US" dirty="0" err="1"/>
              <a:t>terjadi</a:t>
            </a:r>
            <a:r>
              <a:rPr lang="en-US" dirty="0"/>
              <a:t> </a:t>
            </a:r>
            <a:r>
              <a:rPr lang="en-US" dirty="0" err="1"/>
              <a:t>bukan</a:t>
            </a:r>
            <a:r>
              <a:rPr lang="en-US" dirty="0"/>
              <a:t> </a:t>
            </a:r>
            <a:r>
              <a:rPr lang="en-US" dirty="0" err="1"/>
              <a:t>karena</a:t>
            </a:r>
            <a:r>
              <a:rPr lang="en-US" dirty="0"/>
              <a:t> </a:t>
            </a:r>
            <a:r>
              <a:rPr lang="en-US" dirty="0" err="1"/>
              <a:t>meningkatnya</a:t>
            </a:r>
            <a:r>
              <a:rPr lang="en-US" dirty="0"/>
              <a:t> </a:t>
            </a:r>
            <a:r>
              <a:rPr lang="en-US" dirty="0" err="1"/>
              <a:t>produktivitas</a:t>
            </a:r>
            <a:r>
              <a:rPr lang="en-US" dirty="0"/>
              <a:t> </a:t>
            </a:r>
            <a:r>
              <a:rPr lang="en-US" dirty="0" err="1"/>
              <a:t>melainkan</a:t>
            </a:r>
            <a:r>
              <a:rPr lang="en-US" dirty="0"/>
              <a:t> </a:t>
            </a:r>
            <a:r>
              <a:rPr lang="en-US" dirty="0" err="1"/>
              <a:t>lebih</a:t>
            </a:r>
            <a:r>
              <a:rPr lang="en-US" dirty="0"/>
              <a:t> </a:t>
            </a:r>
            <a:r>
              <a:rPr lang="en-US" dirty="0" err="1"/>
              <a:t>karena</a:t>
            </a:r>
            <a:r>
              <a:rPr lang="en-US" dirty="0"/>
              <a:t> </a:t>
            </a:r>
            <a:r>
              <a:rPr lang="en-US" dirty="0" err="1"/>
              <a:t>meningkatnya</a:t>
            </a:r>
            <a:r>
              <a:rPr lang="en-US" dirty="0"/>
              <a:t> </a:t>
            </a:r>
            <a:r>
              <a:rPr lang="en-US" dirty="0" err="1"/>
              <a:t>tingkat</a:t>
            </a:r>
            <a:r>
              <a:rPr lang="en-US" dirty="0"/>
              <a:t> </a:t>
            </a:r>
            <a:r>
              <a:rPr lang="en-US" dirty="0" err="1"/>
              <a:t>konsumsi</a:t>
            </a:r>
            <a:r>
              <a:rPr lang="en-US" dirty="0"/>
              <a:t> </a:t>
            </a:r>
            <a:r>
              <a:rPr lang="en-US" dirty="0" err="1"/>
              <a:t>masyarakat</a:t>
            </a:r>
            <a:endParaRPr lang="en-US" dirty="0"/>
          </a:p>
          <a:p>
            <a:pPr lvl="0"/>
            <a:r>
              <a:rPr lang="en-US" dirty="0" err="1"/>
              <a:t>Menurut</a:t>
            </a:r>
            <a:r>
              <a:rPr lang="en-US" dirty="0"/>
              <a:t> </a:t>
            </a:r>
            <a:r>
              <a:rPr lang="en-US" dirty="0" err="1"/>
              <a:t>hasil</a:t>
            </a:r>
            <a:r>
              <a:rPr lang="en-US" dirty="0"/>
              <a:t> </a:t>
            </a:r>
            <a:r>
              <a:rPr lang="en-US" dirty="0" err="1"/>
              <a:t>survai</a:t>
            </a:r>
            <a:r>
              <a:rPr lang="en-US" dirty="0"/>
              <a:t> BPS, </a:t>
            </a:r>
            <a:r>
              <a:rPr lang="en-US" dirty="0" err="1"/>
              <a:t>peluang</a:t>
            </a:r>
            <a:r>
              <a:rPr lang="en-US" dirty="0"/>
              <a:t> </a:t>
            </a:r>
            <a:r>
              <a:rPr lang="en-US" dirty="0" err="1"/>
              <a:t>pertumbuhan</a:t>
            </a:r>
            <a:r>
              <a:rPr lang="en-US" dirty="0"/>
              <a:t> </a:t>
            </a:r>
            <a:r>
              <a:rPr lang="en-US" dirty="0" err="1"/>
              <a:t>kerempatan</a:t>
            </a:r>
            <a:r>
              <a:rPr lang="en-US" dirty="0"/>
              <a:t> </a:t>
            </a:r>
            <a:r>
              <a:rPr lang="en-US" dirty="0" err="1"/>
              <a:t>kerja</a:t>
            </a:r>
            <a:r>
              <a:rPr lang="en-US" dirty="0"/>
              <a:t> yang </a:t>
            </a:r>
            <a:r>
              <a:rPr lang="en-US" dirty="0" err="1"/>
              <a:t>masih</a:t>
            </a:r>
            <a:r>
              <a:rPr lang="en-US" dirty="0"/>
              <a:t> </a:t>
            </a:r>
            <a:r>
              <a:rPr lang="en-US" dirty="0" err="1"/>
              <a:t>positif</a:t>
            </a:r>
            <a:r>
              <a:rPr lang="en-US" dirty="0"/>
              <a:t> </a:t>
            </a:r>
            <a:r>
              <a:rPr lang="en-US" dirty="0" err="1"/>
              <a:t>adalah</a:t>
            </a:r>
            <a:r>
              <a:rPr lang="en-US" dirty="0"/>
              <a:t> </a:t>
            </a:r>
            <a:r>
              <a:rPr lang="en-US" dirty="0" err="1"/>
              <a:t>lulusan</a:t>
            </a:r>
            <a:r>
              <a:rPr lang="en-US" dirty="0"/>
              <a:t> diploma</a:t>
            </a:r>
          </a:p>
          <a:p>
            <a:pPr lvl="0"/>
            <a:r>
              <a:rPr lang="en-US" dirty="0" err="1"/>
              <a:t>Perlu</a:t>
            </a:r>
            <a:r>
              <a:rPr lang="en-US" dirty="0"/>
              <a:t> </a:t>
            </a:r>
            <a:r>
              <a:rPr lang="en-US" dirty="0" err="1"/>
              <a:t>diidentifikasi</a:t>
            </a:r>
            <a:r>
              <a:rPr lang="en-US" dirty="0"/>
              <a:t> </a:t>
            </a:r>
            <a:r>
              <a:rPr lang="en-US" dirty="0" err="1"/>
              <a:t>perkembangan</a:t>
            </a:r>
            <a:r>
              <a:rPr lang="en-US" dirty="0"/>
              <a:t> </a:t>
            </a:r>
            <a:r>
              <a:rPr lang="en-US" dirty="0" err="1"/>
              <a:t>kesempatan</a:t>
            </a:r>
            <a:r>
              <a:rPr lang="en-US" dirty="0"/>
              <a:t> </a:t>
            </a:r>
            <a:r>
              <a:rPr lang="en-US" dirty="0" err="1"/>
              <a:t>kerja</a:t>
            </a:r>
            <a:r>
              <a:rPr lang="en-US" dirty="0"/>
              <a:t> </a:t>
            </a:r>
            <a:r>
              <a:rPr lang="en-US" dirty="0" err="1"/>
              <a:t>nasional</a:t>
            </a:r>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Kecenderungan</a:t>
            </a:r>
            <a:r>
              <a:rPr lang="en-US" dirty="0" smtClean="0"/>
              <a:t> </a:t>
            </a:r>
            <a:r>
              <a:rPr lang="en-US" dirty="0" err="1" smtClean="0"/>
              <a:t>Pasar</a:t>
            </a:r>
            <a:r>
              <a:rPr lang="en-US" dirty="0" smtClean="0"/>
              <a:t> </a:t>
            </a:r>
            <a:r>
              <a:rPr lang="en-US" dirty="0" err="1" smtClean="0"/>
              <a:t>Internasional</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err="1" smtClean="0"/>
              <a:t>Sebagian</a:t>
            </a:r>
            <a:r>
              <a:rPr lang="en-US" dirty="0" smtClean="0"/>
              <a:t> </a:t>
            </a:r>
            <a:r>
              <a:rPr lang="en-US" dirty="0"/>
              <a:t>Negara </a:t>
            </a:r>
            <a:r>
              <a:rPr lang="en-US" dirty="0" err="1"/>
              <a:t>melepas</a:t>
            </a:r>
            <a:r>
              <a:rPr lang="en-US" dirty="0"/>
              <a:t> </a:t>
            </a:r>
            <a:r>
              <a:rPr lang="en-US" dirty="0" err="1"/>
              <a:t>kesempatan</a:t>
            </a:r>
            <a:r>
              <a:rPr lang="en-US" dirty="0"/>
              <a:t> </a:t>
            </a:r>
            <a:r>
              <a:rPr lang="en-US" dirty="0" err="1"/>
              <a:t>kerja</a:t>
            </a:r>
            <a:r>
              <a:rPr lang="en-US" dirty="0"/>
              <a:t> </a:t>
            </a:r>
            <a:r>
              <a:rPr lang="en-US" dirty="0" err="1"/>
              <a:t>bagi</a:t>
            </a:r>
            <a:r>
              <a:rPr lang="en-US" dirty="0"/>
              <a:t> </a:t>
            </a:r>
            <a:r>
              <a:rPr lang="en-US" dirty="0" err="1"/>
              <a:t>bagi</a:t>
            </a:r>
            <a:r>
              <a:rPr lang="en-US" dirty="0"/>
              <a:t> </a:t>
            </a:r>
            <a:r>
              <a:rPr lang="en-US" dirty="0" err="1"/>
              <a:t>untuk</a:t>
            </a:r>
            <a:r>
              <a:rPr lang="en-US" dirty="0"/>
              <a:t> skilled worker </a:t>
            </a:r>
            <a:r>
              <a:rPr lang="en-US" dirty="0" err="1"/>
              <a:t>ke</a:t>
            </a:r>
            <a:r>
              <a:rPr lang="en-US" dirty="0"/>
              <a:t> Negara-</a:t>
            </a:r>
            <a:r>
              <a:rPr lang="en-US" dirty="0" err="1"/>
              <a:t>negara</a:t>
            </a:r>
            <a:r>
              <a:rPr lang="en-US" dirty="0"/>
              <a:t> yang </a:t>
            </a:r>
            <a:r>
              <a:rPr lang="en-US" dirty="0" err="1"/>
              <a:t>sedang</a:t>
            </a:r>
            <a:r>
              <a:rPr lang="en-US" dirty="0"/>
              <a:t> </a:t>
            </a:r>
            <a:r>
              <a:rPr lang="en-US" dirty="0" err="1"/>
              <a:t>berkembang</a:t>
            </a:r>
            <a:r>
              <a:rPr lang="en-US" dirty="0"/>
              <a:t>: </a:t>
            </a:r>
            <a:r>
              <a:rPr lang="en-US" dirty="0" err="1"/>
              <a:t>pembantu</a:t>
            </a:r>
            <a:r>
              <a:rPr lang="en-US" dirty="0"/>
              <a:t>, </a:t>
            </a:r>
            <a:r>
              <a:rPr lang="en-US" dirty="0" err="1"/>
              <a:t>buruh</a:t>
            </a:r>
            <a:r>
              <a:rPr lang="en-US" dirty="0"/>
              <a:t> </a:t>
            </a:r>
            <a:r>
              <a:rPr lang="en-US" dirty="0" err="1"/>
              <a:t>konstruksi</a:t>
            </a:r>
            <a:r>
              <a:rPr lang="en-US" dirty="0"/>
              <a:t>, </a:t>
            </a:r>
            <a:r>
              <a:rPr lang="en-US" dirty="0" err="1"/>
              <a:t>buruh</a:t>
            </a:r>
            <a:r>
              <a:rPr lang="en-US" dirty="0"/>
              <a:t> </a:t>
            </a:r>
            <a:r>
              <a:rPr lang="en-US" dirty="0" err="1"/>
              <a:t>perusahhaan</a:t>
            </a:r>
            <a:r>
              <a:rPr lang="en-US" dirty="0"/>
              <a:t> </a:t>
            </a:r>
            <a:r>
              <a:rPr lang="en-US" dirty="0" err="1"/>
              <a:t>perakit</a:t>
            </a:r>
            <a:r>
              <a:rPr lang="en-US" dirty="0"/>
              <a:t>, </a:t>
            </a:r>
            <a:r>
              <a:rPr lang="en-US" dirty="0" err="1"/>
              <a:t>tenaga</a:t>
            </a:r>
            <a:r>
              <a:rPr lang="en-US" dirty="0"/>
              <a:t> </a:t>
            </a:r>
            <a:r>
              <a:rPr lang="en-US" dirty="0" err="1"/>
              <a:t>kasar</a:t>
            </a:r>
            <a:r>
              <a:rPr lang="en-US" dirty="0"/>
              <a:t>.</a:t>
            </a:r>
          </a:p>
          <a:p>
            <a:pPr lvl="0"/>
            <a:r>
              <a:rPr lang="en-US" dirty="0" err="1"/>
              <a:t>Sebagian</a:t>
            </a:r>
            <a:r>
              <a:rPr lang="en-US" dirty="0"/>
              <a:t> Negara </a:t>
            </a:r>
            <a:r>
              <a:rPr lang="en-US" dirty="0" err="1"/>
              <a:t>maju</a:t>
            </a:r>
            <a:r>
              <a:rPr lang="en-US" dirty="0"/>
              <a:t> </a:t>
            </a:r>
            <a:r>
              <a:rPr lang="en-US" dirty="0" err="1"/>
              <a:t>juga</a:t>
            </a:r>
            <a:r>
              <a:rPr lang="en-US" dirty="0"/>
              <a:t> </a:t>
            </a:r>
            <a:r>
              <a:rPr lang="en-US" dirty="0" err="1"/>
              <a:t>melepas</a:t>
            </a:r>
            <a:r>
              <a:rPr lang="en-US" dirty="0"/>
              <a:t> </a:t>
            </a:r>
            <a:r>
              <a:rPr lang="en-US" dirty="0" err="1"/>
              <a:t>kesempatan</a:t>
            </a:r>
            <a:r>
              <a:rPr lang="en-US" dirty="0"/>
              <a:t> </a:t>
            </a:r>
            <a:r>
              <a:rPr lang="en-US" dirty="0" err="1"/>
              <a:t>kerja</a:t>
            </a:r>
            <a:r>
              <a:rPr lang="en-US" dirty="0"/>
              <a:t> </a:t>
            </a:r>
            <a:r>
              <a:rPr lang="en-US" dirty="0" err="1"/>
              <a:t>bagi</a:t>
            </a:r>
            <a:r>
              <a:rPr lang="en-US" dirty="0"/>
              <a:t> skilled worker </a:t>
            </a:r>
            <a:r>
              <a:rPr lang="en-US" dirty="0" err="1"/>
              <a:t>dalam</a:t>
            </a:r>
            <a:r>
              <a:rPr lang="en-US" dirty="0"/>
              <a:t> </a:t>
            </a:r>
            <a:r>
              <a:rPr lang="en-US" dirty="0" err="1"/>
              <a:t>bidang</a:t>
            </a:r>
            <a:r>
              <a:rPr lang="en-US" dirty="0"/>
              <a:t> </a:t>
            </a:r>
            <a:r>
              <a:rPr lang="en-US" dirty="0" err="1"/>
              <a:t>tertentu</a:t>
            </a:r>
            <a:r>
              <a:rPr lang="en-US" dirty="0"/>
              <a:t>: pattern making, </a:t>
            </a:r>
            <a:r>
              <a:rPr lang="en-US" dirty="0" err="1"/>
              <a:t>tata</a:t>
            </a:r>
            <a:r>
              <a:rPr lang="en-US" dirty="0"/>
              <a:t> </a:t>
            </a:r>
            <a:r>
              <a:rPr lang="en-US" dirty="0" err="1"/>
              <a:t>boga</a:t>
            </a:r>
            <a:r>
              <a:rPr lang="en-US" dirty="0"/>
              <a:t>, </a:t>
            </a:r>
            <a:r>
              <a:rPr lang="en-US" dirty="0" err="1"/>
              <a:t>pengelasam</a:t>
            </a:r>
            <a:r>
              <a:rPr lang="en-US" dirty="0"/>
              <a:t>, </a:t>
            </a:r>
            <a:r>
              <a:rPr lang="en-US" dirty="0" err="1"/>
              <a:t>perawat</a:t>
            </a:r>
            <a:r>
              <a:rPr lang="en-US" dirty="0"/>
              <a:t>, </a:t>
            </a:r>
            <a:r>
              <a:rPr lang="en-US" dirty="0" err="1"/>
              <a:t>pramugari</a:t>
            </a:r>
            <a:r>
              <a:rPr lang="en-US" dirty="0"/>
              <a:t>, </a:t>
            </a:r>
            <a:r>
              <a:rPr lang="en-US" dirty="0" err="1"/>
              <a:t>dan</a:t>
            </a:r>
            <a:r>
              <a:rPr lang="en-US" dirty="0"/>
              <a:t> </a:t>
            </a:r>
            <a:r>
              <a:rPr lang="en-US" dirty="0" err="1"/>
              <a:t>sopir</a:t>
            </a:r>
            <a:r>
              <a:rPr lang="en-US" dirty="0"/>
              <a:t>.</a:t>
            </a:r>
          </a:p>
          <a:p>
            <a:pPr lvl="0"/>
            <a:r>
              <a:rPr lang="en-US" dirty="0" err="1"/>
              <a:t>Sebagian</a:t>
            </a:r>
            <a:r>
              <a:rPr lang="en-US" dirty="0"/>
              <a:t> Negara </a:t>
            </a:r>
            <a:r>
              <a:rPr lang="en-US" dirty="0" err="1"/>
              <a:t>memberikan</a:t>
            </a:r>
            <a:r>
              <a:rPr lang="en-US" dirty="0"/>
              <a:t> </a:t>
            </a:r>
            <a:r>
              <a:rPr lang="en-US" dirty="0" err="1"/>
              <a:t>kesempatan</a:t>
            </a:r>
            <a:r>
              <a:rPr lang="en-US" dirty="0"/>
              <a:t> </a:t>
            </a:r>
            <a:r>
              <a:rPr lang="en-US" dirty="0" err="1"/>
              <a:t>lapangan</a:t>
            </a:r>
            <a:r>
              <a:rPr lang="en-US" dirty="0"/>
              <a:t> </a:t>
            </a:r>
            <a:r>
              <a:rPr lang="en-US" dirty="0" err="1"/>
              <a:t>kerja</a:t>
            </a:r>
            <a:r>
              <a:rPr lang="en-US" dirty="0"/>
              <a:t> </a:t>
            </a:r>
            <a:r>
              <a:rPr lang="en-US" dirty="0" err="1"/>
              <a:t>bagi</a:t>
            </a:r>
            <a:r>
              <a:rPr lang="en-US" dirty="0"/>
              <a:t> professional: </a:t>
            </a:r>
            <a:r>
              <a:rPr lang="en-US" dirty="0" err="1"/>
              <a:t>pengeboran</a:t>
            </a:r>
            <a:r>
              <a:rPr lang="en-US" dirty="0"/>
              <a:t> </a:t>
            </a:r>
            <a:r>
              <a:rPr lang="en-US" dirty="0" err="1"/>
              <a:t>minyak</a:t>
            </a:r>
            <a:r>
              <a:rPr lang="en-US" dirty="0"/>
              <a:t>, pilot, </a:t>
            </a:r>
            <a:r>
              <a:rPr lang="en-US" dirty="0" err="1"/>
              <a:t>dosen</a:t>
            </a:r>
            <a:r>
              <a:rPr lang="en-US" dirty="0"/>
              <a:t>, </a:t>
            </a:r>
            <a:r>
              <a:rPr lang="en-US" dirty="0" err="1"/>
              <a:t>kolsultan</a:t>
            </a:r>
            <a:r>
              <a:rPr lang="en-US" dirty="0"/>
              <a:t>.</a:t>
            </a:r>
          </a:p>
          <a:p>
            <a:pPr lvl="0"/>
            <a:r>
              <a:rPr lang="en-US" dirty="0"/>
              <a:t>Negara </a:t>
            </a:r>
            <a:r>
              <a:rPr lang="en-US" dirty="0" err="1"/>
              <a:t>bagian</a:t>
            </a:r>
            <a:r>
              <a:rPr lang="en-US" dirty="0"/>
              <a:t> Ontario – Canada, </a:t>
            </a:r>
            <a:r>
              <a:rPr lang="en-US" dirty="0" err="1"/>
              <a:t>dengan</a:t>
            </a:r>
            <a:r>
              <a:rPr lang="en-US" dirty="0"/>
              <a:t> </a:t>
            </a:r>
            <a:r>
              <a:rPr lang="en-US" dirty="0" err="1"/>
              <a:t>sengaja</a:t>
            </a:r>
            <a:r>
              <a:rPr lang="en-US" dirty="0"/>
              <a:t> </a:t>
            </a:r>
            <a:r>
              <a:rPr lang="en-US" dirty="0" err="1"/>
              <a:t>merekrut</a:t>
            </a:r>
            <a:r>
              <a:rPr lang="en-US" dirty="0"/>
              <a:t> </a:t>
            </a:r>
            <a:r>
              <a:rPr lang="en-US" dirty="0" err="1"/>
              <a:t>perngusaha</a:t>
            </a:r>
            <a:r>
              <a:rPr lang="en-US" dirty="0"/>
              <a:t> </a:t>
            </a:r>
            <a:r>
              <a:rPr lang="en-US" dirty="0" err="1"/>
              <a:t>dari</a:t>
            </a:r>
            <a:r>
              <a:rPr lang="en-US" dirty="0"/>
              <a:t> </a:t>
            </a:r>
            <a:r>
              <a:rPr lang="en-US" dirty="0" err="1"/>
              <a:t>luar</a:t>
            </a:r>
            <a:r>
              <a:rPr lang="en-US" dirty="0"/>
              <a:t>, </a:t>
            </a:r>
            <a:r>
              <a:rPr lang="en-US" dirty="0" err="1"/>
              <a:t>terutama</a:t>
            </a:r>
            <a:r>
              <a:rPr lang="en-US" dirty="0"/>
              <a:t> </a:t>
            </a:r>
            <a:r>
              <a:rPr lang="en-US" dirty="0" err="1"/>
              <a:t>penguasaha</a:t>
            </a:r>
            <a:r>
              <a:rPr lang="en-US" dirty="0"/>
              <a:t> </a:t>
            </a:r>
            <a:r>
              <a:rPr lang="en-US" dirty="0" err="1"/>
              <a:t>restoran</a:t>
            </a:r>
            <a:r>
              <a:rPr lang="en-US" dirty="0"/>
              <a:t>, </a:t>
            </a:r>
            <a:r>
              <a:rPr lang="en-US" dirty="0" err="1"/>
              <a:t>dan</a:t>
            </a:r>
            <a:r>
              <a:rPr lang="en-US" dirty="0"/>
              <a:t> </a:t>
            </a:r>
            <a:r>
              <a:rPr lang="en-US" dirty="0" err="1"/>
              <a:t>penguasaha</a:t>
            </a:r>
            <a:r>
              <a:rPr lang="en-US" dirty="0"/>
              <a:t> </a:t>
            </a:r>
            <a:r>
              <a:rPr lang="en-US" dirty="0" err="1"/>
              <a:t>eceran</a:t>
            </a:r>
            <a:r>
              <a:rPr lang="en-US" dirty="0"/>
              <a:t>.</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Pasar</a:t>
            </a:r>
            <a:r>
              <a:rPr lang="en-US" dirty="0" smtClean="0"/>
              <a:t> </a:t>
            </a:r>
            <a:r>
              <a:rPr lang="en-US" dirty="0" err="1" smtClean="0"/>
              <a:t>Kerja</a:t>
            </a:r>
            <a:r>
              <a:rPr lang="en-US" dirty="0" smtClean="0"/>
              <a:t> Internal</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err="1" smtClean="0"/>
              <a:t>Yaitu</a:t>
            </a:r>
            <a:r>
              <a:rPr lang="en-US" dirty="0" smtClean="0"/>
              <a:t> </a:t>
            </a:r>
            <a:r>
              <a:rPr lang="en-US" dirty="0" err="1"/>
              <a:t>pola</a:t>
            </a:r>
            <a:r>
              <a:rPr lang="en-US" dirty="0"/>
              <a:t> </a:t>
            </a:r>
            <a:r>
              <a:rPr lang="en-US" dirty="0" err="1"/>
              <a:t>rekrutmen</a:t>
            </a:r>
            <a:r>
              <a:rPr lang="en-US" dirty="0"/>
              <a:t> </a:t>
            </a:r>
            <a:r>
              <a:rPr lang="en-US" dirty="0" err="1"/>
              <a:t>atau</a:t>
            </a:r>
            <a:r>
              <a:rPr lang="en-US" dirty="0"/>
              <a:t> </a:t>
            </a:r>
            <a:r>
              <a:rPr lang="en-US" dirty="0" err="1"/>
              <a:t>pengisian</a:t>
            </a:r>
            <a:r>
              <a:rPr lang="en-US" dirty="0"/>
              <a:t> </a:t>
            </a:r>
            <a:r>
              <a:rPr lang="en-US" dirty="0" err="1"/>
              <a:t>posisi</a:t>
            </a:r>
            <a:r>
              <a:rPr lang="en-US" dirty="0"/>
              <a:t> </a:t>
            </a:r>
            <a:r>
              <a:rPr lang="en-US" dirty="0" err="1"/>
              <a:t>kerja</a:t>
            </a:r>
            <a:r>
              <a:rPr lang="en-US" dirty="0"/>
              <a:t> </a:t>
            </a:r>
            <a:r>
              <a:rPr lang="en-US" dirty="0" err="1"/>
              <a:t>di</a:t>
            </a:r>
            <a:r>
              <a:rPr lang="en-US" dirty="0"/>
              <a:t> </a:t>
            </a:r>
            <a:r>
              <a:rPr lang="en-US" dirty="0" err="1"/>
              <a:t>dalam</a:t>
            </a:r>
            <a:r>
              <a:rPr lang="en-US" dirty="0"/>
              <a:t> </a:t>
            </a:r>
            <a:r>
              <a:rPr lang="en-US" dirty="0" err="1"/>
              <a:t>suatu</a:t>
            </a:r>
            <a:r>
              <a:rPr lang="en-US" dirty="0"/>
              <a:t> </a:t>
            </a:r>
            <a:r>
              <a:rPr lang="en-US" dirty="0" err="1"/>
              <a:t>perusahaan</a:t>
            </a:r>
            <a:endParaRPr lang="en-US" dirty="0"/>
          </a:p>
          <a:p>
            <a:pPr lvl="0"/>
            <a:r>
              <a:rPr lang="en-US" dirty="0" err="1"/>
              <a:t>Ada</a:t>
            </a:r>
            <a:r>
              <a:rPr lang="en-US" dirty="0"/>
              <a:t> </a:t>
            </a:r>
            <a:r>
              <a:rPr lang="en-US" dirty="0" err="1"/>
              <a:t>jabatan</a:t>
            </a:r>
            <a:r>
              <a:rPr lang="en-US" dirty="0"/>
              <a:t> </a:t>
            </a:r>
            <a:r>
              <a:rPr lang="en-US" dirty="0" err="1"/>
              <a:t>atau</a:t>
            </a:r>
            <a:r>
              <a:rPr lang="en-US" dirty="0"/>
              <a:t> </a:t>
            </a:r>
            <a:r>
              <a:rPr lang="en-US" dirty="0" err="1"/>
              <a:t>jenis</a:t>
            </a:r>
            <a:r>
              <a:rPr lang="en-US" dirty="0"/>
              <a:t> </a:t>
            </a:r>
            <a:r>
              <a:rPr lang="en-US" dirty="0" err="1"/>
              <a:t>pekerjaan</a:t>
            </a:r>
            <a:r>
              <a:rPr lang="en-US" dirty="0"/>
              <a:t> </a:t>
            </a:r>
            <a:r>
              <a:rPr lang="en-US" dirty="0" err="1"/>
              <a:t>tertentu</a:t>
            </a:r>
            <a:r>
              <a:rPr lang="en-US" dirty="0"/>
              <a:t> yang </a:t>
            </a:r>
            <a:r>
              <a:rPr lang="en-US" dirty="0" err="1"/>
              <a:t>hanya</a:t>
            </a:r>
            <a:r>
              <a:rPr lang="en-US" dirty="0"/>
              <a:t> </a:t>
            </a:r>
            <a:r>
              <a:rPr lang="en-US" dirty="0" err="1"/>
              <a:t>dilakukan</a:t>
            </a:r>
            <a:r>
              <a:rPr lang="en-US" dirty="0"/>
              <a:t> </a:t>
            </a:r>
            <a:r>
              <a:rPr lang="en-US" dirty="0" err="1"/>
              <a:t>melalui</a:t>
            </a:r>
            <a:r>
              <a:rPr lang="en-US" dirty="0"/>
              <a:t> </a:t>
            </a:r>
            <a:r>
              <a:rPr lang="en-US" dirty="0" err="1"/>
              <a:t>promosi</a:t>
            </a:r>
            <a:r>
              <a:rPr lang="en-US" dirty="0"/>
              <a:t> </a:t>
            </a:r>
            <a:r>
              <a:rPr lang="en-US" dirty="0" err="1"/>
              <a:t>dari</a:t>
            </a:r>
            <a:r>
              <a:rPr lang="en-US" dirty="0"/>
              <a:t> </a:t>
            </a:r>
            <a:r>
              <a:rPr lang="en-US" dirty="0" err="1"/>
              <a:t>dalam</a:t>
            </a:r>
            <a:r>
              <a:rPr lang="en-US" dirty="0"/>
              <a:t> </a:t>
            </a:r>
            <a:r>
              <a:rPr lang="en-US" dirty="0" err="1"/>
              <a:t>dan</a:t>
            </a:r>
            <a:r>
              <a:rPr lang="en-US" dirty="0"/>
              <a:t> </a:t>
            </a:r>
            <a:r>
              <a:rPr lang="en-US" dirty="0" err="1"/>
              <a:t>bukan</a:t>
            </a:r>
            <a:r>
              <a:rPr lang="en-US" dirty="0"/>
              <a:t> </a:t>
            </a:r>
            <a:r>
              <a:rPr lang="en-US" dirty="0" err="1"/>
              <a:t>rekruitmen</a:t>
            </a:r>
            <a:r>
              <a:rPr lang="en-US" dirty="0"/>
              <a:t> </a:t>
            </a:r>
            <a:r>
              <a:rPr lang="en-US" dirty="0" err="1"/>
              <a:t>dari</a:t>
            </a:r>
            <a:r>
              <a:rPr lang="en-US" dirty="0"/>
              <a:t> </a:t>
            </a:r>
            <a:r>
              <a:rPr lang="en-US" dirty="0" err="1"/>
              <a:t>pasar</a:t>
            </a:r>
            <a:r>
              <a:rPr lang="en-US" dirty="0"/>
              <a:t> </a:t>
            </a:r>
            <a:r>
              <a:rPr lang="en-US" dirty="0" err="1"/>
              <a:t>tenaga</a:t>
            </a:r>
            <a:r>
              <a:rPr lang="en-US" dirty="0"/>
              <a:t> </a:t>
            </a:r>
            <a:r>
              <a:rPr lang="en-US" dirty="0" err="1"/>
              <a:t>kerja</a:t>
            </a:r>
            <a:r>
              <a:rPr lang="en-US" dirty="0"/>
              <a:t> </a:t>
            </a:r>
            <a:r>
              <a:rPr lang="en-US" dirty="0" err="1"/>
              <a:t>eksternal</a:t>
            </a:r>
            <a:endParaRPr lang="en-US" dirty="0"/>
          </a:p>
          <a:p>
            <a:pPr lvl="0"/>
            <a:r>
              <a:rPr lang="en-US" dirty="0" err="1"/>
              <a:t>Ada</a:t>
            </a:r>
            <a:r>
              <a:rPr lang="en-US" dirty="0"/>
              <a:t> </a:t>
            </a:r>
            <a:r>
              <a:rPr lang="en-US" dirty="0" err="1"/>
              <a:t>pola</a:t>
            </a:r>
            <a:r>
              <a:rPr lang="en-US" dirty="0"/>
              <a:t> </a:t>
            </a:r>
            <a:r>
              <a:rPr lang="en-US" dirty="0" err="1"/>
              <a:t>rekrutmen</a:t>
            </a:r>
            <a:r>
              <a:rPr lang="en-US" dirty="0"/>
              <a:t> </a:t>
            </a:r>
            <a:r>
              <a:rPr lang="en-US" dirty="0" err="1"/>
              <a:t>tertutup</a:t>
            </a:r>
            <a:r>
              <a:rPr lang="en-US" dirty="0"/>
              <a:t> </a:t>
            </a:r>
            <a:r>
              <a:rPr lang="en-US" dirty="0" err="1"/>
              <a:t>dan</a:t>
            </a:r>
            <a:r>
              <a:rPr lang="en-US" dirty="0"/>
              <a:t> </a:t>
            </a:r>
            <a:r>
              <a:rPr lang="en-US" dirty="0" err="1"/>
              <a:t>terbuka</a:t>
            </a:r>
            <a:endParaRPr lang="en-US" dirty="0"/>
          </a:p>
          <a:p>
            <a:pPr lvl="0"/>
            <a:r>
              <a:rPr lang="en-US" dirty="0" err="1"/>
              <a:t>Ada</a:t>
            </a:r>
            <a:r>
              <a:rPr lang="en-US" dirty="0"/>
              <a:t> </a:t>
            </a:r>
            <a:r>
              <a:rPr lang="en-US" dirty="0" err="1"/>
              <a:t>pola</a:t>
            </a:r>
            <a:r>
              <a:rPr lang="en-US" dirty="0"/>
              <a:t> </a:t>
            </a:r>
            <a:r>
              <a:rPr lang="en-US" dirty="0" err="1"/>
              <a:t>rekrutmen</a:t>
            </a:r>
            <a:r>
              <a:rPr lang="en-US" dirty="0"/>
              <a:t> yang </a:t>
            </a:r>
            <a:r>
              <a:rPr lang="en-US" dirty="0" err="1"/>
              <a:t>lebih</a:t>
            </a:r>
            <a:r>
              <a:rPr lang="en-US" dirty="0"/>
              <a:t> </a:t>
            </a:r>
            <a:r>
              <a:rPr lang="en-US" dirty="0" err="1"/>
              <a:t>melalui</a:t>
            </a:r>
            <a:r>
              <a:rPr lang="en-US" dirty="0"/>
              <a:t> family yang </a:t>
            </a:r>
            <a:r>
              <a:rPr lang="en-US" dirty="0" err="1"/>
              <a:t>sudah</a:t>
            </a:r>
            <a:r>
              <a:rPr lang="en-US" dirty="0"/>
              <a:t> </a:t>
            </a:r>
            <a:r>
              <a:rPr lang="en-US" dirty="0" err="1"/>
              <a:t>bekerja</a:t>
            </a:r>
            <a:r>
              <a:rPr lang="en-US" dirty="0"/>
              <a:t> </a:t>
            </a:r>
            <a:r>
              <a:rPr lang="en-US" dirty="0" err="1"/>
              <a:t>di</a:t>
            </a:r>
            <a:r>
              <a:rPr lang="en-US" dirty="0"/>
              <a:t> </a:t>
            </a:r>
            <a:r>
              <a:rPr lang="en-US" dirty="0" err="1"/>
              <a:t>perusahaan</a:t>
            </a:r>
            <a:r>
              <a:rPr lang="en-US" dirty="0"/>
              <a:t> </a:t>
            </a:r>
            <a:r>
              <a:rPr lang="en-US" dirty="0" err="1"/>
              <a:t>dan</a:t>
            </a:r>
            <a:r>
              <a:rPr lang="en-US" dirty="0"/>
              <a:t> </a:t>
            </a:r>
            <a:r>
              <a:rPr lang="en-US" dirty="0" err="1"/>
              <a:t>bukan</a:t>
            </a:r>
            <a:r>
              <a:rPr lang="en-US" dirty="0"/>
              <a:t> </a:t>
            </a:r>
            <a:r>
              <a:rPr lang="en-US" dirty="0" err="1"/>
              <a:t>melalui</a:t>
            </a:r>
            <a:r>
              <a:rPr lang="en-US" dirty="0"/>
              <a:t> </a:t>
            </a:r>
            <a:r>
              <a:rPr lang="en-US" dirty="0" err="1"/>
              <a:t>pasar</a:t>
            </a:r>
            <a:r>
              <a:rPr lang="en-US" dirty="0"/>
              <a:t> </a:t>
            </a:r>
            <a:r>
              <a:rPr lang="en-US" dirty="0" err="1"/>
              <a:t>tenaga</a:t>
            </a:r>
            <a:r>
              <a:rPr lang="en-US" dirty="0"/>
              <a:t> </a:t>
            </a:r>
            <a:r>
              <a:rPr lang="en-US" dirty="0" err="1"/>
              <a:t>kerja</a:t>
            </a:r>
            <a:r>
              <a:rPr lang="en-US" dirty="0"/>
              <a:t> </a:t>
            </a:r>
            <a:r>
              <a:rPr lang="en-US" dirty="0" err="1"/>
              <a:t>eksternal</a:t>
            </a:r>
            <a:endParaRPr lang="en-US"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solidFill>
                  <a:srgbClr val="002060"/>
                </a:solidFill>
              </a:rPr>
              <a:t>TERIMA KASIH</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3600" b="1" dirty="0" err="1" smtClean="0">
                <a:solidFill>
                  <a:srgbClr val="00B050"/>
                </a:solidFill>
              </a:rPr>
              <a:t>Teori</a:t>
            </a:r>
            <a:r>
              <a:rPr lang="en-US" sz="3600" b="1" dirty="0" smtClean="0">
                <a:solidFill>
                  <a:srgbClr val="00B050"/>
                </a:solidFill>
              </a:rPr>
              <a:t> </a:t>
            </a:r>
            <a:r>
              <a:rPr lang="en-US" sz="3600" b="1" dirty="0" err="1" smtClean="0">
                <a:solidFill>
                  <a:srgbClr val="00B050"/>
                </a:solidFill>
              </a:rPr>
              <a:t>Fungsi</a:t>
            </a:r>
            <a:r>
              <a:rPr lang="en-US" sz="3600" b="1" dirty="0" smtClean="0">
                <a:solidFill>
                  <a:srgbClr val="00B050"/>
                </a:solidFill>
              </a:rPr>
              <a:t> </a:t>
            </a:r>
            <a:r>
              <a:rPr lang="en-US" sz="3600" b="1" dirty="0" err="1" smtClean="0">
                <a:solidFill>
                  <a:srgbClr val="00B050"/>
                </a:solidFill>
              </a:rPr>
              <a:t>Sosial</a:t>
            </a:r>
            <a:r>
              <a:rPr lang="en-US" sz="3600" b="1" dirty="0" smtClean="0">
                <a:solidFill>
                  <a:srgbClr val="00B050"/>
                </a:solidFill>
              </a:rPr>
              <a:t> : Bowles &amp; </a:t>
            </a:r>
            <a:r>
              <a:rPr lang="en-US" sz="3600" b="1" dirty="0" err="1" smtClean="0">
                <a:solidFill>
                  <a:srgbClr val="00B050"/>
                </a:solidFill>
              </a:rPr>
              <a:t>Gintis</a:t>
            </a:r>
            <a:r>
              <a:rPr lang="en-US" sz="3600" b="1" dirty="0" smtClean="0">
                <a:solidFill>
                  <a:srgbClr val="00B050"/>
                </a:solidFill>
              </a:rPr>
              <a:t>, 1975:</a:t>
            </a:r>
            <a:r>
              <a:rPr lang="en-US" dirty="0" smtClean="0">
                <a:solidFill>
                  <a:srgbClr val="00B050"/>
                </a:solidFill>
              </a:rPr>
              <a:t/>
            </a:r>
            <a:br>
              <a:rPr lang="en-US" dirty="0" smtClean="0">
                <a:solidFill>
                  <a:srgbClr val="00B050"/>
                </a:solidFill>
              </a:rPr>
            </a:br>
            <a:endParaRPr lang="en-US" dirty="0">
              <a:solidFill>
                <a:srgbClr val="00B050"/>
              </a:solidFill>
            </a:endParaRPr>
          </a:p>
        </p:txBody>
      </p:sp>
      <p:sp>
        <p:nvSpPr>
          <p:cNvPr id="3" name="Content Placeholder 2"/>
          <p:cNvSpPr>
            <a:spLocks noGrp="1"/>
          </p:cNvSpPr>
          <p:nvPr>
            <p:ph idx="1"/>
          </p:nvPr>
        </p:nvSpPr>
        <p:spPr/>
        <p:txBody>
          <a:bodyPr>
            <a:normAutofit fontScale="85000" lnSpcReduction="10000"/>
          </a:bodyPr>
          <a:lstStyle/>
          <a:p>
            <a:r>
              <a:rPr lang="en-US" b="1" i="1" dirty="0" smtClean="0"/>
              <a:t>… </a:t>
            </a:r>
            <a:r>
              <a:rPr lang="en-US" b="1" i="1" dirty="0"/>
              <a:t>Such society has a set of high-skill jobs </a:t>
            </a:r>
            <a:r>
              <a:rPr lang="en-US" b="1" i="1" dirty="0" err="1"/>
              <a:t>wich</a:t>
            </a:r>
            <a:r>
              <a:rPr lang="en-US" b="1" i="1" dirty="0"/>
              <a:t> carry high remuneration, the supply of </a:t>
            </a:r>
            <a:r>
              <a:rPr lang="en-US" b="1" i="1" dirty="0" err="1"/>
              <a:t>labour</a:t>
            </a:r>
            <a:r>
              <a:rPr lang="en-US" b="1" i="1" dirty="0"/>
              <a:t> for the job is regulated through the education  system so that those with most ability  get the most demanding job </a:t>
            </a:r>
            <a:endParaRPr lang="en-US" dirty="0"/>
          </a:p>
          <a:p>
            <a:r>
              <a:rPr lang="en-US" dirty="0" err="1"/>
              <a:t>Masyarakat</a:t>
            </a:r>
            <a:r>
              <a:rPr lang="en-US" dirty="0"/>
              <a:t> </a:t>
            </a:r>
            <a:r>
              <a:rPr lang="en-US" dirty="0" err="1"/>
              <a:t>mempunyai</a:t>
            </a:r>
            <a:r>
              <a:rPr lang="en-US" dirty="0"/>
              <a:t>  </a:t>
            </a:r>
            <a:r>
              <a:rPr lang="en-US" dirty="0" err="1"/>
              <a:t>satu</a:t>
            </a:r>
            <a:r>
              <a:rPr lang="en-US" dirty="0"/>
              <a:t> set </a:t>
            </a:r>
            <a:r>
              <a:rPr lang="en-US" dirty="0" err="1"/>
              <a:t>pekerjaan</a:t>
            </a:r>
            <a:r>
              <a:rPr lang="en-US" dirty="0"/>
              <a:t> yang </a:t>
            </a:r>
            <a:r>
              <a:rPr lang="en-US" dirty="0" err="1"/>
              <a:t>membutuhkan</a:t>
            </a:r>
            <a:r>
              <a:rPr lang="en-US" dirty="0"/>
              <a:t> skill </a:t>
            </a:r>
            <a:r>
              <a:rPr lang="en-US" dirty="0" err="1"/>
              <a:t>tinggi</a:t>
            </a:r>
            <a:r>
              <a:rPr lang="en-US" dirty="0"/>
              <a:t> yang </a:t>
            </a:r>
            <a:r>
              <a:rPr lang="en-US" dirty="0" err="1"/>
              <a:t>berkaitan</a:t>
            </a:r>
            <a:r>
              <a:rPr lang="en-US" dirty="0"/>
              <a:t> </a:t>
            </a:r>
            <a:r>
              <a:rPr lang="en-US" dirty="0" err="1"/>
              <a:t>dengan</a:t>
            </a:r>
            <a:r>
              <a:rPr lang="en-US" dirty="0"/>
              <a:t>  </a:t>
            </a:r>
            <a:r>
              <a:rPr lang="en-US" dirty="0" err="1" smtClean="0"/>
              <a:t>besarnya</a:t>
            </a:r>
            <a:r>
              <a:rPr lang="en-US" dirty="0" smtClean="0"/>
              <a:t> </a:t>
            </a:r>
            <a:r>
              <a:rPr lang="en-US" dirty="0" err="1" smtClean="0"/>
              <a:t>renumerasi</a:t>
            </a:r>
            <a:r>
              <a:rPr lang="en-US" dirty="0"/>
              <a:t>, </a:t>
            </a:r>
            <a:r>
              <a:rPr lang="en-US" dirty="0" err="1"/>
              <a:t>tetapi</a:t>
            </a:r>
            <a:r>
              <a:rPr lang="en-US" dirty="0"/>
              <a:t> </a:t>
            </a:r>
            <a:r>
              <a:rPr lang="en-US" dirty="0" err="1"/>
              <a:t>persediaan</a:t>
            </a:r>
            <a:r>
              <a:rPr lang="en-US" dirty="0"/>
              <a:t>  </a:t>
            </a:r>
            <a:r>
              <a:rPr lang="en-US" dirty="0" err="1"/>
              <a:t>tenaga</a:t>
            </a:r>
            <a:r>
              <a:rPr lang="en-US" dirty="0"/>
              <a:t> </a:t>
            </a:r>
            <a:r>
              <a:rPr lang="en-US" dirty="0" err="1"/>
              <a:t>kerja</a:t>
            </a:r>
            <a:r>
              <a:rPr lang="en-US" dirty="0"/>
              <a:t>  </a:t>
            </a:r>
            <a:r>
              <a:rPr lang="en-US" dirty="0" err="1"/>
              <a:t>diatur</a:t>
            </a:r>
            <a:r>
              <a:rPr lang="en-US" dirty="0"/>
              <a:t> </a:t>
            </a:r>
            <a:r>
              <a:rPr lang="en-US" dirty="0" err="1"/>
              <a:t>melalui</a:t>
            </a:r>
            <a:r>
              <a:rPr lang="en-US" dirty="0"/>
              <a:t>  system </a:t>
            </a:r>
            <a:r>
              <a:rPr lang="en-US" dirty="0" err="1"/>
              <a:t>pendidikan</a:t>
            </a:r>
            <a:r>
              <a:rPr lang="en-US" dirty="0"/>
              <a:t> </a:t>
            </a:r>
            <a:r>
              <a:rPr lang="en-US" dirty="0" err="1"/>
              <a:t>dimana</a:t>
            </a:r>
            <a:r>
              <a:rPr lang="en-US" dirty="0"/>
              <a:t> yang </a:t>
            </a:r>
            <a:r>
              <a:rPr lang="en-US" dirty="0" err="1"/>
              <a:t>mempunyai</a:t>
            </a:r>
            <a:r>
              <a:rPr lang="en-US" dirty="0"/>
              <a:t>  </a:t>
            </a:r>
            <a:r>
              <a:rPr lang="en-US" dirty="0" err="1"/>
              <a:t>kecakapan</a:t>
            </a:r>
            <a:r>
              <a:rPr lang="en-US" dirty="0"/>
              <a:t> </a:t>
            </a:r>
            <a:r>
              <a:rPr lang="en-US" dirty="0" err="1"/>
              <a:t>lebih</a:t>
            </a:r>
            <a:r>
              <a:rPr lang="en-US" dirty="0"/>
              <a:t>  </a:t>
            </a:r>
            <a:r>
              <a:rPr lang="en-US" dirty="0" err="1"/>
              <a:t>akan</a:t>
            </a:r>
            <a:r>
              <a:rPr lang="en-US" dirty="0"/>
              <a:t> </a:t>
            </a:r>
            <a:r>
              <a:rPr lang="en-US" dirty="0" err="1"/>
              <a:t>memperoleh</a:t>
            </a:r>
            <a:r>
              <a:rPr lang="en-US" dirty="0"/>
              <a:t> </a:t>
            </a:r>
            <a:r>
              <a:rPr lang="en-US" dirty="0" err="1"/>
              <a:t>pekerjaan</a:t>
            </a:r>
            <a:r>
              <a:rPr lang="en-US" dirty="0"/>
              <a:t> yang </a:t>
            </a:r>
            <a:r>
              <a:rPr lang="en-US" dirty="0" err="1"/>
              <a:t>lebih</a:t>
            </a:r>
            <a:r>
              <a:rPr lang="en-US" dirty="0"/>
              <a:t> </a:t>
            </a:r>
            <a:r>
              <a:rPr lang="en-US" dirty="0" err="1"/>
              <a:t>menantang</a:t>
            </a:r>
            <a:r>
              <a:rPr lang="en-US" dirty="0"/>
              <a:t>.</a:t>
            </a:r>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Teori</a:t>
            </a:r>
            <a:r>
              <a:rPr lang="en-US" dirty="0" smtClean="0"/>
              <a:t> </a:t>
            </a:r>
            <a:r>
              <a:rPr lang="en-US" dirty="0" err="1" smtClean="0"/>
              <a:t>Fungsi</a:t>
            </a:r>
            <a:r>
              <a:rPr lang="en-US" dirty="0" smtClean="0"/>
              <a:t> </a:t>
            </a:r>
            <a:r>
              <a:rPr lang="en-US" dirty="0" err="1" smtClean="0"/>
              <a:t>Sosial</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err="1" smtClean="0"/>
              <a:t>Talcott</a:t>
            </a:r>
            <a:r>
              <a:rPr lang="en-US" dirty="0" smtClean="0"/>
              <a:t> </a:t>
            </a:r>
            <a:r>
              <a:rPr lang="en-US" dirty="0"/>
              <a:t>Parson (1965): </a:t>
            </a:r>
            <a:r>
              <a:rPr lang="en-US" dirty="0" err="1"/>
              <a:t>masyarakat</a:t>
            </a:r>
            <a:r>
              <a:rPr lang="en-US" dirty="0"/>
              <a:t> yang </a:t>
            </a:r>
            <a:r>
              <a:rPr lang="en-US" dirty="0" err="1"/>
              <a:t>berkembang</a:t>
            </a:r>
            <a:r>
              <a:rPr lang="en-US" dirty="0"/>
              <a:t> </a:t>
            </a:r>
            <a:r>
              <a:rPr lang="en-US" dirty="0" err="1"/>
              <a:t>adalah</a:t>
            </a:r>
            <a:r>
              <a:rPr lang="en-US" dirty="0"/>
              <a:t> </a:t>
            </a:r>
            <a:r>
              <a:rPr lang="en-US" dirty="0" err="1"/>
              <a:t>masyarakat</a:t>
            </a:r>
            <a:r>
              <a:rPr lang="en-US" dirty="0"/>
              <a:t> yang </a:t>
            </a:r>
            <a:r>
              <a:rPr lang="en-US" dirty="0" err="1"/>
              <a:t>terstruktur</a:t>
            </a:r>
            <a:r>
              <a:rPr lang="en-US" dirty="0"/>
              <a:t> </a:t>
            </a:r>
            <a:r>
              <a:rPr lang="en-US" dirty="0" err="1"/>
              <a:t>dengan</a:t>
            </a:r>
            <a:r>
              <a:rPr lang="en-US" dirty="0"/>
              <a:t> </a:t>
            </a:r>
            <a:r>
              <a:rPr lang="en-US" dirty="0" err="1"/>
              <a:t>pembagian</a:t>
            </a:r>
            <a:r>
              <a:rPr lang="en-US" dirty="0"/>
              <a:t> </a:t>
            </a:r>
            <a:r>
              <a:rPr lang="en-US" dirty="0" err="1"/>
              <a:t>fungsi</a:t>
            </a:r>
            <a:r>
              <a:rPr lang="en-US" dirty="0"/>
              <a:t> yang </a:t>
            </a:r>
            <a:r>
              <a:rPr lang="en-US" dirty="0" err="1"/>
              <a:t>berbeda-beda</a:t>
            </a:r>
            <a:r>
              <a:rPr lang="en-US" dirty="0"/>
              <a:t>. </a:t>
            </a:r>
            <a:r>
              <a:rPr lang="en-US" dirty="0" err="1"/>
              <a:t>Masyarakat</a:t>
            </a:r>
            <a:r>
              <a:rPr lang="en-US" dirty="0"/>
              <a:t> yang </a:t>
            </a:r>
            <a:r>
              <a:rPr lang="en-US" dirty="0" err="1"/>
              <a:t>homogen</a:t>
            </a:r>
            <a:r>
              <a:rPr lang="en-US" dirty="0"/>
              <a:t> </a:t>
            </a:r>
            <a:r>
              <a:rPr lang="en-US" dirty="0" err="1"/>
              <a:t>justru</a:t>
            </a:r>
            <a:r>
              <a:rPr lang="en-US" dirty="0"/>
              <a:t> </a:t>
            </a:r>
            <a:r>
              <a:rPr lang="en-US" dirty="0" err="1"/>
              <a:t>sukar</a:t>
            </a:r>
            <a:r>
              <a:rPr lang="en-US" dirty="0"/>
              <a:t> </a:t>
            </a:r>
            <a:r>
              <a:rPr lang="en-US" dirty="0" err="1"/>
              <a:t>untuk</a:t>
            </a:r>
            <a:r>
              <a:rPr lang="en-US" dirty="0"/>
              <a:t> </a:t>
            </a:r>
            <a:r>
              <a:rPr lang="en-US" dirty="0" err="1"/>
              <a:t>berkembang</a:t>
            </a:r>
            <a:r>
              <a:rPr lang="en-US" dirty="0"/>
              <a:t>.</a:t>
            </a:r>
          </a:p>
          <a:p>
            <a:pPr lvl="0"/>
            <a:r>
              <a:rPr lang="en-US" dirty="0" err="1"/>
              <a:t>Untuk</a:t>
            </a:r>
            <a:r>
              <a:rPr lang="en-US" dirty="0"/>
              <a:t> </a:t>
            </a:r>
            <a:r>
              <a:rPr lang="en-US" dirty="0" err="1"/>
              <a:t>mengisi</a:t>
            </a:r>
            <a:r>
              <a:rPr lang="en-US" dirty="0"/>
              <a:t> </a:t>
            </a:r>
            <a:r>
              <a:rPr lang="en-US" dirty="0" err="1"/>
              <a:t>struktur</a:t>
            </a:r>
            <a:r>
              <a:rPr lang="en-US" dirty="0"/>
              <a:t> </a:t>
            </a:r>
            <a:r>
              <a:rPr lang="en-US" dirty="0" err="1"/>
              <a:t>fungsi</a:t>
            </a:r>
            <a:r>
              <a:rPr lang="en-US" dirty="0"/>
              <a:t> yang </a:t>
            </a:r>
            <a:r>
              <a:rPr lang="en-US" dirty="0" err="1"/>
              <a:t>ada</a:t>
            </a:r>
            <a:r>
              <a:rPr lang="en-US" dirty="0"/>
              <a:t> </a:t>
            </a:r>
            <a:r>
              <a:rPr lang="en-US" dirty="0" err="1"/>
              <a:t>dalam</a:t>
            </a:r>
            <a:r>
              <a:rPr lang="en-US" dirty="0"/>
              <a:t> </a:t>
            </a:r>
            <a:r>
              <a:rPr lang="en-US" dirty="0" err="1"/>
              <a:t>masyarakat</a:t>
            </a:r>
            <a:r>
              <a:rPr lang="en-US" dirty="0"/>
              <a:t> </a:t>
            </a:r>
            <a:r>
              <a:rPr lang="en-US" dirty="0" err="1"/>
              <a:t>tersebut</a:t>
            </a:r>
            <a:r>
              <a:rPr lang="en-US" dirty="0"/>
              <a:t> </a:t>
            </a:r>
            <a:r>
              <a:rPr lang="en-US" dirty="0" err="1"/>
              <a:t>diperlukan</a:t>
            </a:r>
            <a:r>
              <a:rPr lang="en-US" dirty="0"/>
              <a:t> </a:t>
            </a:r>
            <a:r>
              <a:rPr lang="en-US" dirty="0" err="1"/>
              <a:t>sumberdaya</a:t>
            </a:r>
            <a:r>
              <a:rPr lang="en-US" dirty="0"/>
              <a:t> </a:t>
            </a:r>
            <a:r>
              <a:rPr lang="en-US" dirty="0" err="1"/>
              <a:t>manusia</a:t>
            </a:r>
            <a:r>
              <a:rPr lang="en-US" dirty="0"/>
              <a:t> yang </a:t>
            </a:r>
            <a:r>
              <a:rPr lang="en-US" dirty="0" err="1"/>
              <a:t>berbeda-beda</a:t>
            </a:r>
            <a:r>
              <a:rPr lang="en-US" dirty="0"/>
              <a:t> </a:t>
            </a:r>
            <a:r>
              <a:rPr lang="en-US" dirty="0" err="1"/>
              <a:t>dengan</a:t>
            </a:r>
            <a:r>
              <a:rPr lang="en-US" dirty="0"/>
              <a:t> </a:t>
            </a:r>
            <a:r>
              <a:rPr lang="en-US" dirty="0" err="1"/>
              <a:t>kemampuan</a:t>
            </a:r>
            <a:r>
              <a:rPr lang="en-US" dirty="0"/>
              <a:t>  </a:t>
            </a:r>
            <a:r>
              <a:rPr lang="en-US" dirty="0" err="1"/>
              <a:t>dan</a:t>
            </a:r>
            <a:r>
              <a:rPr lang="en-US" dirty="0"/>
              <a:t> </a:t>
            </a:r>
            <a:r>
              <a:rPr lang="en-US" dirty="0" err="1"/>
              <a:t>keterampilan</a:t>
            </a:r>
            <a:r>
              <a:rPr lang="en-US" dirty="0"/>
              <a:t>  yang </a:t>
            </a:r>
            <a:r>
              <a:rPr lang="en-US" dirty="0" err="1"/>
              <a:t>bervariasi</a:t>
            </a:r>
            <a:r>
              <a:rPr lang="en-US" dirty="0"/>
              <a:t>.</a:t>
            </a:r>
          </a:p>
          <a:p>
            <a:pPr lvl="0"/>
            <a:r>
              <a:rPr lang="en-US" dirty="0" err="1"/>
              <a:t>Pendidikan</a:t>
            </a:r>
            <a:r>
              <a:rPr lang="en-US" dirty="0"/>
              <a:t> </a:t>
            </a:r>
            <a:r>
              <a:rPr lang="en-US" dirty="0" err="1"/>
              <a:t>digunakan</a:t>
            </a:r>
            <a:r>
              <a:rPr lang="en-US" dirty="0"/>
              <a:t> </a:t>
            </a:r>
            <a:r>
              <a:rPr lang="en-US" dirty="0" err="1"/>
              <a:t>untuk</a:t>
            </a:r>
            <a:r>
              <a:rPr lang="en-US" dirty="0"/>
              <a:t> </a:t>
            </a:r>
            <a:r>
              <a:rPr lang="en-US" dirty="0" err="1"/>
              <a:t>mempersiapkan</a:t>
            </a:r>
            <a:r>
              <a:rPr lang="en-US" dirty="0"/>
              <a:t> </a:t>
            </a:r>
            <a:r>
              <a:rPr lang="en-US" dirty="0" err="1" smtClean="0"/>
              <a:t>pelaksanaan-pelaksanaan</a:t>
            </a:r>
            <a:r>
              <a:rPr lang="en-US" dirty="0" smtClean="0"/>
              <a:t> </a:t>
            </a:r>
            <a:r>
              <a:rPr lang="en-US" dirty="0" err="1"/>
              <a:t>fungsi</a:t>
            </a:r>
            <a:r>
              <a:rPr lang="en-US" dirty="0"/>
              <a:t> </a:t>
            </a:r>
            <a:r>
              <a:rPr lang="en-US" dirty="0" err="1"/>
              <a:t>di</a:t>
            </a:r>
            <a:r>
              <a:rPr lang="en-US" dirty="0"/>
              <a:t> </a:t>
            </a:r>
            <a:r>
              <a:rPr lang="en-US" dirty="0" err="1"/>
              <a:t>masyarakat</a:t>
            </a:r>
            <a:r>
              <a:rPr lang="en-US" dirty="0"/>
              <a:t> </a:t>
            </a:r>
            <a:r>
              <a:rPr lang="en-US" dirty="0" err="1"/>
              <a:t>tersebut</a:t>
            </a:r>
            <a:r>
              <a:rPr lang="en-US" dirty="0"/>
              <a:t>.</a:t>
            </a:r>
          </a:p>
          <a:p>
            <a:pPr lvl="0"/>
            <a:r>
              <a:rPr lang="en-US" dirty="0" err="1"/>
              <a:t>Seseorang</a:t>
            </a:r>
            <a:r>
              <a:rPr lang="en-US" dirty="0"/>
              <a:t> yang </a:t>
            </a:r>
            <a:r>
              <a:rPr lang="en-US" dirty="0" err="1"/>
              <a:t>lebih</a:t>
            </a:r>
            <a:r>
              <a:rPr lang="en-US" dirty="0"/>
              <a:t> </a:t>
            </a:r>
            <a:r>
              <a:rPr lang="en-US" dirty="0" err="1"/>
              <a:t>berpendidikan</a:t>
            </a:r>
            <a:r>
              <a:rPr lang="en-US" dirty="0"/>
              <a:t> </a:t>
            </a:r>
            <a:r>
              <a:rPr lang="en-US" dirty="0" err="1"/>
              <a:t>akan</a:t>
            </a:r>
            <a:r>
              <a:rPr lang="en-US" dirty="0"/>
              <a:t> </a:t>
            </a:r>
            <a:r>
              <a:rPr lang="en-US" dirty="0" err="1"/>
              <a:t>mengisi</a:t>
            </a:r>
            <a:r>
              <a:rPr lang="en-US" dirty="0"/>
              <a:t> </a:t>
            </a:r>
            <a:r>
              <a:rPr lang="en-US" dirty="0" err="1"/>
              <a:t>struktur</a:t>
            </a:r>
            <a:r>
              <a:rPr lang="en-US" dirty="0"/>
              <a:t>  </a:t>
            </a:r>
            <a:r>
              <a:rPr lang="en-US" dirty="0" err="1"/>
              <a:t>fungsi</a:t>
            </a:r>
            <a:r>
              <a:rPr lang="en-US" dirty="0"/>
              <a:t> yang </a:t>
            </a:r>
            <a:r>
              <a:rPr lang="en-US" dirty="0" err="1"/>
              <a:t>lebih</a:t>
            </a:r>
            <a:r>
              <a:rPr lang="en-US" dirty="0"/>
              <a:t> </a:t>
            </a:r>
            <a:r>
              <a:rPr lang="en-US" dirty="0" err="1"/>
              <a:t>tinggi</a:t>
            </a:r>
            <a:r>
              <a:rPr lang="en-US" dirty="0"/>
              <a:t> </a:t>
            </a:r>
            <a:r>
              <a:rPr lang="en-US" dirty="0" err="1"/>
              <a:t>di</a:t>
            </a:r>
            <a:r>
              <a:rPr lang="en-US" dirty="0"/>
              <a:t> </a:t>
            </a:r>
            <a:r>
              <a:rPr lang="en-US" dirty="0" err="1"/>
              <a:t>masyarakat</a:t>
            </a:r>
            <a:r>
              <a:rPr lang="en-US" dirty="0"/>
              <a:t>, </a:t>
            </a:r>
            <a:r>
              <a:rPr lang="en-US" dirty="0" err="1"/>
              <a:t>sehingga</a:t>
            </a:r>
            <a:r>
              <a:rPr lang="en-US" dirty="0"/>
              <a:t>  </a:t>
            </a:r>
            <a:r>
              <a:rPr lang="en-US" dirty="0" err="1"/>
              <a:t>juga</a:t>
            </a:r>
            <a:r>
              <a:rPr lang="en-US" dirty="0"/>
              <a:t> </a:t>
            </a:r>
            <a:r>
              <a:rPr lang="en-US" dirty="0" err="1"/>
              <a:t>memperoleh</a:t>
            </a:r>
            <a:r>
              <a:rPr lang="en-US" dirty="0"/>
              <a:t> </a:t>
            </a:r>
            <a:r>
              <a:rPr lang="en-US" dirty="0" err="1"/>
              <a:t>imbalan</a:t>
            </a:r>
            <a:r>
              <a:rPr lang="en-US" dirty="0"/>
              <a:t> </a:t>
            </a:r>
            <a:r>
              <a:rPr lang="en-US" dirty="0" err="1"/>
              <a:t>kerja</a:t>
            </a:r>
            <a:r>
              <a:rPr lang="en-US" dirty="0"/>
              <a:t> yang </a:t>
            </a:r>
            <a:r>
              <a:rPr lang="en-US" dirty="0" err="1"/>
              <a:t>lebih</a:t>
            </a:r>
            <a:r>
              <a:rPr lang="en-US" dirty="0"/>
              <a:t> </a:t>
            </a:r>
            <a:r>
              <a:rPr lang="en-US" dirty="0" err="1"/>
              <a:t>besar</a:t>
            </a:r>
            <a:r>
              <a:rPr lang="en-US" dirty="0"/>
              <a:t> pula.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TEORI </a:t>
            </a:r>
            <a:r>
              <a:rPr lang="en-US" dirty="0" err="1" smtClean="0"/>
              <a:t>Crediantialism</a:t>
            </a:r>
            <a:r>
              <a:rPr lang="en-US" dirty="0" smtClean="0"/>
              <a:t> : Ivan Berg, 1970</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i="1" dirty="0" smtClean="0"/>
              <a:t>Schooling </a:t>
            </a:r>
            <a:r>
              <a:rPr lang="en-US" b="1" i="1" dirty="0"/>
              <a:t>serve primary as a statistical base of information about performance ability </a:t>
            </a:r>
            <a:r>
              <a:rPr lang="en-US" b="1" i="1" dirty="0" err="1"/>
              <a:t>wich</a:t>
            </a:r>
            <a:r>
              <a:rPr lang="en-US" b="1" i="1" dirty="0"/>
              <a:t> the employer could use in hiring practice, rather than as direct evidence of acquired skill. Based on statistical information, the employer uses educational credentials as the basis for selection. When as oversupply of the educated occurs, the employer will upgrade his qualification requirement for entry to an increasing range of professional and technical occupation. </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Crediantialism</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err="1" smtClean="0"/>
              <a:t>Pada</a:t>
            </a:r>
            <a:r>
              <a:rPr lang="en-US" dirty="0" smtClean="0"/>
              <a:t>  </a:t>
            </a:r>
            <a:r>
              <a:rPr lang="en-US" dirty="0" err="1"/>
              <a:t>hakekatnya</a:t>
            </a:r>
            <a:r>
              <a:rPr lang="en-US" dirty="0"/>
              <a:t>, </a:t>
            </a:r>
            <a:r>
              <a:rPr lang="en-US" dirty="0" err="1"/>
              <a:t>pengusaha</a:t>
            </a:r>
            <a:r>
              <a:rPr lang="en-US" dirty="0"/>
              <a:t> </a:t>
            </a:r>
            <a:r>
              <a:rPr lang="en-US" dirty="0" err="1"/>
              <a:t>tidak</a:t>
            </a:r>
            <a:r>
              <a:rPr lang="en-US" dirty="0"/>
              <a:t> </a:t>
            </a:r>
            <a:r>
              <a:rPr lang="en-US" dirty="0" err="1"/>
              <a:t>memperoleh</a:t>
            </a:r>
            <a:r>
              <a:rPr lang="en-US" dirty="0"/>
              <a:t> </a:t>
            </a:r>
            <a:r>
              <a:rPr lang="en-US" dirty="0" err="1"/>
              <a:t>informasi</a:t>
            </a:r>
            <a:r>
              <a:rPr lang="en-US" dirty="0"/>
              <a:t> yang </a:t>
            </a:r>
            <a:r>
              <a:rPr lang="en-US" dirty="0" err="1"/>
              <a:t>pasti</a:t>
            </a:r>
            <a:r>
              <a:rPr lang="en-US" dirty="0"/>
              <a:t> </a:t>
            </a:r>
            <a:r>
              <a:rPr lang="en-US" dirty="0" err="1"/>
              <a:t>tentang</a:t>
            </a:r>
            <a:r>
              <a:rPr lang="en-US" dirty="0"/>
              <a:t>  </a:t>
            </a:r>
            <a:r>
              <a:rPr lang="en-US" dirty="0" err="1"/>
              <a:t>kinerja</a:t>
            </a:r>
            <a:r>
              <a:rPr lang="en-US" dirty="0"/>
              <a:t> </a:t>
            </a:r>
            <a:r>
              <a:rPr lang="en-US" dirty="0" err="1"/>
              <a:t>karyawan</a:t>
            </a:r>
            <a:r>
              <a:rPr lang="en-US" dirty="0"/>
              <a:t> </a:t>
            </a:r>
            <a:r>
              <a:rPr lang="en-US" dirty="0" err="1"/>
              <a:t>dari</a:t>
            </a:r>
            <a:r>
              <a:rPr lang="en-US" dirty="0"/>
              <a:t> </a:t>
            </a:r>
            <a:r>
              <a:rPr lang="en-US" dirty="0" err="1"/>
              <a:t>latar</a:t>
            </a:r>
            <a:r>
              <a:rPr lang="en-US" dirty="0"/>
              <a:t> </a:t>
            </a:r>
            <a:r>
              <a:rPr lang="en-US" dirty="0" err="1"/>
              <a:t>belakang</a:t>
            </a:r>
            <a:r>
              <a:rPr lang="en-US" dirty="0"/>
              <a:t> </a:t>
            </a:r>
            <a:r>
              <a:rPr lang="en-US" dirty="0" err="1"/>
              <a:t>pendidikan</a:t>
            </a:r>
            <a:r>
              <a:rPr lang="en-US" dirty="0"/>
              <a:t>.</a:t>
            </a:r>
          </a:p>
          <a:p>
            <a:pPr lvl="0"/>
            <a:r>
              <a:rPr lang="en-US" dirty="0" err="1"/>
              <a:t>Bagi</a:t>
            </a:r>
            <a:r>
              <a:rPr lang="en-US" dirty="0"/>
              <a:t> </a:t>
            </a:r>
            <a:r>
              <a:rPr lang="en-US" dirty="0" err="1"/>
              <a:t>pengusaha</a:t>
            </a:r>
            <a:r>
              <a:rPr lang="en-US" dirty="0"/>
              <a:t>, </a:t>
            </a:r>
            <a:r>
              <a:rPr lang="en-US" dirty="0" err="1"/>
              <a:t>pendidikan</a:t>
            </a:r>
            <a:r>
              <a:rPr lang="en-US" dirty="0"/>
              <a:t> </a:t>
            </a:r>
            <a:r>
              <a:rPr lang="en-US" dirty="0" err="1"/>
              <a:t>hanya</a:t>
            </a:r>
            <a:r>
              <a:rPr lang="en-US" dirty="0"/>
              <a:t> </a:t>
            </a:r>
            <a:r>
              <a:rPr lang="en-US" dirty="0" err="1"/>
              <a:t>merupakan</a:t>
            </a:r>
            <a:r>
              <a:rPr lang="en-US" dirty="0"/>
              <a:t> </a:t>
            </a:r>
            <a:r>
              <a:rPr lang="en-US" dirty="0" err="1"/>
              <a:t>indikasi</a:t>
            </a:r>
            <a:r>
              <a:rPr lang="en-US" dirty="0"/>
              <a:t> statistic yang </a:t>
            </a:r>
            <a:r>
              <a:rPr lang="en-US" dirty="0" err="1"/>
              <a:t>secara</a:t>
            </a:r>
            <a:r>
              <a:rPr lang="en-US" dirty="0"/>
              <a:t> </a:t>
            </a:r>
            <a:r>
              <a:rPr lang="en-US" dirty="0" err="1"/>
              <a:t>umum</a:t>
            </a:r>
            <a:r>
              <a:rPr lang="en-US" dirty="0"/>
              <a:t> </a:t>
            </a:r>
            <a:r>
              <a:rPr lang="en-US" dirty="0" err="1"/>
              <a:t>menggambarkan</a:t>
            </a:r>
            <a:r>
              <a:rPr lang="en-US" dirty="0"/>
              <a:t> </a:t>
            </a:r>
            <a:r>
              <a:rPr lang="en-US" dirty="0" err="1"/>
              <a:t>bahwa</a:t>
            </a:r>
            <a:r>
              <a:rPr lang="en-US" dirty="0"/>
              <a:t> </a:t>
            </a:r>
            <a:r>
              <a:rPr lang="en-US" dirty="0" err="1"/>
              <a:t>pendidikan</a:t>
            </a:r>
            <a:r>
              <a:rPr lang="en-US" dirty="0"/>
              <a:t>  </a:t>
            </a:r>
            <a:r>
              <a:rPr lang="en-US" dirty="0" err="1"/>
              <a:t>kemampuan</a:t>
            </a:r>
            <a:r>
              <a:rPr lang="en-US" dirty="0"/>
              <a:t> </a:t>
            </a:r>
            <a:r>
              <a:rPr lang="en-US" dirty="0" err="1"/>
              <a:t>kinerjanya</a:t>
            </a:r>
            <a:r>
              <a:rPr lang="en-US" dirty="0"/>
              <a:t>.</a:t>
            </a:r>
          </a:p>
          <a:p>
            <a:pPr lvl="0"/>
            <a:r>
              <a:rPr lang="en-US" dirty="0" err="1"/>
              <a:t>Penguaha</a:t>
            </a:r>
            <a:r>
              <a:rPr lang="en-US" dirty="0"/>
              <a:t> </a:t>
            </a:r>
            <a:r>
              <a:rPr lang="en-US" dirty="0" err="1"/>
              <a:t>menggunakan</a:t>
            </a:r>
            <a:r>
              <a:rPr lang="en-US" dirty="0"/>
              <a:t> </a:t>
            </a:r>
            <a:r>
              <a:rPr lang="en-US" dirty="0" err="1"/>
              <a:t>ijazah</a:t>
            </a:r>
            <a:r>
              <a:rPr lang="en-US" dirty="0"/>
              <a:t> </a:t>
            </a:r>
            <a:r>
              <a:rPr lang="en-US" dirty="0" err="1"/>
              <a:t>pendidikan</a:t>
            </a:r>
            <a:r>
              <a:rPr lang="en-US" dirty="0"/>
              <a:t> </a:t>
            </a:r>
            <a:r>
              <a:rPr lang="en-US" dirty="0" err="1"/>
              <a:t>sebagai</a:t>
            </a:r>
            <a:r>
              <a:rPr lang="en-US" dirty="0"/>
              <a:t> basis </a:t>
            </a:r>
            <a:r>
              <a:rPr lang="en-US" dirty="0" err="1"/>
              <a:t>untuk</a:t>
            </a:r>
            <a:r>
              <a:rPr lang="en-US" dirty="0"/>
              <a:t> </a:t>
            </a:r>
            <a:r>
              <a:rPr lang="en-US" dirty="0" err="1"/>
              <a:t>melakukan</a:t>
            </a:r>
            <a:r>
              <a:rPr lang="en-US" dirty="0"/>
              <a:t> </a:t>
            </a:r>
            <a:r>
              <a:rPr lang="en-US" dirty="0" err="1"/>
              <a:t>seleksi</a:t>
            </a:r>
            <a:r>
              <a:rPr lang="en-US" dirty="0"/>
              <a:t>.</a:t>
            </a:r>
          </a:p>
          <a:p>
            <a:pPr lvl="0"/>
            <a:r>
              <a:rPr lang="en-US" dirty="0" err="1"/>
              <a:t>Apabila</a:t>
            </a:r>
            <a:r>
              <a:rPr lang="en-US" dirty="0"/>
              <a:t> </a:t>
            </a:r>
            <a:r>
              <a:rPr lang="en-US" dirty="0" err="1"/>
              <a:t>terjadi</a:t>
            </a:r>
            <a:r>
              <a:rPr lang="en-US" dirty="0"/>
              <a:t> </a:t>
            </a:r>
            <a:r>
              <a:rPr lang="en-US" dirty="0" err="1"/>
              <a:t>kelebihan</a:t>
            </a:r>
            <a:r>
              <a:rPr lang="en-US" dirty="0"/>
              <a:t> </a:t>
            </a:r>
            <a:r>
              <a:rPr lang="en-US" dirty="0" err="1"/>
              <a:t>pasokan</a:t>
            </a:r>
            <a:r>
              <a:rPr lang="en-US" dirty="0"/>
              <a:t> </a:t>
            </a:r>
            <a:r>
              <a:rPr lang="en-US" dirty="0" err="1"/>
              <a:t>tenaga</a:t>
            </a:r>
            <a:r>
              <a:rPr lang="en-US" dirty="0"/>
              <a:t> </a:t>
            </a:r>
            <a:r>
              <a:rPr lang="en-US" dirty="0" err="1"/>
              <a:t>kerja</a:t>
            </a:r>
            <a:r>
              <a:rPr lang="en-US" dirty="0"/>
              <a:t> yang </a:t>
            </a:r>
            <a:r>
              <a:rPr lang="en-US" dirty="0" err="1"/>
              <a:t>berpendidikan</a:t>
            </a:r>
            <a:r>
              <a:rPr lang="en-US" dirty="0"/>
              <a:t>, </a:t>
            </a:r>
            <a:r>
              <a:rPr lang="en-US" dirty="0" err="1"/>
              <a:t>pengusaha</a:t>
            </a:r>
            <a:r>
              <a:rPr lang="en-US" dirty="0"/>
              <a:t> </a:t>
            </a:r>
            <a:r>
              <a:rPr lang="en-US" dirty="0" err="1"/>
              <a:t>cenderung</a:t>
            </a:r>
            <a:r>
              <a:rPr lang="en-US" dirty="0"/>
              <a:t> </a:t>
            </a:r>
            <a:r>
              <a:rPr lang="en-US" dirty="0" err="1"/>
              <a:t>meningkatkan</a:t>
            </a:r>
            <a:r>
              <a:rPr lang="en-US" dirty="0"/>
              <a:t> </a:t>
            </a:r>
            <a:r>
              <a:rPr lang="en-US" dirty="0" err="1"/>
              <a:t>persyaratan</a:t>
            </a:r>
            <a:r>
              <a:rPr lang="en-US" dirty="0"/>
              <a:t> </a:t>
            </a:r>
            <a:r>
              <a:rPr lang="en-US" dirty="0" err="1"/>
              <a:t>pendidikan</a:t>
            </a:r>
            <a:r>
              <a:rPr lang="en-US" dirty="0"/>
              <a:t> (</a:t>
            </a:r>
            <a:r>
              <a:rPr lang="en-US" dirty="0" err="1"/>
              <a:t>terjadi</a:t>
            </a:r>
            <a:r>
              <a:rPr lang="en-US" dirty="0"/>
              <a:t> </a:t>
            </a:r>
            <a:r>
              <a:rPr lang="en-US" dirty="0" err="1"/>
              <a:t>inflasi</a:t>
            </a:r>
            <a:r>
              <a:rPr lang="en-US" dirty="0"/>
              <a:t> </a:t>
            </a:r>
            <a:r>
              <a:rPr lang="en-US" dirty="0" err="1"/>
              <a:t>nilai</a:t>
            </a:r>
            <a:r>
              <a:rPr lang="en-US" dirty="0"/>
              <a:t> pendidikan0</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b="1" dirty="0" err="1" smtClean="0"/>
              <a:t>Teori</a:t>
            </a:r>
            <a:r>
              <a:rPr lang="en-US" b="1" dirty="0" smtClean="0"/>
              <a:t> Screening  </a:t>
            </a:r>
            <a:r>
              <a:rPr lang="en-US" b="1" dirty="0" err="1" smtClean="0"/>
              <a:t>Hipotesis</a:t>
            </a:r>
            <a:r>
              <a:rPr lang="en-US" b="1" dirty="0" smtClean="0"/>
              <a:t> : Kenneth Arrow, 1974</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a:t>	The employer selects individuals with a high level of schooling not on the basis of their acquisition of knowledge and skills, but rather on their personality traits which are likely to prove useful in employment. The role of schooling is to screen or to filter individuals with desire attributes demanded by the employer, such as intellectual ability, high motivation, and willingness top work hard.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Teori</a:t>
            </a:r>
            <a:r>
              <a:rPr lang="en-US" b="1" dirty="0" smtClean="0"/>
              <a:t> Screening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Yang </a:t>
            </a:r>
            <a:r>
              <a:rPr lang="en-US" dirty="0" err="1"/>
              <a:t>dicari</a:t>
            </a:r>
            <a:r>
              <a:rPr lang="en-US" dirty="0"/>
              <a:t> </a:t>
            </a:r>
            <a:r>
              <a:rPr lang="en-US" dirty="0" err="1"/>
              <a:t>pengusaha</a:t>
            </a:r>
            <a:r>
              <a:rPr lang="en-US" dirty="0"/>
              <a:t> </a:t>
            </a:r>
            <a:r>
              <a:rPr lang="en-US" dirty="0" err="1"/>
              <a:t>adalah</a:t>
            </a:r>
            <a:r>
              <a:rPr lang="en-US" dirty="0"/>
              <a:t> </a:t>
            </a:r>
            <a:r>
              <a:rPr lang="en-US" dirty="0" err="1"/>
              <a:t>karyawan</a:t>
            </a:r>
            <a:r>
              <a:rPr lang="en-US" dirty="0"/>
              <a:t> yang </a:t>
            </a:r>
            <a:r>
              <a:rPr lang="en-US" dirty="0" err="1"/>
              <a:t>produktif</a:t>
            </a:r>
            <a:r>
              <a:rPr lang="en-US" dirty="0"/>
              <a:t> </a:t>
            </a:r>
            <a:r>
              <a:rPr lang="en-US" dirty="0" err="1"/>
              <a:t>dan</a:t>
            </a:r>
            <a:r>
              <a:rPr lang="en-US" dirty="0"/>
              <a:t> </a:t>
            </a:r>
            <a:r>
              <a:rPr lang="en-US" dirty="0" err="1"/>
              <a:t>tinggi</a:t>
            </a:r>
            <a:r>
              <a:rPr lang="en-US" dirty="0"/>
              <a:t> </a:t>
            </a:r>
            <a:r>
              <a:rPr lang="en-US" dirty="0" err="1"/>
              <a:t>kinerjanya</a:t>
            </a:r>
            <a:r>
              <a:rPr lang="en-US" dirty="0"/>
              <a:t>.</a:t>
            </a:r>
          </a:p>
          <a:p>
            <a:pPr lvl="0"/>
            <a:r>
              <a:rPr lang="en-US" dirty="0" err="1"/>
              <a:t>Pada</a:t>
            </a:r>
            <a:r>
              <a:rPr lang="en-US" dirty="0"/>
              <a:t> </a:t>
            </a:r>
            <a:r>
              <a:rPr lang="en-US" dirty="0" err="1"/>
              <a:t>waktu</a:t>
            </a:r>
            <a:r>
              <a:rPr lang="en-US" dirty="0"/>
              <a:t> </a:t>
            </a:r>
            <a:r>
              <a:rPr lang="en-US" dirty="0" err="1"/>
              <a:t>pengusaha</a:t>
            </a:r>
            <a:r>
              <a:rPr lang="en-US" dirty="0"/>
              <a:t> </a:t>
            </a:r>
            <a:r>
              <a:rPr lang="en-US" dirty="0" err="1"/>
              <a:t>menyeleksi</a:t>
            </a:r>
            <a:r>
              <a:rPr lang="en-US" dirty="0"/>
              <a:t> </a:t>
            </a:r>
            <a:r>
              <a:rPr lang="en-US" dirty="0" err="1"/>
              <a:t>calon</a:t>
            </a:r>
            <a:r>
              <a:rPr lang="en-US" dirty="0"/>
              <a:t> </a:t>
            </a:r>
            <a:r>
              <a:rPr lang="en-US" dirty="0" err="1"/>
              <a:t>karyawan</a:t>
            </a:r>
            <a:r>
              <a:rPr lang="en-US" dirty="0"/>
              <a:t>, </a:t>
            </a:r>
            <a:r>
              <a:rPr lang="en-US" dirty="0" err="1"/>
              <a:t>pendidikan</a:t>
            </a:r>
            <a:r>
              <a:rPr lang="en-US" dirty="0"/>
              <a:t> </a:t>
            </a:r>
            <a:r>
              <a:rPr lang="en-US" dirty="0" err="1"/>
              <a:t>dianggap</a:t>
            </a:r>
            <a:r>
              <a:rPr lang="en-US" dirty="0"/>
              <a:t>  </a:t>
            </a:r>
            <a:r>
              <a:rPr lang="en-US" dirty="0" err="1"/>
              <a:t>sebagai</a:t>
            </a:r>
            <a:r>
              <a:rPr lang="en-US" dirty="0"/>
              <a:t> </a:t>
            </a:r>
            <a:r>
              <a:rPr lang="en-US" dirty="0" err="1"/>
              <a:t>salah</a:t>
            </a:r>
            <a:r>
              <a:rPr lang="en-US" dirty="0"/>
              <a:t> </a:t>
            </a:r>
            <a:r>
              <a:rPr lang="en-US" dirty="0" err="1"/>
              <a:t>satu</a:t>
            </a:r>
            <a:r>
              <a:rPr lang="en-US" dirty="0"/>
              <a:t> instrument </a:t>
            </a:r>
            <a:r>
              <a:rPr lang="en-US" dirty="0" err="1"/>
              <a:t>untuk</a:t>
            </a:r>
            <a:r>
              <a:rPr lang="en-US" dirty="0"/>
              <a:t> </a:t>
            </a:r>
            <a:r>
              <a:rPr lang="en-US" dirty="0" err="1"/>
              <a:t>menyeleksi</a:t>
            </a:r>
            <a:r>
              <a:rPr lang="en-US" dirty="0"/>
              <a:t> “ </a:t>
            </a:r>
            <a:r>
              <a:rPr lang="en-US" dirty="0" err="1"/>
              <a:t>bawaan</a:t>
            </a:r>
            <a:r>
              <a:rPr lang="en-US" dirty="0"/>
              <a:t>” (</a:t>
            </a:r>
            <a:r>
              <a:rPr lang="en-US" dirty="0" err="1"/>
              <a:t>askriptif</a:t>
            </a:r>
            <a:r>
              <a:rPr lang="en-US" dirty="0"/>
              <a:t>) </a:t>
            </a:r>
            <a:r>
              <a:rPr lang="en-US" dirty="0" err="1"/>
              <a:t>dan</a:t>
            </a:r>
            <a:r>
              <a:rPr lang="en-US" dirty="0"/>
              <a:t> </a:t>
            </a:r>
            <a:r>
              <a:rPr lang="en-US" dirty="0" err="1"/>
              <a:t>bukan</a:t>
            </a:r>
            <a:r>
              <a:rPr lang="en-US" dirty="0"/>
              <a:t> </a:t>
            </a:r>
            <a:r>
              <a:rPr lang="en-US" dirty="0" err="1"/>
              <a:t>menggambarkan</a:t>
            </a:r>
            <a:r>
              <a:rPr lang="en-US" dirty="0"/>
              <a:t> </a:t>
            </a:r>
            <a:r>
              <a:rPr lang="en-US" dirty="0" err="1"/>
              <a:t>kemampuan</a:t>
            </a:r>
            <a:r>
              <a:rPr lang="en-US" dirty="0"/>
              <a:t> </a:t>
            </a:r>
            <a:r>
              <a:rPr lang="en-US" dirty="0" err="1"/>
              <a:t>pengetahuan</a:t>
            </a:r>
            <a:r>
              <a:rPr lang="en-US" dirty="0"/>
              <a:t> </a:t>
            </a:r>
            <a:r>
              <a:rPr lang="en-US" dirty="0" err="1"/>
              <a:t>dan</a:t>
            </a:r>
            <a:r>
              <a:rPr lang="en-US" dirty="0"/>
              <a:t> </a:t>
            </a:r>
            <a:r>
              <a:rPr lang="en-US" dirty="0" err="1"/>
              <a:t>keterampilan</a:t>
            </a:r>
            <a:r>
              <a:rPr lang="en-US" dirty="0"/>
              <a:t>.</a:t>
            </a:r>
          </a:p>
          <a:p>
            <a:pPr lvl="0"/>
            <a:r>
              <a:rPr lang="en-US" dirty="0" err="1"/>
              <a:t>Peran</a:t>
            </a:r>
            <a:r>
              <a:rPr lang="en-US" dirty="0"/>
              <a:t> </a:t>
            </a:r>
            <a:r>
              <a:rPr lang="en-US" dirty="0" err="1"/>
              <a:t>pendidikan</a:t>
            </a:r>
            <a:r>
              <a:rPr lang="en-US" dirty="0"/>
              <a:t> </a:t>
            </a:r>
            <a:r>
              <a:rPr lang="en-US" dirty="0" err="1"/>
              <a:t>adalah</a:t>
            </a:r>
            <a:r>
              <a:rPr lang="en-US" dirty="0"/>
              <a:t> </a:t>
            </a:r>
            <a:r>
              <a:rPr lang="en-US" dirty="0" err="1"/>
              <a:t>untuk</a:t>
            </a:r>
            <a:r>
              <a:rPr lang="en-US" dirty="0"/>
              <a:t> </a:t>
            </a:r>
            <a:r>
              <a:rPr lang="en-US" dirty="0" err="1"/>
              <a:t>menyeleksi</a:t>
            </a:r>
            <a:r>
              <a:rPr lang="en-US" dirty="0"/>
              <a:t> </a:t>
            </a:r>
            <a:r>
              <a:rPr lang="en-US" dirty="0" err="1"/>
              <a:t>individu</a:t>
            </a:r>
            <a:r>
              <a:rPr lang="en-US" dirty="0"/>
              <a:t> yang </a:t>
            </a:r>
            <a:r>
              <a:rPr lang="en-US" dirty="0" err="1"/>
              <a:t>memiliki</a:t>
            </a:r>
            <a:r>
              <a:rPr lang="en-US" dirty="0"/>
              <a:t> “</a:t>
            </a:r>
            <a:r>
              <a:rPr lang="en-US" dirty="0" err="1"/>
              <a:t>bawaan</a:t>
            </a:r>
            <a:r>
              <a:rPr lang="en-US" dirty="0"/>
              <a:t>” yang </a:t>
            </a:r>
            <a:r>
              <a:rPr lang="en-US" dirty="0" err="1"/>
              <a:t>dibutuhkan</a:t>
            </a:r>
            <a:r>
              <a:rPr lang="en-US" dirty="0"/>
              <a:t> </a:t>
            </a:r>
            <a:r>
              <a:rPr lang="en-US" dirty="0" err="1"/>
              <a:t>pengusaha</a:t>
            </a:r>
            <a:r>
              <a:rPr lang="en-US" dirty="0"/>
              <a:t> </a:t>
            </a:r>
            <a:r>
              <a:rPr lang="en-US" dirty="0" err="1"/>
              <a:t>seperti</a:t>
            </a:r>
            <a:r>
              <a:rPr lang="en-US" dirty="0"/>
              <a:t> </a:t>
            </a:r>
            <a:r>
              <a:rPr lang="en-US" dirty="0" err="1"/>
              <a:t>kemampuan</a:t>
            </a:r>
            <a:r>
              <a:rPr lang="en-US" dirty="0"/>
              <a:t> </a:t>
            </a:r>
            <a:r>
              <a:rPr lang="en-US" dirty="0" err="1"/>
              <a:t>intelektual</a:t>
            </a:r>
            <a:r>
              <a:rPr lang="en-US" dirty="0"/>
              <a:t>, </a:t>
            </a:r>
            <a:r>
              <a:rPr lang="en-US" dirty="0" err="1"/>
              <a:t>motivasi</a:t>
            </a:r>
            <a:r>
              <a:rPr lang="en-US" dirty="0"/>
              <a:t> </a:t>
            </a:r>
            <a:r>
              <a:rPr lang="en-US" dirty="0" err="1"/>
              <a:t>tinggi</a:t>
            </a:r>
            <a:r>
              <a:rPr lang="en-US" dirty="0"/>
              <a:t>, </a:t>
            </a:r>
            <a:r>
              <a:rPr lang="en-US" dirty="0" err="1"/>
              <a:t>dan</a:t>
            </a:r>
            <a:r>
              <a:rPr lang="en-US" dirty="0"/>
              <a:t> </a:t>
            </a:r>
            <a:r>
              <a:rPr lang="en-US" dirty="0" err="1"/>
              <a:t>kemauan</a:t>
            </a:r>
            <a:r>
              <a:rPr lang="en-US" dirty="0"/>
              <a:t> </a:t>
            </a:r>
            <a:r>
              <a:rPr lang="en-US" dirty="0" err="1"/>
              <a:t>untuk</a:t>
            </a:r>
            <a:r>
              <a:rPr lang="en-US" dirty="0"/>
              <a:t> </a:t>
            </a:r>
            <a:r>
              <a:rPr lang="en-US" dirty="0" err="1"/>
              <a:t>bekerja</a:t>
            </a:r>
            <a:r>
              <a:rPr lang="en-US" dirty="0"/>
              <a:t> </a:t>
            </a:r>
            <a:r>
              <a:rPr lang="en-US" dirty="0" err="1"/>
              <a:t>keras</a:t>
            </a:r>
            <a:r>
              <a:rPr lang="en-US" dirty="0"/>
              <a:t> (</a:t>
            </a:r>
            <a:r>
              <a:rPr lang="en-US" dirty="0" err="1"/>
              <a:t>ini</a:t>
            </a:r>
            <a:r>
              <a:rPr lang="en-US" dirty="0"/>
              <a:t> yang </a:t>
            </a:r>
            <a:r>
              <a:rPr lang="en-US" dirty="0" err="1"/>
              <a:t>memberikan</a:t>
            </a:r>
            <a:r>
              <a:rPr lang="en-US" dirty="0"/>
              <a:t> </a:t>
            </a:r>
            <a:r>
              <a:rPr lang="en-US" dirty="0" err="1"/>
              <a:t>nilai</a:t>
            </a:r>
            <a:r>
              <a:rPr lang="en-US" dirty="0"/>
              <a:t> </a:t>
            </a:r>
            <a:r>
              <a:rPr lang="en-US" dirty="0" err="1"/>
              <a:t>investasi</a:t>
            </a:r>
            <a:r>
              <a:rPr lang="en-US" dirty="0"/>
              <a:t> </a:t>
            </a:r>
            <a:r>
              <a:rPr lang="en-US" dirty="0" err="1"/>
              <a:t>jangka</a:t>
            </a:r>
            <a:r>
              <a:rPr lang="en-US" dirty="0"/>
              <a:t> </a:t>
            </a:r>
            <a:r>
              <a:rPr lang="en-US" dirty="0" err="1"/>
              <a:t>panjang</a:t>
            </a:r>
            <a:r>
              <a:rPr lang="en-US" dirty="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Teori</a:t>
            </a:r>
            <a:r>
              <a:rPr lang="en-US" dirty="0" smtClean="0"/>
              <a:t> </a:t>
            </a:r>
            <a:r>
              <a:rPr lang="en-US" dirty="0" err="1" smtClean="0"/>
              <a:t>Signalling</a:t>
            </a:r>
            <a:r>
              <a:rPr lang="en-US" dirty="0" smtClean="0"/>
              <a:t> Hypothesis Spence, 1972</a:t>
            </a:r>
            <a:br>
              <a:rPr lang="en-US" dirty="0" smtClean="0"/>
            </a:br>
            <a:endParaRPr lang="en-US" dirty="0"/>
          </a:p>
        </p:txBody>
      </p:sp>
      <p:sp>
        <p:nvSpPr>
          <p:cNvPr id="3" name="Content Placeholder 2"/>
          <p:cNvSpPr>
            <a:spLocks noGrp="1"/>
          </p:cNvSpPr>
          <p:nvPr>
            <p:ph idx="1"/>
          </p:nvPr>
        </p:nvSpPr>
        <p:spPr/>
        <p:txBody>
          <a:bodyPr/>
          <a:lstStyle/>
          <a:p>
            <a:r>
              <a:rPr lang="en-US" dirty="0" smtClean="0"/>
              <a:t>Employer </a:t>
            </a:r>
            <a:r>
              <a:rPr lang="en-US" dirty="0"/>
              <a:t>is initially uncertain of given </a:t>
            </a:r>
            <a:r>
              <a:rPr lang="en-US" dirty="0" err="1"/>
              <a:t>empliyee’s</a:t>
            </a:r>
            <a:r>
              <a:rPr lang="en-US" dirty="0"/>
              <a:t> productivity capacity</a:t>
            </a:r>
          </a:p>
          <a:p>
            <a:r>
              <a:rPr lang="en-US" dirty="0"/>
              <a:t>Based on experience, </a:t>
            </a:r>
            <a:r>
              <a:rPr lang="en-US" dirty="0" err="1"/>
              <a:t>empluer</a:t>
            </a:r>
            <a:r>
              <a:rPr lang="en-US" dirty="0"/>
              <a:t> uses schooling and indices as signaling on average performance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Teori</a:t>
            </a:r>
            <a:r>
              <a:rPr lang="en-US" dirty="0" smtClean="0"/>
              <a:t> Signaling</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Yang </a:t>
            </a:r>
            <a:r>
              <a:rPr lang="en-US" dirty="0" err="1"/>
              <a:t>dicari</a:t>
            </a:r>
            <a:r>
              <a:rPr lang="en-US" dirty="0"/>
              <a:t> </a:t>
            </a:r>
            <a:r>
              <a:rPr lang="en-US" dirty="0" err="1"/>
              <a:t>penguasaha</a:t>
            </a:r>
            <a:r>
              <a:rPr lang="en-US" dirty="0"/>
              <a:t> </a:t>
            </a:r>
            <a:r>
              <a:rPr lang="en-US" dirty="0" err="1"/>
              <a:t>adalah</a:t>
            </a:r>
            <a:r>
              <a:rPr lang="en-US" dirty="0"/>
              <a:t> </a:t>
            </a:r>
            <a:r>
              <a:rPr lang="en-US" dirty="0" err="1"/>
              <a:t>karyawan</a:t>
            </a:r>
            <a:r>
              <a:rPr lang="en-US" dirty="0"/>
              <a:t> yang </a:t>
            </a:r>
            <a:r>
              <a:rPr lang="en-US" dirty="0" err="1"/>
              <a:t>produktif</a:t>
            </a:r>
            <a:r>
              <a:rPr lang="en-US" dirty="0"/>
              <a:t> </a:t>
            </a:r>
            <a:r>
              <a:rPr lang="en-US" dirty="0" err="1"/>
              <a:t>dan</a:t>
            </a:r>
            <a:r>
              <a:rPr lang="en-US" dirty="0"/>
              <a:t> </a:t>
            </a:r>
            <a:r>
              <a:rPr lang="en-US" dirty="0" err="1"/>
              <a:t>tinggi</a:t>
            </a:r>
            <a:r>
              <a:rPr lang="en-US" dirty="0"/>
              <a:t> </a:t>
            </a:r>
            <a:r>
              <a:rPr lang="en-US" dirty="0" err="1"/>
              <a:t>kinerjanya</a:t>
            </a:r>
            <a:endParaRPr lang="en-US" dirty="0"/>
          </a:p>
          <a:p>
            <a:pPr lvl="0"/>
            <a:r>
              <a:rPr lang="en-US" dirty="0" err="1"/>
              <a:t>Pengusaha</a:t>
            </a:r>
            <a:r>
              <a:rPr lang="en-US" dirty="0"/>
              <a:t> </a:t>
            </a:r>
            <a:r>
              <a:rPr lang="en-US" dirty="0" err="1"/>
              <a:t>pada</a:t>
            </a:r>
            <a:r>
              <a:rPr lang="en-US" dirty="0"/>
              <a:t> </a:t>
            </a:r>
            <a:r>
              <a:rPr lang="en-US" dirty="0" err="1"/>
              <a:t>awalnya</a:t>
            </a:r>
            <a:r>
              <a:rPr lang="en-US" dirty="0"/>
              <a:t> </a:t>
            </a:r>
            <a:r>
              <a:rPr lang="en-US" dirty="0" err="1"/>
              <a:t>tidak</a:t>
            </a:r>
            <a:r>
              <a:rPr lang="en-US" dirty="0"/>
              <a:t> </a:t>
            </a:r>
            <a:r>
              <a:rPr lang="en-US" dirty="0" err="1"/>
              <a:t>pernah</a:t>
            </a:r>
            <a:r>
              <a:rPr lang="en-US" dirty="0"/>
              <a:t> </a:t>
            </a:r>
            <a:r>
              <a:rPr lang="en-US" dirty="0" err="1"/>
              <a:t>mendapatkan</a:t>
            </a:r>
            <a:r>
              <a:rPr lang="en-US" dirty="0"/>
              <a:t> </a:t>
            </a:r>
            <a:r>
              <a:rPr lang="en-US" dirty="0" err="1"/>
              <a:t>kepastian</a:t>
            </a:r>
            <a:r>
              <a:rPr lang="en-US" dirty="0"/>
              <a:t> </a:t>
            </a:r>
            <a:r>
              <a:rPr lang="en-US" dirty="0" err="1"/>
              <a:t>tentang</a:t>
            </a:r>
            <a:r>
              <a:rPr lang="en-US" dirty="0"/>
              <a:t> </a:t>
            </a:r>
            <a:r>
              <a:rPr lang="en-US" dirty="0" err="1"/>
              <a:t>kemampuan</a:t>
            </a:r>
            <a:r>
              <a:rPr lang="en-US" dirty="0"/>
              <a:t> </a:t>
            </a:r>
            <a:r>
              <a:rPr lang="en-US" dirty="0" err="1"/>
              <a:t>produktifitas</a:t>
            </a:r>
            <a:r>
              <a:rPr lang="en-US" dirty="0"/>
              <a:t> </a:t>
            </a:r>
            <a:r>
              <a:rPr lang="en-US" dirty="0" err="1"/>
              <a:t>karyawannya</a:t>
            </a:r>
            <a:endParaRPr lang="en-US" dirty="0"/>
          </a:p>
          <a:p>
            <a:pPr lvl="0"/>
            <a:r>
              <a:rPr lang="en-US" dirty="0"/>
              <a:t>Dari </a:t>
            </a:r>
            <a:r>
              <a:rPr lang="en-US" dirty="0" err="1"/>
              <a:t>pengalaman</a:t>
            </a:r>
            <a:r>
              <a:rPr lang="en-US" dirty="0"/>
              <a:t>, </a:t>
            </a:r>
            <a:r>
              <a:rPr lang="en-US" dirty="0" err="1"/>
              <a:t>penguasaha</a:t>
            </a:r>
            <a:r>
              <a:rPr lang="en-US" dirty="0"/>
              <a:t> </a:t>
            </a:r>
            <a:r>
              <a:rPr lang="en-US" dirty="0" err="1"/>
              <a:t>menggunakan</a:t>
            </a:r>
            <a:r>
              <a:rPr lang="en-US" dirty="0"/>
              <a:t> </a:t>
            </a:r>
            <a:r>
              <a:rPr lang="en-US" dirty="0" err="1"/>
              <a:t>latar</a:t>
            </a:r>
            <a:r>
              <a:rPr lang="en-US" dirty="0"/>
              <a:t> </a:t>
            </a:r>
            <a:r>
              <a:rPr lang="en-US" dirty="0" err="1"/>
              <a:t>belakang</a:t>
            </a:r>
            <a:r>
              <a:rPr lang="en-US" dirty="0"/>
              <a:t> </a:t>
            </a:r>
            <a:r>
              <a:rPr lang="en-US" dirty="0" err="1"/>
              <a:t>pendidikan</a:t>
            </a:r>
            <a:r>
              <a:rPr lang="en-US" dirty="0"/>
              <a:t> </a:t>
            </a:r>
            <a:r>
              <a:rPr lang="en-US" dirty="0" err="1"/>
              <a:t>dan</a:t>
            </a:r>
            <a:r>
              <a:rPr lang="en-US" dirty="0"/>
              <a:t> “</a:t>
            </a:r>
            <a:r>
              <a:rPr lang="en-US" dirty="0" err="1"/>
              <a:t>bawaan</a:t>
            </a:r>
            <a:r>
              <a:rPr lang="en-US" dirty="0"/>
              <a:t>” </a:t>
            </a:r>
            <a:r>
              <a:rPr lang="en-US" dirty="0" err="1"/>
              <a:t>sebagai</a:t>
            </a:r>
            <a:r>
              <a:rPr lang="en-US" dirty="0"/>
              <a:t> signal (</a:t>
            </a:r>
            <a:r>
              <a:rPr lang="en-US" dirty="0" err="1"/>
              <a:t>pertanda</a:t>
            </a:r>
            <a:r>
              <a:rPr lang="en-US" dirty="0"/>
              <a:t>) rata-rata </a:t>
            </a:r>
            <a:r>
              <a:rPr lang="en-US" dirty="0" err="1"/>
              <a:t>kinerja</a:t>
            </a:r>
            <a:r>
              <a:rPr lang="en-US" dirty="0"/>
              <a:t> </a:t>
            </a:r>
            <a:r>
              <a:rPr lang="en-US" dirty="0" err="1"/>
              <a:t>karyawan</a:t>
            </a:r>
            <a:r>
              <a:rPr lang="en-US" dirty="0"/>
              <a:t> </a:t>
            </a:r>
            <a:r>
              <a:rPr lang="en-US" dirty="0" err="1"/>
              <a:t>oleh</a:t>
            </a:r>
            <a:r>
              <a:rPr lang="en-US" dirty="0"/>
              <a:t> </a:t>
            </a:r>
            <a:r>
              <a:rPr lang="en-US" dirty="0" err="1"/>
              <a:t>karena</a:t>
            </a:r>
            <a:r>
              <a:rPr lang="en-US" dirty="0"/>
              <a:t> </a:t>
            </a:r>
            <a:r>
              <a:rPr lang="en-US" dirty="0" err="1"/>
              <a:t>itu</a:t>
            </a:r>
            <a:r>
              <a:rPr lang="en-US" dirty="0"/>
              <a:t> </a:t>
            </a:r>
            <a:r>
              <a:rPr lang="en-US" dirty="0" err="1"/>
              <a:t>dipergunakan</a:t>
            </a:r>
            <a:r>
              <a:rPr lang="en-US" dirty="0"/>
              <a:t> </a:t>
            </a:r>
            <a:r>
              <a:rPr lang="en-US" dirty="0" err="1"/>
              <a:t>sebagai</a:t>
            </a:r>
            <a:r>
              <a:rPr lang="en-US" dirty="0"/>
              <a:t> </a:t>
            </a:r>
            <a:r>
              <a:rPr lang="en-US" dirty="0" err="1"/>
              <a:t>persyaratan</a:t>
            </a:r>
            <a:r>
              <a:rPr lang="en-US" dirty="0"/>
              <a:t> </a:t>
            </a:r>
            <a:r>
              <a:rPr lang="en-US" dirty="0" err="1"/>
              <a:t>seleksi</a:t>
            </a:r>
            <a:endParaRPr lang="en-US" dirty="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214</TotalTime>
  <Words>862</Words>
  <Application>Microsoft Office PowerPoint</Application>
  <PresentationFormat>On-screen Show (4:3)</PresentationFormat>
  <Paragraphs>59</Paragraphs>
  <Slides>15</Slides>
  <Notes>0</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Median</vt:lpstr>
      <vt:lpstr>Solstice</vt:lpstr>
      <vt:lpstr>Urban</vt:lpstr>
      <vt:lpstr>PowerPoint Presentation</vt:lpstr>
      <vt:lpstr>Teori Fungsi Sosial : Bowles &amp; Gintis, 1975: </vt:lpstr>
      <vt:lpstr>Teori Fungsi Sosial : </vt:lpstr>
      <vt:lpstr>TEORI Crediantialism : Ivan Berg, 1970 </vt:lpstr>
      <vt:lpstr>Crediantialism </vt:lpstr>
      <vt:lpstr> Teori Screening  Hipotesis : Kenneth Arrow, 1974 </vt:lpstr>
      <vt:lpstr>Teori Screening</vt:lpstr>
      <vt:lpstr>Teori Signalling Hypothesis Spence, 1972 </vt:lpstr>
      <vt:lpstr>Teori Signaling </vt:lpstr>
      <vt:lpstr>Pendekatan Pasar LAL, 1979. Deoeringer and piore, 1971 </vt:lpstr>
      <vt:lpstr>Teori Pasar </vt:lpstr>
      <vt:lpstr>Kondisi Pasar Tenaga Kerja Nasional </vt:lpstr>
      <vt:lpstr>Kecenderungan Pasar Internasional </vt:lpstr>
      <vt:lpstr>Pasar Kerja Internal </vt:lpstr>
      <vt:lpstr>PowerPoint Presentation</vt:lpstr>
    </vt:vector>
  </TitlesOfParts>
  <Company>UNY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KETENAGA KERJAAN</dc:title>
  <dc:creator>Kokom Komariah, M. Pd.</dc:creator>
  <cp:lastModifiedBy>May</cp:lastModifiedBy>
  <cp:revision>11</cp:revision>
  <dcterms:created xsi:type="dcterms:W3CDTF">2009-05-05T18:17:55Z</dcterms:created>
  <dcterms:modified xsi:type="dcterms:W3CDTF">2015-04-08T06:50:38Z</dcterms:modified>
</cp:coreProperties>
</file>