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277" r:id="rId5"/>
    <p:sldId id="278" r:id="rId6"/>
    <p:sldId id="279" r:id="rId7"/>
    <p:sldId id="280" r:id="rId8"/>
    <p:sldId id="281" r:id="rId9"/>
    <p:sldId id="282" r:id="rId10"/>
    <p:sldId id="283" r:id="rId11"/>
    <p:sldId id="274"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F064B-22E7-47A8-B1F6-172E20AAA439}"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3A73-4768-4397-BB35-91441DD937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3.bp.blogspot.com/-aUDsYo7HY_I/UM3RaIvKZyI/AAAAAAAABA8/X5MLIwUg8F4/s1600/e6.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bp.blogspot.com/-q3kLKZB-Ozk/UM3OrZC-J6I/AAAAAAAABAU/LDFHqtCI-kY/s1600/e1.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2.bp.blogspot.com/--MQdBmLcokc/UM3PjkQ768I/AAAAAAAABAc/0yy1YWhiznI/s1600/e2.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2.bp.blogspot.com/-rwhOmpk-gdE/UM3QL9Zo3-I/AAAAAAAABAk/i02usSn9Hss/s1600/e3.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3.bp.blogspot.com/-RYzsBrquY90/UM3QriII6HI/AAAAAAAABAs/RwiUbiZYfjI/s1600/e4.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4.bp.blogspot.com/-LJpKDot1BN8/UM3RWbfcVxI/AAAAAAAABA0/y1Sa6Mv-GP4/s1600/e5.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00166"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Ke-7</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2"/>
          <a:srcRect/>
          <a:stretch>
            <a:fillRect/>
          </a:stretch>
        </p:blipFill>
        <p:spPr bwMode="auto">
          <a:xfrm>
            <a:off x="214282" y="285728"/>
            <a:ext cx="1571637" cy="714380"/>
          </a:xfrm>
          <a:prstGeom prst="rect">
            <a:avLst/>
          </a:prstGeom>
          <a:noFill/>
        </p:spPr>
      </p:pic>
      <p:sp>
        <p:nvSpPr>
          <p:cNvPr id="6" name="Rectangle 5"/>
          <p:cNvSpPr/>
          <p:nvPr/>
        </p:nvSpPr>
        <p:spPr>
          <a:xfrm>
            <a:off x="1000100" y="2786058"/>
            <a:ext cx="7072362" cy="830997"/>
          </a:xfrm>
          <a:prstGeom prst="rect">
            <a:avLst/>
          </a:prstGeom>
        </p:spPr>
        <p:txBody>
          <a:bodyPr wrap="square">
            <a:spAutoFit/>
          </a:bodyPr>
          <a:lstStyle/>
          <a:p>
            <a:pPr algn="ctr">
              <a:defRPr/>
            </a:pPr>
            <a:r>
              <a:rPr lang="en-US" sz="2400" dirty="0" smtClean="0">
                <a:solidFill>
                  <a:schemeClr val="dk1"/>
                </a:solidFill>
                <a:latin typeface="Berlin Sans FB Demi" pitchFamily="34" charset="0"/>
              </a:rPr>
              <a:t>PERKEMBANGAN EKONOMI - TEORI PUSAT PERTUMBUHAN</a:t>
            </a:r>
            <a:endParaRPr lang="en-US" sz="2400" b="1" dirty="0" smtClean="0">
              <a:solidFill>
                <a:schemeClr val="dk1"/>
              </a:solidFill>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285720" y="1571612"/>
            <a:ext cx="4071966"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Tempat sentral ini memengaruhi seluruh bagian wilayah sekitarnya dan wilayah itu sendiri. Pembangunan tempat sentral ini tidak berorientasi pada sektor ekonomi, tetapi pada sektor sosial dan politik. Contohnya kota pusat pemerintah. Para konsumen di tempat-tempat yang lebih kecil berbelanja ke tempat-tempat yang lebih besar yang letaknya terdekat.</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5057" name="Picture 6" descr="http://3.bp.blogspot.com/-aUDsYo7HY_I/UM3RaIvKZyI/AAAAAAAABA8/X5MLIwUg8F4/s400/e6.jpg">
            <a:hlinkClick r:id="rId2"/>
          </p:cNvPr>
          <p:cNvPicPr>
            <a:picLocks noChangeAspect="1" noChangeArrowheads="1"/>
          </p:cNvPicPr>
          <p:nvPr/>
        </p:nvPicPr>
        <p:blipFill>
          <a:blip r:embed="rId3"/>
          <a:srcRect/>
          <a:stretch>
            <a:fillRect/>
          </a:stretch>
        </p:blipFill>
        <p:spPr bwMode="auto">
          <a:xfrm>
            <a:off x="4500562" y="1857364"/>
            <a:ext cx="4537693" cy="2643206"/>
          </a:xfrm>
          <a:prstGeom prst="rect">
            <a:avLst/>
          </a:prstGeom>
          <a:noFill/>
        </p:spPr>
      </p:pic>
      <p:sp>
        <p:nvSpPr>
          <p:cNvPr id="45059" name="Rectangle 3"/>
          <p:cNvSpPr>
            <a:spLocks noChangeArrowheads="1"/>
          </p:cNvSpPr>
          <p:nvPr/>
        </p:nvSpPr>
        <p:spPr bwMode="auto">
          <a:xfrm>
            <a:off x="0" y="2676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33"/>
                </a:solidFill>
                <a:effectLst/>
                <a:latin typeface="Calibri"/>
                <a:ea typeface="Times New Roman" pitchFamily="18" charset="0"/>
                <a:cs typeface="Times New Roman" pitchFamily="18" charset="0"/>
              </a:rPr>
              <a:t>·</a:t>
            </a:r>
            <a:r>
              <a:rPr kumimoji="0" lang="id-ID" sz="1000" b="0" i="0" u="none" strike="noStrike" cap="none" normalizeH="0" baseline="0" smtClean="0">
                <a:ln>
                  <a:noFill/>
                </a:ln>
                <a:solidFill>
                  <a:srgbClr val="333333"/>
                </a:solidFill>
                <a:effectLst/>
                <a:latin typeface="Verdana" pitchFamily="34" charset="0"/>
                <a:ea typeface="Times New Roman" pitchFamily="18" charset="0"/>
                <a:cs typeface="Times New Roman" pitchFamily="18" charset="0"/>
              </a:rPr>
              <a:t>  </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285720" y="714356"/>
            <a:ext cx="5489596" cy="400110"/>
          </a:xfrm>
          <a:prstGeom prst="rect">
            <a:avLst/>
          </a:prstGeom>
        </p:spPr>
        <p:txBody>
          <a:bodyPr wrap="square">
            <a:spAutoFit/>
          </a:bodyPr>
          <a:lstStyle/>
          <a:p>
            <a:pPr lvl="0" algn="just" fontAlgn="base">
              <a:spcBef>
                <a:spcPct val="0"/>
              </a:spcBef>
              <a:spcAft>
                <a:spcPct val="0"/>
              </a:spcAft>
            </a:pPr>
            <a:r>
              <a:rPr lang="id-ID" sz="2000" b="1" dirty="0" smtClean="0">
                <a:solidFill>
                  <a:prstClr val="black"/>
                </a:solidFill>
                <a:latin typeface="Calibri" pitchFamily="34" charset="0"/>
                <a:ea typeface="Times New Roman" pitchFamily="18" charset="0"/>
                <a:cs typeface="Times New Roman" pitchFamily="18" charset="0"/>
              </a:rPr>
              <a:t>c. Tempat Sentral Menurut Administrasi (K7)</a:t>
            </a:r>
            <a:endParaRPr lang="id-ID" sz="2000" dirty="0" smtClean="0">
              <a:solidFill>
                <a:prstClr val="black"/>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Z:\Dokumentasi Kegiatan Photos\Dokumentasi Talaud\IMG_6726.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5" name="WordArt 6"/>
          <p:cNvSpPr>
            <a:spLocks noChangeArrowheads="1" noChangeShapeType="1" noTextEdit="1"/>
          </p:cNvSpPr>
          <p:nvPr/>
        </p:nvSpPr>
        <p:spPr bwMode="auto">
          <a:xfrm>
            <a:off x="642910" y="3286124"/>
            <a:ext cx="3571900" cy="1073148"/>
          </a:xfrm>
          <a:prstGeom prst="rect">
            <a:avLst/>
          </a:prstGeom>
        </p:spPr>
        <p:txBody>
          <a:bodyPr wrap="none" fromWordArt="1">
            <a:prstTxWarp prst="textSlantUp">
              <a:avLst>
                <a:gd name="adj" fmla="val 0"/>
              </a:avLst>
            </a:prstTxWarp>
          </a:bodyPr>
          <a:lstStyle/>
          <a:p>
            <a:pPr algn="ctr"/>
            <a:r>
              <a:rPr lang="en-US" sz="36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sekian</a:t>
            </a:r>
            <a:endPar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Berlin Sans FB Demi" pitchFamily="34" charset="0"/>
                <a:ea typeface="+mj-ea"/>
                <a:cs typeface="Times New Roman" pitchFamily="18" charset="0"/>
              </a:rPr>
              <a:t>TEORI PUSAT PERTUMBUHAN</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
        <p:nvSpPr>
          <p:cNvPr id="3" name="Rectangle 2"/>
          <p:cNvSpPr/>
          <p:nvPr/>
        </p:nvSpPr>
        <p:spPr>
          <a:xfrm>
            <a:off x="428596" y="785794"/>
            <a:ext cx="8429684" cy="707886"/>
          </a:xfrm>
          <a:prstGeom prst="rect">
            <a:avLst/>
          </a:prstGeom>
        </p:spPr>
        <p:txBody>
          <a:bodyPr wrap="square">
            <a:spAutoFit/>
          </a:bodyPr>
          <a:lstStyle/>
          <a:p>
            <a:pPr algn="ctr"/>
            <a:r>
              <a:rPr lang="id-ID" sz="2000" b="1" dirty="0" smtClean="0"/>
              <a:t>Pusat pertumbuhan dapat terbentuk di suatu wilayah. Terbentuknya pusat pertumbuhan dapat terjadi secara alami atau dengan perencanaan</a:t>
            </a:r>
            <a:endParaRPr lang="id-ID" sz="2000" dirty="0"/>
          </a:p>
        </p:txBody>
      </p:sp>
      <p:sp>
        <p:nvSpPr>
          <p:cNvPr id="3073" name="Rectangle 1"/>
          <p:cNvSpPr>
            <a:spLocks noChangeArrowheads="1"/>
          </p:cNvSpPr>
          <p:nvPr/>
        </p:nvSpPr>
        <p:spPr bwMode="auto">
          <a:xfrm>
            <a:off x="142876" y="1571612"/>
            <a:ext cx="885828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id-ID"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TEORI POLARISASI EKONOMI</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261938" marR="0" lvl="0" algn="just"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Teori polarisasi ekonomi dikemukakan oleh </a:t>
            </a:r>
            <a:r>
              <a:rPr kumimoji="0" lang="id-ID"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Gunar Myrdal. </a:t>
            </a: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Menurut </a:t>
            </a:r>
            <a:r>
              <a:rPr kumimoji="0" lang="id-ID"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Myrdal, </a:t>
            </a: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setiap daerah mempunyai pusat pertumbuhan yang menjadi daya tarik bagi tenaga buruh dari pinggiran. Pusat pertumbuhan tersebut juga mempunyai daya tarik terhadap tenaga terampil, modal, dan barang-barang dagangan yang menunjang pertumbuhan suatu lokasi. Demikian terus-menerus akan terjadi pertumbuhan yang makin lama makin pesat atau akan terjadi polarisasi pertumbuhan ekonomi (polarization of economic growth).</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261938" marR="0" lvl="0" algn="just"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Teori polarisasi ekonomi Myrdal ini menggunakan konsep pusat-pinggiran (coreperiphery). Konsep pusat-pinggiran merugikan daerah pinggiran, sehingga perlu diatasi dengan membatasi migrasi (urbanisasi), mencegah keluarnya modal dari daerah pinggiran, membangun daerah pinggiran, dan membangun wilayah pedesaan.</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261938" marR="0" lvl="0" algn="just"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Adanya pusat pertumbuhan akan berpengaruh terhadap daerah di sekitarnya. Pengaruh tersebut dapat berupa pengaruh positif dan negatif. Pengaruh positif terhadap perkembangan daerah sekitarnya disebut spread effect. Contohnya adalah terbukanya kesempatan kerja, banyaknya investasi yang masuk, upah buruk semakin tinggi, serta penduduk dapat memasarkan bahan mentah. Sedangkan pengaruh negatifnya disebut backwash effect, contohnya adalah adanya ketimpangan wilayah, meningkatnya kriminalitas, kerusakan lingkungan, dan lain sebagainya.</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1000108"/>
            <a:ext cx="871543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dirty="0" smtClean="0">
                <a:ln>
                  <a:noFill/>
                </a:ln>
                <a:solidFill>
                  <a:srgbClr val="FF0000"/>
                </a:solidFill>
                <a:effectLst/>
                <a:ea typeface="Times New Roman" pitchFamily="18" charset="0"/>
                <a:cs typeface="Times New Roman" pitchFamily="18" charset="0"/>
              </a:rPr>
              <a:t>TEORI KUTUB PERTUMBUHAN</a:t>
            </a:r>
            <a:endParaRPr kumimoji="0" lang="id-ID" sz="2000" b="0" i="0" u="none" strike="noStrike" cap="none" normalizeH="0" baseline="0" dirty="0" smtClean="0">
              <a:ln>
                <a:noFill/>
              </a:ln>
              <a:solidFill>
                <a:srgbClr val="FF000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ea typeface="Times New Roman" pitchFamily="18" charset="0"/>
                <a:cs typeface="Times New Roman" pitchFamily="18" charset="0"/>
              </a:rPr>
              <a:t>Konsep kutub pertumbuhan </a:t>
            </a:r>
            <a:r>
              <a:rPr kumimoji="0" lang="id-ID" sz="2000" b="0" i="1" u="none" strike="noStrike" cap="none" normalizeH="0" baseline="0" dirty="0" smtClean="0">
                <a:ln>
                  <a:noFill/>
                </a:ln>
                <a:solidFill>
                  <a:schemeClr val="tx1"/>
                </a:solidFill>
                <a:effectLst/>
                <a:ea typeface="Times New Roman" pitchFamily="18" charset="0"/>
                <a:cs typeface="Times New Roman" pitchFamily="18" charset="0"/>
              </a:rPr>
              <a:t>(growth pole concept) </a:t>
            </a:r>
            <a:r>
              <a:rPr kumimoji="0" lang="id-ID" sz="2000" b="0" i="0" u="none" strike="noStrike" cap="none" normalizeH="0" baseline="0" dirty="0" smtClean="0">
                <a:ln>
                  <a:noFill/>
                </a:ln>
                <a:solidFill>
                  <a:schemeClr val="tx1"/>
                </a:solidFill>
                <a:effectLst/>
                <a:ea typeface="Times New Roman" pitchFamily="18" charset="0"/>
                <a:cs typeface="Times New Roman" pitchFamily="18" charset="0"/>
              </a:rPr>
              <a:t>dikemukakan oleh </a:t>
            </a:r>
            <a:r>
              <a:rPr kumimoji="0" lang="id-ID" sz="2000" b="1" i="0" u="none" strike="noStrike" cap="none" normalizeH="0" baseline="0" dirty="0" smtClean="0">
                <a:ln>
                  <a:noFill/>
                </a:ln>
                <a:solidFill>
                  <a:srgbClr val="FF0000"/>
                </a:solidFill>
                <a:effectLst/>
                <a:ea typeface="Times New Roman" pitchFamily="18" charset="0"/>
                <a:cs typeface="Times New Roman" pitchFamily="18" charset="0"/>
              </a:rPr>
              <a:t>Perroux, </a:t>
            </a:r>
            <a:r>
              <a:rPr kumimoji="0" lang="id-ID" sz="2000" b="0" i="0" u="none" strike="noStrike" cap="none" normalizeH="0" baseline="0" dirty="0" smtClean="0">
                <a:ln>
                  <a:noFill/>
                </a:ln>
                <a:solidFill>
                  <a:schemeClr val="tx1"/>
                </a:solidFill>
                <a:effectLst/>
                <a:ea typeface="Times New Roman" pitchFamily="18" charset="0"/>
                <a:cs typeface="Times New Roman" pitchFamily="18" charset="0"/>
              </a:rPr>
              <a:t>seorang ahli ekonomi Prancis (1950). Menurut Perroux, kutub pertumbuhan adalah pusat-pusat dalam arti keruangan yang abstrak, sebagai tempat memancarnya kekuatankekuatan sentrifugal dan tertariknya kekuatan-kekuatan sentripetal. Pembangunan tidak terjadi secara serentak, melainkan muncul di tempat-tempat tertentu dengan kecepatan dan intensitas yang berbeda. Kutub pertumbuhan bukanlah kota atau wilayah, melainkan suatu kegiatan ekonomi yang dinamis. Hubungan kekuatan ekonomi yang dinamis tercipta di dalam dan di antara sektor-sektor ekonomi.</a:t>
            </a:r>
            <a:endParaRPr kumimoji="0" lang="en-US" sz="2000" b="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ea typeface="Times New Roman" pitchFamily="18" charset="0"/>
                <a:cs typeface="Arial" pitchFamily="34" charset="0"/>
              </a:rPr>
              <a:t>Contoh: industri baja di suatu daerah akan menimbulkan kekuatan sentripetal, yaitu menarik kegiatan-kegiatan yang langsung berhubungan dengan pembuatan baja, baik pada penyediaan bahan mentah maupun pasar. Industri tersebut juga menimbulkan kekuatan sentrifugal, yaitu rangsangan timbulnya kegiatan baru yang tidak berhubungan langsung dengan industry baja</a:t>
            </a:r>
            <a:r>
              <a:rPr kumimoji="0" lang="id-ID" sz="2000" b="0" i="0" u="none" strike="noStrike" cap="none" normalizeH="0" baseline="0" dirty="0" smtClean="0">
                <a:ln>
                  <a:noFill/>
                </a:ln>
                <a:solidFill>
                  <a:schemeClr val="tx1"/>
                </a:solidFill>
                <a:effectLst/>
                <a:cs typeface="Arial" pitchFamily="34" charset="0"/>
              </a:rPr>
              <a:t> </a:t>
            </a:r>
          </a:p>
        </p:txBody>
      </p:sp>
      <p:sp>
        <p:nvSpPr>
          <p:cNvPr id="6" name="Title 1"/>
          <p:cNvSpPr txBox="1">
            <a:spLocks/>
          </p:cNvSpPr>
          <p:nvPr/>
        </p:nvSpPr>
        <p:spPr>
          <a:xfrm>
            <a:off x="0" y="-24"/>
            <a:ext cx="9144000" cy="571504"/>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Berlin Sans FB Demi" pitchFamily="34" charset="0"/>
                <a:ea typeface="+mj-ea"/>
                <a:cs typeface="Times New Roman" pitchFamily="18" charset="0"/>
              </a:rPr>
              <a:t>TEORI PUSAT PERTUMBUHAN</a:t>
            </a:r>
            <a:endParaRPr kumimoji="0" lang="id-ID" sz="2800" b="0" i="0" u="none" strike="noStrike" kern="1200" cap="none" spc="0" normalizeH="0" baseline="0" noProof="0" dirty="0">
              <a:ln>
                <a:noFill/>
              </a:ln>
              <a:solidFill>
                <a:schemeClr val="bg1"/>
              </a:solidFill>
              <a:effectLst/>
              <a:uLnTx/>
              <a:uFillTx/>
              <a:latin typeface="Berlin Sans FB Demi" pitchFamily="34" charset="0"/>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14282" y="1571612"/>
            <a:ext cx="87154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TEORI PUSAT PERTUMBUHAN</a:t>
            </a:r>
            <a:endParaRPr kumimoji="0" lang="id-ID"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Teori pusat pertumbuhan dikemukakan oleh Boudeville. Menurut Boudeville (ahli ekonomi Prancis), pusat pertumbuhan adalah sekumpulan fenomena geografis dari semua kegiatan yang ada di permukaan Bumi. Suatu kota atau wilayah kota yang mempunyai industri populasi yang kompleks, dapat dikatakan sebagai pusat pertumbuhan. Industri populasi merupakan industri yang mempunyai pengaruh yang besar (baik langsung maupun tidak langsung) terhadap kegiatan lainnya.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4282" y="642918"/>
            <a:ext cx="857256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TEORI TEMPAT SENTRAL</a:t>
            </a:r>
            <a:endParaRPr kumimoji="0" lang="id-ID"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Teori tempat sentral dikemukakan oleh Walter Christaller (1933), seorang ahli geografi dari Jerman. Teori ini didasarkan pada lokasi dan pola persebaran permukiman dalam ruang. Dalam suatu ruang kadang ditemukan persebaran pola permukiman desa dan kota yang berbeda ukuran luasnya. Teori pusat pertumbuhan dari Christaller ini diperkuat oleh pendapat August Losch (1945) seorang ahli ekonomi Jerman.</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Keduanya berkesimpulan, bahwa cara yang baik untuk menyediakan pelayanan berdasarkan aspek keruangan dengan menempatkan aktivitas yang dimaksud pada hierarki permukiman yang luasnya meningkat dan lokasinya ada pada simpul-simpul jaringan heksagonal. Lokasi ini terdapat pada tempat sentral yang memungkinkan partisipasi manusia dengan jumlah maksimum, baik mereka yang terlibat dalam aktivitas pelayanan maupun yang menjadi konsumen dari barang-barang yang dihasilkannya.</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http://1.bp.blogspot.com/-q3kLKZB-Ozk/UM3OrZC-J6I/AAAAAAAABAU/LDFHqtCI-kY/s400/e1.jpg">
            <a:hlinkClick r:id="rId2"/>
          </p:cNvPr>
          <p:cNvPicPr/>
          <p:nvPr/>
        </p:nvPicPr>
        <p:blipFill>
          <a:blip r:embed="rId3"/>
          <a:srcRect/>
          <a:stretch>
            <a:fillRect/>
          </a:stretch>
        </p:blipFill>
        <p:spPr bwMode="auto">
          <a:xfrm>
            <a:off x="2143108" y="3511109"/>
            <a:ext cx="2909345" cy="334689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14282" y="928670"/>
            <a:ext cx="871543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Menurut Walter Christaller,</a:t>
            </a: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suatu tempat sentral mempunyai batas-batas pengaruh yang melingkar dan komplementer terhadap tempat sentral tersebut. Daerah atau wilayah yang komplementer ini adalah daerah yang dilayani oleh tempat sentral. Lingkaran batas yang ada pada kawasan pengaruh tempat-tempat sentral itu disebut batas ambang (threshold level).</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http://2.bp.blogspot.com/--MQdBmLcokc/UM3PjkQ768I/AAAAAAAABAc/0yy1YWhiznI/s400/e2.jpg">
            <a:hlinkClick r:id="rId2"/>
          </p:cNvPr>
          <p:cNvPicPr/>
          <p:nvPr/>
        </p:nvPicPr>
        <p:blipFill>
          <a:blip r:embed="rId3"/>
          <a:srcRect/>
          <a:stretch>
            <a:fillRect/>
          </a:stretch>
        </p:blipFill>
        <p:spPr bwMode="auto">
          <a:xfrm>
            <a:off x="1571604" y="2428868"/>
            <a:ext cx="3929090" cy="414340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2844" y="428604"/>
            <a:ext cx="471490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Konsep dasar dari teori tempat sentra</a:t>
            </a:r>
            <a:r>
              <a:rPr lang="en-US" sz="1600" b="1" dirty="0" smtClean="0">
                <a:latin typeface="Calibri" pitchFamily="34" charset="0"/>
                <a:ea typeface="Times New Roman" pitchFamily="18" charset="0"/>
                <a:cs typeface="Times New Roman" pitchFamily="18" charset="0"/>
              </a:rPr>
              <a:t>l</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261938" marR="0" lvl="0" indent="-261938" algn="just" defTabSz="914400" rtl="0" eaLnBrk="0" fontAlgn="base" latinLnBrk="0" hangingPunct="0">
              <a:lnSpc>
                <a:spcPct val="100000"/>
              </a:lnSpc>
              <a:spcBef>
                <a:spcPct val="0"/>
              </a:spcBef>
              <a:spcAft>
                <a:spcPct val="0"/>
              </a:spcAft>
              <a:buClrTx/>
              <a:buSzTx/>
              <a:buFont typeface="+mj-lt"/>
              <a:buAutoNum type="arabicPeriod"/>
              <a:tabLst/>
            </a:pPr>
            <a:r>
              <a:rPr kumimoji="0" lang="id-ID"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Population threshold,</a:t>
            </a:r>
            <a:r>
              <a:rPr lang="en-US" sz="1600" b="1" dirty="0" smtClean="0">
                <a:solidFill>
                  <a:srgbClr val="FF0000"/>
                </a:solidFill>
                <a:latin typeface="Arial" pitchFamily="34" charset="0"/>
                <a:ea typeface="Times New Roman" pitchFamily="18" charset="0"/>
                <a:cs typeface="Arial" pitchFamily="34" charset="0"/>
              </a:rPr>
              <a:t> </a:t>
            </a: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yaitu jumlah minimal penduduk yang diperlukan untuk melancarkan dan kesinambungan dari unit pelayanan.</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261938" marR="0" lvl="0" indent="-261938" algn="just" defTabSz="914400" rtl="0" eaLnBrk="0" fontAlgn="base" latinLnBrk="0" hangingPunct="0">
              <a:lnSpc>
                <a:spcPct val="100000"/>
              </a:lnSpc>
              <a:spcBef>
                <a:spcPct val="0"/>
              </a:spcBef>
              <a:spcAft>
                <a:spcPct val="0"/>
              </a:spcAft>
              <a:buClrTx/>
              <a:buSzTx/>
              <a:buFont typeface="+mj-lt"/>
              <a:buAutoNum type="arabicPeriod"/>
              <a:tabLst/>
            </a:pPr>
            <a:r>
              <a:rPr kumimoji="0" lang="id-ID"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Range (jangkauan),</a:t>
            </a:r>
            <a:r>
              <a:rPr lang="en-US" sz="1600" b="1" dirty="0" smtClean="0">
                <a:solidFill>
                  <a:srgbClr val="FF0000"/>
                </a:solidFill>
                <a:latin typeface="Arial" pitchFamily="34" charset="0"/>
                <a:ea typeface="Times New Roman" pitchFamily="18" charset="0"/>
                <a:cs typeface="Arial" pitchFamily="34" charset="0"/>
              </a:rPr>
              <a:t> </a:t>
            </a: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yaitu jarak maksimum yang perlu ditempuh penduduk untuk mendapatkan barang atau jasa yang dibutuhkannya dari tempat pusat. Hal-hal yang perlu diperhatikan adalah:</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536575" marR="0" lvl="0" indent="-274638" algn="just" defTabSz="914400" rtl="0" eaLnBrk="0" fontAlgn="base" latinLnBrk="0" hangingPunct="0">
              <a:lnSpc>
                <a:spcPct val="100000"/>
              </a:lnSpc>
              <a:spcBef>
                <a:spcPct val="0"/>
              </a:spcBef>
              <a:spcAft>
                <a:spcPct val="0"/>
              </a:spcAft>
              <a:buClrTx/>
              <a:buSzTx/>
              <a:buFont typeface="+mj-lt"/>
              <a:buAutoNum type="alphaLcPeriod"/>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Range selalu lebih besar dibanding daerah tempat population threshold.</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536575" marR="0" lvl="0" indent="-274638" algn="just" defTabSz="914400" rtl="0" eaLnBrk="0" fontAlgn="base" latinLnBrk="0" hangingPunct="0">
              <a:lnSpc>
                <a:spcPct val="100000"/>
              </a:lnSpc>
              <a:spcBef>
                <a:spcPct val="0"/>
              </a:spcBef>
              <a:spcAft>
                <a:spcPct val="0"/>
              </a:spcAft>
              <a:buClrTx/>
              <a:buSzTx/>
              <a:buFont typeface="+mj-lt"/>
              <a:buAutoNum type="alphaLcPeriod"/>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Inner limit (batas dalam) adalah batas wilayah yang didiami population threshold.</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536575" marR="0" lvl="0" indent="-274638" algn="just" defTabSz="914400" rtl="0" eaLnBrk="0" fontAlgn="base" latinLnBrk="0" hangingPunct="0">
              <a:lnSpc>
                <a:spcPct val="100000"/>
              </a:lnSpc>
              <a:spcBef>
                <a:spcPct val="0"/>
              </a:spcBef>
              <a:spcAft>
                <a:spcPct val="0"/>
              </a:spcAft>
              <a:buClrTx/>
              <a:buSzTx/>
              <a:buFont typeface="+mj-lt"/>
              <a:buAutoNum type="alphaLcPeriod"/>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Outer limit (batas luar) adalah batas wilayah yang mendapatkan pelayanan terbaik, sehingga di luar batas itu penduduk akan mencari atau pergi ke pusat lain.</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http://2.bp.blogspot.com/-rwhOmpk-gdE/UM3QL9Zo3-I/AAAAAAAABAk/i02usSn9Hss/s320/e3.jpg">
            <a:hlinkClick r:id="rId2"/>
          </p:cNvPr>
          <p:cNvPicPr/>
          <p:nvPr/>
        </p:nvPicPr>
        <p:blipFill>
          <a:blip r:embed="rId3"/>
          <a:srcRect/>
          <a:stretch>
            <a:fillRect/>
          </a:stretch>
        </p:blipFill>
        <p:spPr bwMode="auto">
          <a:xfrm>
            <a:off x="4929190" y="785794"/>
            <a:ext cx="4214810" cy="3786214"/>
          </a:xfrm>
          <a:prstGeom prst="rect">
            <a:avLst/>
          </a:prstGeom>
          <a:noFill/>
          <a:ln w="9525">
            <a:noFill/>
            <a:miter lim="800000"/>
            <a:headEnd/>
            <a:tailEnd/>
          </a:ln>
        </p:spPr>
      </p:pic>
      <p:sp>
        <p:nvSpPr>
          <p:cNvPr id="6" name="Rectangle 5"/>
          <p:cNvSpPr/>
          <p:nvPr/>
        </p:nvSpPr>
        <p:spPr>
          <a:xfrm>
            <a:off x="2143108" y="5072074"/>
            <a:ext cx="6786610" cy="1323439"/>
          </a:xfrm>
          <a:prstGeom prst="rect">
            <a:avLst/>
          </a:prstGeom>
        </p:spPr>
        <p:txBody>
          <a:bodyPr wrap="square">
            <a:spAutoFit/>
          </a:bodyPr>
          <a:lstStyle/>
          <a:p>
            <a:pPr lvl="0" algn="just" eaLnBrk="0" fontAlgn="base" hangingPunct="0">
              <a:spcBef>
                <a:spcPct val="0"/>
              </a:spcBef>
              <a:spcAft>
                <a:spcPct val="0"/>
              </a:spcAft>
            </a:pPr>
            <a:r>
              <a:rPr lang="id-ID" sz="1600" dirty="0" smtClean="0">
                <a:solidFill>
                  <a:prstClr val="black"/>
                </a:solidFill>
                <a:latin typeface="Calibri" pitchFamily="34" charset="0"/>
                <a:ea typeface="Times New Roman" pitchFamily="18" charset="0"/>
                <a:cs typeface="Times New Roman" pitchFamily="18" charset="0"/>
              </a:rPr>
              <a:t>Tempat sentral memiliki batas-batas pengaruh. Batasbatas itu melingkar dan komplementer dengan tempat sentral tersebut. Suatu tempat sentral dapat berupa kota-kota besar, pusat perbelanjaan, rumah sakit, ibu kota provinsi, dan kota kabupaten. Masing-masing tempat sentral tersebut menarik penduduk yang tinggal di sekitarnya dengan daya jangkau yang berbeda-beda.</a:t>
            </a:r>
            <a:endParaRPr lang="id-ID" sz="1600" dirty="0" smtClean="0">
              <a:solidFill>
                <a:prstClr val="black"/>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500042"/>
            <a:ext cx="864399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Teori Walter Christaller dapat diterapkan secara baik di suatu wilayah dengan syarat-syarat</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261938" marR="0" lvl="0" indent="-261938" algn="just" defTabSz="914400" rtl="0" eaLnBrk="0" fontAlgn="base" latinLnBrk="0" hangingPunct="0">
              <a:lnSpc>
                <a:spcPct val="100000"/>
              </a:lnSpc>
              <a:spcBef>
                <a:spcPct val="0"/>
              </a:spcBef>
              <a:spcAft>
                <a:spcPct val="0"/>
              </a:spcAft>
              <a:buClrTx/>
              <a:buSzTx/>
              <a:buFont typeface="+mj-lt"/>
              <a:buAutoNum type="arabicPeriod"/>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Topografi dari wilayah tersebut relatif seragam, sehingga tidak ada bagian yang mendapat pengaruh lereng atau pengaruh alam lainnya dalam hubungannya dengan jalur angkutan.</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261938" marR="0" lvl="0" indent="-261938" algn="just" defTabSz="914400" rtl="0" eaLnBrk="0" fontAlgn="base" latinLnBrk="0" hangingPunct="0">
              <a:lnSpc>
                <a:spcPct val="100000"/>
              </a:lnSpc>
              <a:spcBef>
                <a:spcPct val="0"/>
              </a:spcBef>
              <a:spcAft>
                <a:spcPct val="0"/>
              </a:spcAft>
              <a:buClrTx/>
              <a:buSzTx/>
              <a:buFont typeface="+mj-lt"/>
              <a:buAutoNum type="arabicPeriod"/>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Kehidupan atau tingkat ekonomi penduduk relatif homogeny dan tidak memungkinkan adanya produksi primer yang menghasilkan padi-padian, kayu, atau batu bara.</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Tiga asas tempat sentral menurut Christaller sebagai berikut.</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Tempat Sentral Menurut Asas Pasar (K3)</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174625" marR="0" lvl="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Merupakan pusat pelayanan berupa pasar yang responsif terhadap ketersediaan barang dan jasa atau sering disebut dengan kasus pasar optimal. Para konsumen di tempat-tempat yang lebih kecil terbagi menjadi tiga kelompok yang sama besarnya, jika berbelanja ke tiga tempat lebih besar yang letaknya terdekat.</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http://3.bp.blogspot.com/-RYzsBrquY90/UM3QriII6HI/AAAAAAAABAs/RwiUbiZYfjI/s400/e4.jpg">
            <a:hlinkClick r:id="rId2"/>
          </p:cNvPr>
          <p:cNvPicPr/>
          <p:nvPr/>
        </p:nvPicPr>
        <p:blipFill>
          <a:blip r:embed="rId3"/>
          <a:srcRect/>
          <a:stretch>
            <a:fillRect/>
          </a:stretch>
        </p:blipFill>
        <p:spPr bwMode="auto">
          <a:xfrm>
            <a:off x="2643174" y="3500438"/>
            <a:ext cx="4929222" cy="30003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57158" y="1285860"/>
            <a:ext cx="8429684"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 Tempat Sentral Menurut Asas Transportasi (K4)</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261938" marR="0" lvl="0" algn="l"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Tempat sentral memberikan kemungkinan jalur lalu lintas yang paling efisien kepada daerah sekitarnya. Para konsumen di tempat-tempat yang lebih kecil terbagi menjadi dua kelompok yang sama, jika berbelanja ke dua tempat lebih besar yang terdekat.</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4033" name="Picture 5" descr="http://4.bp.blogspot.com/-LJpKDot1BN8/UM3RWbfcVxI/AAAAAAAABA0/y1Sa6Mv-GP4/s400/e5.jpg">
            <a:hlinkClick r:id="rId2"/>
          </p:cNvPr>
          <p:cNvPicPr>
            <a:picLocks noChangeAspect="1" noChangeArrowheads="1"/>
          </p:cNvPicPr>
          <p:nvPr/>
        </p:nvPicPr>
        <p:blipFill>
          <a:blip r:embed="rId3"/>
          <a:srcRect/>
          <a:stretch>
            <a:fillRect/>
          </a:stretch>
        </p:blipFill>
        <p:spPr bwMode="auto">
          <a:xfrm>
            <a:off x="1285852" y="3143248"/>
            <a:ext cx="6174541" cy="3071834"/>
          </a:xfrm>
          <a:prstGeom prst="rect">
            <a:avLst/>
          </a:prstGeom>
          <a:noFill/>
        </p:spPr>
      </p:pic>
      <p:sp>
        <p:nvSpPr>
          <p:cNvPr id="44035" name="Rectangle 3"/>
          <p:cNvSpPr>
            <a:spLocks noChangeArrowheads="1"/>
          </p:cNvSpPr>
          <p:nvPr/>
        </p:nvSpPr>
        <p:spPr bwMode="auto">
          <a:xfrm>
            <a:off x="0" y="2352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973</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80</cp:revision>
  <dcterms:created xsi:type="dcterms:W3CDTF">2014-02-17T09:37:15Z</dcterms:created>
  <dcterms:modified xsi:type="dcterms:W3CDTF">2015-04-08T06:54:12Z</dcterms:modified>
</cp:coreProperties>
</file>