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 id="288" r:id="rId3"/>
    <p:sldId id="289" r:id="rId4"/>
    <p:sldId id="290" r:id="rId5"/>
    <p:sldId id="291" r:id="rId6"/>
    <p:sldId id="292" r:id="rId7"/>
    <p:sldId id="293" r:id="rId8"/>
    <p:sldId id="294" r:id="rId9"/>
    <p:sldId id="295" r:id="rId10"/>
    <p:sldId id="296" r:id="rId11"/>
    <p:sldId id="297" r:id="rId12"/>
    <p:sldId id="298" r:id="rId13"/>
    <p:sldId id="299" r:id="rId14"/>
    <p:sldId id="300" r:id="rId15"/>
    <p:sldId id="301" r:id="rId16"/>
    <p:sldId id="302" r:id="rId17"/>
    <p:sldId id="303" r:id="rId18"/>
    <p:sldId id="304" r:id="rId19"/>
    <p:sldId id="305" r:id="rId20"/>
    <p:sldId id="306" r:id="rId21"/>
    <p:sldId id="307" r:id="rId22"/>
    <p:sldId id="308" r:id="rId23"/>
    <p:sldId id="309" r:id="rId24"/>
    <p:sldId id="274" r:id="rId2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54" y="29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BF064B-22E7-47A8-B1F6-172E20AAA439}" type="datetimeFigureOut">
              <a:rPr lang="id-ID" smtClean="0"/>
              <a:pPr/>
              <a:t>08/04/2015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B83A73-4768-4397-BB35-91441DD93776}"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7492" name="Text Box 4"/>
          <p:cNvSpPr txBox="1">
            <a:spLocks noChangeArrowheads="1"/>
          </p:cNvSpPr>
          <p:nvPr/>
        </p:nvSpPr>
        <p:spPr bwMode="auto">
          <a:xfrm>
            <a:off x="0" y="219654"/>
            <a:ext cx="9144000" cy="923330"/>
          </a:xfrm>
          <a:prstGeom prst="rect">
            <a:avLst/>
          </a:prstGeom>
          <a:noFill/>
          <a:ln w="9525">
            <a:noFill/>
            <a:miter lim="800000"/>
            <a:headEnd/>
            <a:tailEnd/>
          </a:ln>
          <a:effectLst/>
        </p:spPr>
        <p:txBody>
          <a:bodyPr wrap="square">
            <a:spAutoFit/>
          </a:bodyPr>
          <a:lstStyle/>
          <a:p>
            <a:pPr algn="ctr">
              <a:defRPr/>
            </a:pPr>
            <a:r>
              <a:rPr lang="en-US" b="1" dirty="0">
                <a:solidFill>
                  <a:srgbClr val="003366"/>
                </a:solidFill>
                <a:effectLst>
                  <a:outerShdw blurRad="38100" dist="38100" dir="2700000" algn="tl">
                    <a:srgbClr val="000000"/>
                  </a:outerShdw>
                </a:effectLst>
                <a:latin typeface="Arial" pitchFamily="34" charset="0"/>
              </a:rPr>
              <a:t>JURUSAN PERENCANAAN WILAYAH DAN KOTA</a:t>
            </a:r>
          </a:p>
          <a:p>
            <a:pPr algn="ctr">
              <a:defRPr/>
            </a:pPr>
            <a:r>
              <a:rPr lang="en-US" b="1" dirty="0">
                <a:solidFill>
                  <a:srgbClr val="003366"/>
                </a:solidFill>
                <a:effectLst>
                  <a:outerShdw blurRad="38100" dist="38100" dir="2700000" algn="tl">
                    <a:srgbClr val="000000"/>
                  </a:outerShdw>
                </a:effectLst>
                <a:latin typeface="Arial" pitchFamily="34" charset="0"/>
              </a:rPr>
              <a:t>FAKULTAS TEKNIK</a:t>
            </a:r>
          </a:p>
          <a:p>
            <a:pPr algn="ctr">
              <a:defRPr/>
            </a:pPr>
            <a:r>
              <a:rPr lang="en-US" b="1" dirty="0">
                <a:solidFill>
                  <a:srgbClr val="003366"/>
                </a:solidFill>
                <a:effectLst>
                  <a:outerShdw blurRad="38100" dist="38100" dir="2700000" algn="tl">
                    <a:srgbClr val="000000"/>
                  </a:outerShdw>
                </a:effectLst>
                <a:latin typeface="Arial" pitchFamily="34" charset="0"/>
              </a:rPr>
              <a:t>UNIVERSITAS INDONUSA ESA UNGGUL</a:t>
            </a:r>
          </a:p>
        </p:txBody>
      </p:sp>
      <p:sp>
        <p:nvSpPr>
          <p:cNvPr id="7" name="Rectangle 6"/>
          <p:cNvSpPr/>
          <p:nvPr/>
        </p:nvSpPr>
        <p:spPr>
          <a:xfrm>
            <a:off x="1571604" y="2143116"/>
            <a:ext cx="6143668" cy="707886"/>
          </a:xfrm>
          <a:prstGeom prst="rect">
            <a:avLst/>
          </a:prstGeom>
        </p:spPr>
        <p:txBody>
          <a:bodyPr wrap="square">
            <a:spAutoFit/>
          </a:bodyPr>
          <a:lstStyle/>
          <a:p>
            <a:pPr algn="ctr">
              <a:defRPr/>
            </a:pPr>
            <a:r>
              <a:rPr lang="en-US" sz="2000" dirty="0" err="1" smtClean="0">
                <a:solidFill>
                  <a:srgbClr val="FF0000"/>
                </a:solidFill>
                <a:latin typeface="Berlin Sans FB Demi" pitchFamily="34" charset="0"/>
                <a:ea typeface="Times New Roman" pitchFamily="18" charset="0"/>
                <a:cs typeface="Tahoma" pitchFamily="34" charset="0"/>
              </a:rPr>
              <a:t>Kuliah</a:t>
            </a:r>
            <a:r>
              <a:rPr lang="en-US" sz="2000" dirty="0" smtClean="0">
                <a:solidFill>
                  <a:srgbClr val="FF0000"/>
                </a:solidFill>
                <a:latin typeface="Berlin Sans FB Demi" pitchFamily="34" charset="0"/>
                <a:ea typeface="Times New Roman" pitchFamily="18" charset="0"/>
                <a:cs typeface="Tahoma" pitchFamily="34" charset="0"/>
              </a:rPr>
              <a:t> Ke-10</a:t>
            </a:r>
          </a:p>
          <a:p>
            <a:pPr algn="ctr">
              <a:defRPr/>
            </a:pPr>
            <a:endParaRPr lang="en-US" sz="2000" dirty="0" smtClean="0">
              <a:solidFill>
                <a:srgbClr val="FF0000"/>
              </a:solidFill>
              <a:latin typeface="Berlin Sans FB Demi" pitchFamily="34" charset="0"/>
              <a:ea typeface="Times New Roman" pitchFamily="18" charset="0"/>
              <a:cs typeface="Tahoma" pitchFamily="34" charset="0"/>
            </a:endParaRPr>
          </a:p>
        </p:txBody>
      </p:sp>
      <p:pic>
        <p:nvPicPr>
          <p:cNvPr id="8" name="Picture 7" descr="Universitas Esa Unggul"/>
          <p:cNvPicPr/>
          <p:nvPr/>
        </p:nvPicPr>
        <p:blipFill>
          <a:blip r:embed="rId2"/>
          <a:srcRect/>
          <a:stretch>
            <a:fillRect/>
          </a:stretch>
        </p:blipFill>
        <p:spPr bwMode="auto">
          <a:xfrm>
            <a:off x="214282" y="285728"/>
            <a:ext cx="1571637" cy="714380"/>
          </a:xfrm>
          <a:prstGeom prst="rect">
            <a:avLst/>
          </a:prstGeom>
          <a:noFill/>
        </p:spPr>
      </p:pic>
      <p:sp>
        <p:nvSpPr>
          <p:cNvPr id="6" name="Rectangle 5"/>
          <p:cNvSpPr/>
          <p:nvPr/>
        </p:nvSpPr>
        <p:spPr>
          <a:xfrm>
            <a:off x="1500166" y="2714620"/>
            <a:ext cx="6715172" cy="646331"/>
          </a:xfrm>
          <a:prstGeom prst="rect">
            <a:avLst/>
          </a:prstGeom>
        </p:spPr>
        <p:txBody>
          <a:bodyPr wrap="square">
            <a:spAutoFit/>
          </a:bodyPr>
          <a:lstStyle/>
          <a:p>
            <a:pPr algn="ctr">
              <a:defRPr/>
            </a:pPr>
            <a:r>
              <a:rPr lang="en-US" sz="3600" b="1" dirty="0" smtClean="0">
                <a:latin typeface="Berlin Sans FB Demi" pitchFamily="34" charset="0"/>
                <a:ea typeface="Times New Roman" pitchFamily="18" charset="0"/>
                <a:cs typeface="Tahoma" pitchFamily="34" charset="0"/>
              </a:rPr>
              <a:t>STRATEGI PENENTUAN LOKASI</a:t>
            </a:r>
            <a:endParaRPr lang="en-US" sz="3600" b="1" dirty="0" smtClean="0">
              <a:latin typeface="Berlin Sans FB Dem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838200" y="381000"/>
            <a:ext cx="7793038" cy="457200"/>
          </a:xfrm>
        </p:spPr>
        <p:txBody>
          <a:bodyPr/>
          <a:lstStyle/>
          <a:p>
            <a:pPr eaLnBrk="1" hangingPunct="1"/>
            <a:r>
              <a:rPr lang="sv-SE" sz="2000" b="1" i="1" smtClean="0">
                <a:latin typeface="Arial" pitchFamily="34" charset="0"/>
              </a:rPr>
              <a:t>Metode Evaluasi Alternatif Lokasi</a:t>
            </a:r>
            <a:endParaRPr lang="en-US" smtClean="0"/>
          </a:p>
        </p:txBody>
      </p:sp>
      <p:sp>
        <p:nvSpPr>
          <p:cNvPr id="11268" name="Rectangle 3"/>
          <p:cNvSpPr>
            <a:spLocks noGrp="1" noChangeArrowheads="1"/>
          </p:cNvSpPr>
          <p:nvPr>
            <p:ph idx="1"/>
          </p:nvPr>
        </p:nvSpPr>
        <p:spPr>
          <a:xfrm>
            <a:off x="762000" y="1066800"/>
            <a:ext cx="8193088" cy="5065713"/>
          </a:xfrm>
        </p:spPr>
        <p:txBody>
          <a:bodyPr>
            <a:normAutofit/>
          </a:bodyPr>
          <a:lstStyle/>
          <a:p>
            <a:pPr eaLnBrk="1" hangingPunct="1">
              <a:lnSpc>
                <a:spcPct val="80000"/>
              </a:lnSpc>
            </a:pPr>
            <a:r>
              <a:rPr lang="sv-SE" sz="1600" b="1" smtClean="0"/>
              <a:t>A. FAKTOR PEMERINGKATAN LOKASI </a:t>
            </a:r>
            <a:endParaRPr lang="sv-SE" sz="1600" smtClean="0"/>
          </a:p>
          <a:p>
            <a:pPr algn="just" eaLnBrk="1" hangingPunct="1">
              <a:lnSpc>
                <a:spcPct val="80000"/>
              </a:lnSpc>
            </a:pPr>
            <a:r>
              <a:rPr lang="sv-SE" sz="1600" smtClean="0"/>
              <a:t>Adalah sebuah metode penentuan lokasi yang mementingkan adanya obyektifitas dalam proses mengenali biaya yang sulit untuk dievaluasi. Faktor yang dipertimbangkan factor baik yang kualitatif maupun kuantitatif dianalisis dengan cara mengkuantifisir semua factor. </a:t>
            </a:r>
          </a:p>
          <a:p>
            <a:pPr algn="just" eaLnBrk="1" hangingPunct="1">
              <a:lnSpc>
                <a:spcPct val="80000"/>
              </a:lnSpc>
            </a:pPr>
            <a:r>
              <a:rPr lang="sv-SE" sz="1600" smtClean="0"/>
              <a:t>Metode ini bisa diterapkan untuk factor-faktor yang secara umum digunakan untuk memilih lokasi, maupun factor-faktor yang dipertimbangkan untuk memilih Negara, wilayah, tempat bagi pemilihan lokasi untuk perusahan global.</a:t>
            </a:r>
          </a:p>
          <a:p>
            <a:pPr algn="just" eaLnBrk="1" hangingPunct="1">
              <a:lnSpc>
                <a:spcPct val="80000"/>
              </a:lnSpc>
              <a:buFont typeface="Wingdings" pitchFamily="2" charset="2"/>
              <a:buNone/>
            </a:pPr>
            <a:endParaRPr lang="sv-SE" sz="1600" smtClean="0"/>
          </a:p>
          <a:p>
            <a:pPr algn="just" eaLnBrk="1" hangingPunct="1">
              <a:lnSpc>
                <a:spcPct val="80000"/>
              </a:lnSpc>
            </a:pPr>
            <a:r>
              <a:rPr lang="sv-SE" sz="1600" smtClean="0"/>
              <a:t>Adapun langkah-langkah yang perlu dilakukan adalah sebagai berikut: </a:t>
            </a:r>
            <a:endParaRPr lang="en-US" sz="1600" smtClean="0"/>
          </a:p>
          <a:p>
            <a:pPr eaLnBrk="1" hangingPunct="1">
              <a:lnSpc>
                <a:spcPct val="80000"/>
              </a:lnSpc>
              <a:buFont typeface="Wingdings" pitchFamily="2" charset="2"/>
              <a:buNone/>
            </a:pPr>
            <a:r>
              <a:rPr lang="en-US" sz="1600" smtClean="0"/>
              <a:t>1. Membuat daftar faktor yang berhubungan yang sering disebut factor kunci sukses (Critical Success Factors – CSFs) </a:t>
            </a:r>
          </a:p>
          <a:p>
            <a:pPr eaLnBrk="1" hangingPunct="1">
              <a:lnSpc>
                <a:spcPct val="80000"/>
              </a:lnSpc>
              <a:buFont typeface="Wingdings" pitchFamily="2" charset="2"/>
              <a:buNone/>
            </a:pPr>
            <a:r>
              <a:rPr lang="en-US" sz="1600" smtClean="0"/>
              <a:t>2. Buat pembobotan untuk setiap faktor yang telah ditetapkan pada langkah 1. yang besar kecilnya tergantung signifikansinya bagi perusahaan. </a:t>
            </a:r>
          </a:p>
          <a:p>
            <a:pPr eaLnBrk="1" hangingPunct="1">
              <a:lnSpc>
                <a:spcPct val="80000"/>
              </a:lnSpc>
              <a:buFont typeface="Wingdings" pitchFamily="2" charset="2"/>
              <a:buNone/>
            </a:pPr>
            <a:r>
              <a:rPr lang="en-US" sz="1600" smtClean="0"/>
              <a:t>3. Buat skala penilaian untuk tiap faktor (contoh 1-10, atau 1-100) </a:t>
            </a:r>
          </a:p>
          <a:p>
            <a:pPr eaLnBrk="1" hangingPunct="1">
              <a:lnSpc>
                <a:spcPct val="80000"/>
              </a:lnSpc>
              <a:buFont typeface="Wingdings" pitchFamily="2" charset="2"/>
              <a:buNone/>
            </a:pPr>
            <a:r>
              <a:rPr lang="en-US" sz="1600" smtClean="0"/>
              <a:t>4. Menetapkan beberapa alternative lokasi yang dinominasikan </a:t>
            </a:r>
          </a:p>
          <a:p>
            <a:pPr eaLnBrk="1" hangingPunct="1">
              <a:lnSpc>
                <a:spcPct val="80000"/>
              </a:lnSpc>
              <a:buFont typeface="Wingdings" pitchFamily="2" charset="2"/>
              <a:buNone/>
            </a:pPr>
            <a:r>
              <a:rPr lang="en-US" sz="1600" smtClean="0"/>
              <a:t>5. Beri penilaian untuk setiap alternative lokasi pada setiap faktor dengan menggunakan skala penilaian pada langkah 3. </a:t>
            </a:r>
          </a:p>
          <a:p>
            <a:pPr eaLnBrk="1" hangingPunct="1">
              <a:lnSpc>
                <a:spcPct val="80000"/>
              </a:lnSpc>
              <a:buFont typeface="Wingdings" pitchFamily="2" charset="2"/>
              <a:buNone/>
            </a:pPr>
            <a:r>
              <a:rPr lang="en-US" sz="1600" smtClean="0"/>
              <a:t>6. Analisis tiap faktor dengan mengalokan bobot untuk tiap faktor dengan penilaian, dan jumlahkan hasilnya. </a:t>
            </a:r>
          </a:p>
          <a:p>
            <a:pPr eaLnBrk="1" hangingPunct="1">
              <a:lnSpc>
                <a:spcPct val="80000"/>
              </a:lnSpc>
              <a:buFont typeface="Wingdings" pitchFamily="2" charset="2"/>
              <a:buNone/>
            </a:pPr>
            <a:r>
              <a:rPr lang="en-US" sz="1600" smtClean="0"/>
              <a:t>7. Berikan rekomendasi berdasarkan nilai poin maksimal sesuai hasil yang didapatkan pada langkah 6. </a:t>
            </a:r>
          </a:p>
        </p:txBody>
      </p:sp>
      <p:sp>
        <p:nvSpPr>
          <p:cNvPr id="11266" name="Slide Number Placeholder 5"/>
          <p:cNvSpPr>
            <a:spLocks noGrp="1"/>
          </p:cNvSpPr>
          <p:nvPr>
            <p:ph type="sldNum" sz="quarter" idx="12"/>
          </p:nvPr>
        </p:nvSpPr>
        <p:spPr>
          <a:noFill/>
        </p:spPr>
        <p:txBody>
          <a:bodyPr>
            <a:normAutofit/>
          </a:bodyPr>
          <a:lstStyle/>
          <a:p>
            <a:fld id="{5144A2C7-00DA-4844-9372-C666CCE0D41C}" type="slidenum">
              <a:rPr lang="en-US" smtClean="0"/>
              <a:pPr/>
              <a:t>10</a:t>
            </a:fld>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1150938" y="214313"/>
            <a:ext cx="7793037" cy="90487"/>
          </a:xfrm>
        </p:spPr>
        <p:txBody>
          <a:bodyPr>
            <a:normAutofit fontScale="90000"/>
          </a:bodyPr>
          <a:lstStyle/>
          <a:p>
            <a:pPr eaLnBrk="1" hangingPunct="1"/>
            <a:endParaRPr lang="id-ID" sz="700" smtClean="0"/>
          </a:p>
        </p:txBody>
      </p:sp>
      <p:sp>
        <p:nvSpPr>
          <p:cNvPr id="12292" name="Rectangle 3"/>
          <p:cNvSpPr>
            <a:spLocks noGrp="1" noChangeArrowheads="1"/>
          </p:cNvSpPr>
          <p:nvPr>
            <p:ph idx="1"/>
          </p:nvPr>
        </p:nvSpPr>
        <p:spPr>
          <a:xfrm>
            <a:off x="304800" y="381000"/>
            <a:ext cx="8650288" cy="5751513"/>
          </a:xfrm>
        </p:spPr>
        <p:txBody>
          <a:bodyPr>
            <a:normAutofit/>
          </a:bodyPr>
          <a:lstStyle/>
          <a:p>
            <a:pPr eaLnBrk="1" hangingPunct="1">
              <a:lnSpc>
                <a:spcPct val="80000"/>
              </a:lnSpc>
            </a:pPr>
            <a:r>
              <a:rPr lang="en-US" sz="1600" b="1" smtClean="0">
                <a:latin typeface="Arial" pitchFamily="34" charset="0"/>
              </a:rPr>
              <a:t>Contoh:</a:t>
            </a:r>
            <a:r>
              <a:rPr lang="en-US" sz="1600" smtClean="0"/>
              <a:t> </a:t>
            </a:r>
          </a:p>
          <a:p>
            <a:pPr eaLnBrk="1" hangingPunct="1">
              <a:lnSpc>
                <a:spcPct val="80000"/>
              </a:lnSpc>
              <a:buFont typeface="Wingdings" pitchFamily="2" charset="2"/>
              <a:buNone/>
            </a:pPr>
            <a:r>
              <a:rPr lang="en-US" sz="1800" smtClean="0">
                <a:latin typeface="Arial" pitchFamily="34" charset="0"/>
              </a:rPr>
              <a:t>      Ada sebuah perusahaan yang beroperasi secara global mencoba menganalisis beberapa alternative Negara untuk dijadikan nominasi lokasi anak cabang perusahaannya di luar negeri. </a:t>
            </a:r>
          </a:p>
          <a:p>
            <a:pPr eaLnBrk="1" hangingPunct="1">
              <a:lnSpc>
                <a:spcPct val="80000"/>
              </a:lnSpc>
              <a:buFont typeface="Wingdings" pitchFamily="2" charset="2"/>
              <a:buNone/>
            </a:pPr>
            <a:endParaRPr lang="en-US" sz="1800" smtClean="0">
              <a:latin typeface="Arial" pitchFamily="34" charset="0"/>
            </a:endParaRPr>
          </a:p>
          <a:p>
            <a:pPr eaLnBrk="1" hangingPunct="1">
              <a:lnSpc>
                <a:spcPct val="80000"/>
              </a:lnSpc>
              <a:buFont typeface="Wingdings" pitchFamily="2" charset="2"/>
              <a:buNone/>
            </a:pPr>
            <a:endParaRPr lang="en-US" sz="1800" smtClean="0">
              <a:latin typeface="Arial" pitchFamily="34" charset="0"/>
            </a:endParaRPr>
          </a:p>
          <a:p>
            <a:pPr eaLnBrk="1" hangingPunct="1">
              <a:lnSpc>
                <a:spcPct val="80000"/>
              </a:lnSpc>
              <a:buFont typeface="Wingdings" pitchFamily="2" charset="2"/>
              <a:buNone/>
            </a:pPr>
            <a:r>
              <a:rPr lang="en-US" sz="1800" smtClean="0">
                <a:latin typeface="Arial" pitchFamily="34" charset="0"/>
              </a:rPr>
              <a:t>Adapun data dan perhitungannya adalah sebagai berikut: </a:t>
            </a:r>
          </a:p>
          <a:p>
            <a:pPr eaLnBrk="1" hangingPunct="1">
              <a:lnSpc>
                <a:spcPct val="80000"/>
              </a:lnSpc>
              <a:buFont typeface="Wingdings" pitchFamily="2" charset="2"/>
              <a:buNone/>
            </a:pPr>
            <a:r>
              <a:rPr lang="en-US" sz="1800" smtClean="0">
                <a:latin typeface="Calibri" pitchFamily="34" charset="0"/>
              </a:rPr>
              <a:t>Critical success factor        Bobot                    Nilai(1-10)                       Nilai x Bobot </a:t>
            </a:r>
          </a:p>
          <a:p>
            <a:pPr eaLnBrk="1" hangingPunct="1">
              <a:lnSpc>
                <a:spcPct val="80000"/>
              </a:lnSpc>
              <a:buFont typeface="Wingdings" pitchFamily="2" charset="2"/>
              <a:buNone/>
            </a:pPr>
            <a:r>
              <a:rPr lang="en-US" sz="1800" smtClean="0">
                <a:latin typeface="Calibri" pitchFamily="34" charset="0"/>
              </a:rPr>
              <a:t>                                                                             </a:t>
            </a:r>
            <a:r>
              <a:rPr lang="it-IT" sz="1800" smtClean="0">
                <a:latin typeface="Calibri" pitchFamily="34" charset="0"/>
              </a:rPr>
              <a:t>Negara                                  Negara </a:t>
            </a:r>
          </a:p>
          <a:p>
            <a:pPr eaLnBrk="1" hangingPunct="1">
              <a:lnSpc>
                <a:spcPct val="80000"/>
              </a:lnSpc>
              <a:buFont typeface="Wingdings" pitchFamily="2" charset="2"/>
              <a:buNone/>
            </a:pPr>
            <a:r>
              <a:rPr lang="it-IT" sz="1800" smtClean="0">
                <a:latin typeface="Calibri" pitchFamily="34" charset="0"/>
              </a:rPr>
              <a:t>                                                                      A         B           C                     A         B          C </a:t>
            </a:r>
            <a:endParaRPr lang="nb-NO" sz="1800" smtClean="0">
              <a:latin typeface="Calibri" pitchFamily="34" charset="0"/>
            </a:endParaRPr>
          </a:p>
          <a:p>
            <a:pPr eaLnBrk="1" hangingPunct="1">
              <a:lnSpc>
                <a:spcPct val="80000"/>
              </a:lnSpc>
              <a:buFont typeface="Wingdings" pitchFamily="2" charset="2"/>
              <a:buNone/>
            </a:pPr>
            <a:r>
              <a:rPr lang="nb-NO" sz="1800" smtClean="0">
                <a:latin typeface="Calibri" pitchFamily="34" charset="0"/>
              </a:rPr>
              <a:t>Teknologi                             0.15                8         7            6                   1,2      1,05     0,9 </a:t>
            </a:r>
          </a:p>
          <a:p>
            <a:pPr eaLnBrk="1" hangingPunct="1">
              <a:lnSpc>
                <a:spcPct val="80000"/>
              </a:lnSpc>
              <a:buFont typeface="Wingdings" pitchFamily="2" charset="2"/>
              <a:buNone/>
            </a:pPr>
            <a:r>
              <a:rPr lang="nb-NO" sz="1800" smtClean="0">
                <a:latin typeface="Calibri" pitchFamily="34" charset="0"/>
              </a:rPr>
              <a:t>Tingkat Pendidikan             0.2                  7         8            7                   1,4      1,6       1,4 </a:t>
            </a:r>
          </a:p>
          <a:p>
            <a:pPr eaLnBrk="1" hangingPunct="1">
              <a:lnSpc>
                <a:spcPct val="80000"/>
              </a:lnSpc>
              <a:buFont typeface="Wingdings" pitchFamily="2" charset="2"/>
              <a:buNone/>
            </a:pPr>
            <a:r>
              <a:rPr lang="nb-NO" sz="1800" smtClean="0">
                <a:latin typeface="Calibri" pitchFamily="34" charset="0"/>
              </a:rPr>
              <a:t>Aspek Politik/Hukum         0.15                6         6            7                   0,9      0,9       1,05 </a:t>
            </a:r>
          </a:p>
          <a:p>
            <a:pPr eaLnBrk="1" hangingPunct="1">
              <a:lnSpc>
                <a:spcPct val="80000"/>
              </a:lnSpc>
              <a:buFont typeface="Wingdings" pitchFamily="2" charset="2"/>
              <a:buNone/>
            </a:pPr>
            <a:r>
              <a:rPr lang="nb-NO" sz="1800" smtClean="0">
                <a:latin typeface="Calibri" pitchFamily="34" charset="0"/>
              </a:rPr>
              <a:t>Aspek Sosial Budaya          0.2                   8         9           8                   1,6      1,8       1,6 </a:t>
            </a:r>
          </a:p>
          <a:p>
            <a:pPr eaLnBrk="1" hangingPunct="1">
              <a:lnSpc>
                <a:spcPct val="80000"/>
              </a:lnSpc>
              <a:buFont typeface="Wingdings" pitchFamily="2" charset="2"/>
              <a:buNone/>
            </a:pPr>
            <a:r>
              <a:rPr lang="nb-NO" sz="1800" smtClean="0">
                <a:latin typeface="Calibri" pitchFamily="34" charset="0"/>
              </a:rPr>
              <a:t>Aspek Ekonomi                   0.3                   7        6            8                    2,1     1,8       2,4 </a:t>
            </a:r>
          </a:p>
          <a:p>
            <a:pPr eaLnBrk="1" hangingPunct="1">
              <a:lnSpc>
                <a:spcPct val="80000"/>
              </a:lnSpc>
              <a:buFont typeface="Wingdings" pitchFamily="2" charset="2"/>
              <a:buNone/>
            </a:pPr>
            <a:r>
              <a:rPr lang="nb-NO" sz="1800" smtClean="0">
                <a:latin typeface="Calibri" pitchFamily="34" charset="0"/>
              </a:rPr>
              <a:t>                                                                                                                    -----    -----       ----- </a:t>
            </a:r>
          </a:p>
          <a:p>
            <a:pPr eaLnBrk="1" hangingPunct="1">
              <a:lnSpc>
                <a:spcPct val="80000"/>
              </a:lnSpc>
              <a:buFont typeface="Wingdings" pitchFamily="2" charset="2"/>
              <a:buNone/>
            </a:pPr>
            <a:r>
              <a:rPr lang="nb-NO" sz="1800" smtClean="0">
                <a:latin typeface="Calibri" pitchFamily="34" charset="0"/>
              </a:rPr>
              <a:t>                                                                                                    Jumlah    6,2     7,15      7,35 </a:t>
            </a:r>
          </a:p>
          <a:p>
            <a:pPr eaLnBrk="1" hangingPunct="1">
              <a:lnSpc>
                <a:spcPct val="80000"/>
              </a:lnSpc>
              <a:buFont typeface="Wingdings" pitchFamily="2" charset="2"/>
              <a:buNone/>
            </a:pPr>
            <a:r>
              <a:rPr lang="nb-NO" sz="1800" smtClean="0">
                <a:latin typeface="Calibri" pitchFamily="34" charset="0"/>
              </a:rPr>
              <a:t>      </a:t>
            </a:r>
          </a:p>
          <a:p>
            <a:pPr eaLnBrk="1" hangingPunct="1">
              <a:lnSpc>
                <a:spcPct val="80000"/>
              </a:lnSpc>
              <a:buFont typeface="Wingdings" pitchFamily="2" charset="2"/>
              <a:buNone/>
            </a:pPr>
            <a:r>
              <a:rPr lang="nb-NO" sz="1800" smtClean="0">
                <a:latin typeface="Calibri" pitchFamily="34" charset="0"/>
              </a:rPr>
              <a:t>      Nilai maksimal adalah 7,35 yaitu Negara C sehingga direkomendasikan untuk dipilih sebagai Negara untuk lokasi pembuka anak cabang di luar negeri. </a:t>
            </a:r>
            <a:endParaRPr lang="en-US" sz="1800" smtClean="0">
              <a:latin typeface="Calibri" pitchFamily="34" charset="0"/>
            </a:endParaRPr>
          </a:p>
        </p:txBody>
      </p:sp>
      <p:sp>
        <p:nvSpPr>
          <p:cNvPr id="12290" name="Slide Number Placeholder 5"/>
          <p:cNvSpPr>
            <a:spLocks noGrp="1"/>
          </p:cNvSpPr>
          <p:nvPr>
            <p:ph type="sldNum" sz="quarter" idx="12"/>
          </p:nvPr>
        </p:nvSpPr>
        <p:spPr>
          <a:noFill/>
        </p:spPr>
        <p:txBody>
          <a:bodyPr>
            <a:normAutofit/>
          </a:bodyPr>
          <a:lstStyle/>
          <a:p>
            <a:fld id="{A5308885-3096-4CDA-A0CA-342F67724437}" type="slidenum">
              <a:rPr lang="en-US" smtClean="0"/>
              <a:pPr/>
              <a:t>11</a:t>
            </a:fld>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838200" y="685800"/>
            <a:ext cx="7793038" cy="381000"/>
          </a:xfrm>
        </p:spPr>
        <p:txBody>
          <a:bodyPr>
            <a:normAutofit fontScale="90000"/>
          </a:bodyPr>
          <a:lstStyle/>
          <a:p>
            <a:pPr eaLnBrk="1" hangingPunct="1"/>
            <a:r>
              <a:rPr lang="en-US" sz="2000" b="1" smtClean="0">
                <a:latin typeface="Arial" pitchFamily="34" charset="0"/>
              </a:rPr>
              <a:t>B. ANALISIS PULANG POKOK </a:t>
            </a:r>
            <a:r>
              <a:rPr lang="en-US" sz="2000" b="1" i="1" smtClean="0">
                <a:latin typeface="Arial" pitchFamily="34" charset="0"/>
              </a:rPr>
              <a:t>(BREAK EVEN ANALYSIS)</a:t>
            </a:r>
          </a:p>
        </p:txBody>
      </p:sp>
      <p:sp>
        <p:nvSpPr>
          <p:cNvPr id="13316" name="Rectangle 3"/>
          <p:cNvSpPr>
            <a:spLocks noGrp="1" noChangeArrowheads="1"/>
          </p:cNvSpPr>
          <p:nvPr>
            <p:ph idx="1"/>
          </p:nvPr>
        </p:nvSpPr>
        <p:spPr>
          <a:xfrm>
            <a:off x="762000" y="838200"/>
            <a:ext cx="8193088" cy="5294313"/>
          </a:xfrm>
        </p:spPr>
        <p:txBody>
          <a:bodyPr>
            <a:normAutofit/>
          </a:bodyPr>
          <a:lstStyle/>
          <a:p>
            <a:pPr algn="just" eaLnBrk="1" hangingPunct="1">
              <a:lnSpc>
                <a:spcPct val="80000"/>
              </a:lnSpc>
            </a:pPr>
            <a:endParaRPr lang="en-US" sz="2000" smtClean="0"/>
          </a:p>
          <a:p>
            <a:pPr algn="just" eaLnBrk="1" hangingPunct="1">
              <a:lnSpc>
                <a:spcPct val="80000"/>
              </a:lnSpc>
            </a:pPr>
            <a:r>
              <a:rPr lang="en-US" sz="2000" smtClean="0"/>
              <a:t>Merupakan sebuah analisis biaya-volume produksi untuk membuat perbandingan ekonomis alternative lokasi. </a:t>
            </a:r>
          </a:p>
          <a:p>
            <a:pPr algn="just" eaLnBrk="1" hangingPunct="1">
              <a:lnSpc>
                <a:spcPct val="80000"/>
              </a:lnSpc>
            </a:pPr>
            <a:endParaRPr lang="en-US" sz="2000" smtClean="0"/>
          </a:p>
          <a:p>
            <a:pPr algn="just" eaLnBrk="1" hangingPunct="1">
              <a:lnSpc>
                <a:spcPct val="80000"/>
              </a:lnSpc>
            </a:pPr>
            <a:r>
              <a:rPr lang="en-US" sz="2000" smtClean="0"/>
              <a:t>Data yang diperlukan adalah biaya baik biaya tetap maupun biaya variable, sedangkan analisanya dapat dilakukan secara matematis maupun grafis. Akan tetapi pendekatan grafis memiliki kelebihan karena memberikan rentang jumlah volume dimana lokasi dapat dipilih. </a:t>
            </a:r>
          </a:p>
          <a:p>
            <a:pPr algn="just" eaLnBrk="1" hangingPunct="1">
              <a:lnSpc>
                <a:spcPct val="80000"/>
              </a:lnSpc>
              <a:buFont typeface="Wingdings" pitchFamily="2" charset="2"/>
              <a:buNone/>
            </a:pPr>
            <a:endParaRPr lang="en-US" sz="800" smtClean="0"/>
          </a:p>
          <a:p>
            <a:pPr eaLnBrk="1" hangingPunct="1">
              <a:lnSpc>
                <a:spcPct val="80000"/>
              </a:lnSpc>
            </a:pPr>
            <a:r>
              <a:rPr lang="en-US" sz="2000" smtClean="0"/>
              <a:t>Adapun langkah dalam melakukan analisa pulang pokok adalah: </a:t>
            </a:r>
          </a:p>
          <a:p>
            <a:pPr algn="just" eaLnBrk="1" hangingPunct="1">
              <a:lnSpc>
                <a:spcPct val="80000"/>
              </a:lnSpc>
            </a:pPr>
            <a:r>
              <a:rPr lang="en-US" sz="2000" smtClean="0"/>
              <a:t>1. Tentukan semua biaya yang berkaitan dengan alternative lokasi yang dijadikan nominasi baik berupa biaya tetap maupun biaya variable </a:t>
            </a:r>
          </a:p>
          <a:p>
            <a:pPr algn="just" eaLnBrk="1" hangingPunct="1">
              <a:lnSpc>
                <a:spcPct val="80000"/>
              </a:lnSpc>
            </a:pPr>
            <a:r>
              <a:rPr lang="en-US" sz="2000" smtClean="0"/>
              <a:t>2. Buat dalam bentuk grafis semua data biaya yang telah dikumpulkan pada langkah 1 menggunakan gambar dua dimensi dengan biaya pada sumbu vertikal dan volume pada sumbu horizontal. </a:t>
            </a:r>
          </a:p>
          <a:p>
            <a:pPr algn="just" eaLnBrk="1" hangingPunct="1">
              <a:lnSpc>
                <a:spcPct val="80000"/>
              </a:lnSpc>
            </a:pPr>
            <a:r>
              <a:rPr lang="en-US" sz="2000" smtClean="0"/>
              <a:t>3. Pilih lokasi yang memiliki biaya total paling rendah untuk jumlah produksi yang diharapkan. </a:t>
            </a:r>
          </a:p>
        </p:txBody>
      </p:sp>
      <p:sp>
        <p:nvSpPr>
          <p:cNvPr id="13314" name="Slide Number Placeholder 5"/>
          <p:cNvSpPr>
            <a:spLocks noGrp="1"/>
          </p:cNvSpPr>
          <p:nvPr>
            <p:ph type="sldNum" sz="quarter" idx="12"/>
          </p:nvPr>
        </p:nvSpPr>
        <p:spPr>
          <a:noFill/>
        </p:spPr>
        <p:txBody>
          <a:bodyPr>
            <a:normAutofit/>
          </a:bodyPr>
          <a:lstStyle/>
          <a:p>
            <a:fld id="{C4AA95FD-6281-4E36-AB2D-BA9C662B04FA}" type="slidenum">
              <a:rPr lang="en-US" smtClean="0"/>
              <a:pPr/>
              <a:t>12</a:t>
            </a:fld>
            <a:endParaRPr 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150938" y="214313"/>
            <a:ext cx="7793037" cy="90487"/>
          </a:xfrm>
        </p:spPr>
        <p:txBody>
          <a:bodyPr>
            <a:normAutofit fontScale="90000"/>
          </a:bodyPr>
          <a:lstStyle/>
          <a:p>
            <a:pPr eaLnBrk="1" hangingPunct="1"/>
            <a:endParaRPr lang="id-ID" sz="700" smtClean="0"/>
          </a:p>
        </p:txBody>
      </p:sp>
      <p:sp>
        <p:nvSpPr>
          <p:cNvPr id="14340" name="Rectangle 5"/>
          <p:cNvSpPr>
            <a:spLocks noGrp="1" noChangeArrowheads="1"/>
          </p:cNvSpPr>
          <p:nvPr>
            <p:ph idx="1"/>
          </p:nvPr>
        </p:nvSpPr>
        <p:spPr>
          <a:xfrm>
            <a:off x="762000" y="533400"/>
            <a:ext cx="8193088" cy="5751513"/>
          </a:xfrm>
        </p:spPr>
        <p:txBody>
          <a:bodyPr>
            <a:normAutofit/>
          </a:bodyPr>
          <a:lstStyle/>
          <a:p>
            <a:pPr eaLnBrk="1" hangingPunct="1">
              <a:lnSpc>
                <a:spcPct val="80000"/>
              </a:lnSpc>
            </a:pPr>
            <a:r>
              <a:rPr lang="en-US" sz="2000" smtClean="0"/>
              <a:t>Contoh: </a:t>
            </a:r>
            <a:r>
              <a:rPr lang="fr-FR" sz="2000" smtClean="0"/>
              <a:t>cara matematis.</a:t>
            </a:r>
            <a:endParaRPr lang="en-US" sz="2000" smtClean="0"/>
          </a:p>
          <a:p>
            <a:pPr algn="just" eaLnBrk="1" hangingPunct="1">
              <a:lnSpc>
                <a:spcPct val="80000"/>
              </a:lnSpc>
              <a:buFont typeface="Wingdings" pitchFamily="2" charset="2"/>
              <a:buNone/>
            </a:pPr>
            <a:r>
              <a:rPr lang="en-US" sz="2000" smtClean="0"/>
              <a:t>    Sebuah perusahaan yang memproduksi suatu barang mempertimbangkan tiga lokasi untuk didirikan pabrik baru. Studi yang telah dilakukan menghasilkan data sebagai berikut: </a:t>
            </a:r>
          </a:p>
          <a:p>
            <a:pPr algn="just" eaLnBrk="1" hangingPunct="1">
              <a:lnSpc>
                <a:spcPct val="80000"/>
              </a:lnSpc>
              <a:buFont typeface="Wingdings" pitchFamily="2" charset="2"/>
              <a:buNone/>
            </a:pPr>
            <a:endParaRPr lang="en-US" sz="2000" smtClean="0"/>
          </a:p>
          <a:p>
            <a:pPr eaLnBrk="1" hangingPunct="1">
              <a:lnSpc>
                <a:spcPct val="80000"/>
              </a:lnSpc>
              <a:buFont typeface="Wingdings" pitchFamily="2" charset="2"/>
              <a:buNone/>
            </a:pPr>
            <a:r>
              <a:rPr lang="en-US" sz="2000" smtClean="0"/>
              <a:t>    Harga jual = Rp 120.000,- jumlah produksi paling ekonomis = 2.000 unit per tahun </a:t>
            </a:r>
          </a:p>
          <a:p>
            <a:pPr eaLnBrk="1" hangingPunct="1">
              <a:lnSpc>
                <a:spcPct val="80000"/>
              </a:lnSpc>
              <a:buFont typeface="Wingdings" pitchFamily="2" charset="2"/>
              <a:buNone/>
            </a:pPr>
            <a:endParaRPr lang="en-US" sz="800" smtClean="0"/>
          </a:p>
          <a:p>
            <a:pPr eaLnBrk="1" hangingPunct="1">
              <a:lnSpc>
                <a:spcPct val="80000"/>
              </a:lnSpc>
              <a:buFont typeface="Wingdings" pitchFamily="2" charset="2"/>
              <a:buNone/>
            </a:pPr>
            <a:r>
              <a:rPr lang="en-US" sz="2000" b="1" smtClean="0">
                <a:solidFill>
                  <a:schemeClr val="folHlink"/>
                </a:solidFill>
                <a:latin typeface="Calibri" pitchFamily="34" charset="0"/>
              </a:rPr>
              <a:t>Lokasi         Biaya tetap           Biaya variable                   Biaya Total </a:t>
            </a:r>
          </a:p>
          <a:p>
            <a:pPr eaLnBrk="1" hangingPunct="1">
              <a:lnSpc>
                <a:spcPct val="80000"/>
              </a:lnSpc>
              <a:buFont typeface="Wingdings" pitchFamily="2" charset="2"/>
              <a:buNone/>
            </a:pPr>
            <a:r>
              <a:rPr lang="en-US" sz="2000" b="1" smtClean="0">
                <a:solidFill>
                  <a:schemeClr val="folHlink"/>
                </a:solidFill>
                <a:latin typeface="Calibri" pitchFamily="34" charset="0"/>
              </a:rPr>
              <a:t>                             F                      per unit (V)                        TC = F + Vx</a:t>
            </a:r>
            <a:r>
              <a:rPr lang="en-US" sz="2000" smtClean="0">
                <a:latin typeface="Calibri" pitchFamily="34" charset="0"/>
              </a:rPr>
              <a:t> </a:t>
            </a:r>
          </a:p>
          <a:p>
            <a:pPr eaLnBrk="1" hangingPunct="1">
              <a:lnSpc>
                <a:spcPct val="80000"/>
              </a:lnSpc>
              <a:buFont typeface="Wingdings" pitchFamily="2" charset="2"/>
              <a:buNone/>
            </a:pPr>
            <a:r>
              <a:rPr lang="en-US" sz="2000" smtClean="0">
                <a:latin typeface="Calibri" pitchFamily="34" charset="0"/>
              </a:rPr>
              <a:t>    X             Rp 30.000.000,-       Rp 75.000,-          30.000.000 + (75.000x2.000) </a:t>
            </a:r>
          </a:p>
          <a:p>
            <a:pPr eaLnBrk="1" hangingPunct="1">
              <a:lnSpc>
                <a:spcPct val="80000"/>
              </a:lnSpc>
              <a:buFont typeface="Wingdings" pitchFamily="2" charset="2"/>
              <a:buNone/>
            </a:pPr>
            <a:r>
              <a:rPr lang="en-US" sz="2000" smtClean="0">
                <a:latin typeface="Calibri" pitchFamily="34" charset="0"/>
              </a:rPr>
              <a:t>                                                                                                = Rp 180.000,- </a:t>
            </a:r>
          </a:p>
          <a:p>
            <a:pPr eaLnBrk="1" hangingPunct="1">
              <a:lnSpc>
                <a:spcPct val="80000"/>
              </a:lnSpc>
              <a:buFont typeface="Wingdings" pitchFamily="2" charset="2"/>
              <a:buNone/>
            </a:pPr>
            <a:r>
              <a:rPr lang="en-US" sz="2000" smtClean="0">
                <a:latin typeface="Calibri" pitchFamily="34" charset="0"/>
              </a:rPr>
              <a:t>    Y             Rp 60.000.000,-        Rp 45.000,-          60.000.000 + (45.000x2.000) </a:t>
            </a:r>
          </a:p>
          <a:p>
            <a:pPr eaLnBrk="1" hangingPunct="1">
              <a:lnSpc>
                <a:spcPct val="80000"/>
              </a:lnSpc>
              <a:buFont typeface="Wingdings" pitchFamily="2" charset="2"/>
              <a:buNone/>
            </a:pPr>
            <a:r>
              <a:rPr lang="en-US" sz="2000" smtClean="0">
                <a:latin typeface="Calibri" pitchFamily="34" charset="0"/>
              </a:rPr>
              <a:t>                                                                                                 = Rp 150.000.000,- </a:t>
            </a:r>
          </a:p>
          <a:p>
            <a:pPr eaLnBrk="1" hangingPunct="1">
              <a:lnSpc>
                <a:spcPct val="80000"/>
              </a:lnSpc>
              <a:buFont typeface="Wingdings" pitchFamily="2" charset="2"/>
              <a:buNone/>
            </a:pPr>
            <a:r>
              <a:rPr lang="en-US" sz="2000" smtClean="0">
                <a:latin typeface="Calibri" pitchFamily="34" charset="0"/>
              </a:rPr>
              <a:t>    Z            Rp 110.000.000,-      Rp 25.000,-         10.000.000 + (25.000x2.000) </a:t>
            </a:r>
          </a:p>
          <a:p>
            <a:pPr eaLnBrk="1" hangingPunct="1">
              <a:lnSpc>
                <a:spcPct val="80000"/>
              </a:lnSpc>
              <a:buFont typeface="Wingdings" pitchFamily="2" charset="2"/>
              <a:buNone/>
            </a:pPr>
            <a:r>
              <a:rPr lang="en-US" sz="2000" smtClean="0">
                <a:latin typeface="Calibri" pitchFamily="34" charset="0"/>
              </a:rPr>
              <a:t>                                                                                                 = Rp 160.000.000,- </a:t>
            </a:r>
          </a:p>
          <a:p>
            <a:pPr eaLnBrk="1" hangingPunct="1">
              <a:lnSpc>
                <a:spcPct val="80000"/>
              </a:lnSpc>
              <a:buFont typeface="Wingdings" pitchFamily="2" charset="2"/>
              <a:buNone/>
            </a:pPr>
            <a:endParaRPr lang="en-US" sz="800" smtClean="0"/>
          </a:p>
          <a:p>
            <a:pPr algn="just" eaLnBrk="1" hangingPunct="1">
              <a:lnSpc>
                <a:spcPct val="80000"/>
              </a:lnSpc>
            </a:pPr>
            <a:r>
              <a:rPr lang="en-US" sz="2000" smtClean="0"/>
              <a:t>Jadi dengan jumlah produksi yang diharapkan 2.000 unit maka Lokasi Y yang memberikan biaya paling kecil, direkomendasikan untuk dipilih. </a:t>
            </a:r>
            <a:r>
              <a:rPr lang="fr-FR" sz="2000" smtClean="0"/>
              <a:t>Cara yang dilakukan tersebut adalah</a:t>
            </a:r>
            <a:endParaRPr lang="en-US" sz="2000" smtClean="0"/>
          </a:p>
        </p:txBody>
      </p:sp>
      <p:sp>
        <p:nvSpPr>
          <p:cNvPr id="14338" name="Slide Number Placeholder 5"/>
          <p:cNvSpPr>
            <a:spLocks noGrp="1"/>
          </p:cNvSpPr>
          <p:nvPr>
            <p:ph type="sldNum" sz="quarter" idx="12"/>
          </p:nvPr>
        </p:nvSpPr>
        <p:spPr>
          <a:noFill/>
        </p:spPr>
        <p:txBody>
          <a:bodyPr>
            <a:normAutofit/>
          </a:bodyPr>
          <a:lstStyle/>
          <a:p>
            <a:fld id="{F955F40C-2626-4879-AA8B-379020B4266C}" type="slidenum">
              <a:rPr lang="en-US" smtClean="0"/>
              <a:pPr/>
              <a:t>13</a:t>
            </a:fld>
            <a:endParaRPr 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p:spPr>
        <p:txBody>
          <a:bodyPr/>
          <a:lstStyle/>
          <a:p>
            <a:fld id="{326D35C0-8DEA-4A90-9FCF-3ABF8651D34D}" type="slidenum">
              <a:rPr lang="en-US" smtClean="0"/>
              <a:pPr/>
              <a:t>14</a:t>
            </a:fld>
            <a:endParaRPr lang="en-US" smtClean="0"/>
          </a:p>
        </p:txBody>
      </p:sp>
      <p:sp>
        <p:nvSpPr>
          <p:cNvPr id="15363" name="Rectangle 3"/>
          <p:cNvSpPr>
            <a:spLocks noGrp="1" noChangeArrowheads="1"/>
          </p:cNvSpPr>
          <p:nvPr>
            <p:ph type="body" idx="4294967295"/>
          </p:nvPr>
        </p:nvSpPr>
        <p:spPr>
          <a:xfrm>
            <a:off x="0" y="1752600"/>
            <a:ext cx="7924800" cy="4648200"/>
          </a:xfrm>
        </p:spPr>
        <p:txBody>
          <a:bodyPr>
            <a:normAutofit/>
          </a:bodyPr>
          <a:lstStyle/>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buFont typeface="Wingdings" pitchFamily="2" charset="2"/>
              <a:buNone/>
            </a:pPr>
            <a:endParaRPr lang="en-US" sz="1600" smtClean="0"/>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buFont typeface="Wingdings" pitchFamily="2" charset="2"/>
              <a:buNone/>
            </a:pPr>
            <a:r>
              <a:rPr lang="en-US" sz="1600" smtClean="0"/>
              <a:t>110</a:t>
            </a:r>
          </a:p>
          <a:p>
            <a:pPr eaLnBrk="1" hangingPunct="1">
              <a:lnSpc>
                <a:spcPct val="90000"/>
              </a:lnSpc>
            </a:pPr>
            <a:endParaRPr lang="en-US" sz="2800" smtClean="0"/>
          </a:p>
          <a:p>
            <a:pPr eaLnBrk="1" hangingPunct="1">
              <a:lnSpc>
                <a:spcPct val="90000"/>
              </a:lnSpc>
              <a:buFont typeface="Wingdings" pitchFamily="2" charset="2"/>
              <a:buNone/>
            </a:pPr>
            <a:r>
              <a:rPr lang="en-US" sz="1600" smtClean="0"/>
              <a:t>60</a:t>
            </a:r>
          </a:p>
          <a:p>
            <a:pPr eaLnBrk="1" hangingPunct="1">
              <a:lnSpc>
                <a:spcPct val="90000"/>
              </a:lnSpc>
            </a:pPr>
            <a:endParaRPr lang="en-US" sz="1600" smtClean="0"/>
          </a:p>
          <a:p>
            <a:pPr eaLnBrk="1" hangingPunct="1">
              <a:lnSpc>
                <a:spcPct val="90000"/>
              </a:lnSpc>
              <a:buFont typeface="Wingdings" pitchFamily="2" charset="2"/>
              <a:buNone/>
            </a:pPr>
            <a:r>
              <a:rPr lang="en-US" sz="1600" smtClean="0"/>
              <a:t>30</a:t>
            </a:r>
          </a:p>
          <a:p>
            <a:pPr eaLnBrk="1" hangingPunct="1">
              <a:lnSpc>
                <a:spcPct val="90000"/>
              </a:lnSpc>
              <a:buFont typeface="Wingdings" pitchFamily="2" charset="2"/>
              <a:buNone/>
            </a:pPr>
            <a:r>
              <a:rPr lang="en-US" sz="1200" smtClean="0"/>
              <a:t>             </a:t>
            </a:r>
            <a:r>
              <a:rPr lang="en-US" sz="1400" smtClean="0">
                <a:latin typeface="Arial" pitchFamily="34" charset="0"/>
              </a:rPr>
              <a:t>Biaya Rendah   Biaya Rendah  Biaya Rendah</a:t>
            </a:r>
          </a:p>
          <a:p>
            <a:pPr eaLnBrk="1" hangingPunct="1">
              <a:lnSpc>
                <a:spcPct val="90000"/>
              </a:lnSpc>
            </a:pPr>
            <a:endParaRPr lang="en-US" sz="1400" smtClean="0">
              <a:latin typeface="Arial" pitchFamily="34" charset="0"/>
            </a:endParaRPr>
          </a:p>
          <a:p>
            <a:pPr eaLnBrk="1" hangingPunct="1">
              <a:lnSpc>
                <a:spcPct val="90000"/>
              </a:lnSpc>
            </a:pPr>
            <a:endParaRPr lang="en-US" sz="1200" smtClean="0"/>
          </a:p>
          <a:p>
            <a:pPr eaLnBrk="1" hangingPunct="1">
              <a:lnSpc>
                <a:spcPct val="90000"/>
              </a:lnSpc>
              <a:buFont typeface="Wingdings" pitchFamily="2" charset="2"/>
              <a:buNone/>
            </a:pPr>
            <a:r>
              <a:rPr lang="en-US" sz="1600" smtClean="0"/>
              <a:t>                500  1000  1500  2000  2500  3000          unit</a:t>
            </a:r>
          </a:p>
        </p:txBody>
      </p:sp>
      <p:sp>
        <p:nvSpPr>
          <p:cNvPr id="15364" name="Line 4"/>
          <p:cNvSpPr>
            <a:spLocks noChangeShapeType="1"/>
          </p:cNvSpPr>
          <p:nvPr/>
        </p:nvSpPr>
        <p:spPr bwMode="auto">
          <a:xfrm>
            <a:off x="1066800" y="2209800"/>
            <a:ext cx="0" cy="3810000"/>
          </a:xfrm>
          <a:prstGeom prst="line">
            <a:avLst/>
          </a:prstGeom>
          <a:noFill/>
          <a:ln w="9525">
            <a:solidFill>
              <a:schemeClr val="tx1"/>
            </a:solidFill>
            <a:round/>
            <a:headEnd/>
            <a:tailEnd/>
          </a:ln>
        </p:spPr>
        <p:txBody>
          <a:bodyPr/>
          <a:lstStyle/>
          <a:p>
            <a:endParaRPr lang="id-ID"/>
          </a:p>
        </p:txBody>
      </p:sp>
      <p:sp>
        <p:nvSpPr>
          <p:cNvPr id="15365" name="Line 5"/>
          <p:cNvSpPr>
            <a:spLocks noChangeShapeType="1"/>
          </p:cNvSpPr>
          <p:nvPr/>
        </p:nvSpPr>
        <p:spPr bwMode="auto">
          <a:xfrm>
            <a:off x="1066800" y="6019800"/>
            <a:ext cx="4572000" cy="0"/>
          </a:xfrm>
          <a:prstGeom prst="line">
            <a:avLst/>
          </a:prstGeom>
          <a:noFill/>
          <a:ln w="9525">
            <a:solidFill>
              <a:schemeClr val="tx1"/>
            </a:solidFill>
            <a:round/>
            <a:headEnd/>
            <a:tailEnd/>
          </a:ln>
        </p:spPr>
        <p:txBody>
          <a:bodyPr/>
          <a:lstStyle/>
          <a:p>
            <a:endParaRPr lang="id-ID"/>
          </a:p>
        </p:txBody>
      </p:sp>
      <p:sp>
        <p:nvSpPr>
          <p:cNvPr id="15366" name="Line 6"/>
          <p:cNvSpPr>
            <a:spLocks noChangeShapeType="1"/>
          </p:cNvSpPr>
          <p:nvPr/>
        </p:nvSpPr>
        <p:spPr bwMode="auto">
          <a:xfrm flipV="1">
            <a:off x="1066800" y="2057400"/>
            <a:ext cx="2971800" cy="3276600"/>
          </a:xfrm>
          <a:prstGeom prst="line">
            <a:avLst/>
          </a:prstGeom>
          <a:noFill/>
          <a:ln w="9525">
            <a:solidFill>
              <a:schemeClr val="tx1"/>
            </a:solidFill>
            <a:round/>
            <a:headEnd/>
            <a:tailEnd/>
          </a:ln>
        </p:spPr>
        <p:txBody>
          <a:bodyPr/>
          <a:lstStyle/>
          <a:p>
            <a:endParaRPr lang="id-ID"/>
          </a:p>
        </p:txBody>
      </p:sp>
      <p:sp>
        <p:nvSpPr>
          <p:cNvPr id="15367" name="Line 7"/>
          <p:cNvSpPr>
            <a:spLocks noChangeShapeType="1"/>
          </p:cNvSpPr>
          <p:nvPr/>
        </p:nvSpPr>
        <p:spPr bwMode="auto">
          <a:xfrm flipV="1">
            <a:off x="1066800" y="2133600"/>
            <a:ext cx="3962400" cy="2590800"/>
          </a:xfrm>
          <a:prstGeom prst="line">
            <a:avLst/>
          </a:prstGeom>
          <a:noFill/>
          <a:ln w="9525">
            <a:solidFill>
              <a:schemeClr val="tx1"/>
            </a:solidFill>
            <a:round/>
            <a:headEnd/>
            <a:tailEnd/>
          </a:ln>
        </p:spPr>
        <p:txBody>
          <a:bodyPr/>
          <a:lstStyle/>
          <a:p>
            <a:endParaRPr lang="id-ID"/>
          </a:p>
        </p:txBody>
      </p:sp>
      <p:sp>
        <p:nvSpPr>
          <p:cNvPr id="15368" name="Line 8"/>
          <p:cNvSpPr>
            <a:spLocks noChangeShapeType="1"/>
          </p:cNvSpPr>
          <p:nvPr/>
        </p:nvSpPr>
        <p:spPr bwMode="auto">
          <a:xfrm flipV="1">
            <a:off x="1066800" y="2590800"/>
            <a:ext cx="3962400" cy="1371600"/>
          </a:xfrm>
          <a:prstGeom prst="line">
            <a:avLst/>
          </a:prstGeom>
          <a:noFill/>
          <a:ln w="9525">
            <a:solidFill>
              <a:schemeClr val="tx1"/>
            </a:solidFill>
            <a:round/>
            <a:headEnd/>
            <a:tailEnd/>
          </a:ln>
        </p:spPr>
        <p:txBody>
          <a:bodyPr/>
          <a:lstStyle/>
          <a:p>
            <a:endParaRPr lang="id-ID"/>
          </a:p>
        </p:txBody>
      </p:sp>
      <p:sp>
        <p:nvSpPr>
          <p:cNvPr id="15369" name="Text Box 10"/>
          <p:cNvSpPr txBox="1">
            <a:spLocks noChangeArrowheads="1"/>
          </p:cNvSpPr>
          <p:nvPr/>
        </p:nvSpPr>
        <p:spPr bwMode="auto">
          <a:xfrm>
            <a:off x="4114800" y="1828800"/>
            <a:ext cx="304800" cy="366713"/>
          </a:xfrm>
          <a:prstGeom prst="rect">
            <a:avLst/>
          </a:prstGeom>
          <a:noFill/>
          <a:ln w="9525">
            <a:noFill/>
            <a:miter lim="800000"/>
            <a:headEnd/>
            <a:tailEnd/>
          </a:ln>
        </p:spPr>
        <p:txBody>
          <a:bodyPr>
            <a:spAutoFit/>
          </a:bodyPr>
          <a:lstStyle/>
          <a:p>
            <a:pPr>
              <a:spcBef>
                <a:spcPct val="50000"/>
              </a:spcBef>
            </a:pPr>
            <a:r>
              <a:rPr lang="en-US"/>
              <a:t>X</a:t>
            </a:r>
          </a:p>
        </p:txBody>
      </p:sp>
      <p:sp>
        <p:nvSpPr>
          <p:cNvPr id="15370" name="Text Box 11"/>
          <p:cNvSpPr txBox="1">
            <a:spLocks noChangeArrowheads="1"/>
          </p:cNvSpPr>
          <p:nvPr/>
        </p:nvSpPr>
        <p:spPr bwMode="auto">
          <a:xfrm>
            <a:off x="5181600" y="1828800"/>
            <a:ext cx="304800" cy="366713"/>
          </a:xfrm>
          <a:prstGeom prst="rect">
            <a:avLst/>
          </a:prstGeom>
          <a:noFill/>
          <a:ln w="9525">
            <a:noFill/>
            <a:miter lim="800000"/>
            <a:headEnd/>
            <a:tailEnd/>
          </a:ln>
        </p:spPr>
        <p:txBody>
          <a:bodyPr>
            <a:spAutoFit/>
          </a:bodyPr>
          <a:lstStyle/>
          <a:p>
            <a:pPr>
              <a:spcBef>
                <a:spcPct val="50000"/>
              </a:spcBef>
            </a:pPr>
            <a:r>
              <a:rPr lang="en-US"/>
              <a:t>Y</a:t>
            </a:r>
          </a:p>
        </p:txBody>
      </p:sp>
      <p:sp>
        <p:nvSpPr>
          <p:cNvPr id="15371" name="Rectangle 12"/>
          <p:cNvSpPr>
            <a:spLocks noChangeArrowheads="1"/>
          </p:cNvSpPr>
          <p:nvPr/>
        </p:nvSpPr>
        <p:spPr bwMode="auto">
          <a:xfrm>
            <a:off x="5181600" y="2362200"/>
            <a:ext cx="360363" cy="366713"/>
          </a:xfrm>
          <a:prstGeom prst="rect">
            <a:avLst/>
          </a:prstGeom>
          <a:noFill/>
          <a:ln w="9525">
            <a:noFill/>
            <a:miter lim="800000"/>
            <a:headEnd/>
            <a:tailEnd/>
          </a:ln>
        </p:spPr>
        <p:txBody>
          <a:bodyPr>
            <a:spAutoFit/>
          </a:bodyPr>
          <a:lstStyle/>
          <a:p>
            <a:pPr eaLnBrk="1" hangingPunct="1">
              <a:spcBef>
                <a:spcPct val="20000"/>
              </a:spcBef>
              <a:buClr>
                <a:schemeClr val="folHlink"/>
              </a:buClr>
              <a:buSzPct val="60000"/>
              <a:buFont typeface="Wingdings" pitchFamily="2" charset="2"/>
              <a:buNone/>
            </a:pPr>
            <a:r>
              <a:rPr lang="en-US"/>
              <a:t>Z</a:t>
            </a:r>
          </a:p>
        </p:txBody>
      </p:sp>
      <p:sp>
        <p:nvSpPr>
          <p:cNvPr id="15372" name="Line 13"/>
          <p:cNvSpPr>
            <a:spLocks noChangeShapeType="1"/>
          </p:cNvSpPr>
          <p:nvPr/>
        </p:nvSpPr>
        <p:spPr bwMode="auto">
          <a:xfrm>
            <a:off x="2362200" y="3886200"/>
            <a:ext cx="0" cy="2133600"/>
          </a:xfrm>
          <a:prstGeom prst="line">
            <a:avLst/>
          </a:prstGeom>
          <a:noFill/>
          <a:ln w="9525">
            <a:solidFill>
              <a:schemeClr val="tx1"/>
            </a:solidFill>
            <a:round/>
            <a:headEnd/>
            <a:tailEnd/>
          </a:ln>
        </p:spPr>
        <p:txBody>
          <a:bodyPr/>
          <a:lstStyle/>
          <a:p>
            <a:endParaRPr lang="id-ID"/>
          </a:p>
        </p:txBody>
      </p:sp>
      <p:sp>
        <p:nvSpPr>
          <p:cNvPr id="15373" name="Line 14"/>
          <p:cNvSpPr>
            <a:spLocks noChangeShapeType="1"/>
          </p:cNvSpPr>
          <p:nvPr/>
        </p:nvSpPr>
        <p:spPr bwMode="auto">
          <a:xfrm>
            <a:off x="3505200" y="3124200"/>
            <a:ext cx="0" cy="2895600"/>
          </a:xfrm>
          <a:prstGeom prst="line">
            <a:avLst/>
          </a:prstGeom>
          <a:noFill/>
          <a:ln w="9525">
            <a:solidFill>
              <a:schemeClr val="tx1"/>
            </a:solidFill>
            <a:round/>
            <a:headEnd/>
            <a:tailEnd/>
          </a:ln>
        </p:spPr>
        <p:txBody>
          <a:bodyPr/>
          <a:lstStyle/>
          <a:p>
            <a:endParaRPr lang="id-ID"/>
          </a:p>
        </p:txBody>
      </p:sp>
      <p:sp>
        <p:nvSpPr>
          <p:cNvPr id="15374" name="Text Box 15"/>
          <p:cNvSpPr txBox="1">
            <a:spLocks noChangeArrowheads="1"/>
          </p:cNvSpPr>
          <p:nvPr/>
        </p:nvSpPr>
        <p:spPr bwMode="auto">
          <a:xfrm>
            <a:off x="1524000" y="5638800"/>
            <a:ext cx="304800" cy="366713"/>
          </a:xfrm>
          <a:prstGeom prst="rect">
            <a:avLst/>
          </a:prstGeom>
          <a:noFill/>
          <a:ln w="9525">
            <a:noFill/>
            <a:miter lim="800000"/>
            <a:headEnd/>
            <a:tailEnd/>
          </a:ln>
        </p:spPr>
        <p:txBody>
          <a:bodyPr>
            <a:spAutoFit/>
          </a:bodyPr>
          <a:lstStyle/>
          <a:p>
            <a:pPr>
              <a:spcBef>
                <a:spcPct val="50000"/>
              </a:spcBef>
            </a:pPr>
            <a:r>
              <a:rPr lang="en-US"/>
              <a:t>X</a:t>
            </a:r>
          </a:p>
        </p:txBody>
      </p:sp>
      <p:sp>
        <p:nvSpPr>
          <p:cNvPr id="15375" name="Text Box 16"/>
          <p:cNvSpPr txBox="1">
            <a:spLocks noChangeArrowheads="1"/>
          </p:cNvSpPr>
          <p:nvPr/>
        </p:nvSpPr>
        <p:spPr bwMode="auto">
          <a:xfrm>
            <a:off x="2743200" y="5638800"/>
            <a:ext cx="381000" cy="366713"/>
          </a:xfrm>
          <a:prstGeom prst="rect">
            <a:avLst/>
          </a:prstGeom>
          <a:noFill/>
          <a:ln w="9525">
            <a:noFill/>
            <a:miter lim="800000"/>
            <a:headEnd/>
            <a:tailEnd/>
          </a:ln>
        </p:spPr>
        <p:txBody>
          <a:bodyPr>
            <a:spAutoFit/>
          </a:bodyPr>
          <a:lstStyle/>
          <a:p>
            <a:pPr>
              <a:spcBef>
                <a:spcPct val="50000"/>
              </a:spcBef>
            </a:pPr>
            <a:r>
              <a:rPr lang="en-US"/>
              <a:t>Y</a:t>
            </a:r>
          </a:p>
        </p:txBody>
      </p:sp>
      <p:sp>
        <p:nvSpPr>
          <p:cNvPr id="15376" name="Text Box 17"/>
          <p:cNvSpPr txBox="1">
            <a:spLocks noChangeArrowheads="1"/>
          </p:cNvSpPr>
          <p:nvPr/>
        </p:nvSpPr>
        <p:spPr bwMode="auto">
          <a:xfrm>
            <a:off x="3962400" y="5638800"/>
            <a:ext cx="304800" cy="366713"/>
          </a:xfrm>
          <a:prstGeom prst="rect">
            <a:avLst/>
          </a:prstGeom>
          <a:noFill/>
          <a:ln w="9525">
            <a:noFill/>
            <a:miter lim="800000"/>
            <a:headEnd/>
            <a:tailEnd/>
          </a:ln>
        </p:spPr>
        <p:txBody>
          <a:bodyPr>
            <a:spAutoFit/>
          </a:bodyPr>
          <a:lstStyle/>
          <a:p>
            <a:pPr>
              <a:spcBef>
                <a:spcPct val="50000"/>
              </a:spcBef>
            </a:pPr>
            <a:r>
              <a:rPr lang="en-US"/>
              <a:t>Z</a:t>
            </a:r>
          </a:p>
        </p:txBody>
      </p:sp>
      <p:sp>
        <p:nvSpPr>
          <p:cNvPr id="15377" name="Text Box 20"/>
          <p:cNvSpPr txBox="1">
            <a:spLocks noChangeArrowheads="1"/>
          </p:cNvSpPr>
          <p:nvPr/>
        </p:nvSpPr>
        <p:spPr bwMode="auto">
          <a:xfrm>
            <a:off x="609600" y="1981200"/>
            <a:ext cx="1981200" cy="366713"/>
          </a:xfrm>
          <a:prstGeom prst="rect">
            <a:avLst/>
          </a:prstGeom>
          <a:noFill/>
          <a:ln w="9525">
            <a:noFill/>
            <a:miter lim="800000"/>
            <a:headEnd/>
            <a:tailEnd/>
          </a:ln>
        </p:spPr>
        <p:txBody>
          <a:bodyPr>
            <a:spAutoFit/>
          </a:bodyPr>
          <a:lstStyle/>
          <a:p>
            <a:pPr>
              <a:spcBef>
                <a:spcPct val="50000"/>
              </a:spcBef>
            </a:pPr>
            <a:r>
              <a:rPr lang="en-US"/>
              <a:t>Biaya Tahunan</a:t>
            </a:r>
          </a:p>
        </p:txBody>
      </p:sp>
      <p:sp>
        <p:nvSpPr>
          <p:cNvPr id="15378" name="Rectangle 21"/>
          <p:cNvSpPr>
            <a:spLocks noChangeArrowheads="1"/>
          </p:cNvSpPr>
          <p:nvPr/>
        </p:nvSpPr>
        <p:spPr bwMode="auto">
          <a:xfrm>
            <a:off x="5638800" y="1819275"/>
            <a:ext cx="2971800" cy="3937000"/>
          </a:xfrm>
          <a:prstGeom prst="rect">
            <a:avLst/>
          </a:prstGeom>
          <a:noFill/>
          <a:ln w="9525">
            <a:noFill/>
            <a:miter lim="800000"/>
            <a:headEnd/>
            <a:tailEnd/>
          </a:ln>
        </p:spPr>
        <p:txBody>
          <a:bodyPr anchor="ctr">
            <a:spAutoFit/>
          </a:bodyPr>
          <a:lstStyle/>
          <a:p>
            <a:r>
              <a:rPr lang="fr-FR"/>
              <a:t>Dari gambar terlihat: </a:t>
            </a:r>
            <a:endParaRPr lang="en-US"/>
          </a:p>
          <a:p>
            <a:r>
              <a:rPr lang="fr-FR"/>
              <a:t>Pada Volume 1.000 unit biaya X dan Y sama </a:t>
            </a:r>
            <a:endParaRPr lang="en-US"/>
          </a:p>
          <a:p>
            <a:r>
              <a:rPr lang="fr-FR"/>
              <a:t>Pada Volume 2.500 unit biaya Y dan Z sama </a:t>
            </a:r>
            <a:endParaRPr lang="en-US"/>
          </a:p>
          <a:p>
            <a:r>
              <a:rPr lang="fr-FR"/>
              <a:t>Jika volume &lt; 1.000 unit biaya terendah X </a:t>
            </a:r>
            <a:endParaRPr lang="en-US"/>
          </a:p>
          <a:p>
            <a:r>
              <a:rPr lang="fr-FR"/>
              <a:t>Jika volume &gt; 1.000 unit dan &lt; 2.500 unit biaya terendah Y </a:t>
            </a:r>
            <a:endParaRPr lang="en-US"/>
          </a:p>
          <a:p>
            <a:r>
              <a:rPr lang="fr-FR"/>
              <a:t>Jika Volume &gt; 2.500 unit biaya terendah Z </a:t>
            </a:r>
            <a:endParaRPr lang="en-US"/>
          </a:p>
          <a:p>
            <a:r>
              <a:rPr lang="fr-FR"/>
              <a:t>Jadi pada produksi 2.000 unit biaya terendah Y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838200" y="304800"/>
            <a:ext cx="7793038" cy="685800"/>
          </a:xfrm>
        </p:spPr>
        <p:txBody>
          <a:bodyPr/>
          <a:lstStyle/>
          <a:p>
            <a:pPr eaLnBrk="1" hangingPunct="1"/>
            <a:r>
              <a:rPr lang="fr-FR" sz="1800" b="1" smtClean="0">
                <a:latin typeface="Arial" pitchFamily="34" charset="0"/>
              </a:rPr>
              <a:t>C. METODE PUSAT GRAFITASI </a:t>
            </a:r>
            <a:br>
              <a:rPr lang="fr-FR" sz="1800" b="1" smtClean="0">
                <a:latin typeface="Arial" pitchFamily="34" charset="0"/>
              </a:rPr>
            </a:br>
            <a:r>
              <a:rPr lang="fr-FR" sz="1800" b="1" smtClean="0">
                <a:latin typeface="Arial" pitchFamily="34" charset="0"/>
              </a:rPr>
              <a:t>    </a:t>
            </a:r>
            <a:r>
              <a:rPr lang="fr-FR" sz="1800" b="1" i="1" smtClean="0">
                <a:latin typeface="Arial" pitchFamily="34" charset="0"/>
              </a:rPr>
              <a:t>(CENTER OF GRAVITATION METHOD)</a:t>
            </a:r>
            <a:endParaRPr lang="en-US" sz="1800" smtClean="0"/>
          </a:p>
        </p:txBody>
      </p:sp>
      <p:sp>
        <p:nvSpPr>
          <p:cNvPr id="16388" name="Rectangle 3"/>
          <p:cNvSpPr>
            <a:spLocks noGrp="1" noChangeArrowheads="1"/>
          </p:cNvSpPr>
          <p:nvPr>
            <p:ph idx="1"/>
          </p:nvPr>
        </p:nvSpPr>
        <p:spPr>
          <a:xfrm>
            <a:off x="762000" y="1143000"/>
            <a:ext cx="8193088" cy="4989513"/>
          </a:xfrm>
        </p:spPr>
        <p:txBody>
          <a:bodyPr/>
          <a:lstStyle/>
          <a:p>
            <a:pPr eaLnBrk="1" hangingPunct="1">
              <a:lnSpc>
                <a:spcPct val="80000"/>
              </a:lnSpc>
            </a:pPr>
            <a:r>
              <a:rPr lang="fr-FR" sz="1600" smtClean="0"/>
              <a:t>Merupakan sebuah teknik matematis yang digunakan untuk menemukan lokasi yang paling baik untuk suatu titik distribusi tunggal yang melayani beberapa toko atau daera. Metode ini memperhitungkan jarak lokasi pasar, jumlah barang yang dikirim dan biaya pengiriman. </a:t>
            </a:r>
          </a:p>
          <a:p>
            <a:pPr eaLnBrk="1" hangingPunct="1">
              <a:lnSpc>
                <a:spcPct val="80000"/>
              </a:lnSpc>
            </a:pPr>
            <a:r>
              <a:rPr lang="fr-FR" sz="1600" smtClean="0"/>
              <a:t>Langkah menggunakan metode ini adalah sebagai berikut: </a:t>
            </a:r>
          </a:p>
          <a:p>
            <a:pPr eaLnBrk="1" hangingPunct="1">
              <a:lnSpc>
                <a:spcPct val="80000"/>
              </a:lnSpc>
              <a:buFont typeface="Wingdings" pitchFamily="2" charset="2"/>
              <a:buNone/>
            </a:pPr>
            <a:r>
              <a:rPr lang="fr-FR" sz="1600" smtClean="0"/>
              <a:t>1. Tetapkan jumlah barang yang dikirim dari lokasi ke gudang distribusi (yang akan dicari lokasinya) tiap periode tertentu </a:t>
            </a:r>
          </a:p>
          <a:p>
            <a:pPr eaLnBrk="1" hangingPunct="1">
              <a:lnSpc>
                <a:spcPct val="80000"/>
              </a:lnSpc>
              <a:buFont typeface="Wingdings" pitchFamily="2" charset="2"/>
              <a:buNone/>
            </a:pPr>
            <a:r>
              <a:rPr lang="fr-FR" sz="1600" smtClean="0"/>
              <a:t>2. Buka peta, tentukan suatu tempat sebagai titik origin (0,0) </a:t>
            </a:r>
          </a:p>
          <a:p>
            <a:pPr eaLnBrk="1" hangingPunct="1">
              <a:lnSpc>
                <a:spcPct val="80000"/>
              </a:lnSpc>
              <a:buFont typeface="Wingdings" pitchFamily="2" charset="2"/>
              <a:buNone/>
            </a:pPr>
            <a:r>
              <a:rPr lang="fr-FR" sz="1600" smtClean="0"/>
              <a:t>3. Tempatkan lokasi-lokasi pasar yang dilmiliki perusahaan pada suatu system koordinat dengan titik origin sebagai dasar. </a:t>
            </a:r>
            <a:endParaRPr lang="sv-SE" sz="1600" smtClean="0"/>
          </a:p>
          <a:p>
            <a:pPr eaLnBrk="1" hangingPunct="1">
              <a:lnSpc>
                <a:spcPct val="80000"/>
              </a:lnSpc>
              <a:buFont typeface="Wingdings" pitchFamily="2" charset="2"/>
              <a:buNone/>
            </a:pPr>
            <a:r>
              <a:rPr lang="sv-SE" sz="1600" smtClean="0"/>
              <a:t>4. Tentukan koordinat gudang distribusi dengan rumus: </a:t>
            </a:r>
          </a:p>
          <a:p>
            <a:pPr eaLnBrk="1" hangingPunct="1">
              <a:lnSpc>
                <a:spcPct val="80000"/>
              </a:lnSpc>
              <a:buFont typeface="Wingdings" pitchFamily="2" charset="2"/>
              <a:buNone/>
            </a:pPr>
            <a:r>
              <a:rPr lang="sv-SE" sz="1600" smtClean="0"/>
              <a:t>                                                 </a:t>
            </a:r>
            <a:r>
              <a:rPr lang="en-US" sz="1600" smtClean="0"/>
              <a:t>Σ</a:t>
            </a:r>
            <a:r>
              <a:rPr lang="sv-SE" sz="1600" smtClean="0"/>
              <a:t> d ix Qi </a:t>
            </a:r>
          </a:p>
          <a:p>
            <a:pPr eaLnBrk="1" hangingPunct="1">
              <a:lnSpc>
                <a:spcPct val="80000"/>
              </a:lnSpc>
            </a:pPr>
            <a:r>
              <a:rPr lang="sv-SE" sz="1600" smtClean="0"/>
              <a:t>Koordinat x pusat gravitasi = ---------------- </a:t>
            </a:r>
          </a:p>
          <a:p>
            <a:pPr eaLnBrk="1" hangingPunct="1">
              <a:lnSpc>
                <a:spcPct val="80000"/>
              </a:lnSpc>
              <a:buFont typeface="Wingdings" pitchFamily="2" charset="2"/>
              <a:buNone/>
            </a:pPr>
            <a:r>
              <a:rPr lang="sv-SE" sz="1600" smtClean="0"/>
              <a:t>                                                     </a:t>
            </a:r>
            <a:r>
              <a:rPr lang="en-US" sz="1600" smtClean="0"/>
              <a:t>Σ</a:t>
            </a:r>
            <a:r>
              <a:rPr lang="sv-SE" sz="1600" smtClean="0"/>
              <a:t> Qi </a:t>
            </a:r>
          </a:p>
          <a:p>
            <a:pPr eaLnBrk="1" hangingPunct="1">
              <a:lnSpc>
                <a:spcPct val="80000"/>
              </a:lnSpc>
              <a:buFont typeface="Wingdings" pitchFamily="2" charset="2"/>
              <a:buNone/>
            </a:pPr>
            <a:r>
              <a:rPr lang="sv-SE" sz="1600" smtClean="0"/>
              <a:t>                                                  </a:t>
            </a:r>
            <a:r>
              <a:rPr lang="en-US" sz="1600" smtClean="0"/>
              <a:t>Σ</a:t>
            </a:r>
            <a:r>
              <a:rPr lang="sv-SE" sz="1600" smtClean="0"/>
              <a:t> d iy Qi </a:t>
            </a:r>
            <a:endParaRPr lang="fi-FI" sz="1600" smtClean="0"/>
          </a:p>
          <a:p>
            <a:pPr eaLnBrk="1" hangingPunct="1">
              <a:lnSpc>
                <a:spcPct val="80000"/>
              </a:lnSpc>
            </a:pPr>
            <a:r>
              <a:rPr lang="fi-FI" sz="1600" smtClean="0"/>
              <a:t>Koordinat y pusat gravitasi = ---------------- </a:t>
            </a:r>
          </a:p>
          <a:p>
            <a:pPr eaLnBrk="1" hangingPunct="1">
              <a:lnSpc>
                <a:spcPct val="80000"/>
              </a:lnSpc>
              <a:buFont typeface="Wingdings" pitchFamily="2" charset="2"/>
              <a:buNone/>
            </a:pPr>
            <a:r>
              <a:rPr lang="fi-FI" sz="1600" smtClean="0"/>
              <a:t>                                                      </a:t>
            </a:r>
            <a:r>
              <a:rPr lang="en-US" sz="1600" smtClean="0"/>
              <a:t>Σ</a:t>
            </a:r>
            <a:r>
              <a:rPr lang="fi-FI" sz="1600" smtClean="0"/>
              <a:t> Qi </a:t>
            </a:r>
          </a:p>
          <a:p>
            <a:pPr eaLnBrk="1" hangingPunct="1">
              <a:lnSpc>
                <a:spcPct val="80000"/>
              </a:lnSpc>
            </a:pPr>
            <a:r>
              <a:rPr lang="fi-FI" sz="1600" smtClean="0"/>
              <a:t>Dimana d ix = koordinat x lokasi i </a:t>
            </a:r>
          </a:p>
          <a:p>
            <a:pPr eaLnBrk="1" hangingPunct="1">
              <a:lnSpc>
                <a:spcPct val="80000"/>
              </a:lnSpc>
            </a:pPr>
            <a:r>
              <a:rPr lang="fi-FI" sz="1600" smtClean="0"/>
              <a:t>d iy = koordinat y lokasi i </a:t>
            </a:r>
          </a:p>
          <a:p>
            <a:pPr eaLnBrk="1" hangingPunct="1">
              <a:lnSpc>
                <a:spcPct val="80000"/>
              </a:lnSpc>
            </a:pPr>
            <a:r>
              <a:rPr lang="fi-FI" sz="1600" smtClean="0"/>
              <a:t>Qi = Jumlah barang yang dipindahkan ke atau dari lokasi i </a:t>
            </a:r>
            <a:endParaRPr lang="en-US" sz="1600" smtClean="0"/>
          </a:p>
        </p:txBody>
      </p:sp>
      <p:sp>
        <p:nvSpPr>
          <p:cNvPr id="16386" name="Slide Number Placeholder 5"/>
          <p:cNvSpPr>
            <a:spLocks noGrp="1"/>
          </p:cNvSpPr>
          <p:nvPr>
            <p:ph type="sldNum" sz="quarter" idx="12"/>
          </p:nvPr>
        </p:nvSpPr>
        <p:spPr>
          <a:noFill/>
        </p:spPr>
        <p:txBody>
          <a:bodyPr/>
          <a:lstStyle/>
          <a:p>
            <a:fld id="{BD4FB7EE-8BFF-46B2-AAE5-25A48332D4F7}" type="slidenum">
              <a:rPr lang="en-US" smtClean="0"/>
              <a:pPr/>
              <a:t>15</a:t>
            </a:fld>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itle 1"/>
          <p:cNvSpPr>
            <a:spLocks noGrp="1"/>
          </p:cNvSpPr>
          <p:nvPr>
            <p:ph type="title"/>
          </p:nvPr>
        </p:nvSpPr>
        <p:spPr>
          <a:xfrm>
            <a:off x="1150938" y="214313"/>
            <a:ext cx="7793037" cy="90487"/>
          </a:xfrm>
        </p:spPr>
        <p:txBody>
          <a:bodyPr>
            <a:normAutofit fontScale="90000"/>
          </a:bodyPr>
          <a:lstStyle/>
          <a:p>
            <a:pPr eaLnBrk="1" hangingPunct="1"/>
            <a:endParaRPr lang="id-ID" sz="800" smtClean="0"/>
          </a:p>
        </p:txBody>
      </p:sp>
      <p:sp>
        <p:nvSpPr>
          <p:cNvPr id="17411" name="Content Placeholder 2"/>
          <p:cNvSpPr>
            <a:spLocks noGrp="1"/>
          </p:cNvSpPr>
          <p:nvPr>
            <p:ph idx="1"/>
          </p:nvPr>
        </p:nvSpPr>
        <p:spPr>
          <a:xfrm>
            <a:off x="381000" y="304800"/>
            <a:ext cx="8574088" cy="5943600"/>
          </a:xfrm>
        </p:spPr>
        <p:txBody>
          <a:bodyPr/>
          <a:lstStyle/>
          <a:p>
            <a:pPr eaLnBrk="1" hangingPunct="1"/>
            <a:r>
              <a:rPr lang="fi-FI" sz="2000" smtClean="0">
                <a:latin typeface="Arial" pitchFamily="34" charset="0"/>
                <a:cs typeface="Arial" pitchFamily="34" charset="0"/>
              </a:rPr>
              <a:t>Contoh: </a:t>
            </a:r>
            <a:endParaRPr lang="en-US" sz="2000" smtClean="0">
              <a:latin typeface="Arial" pitchFamily="34" charset="0"/>
              <a:cs typeface="Arial" pitchFamily="34" charset="0"/>
            </a:endParaRPr>
          </a:p>
          <a:p>
            <a:pPr eaLnBrk="1" hangingPunct="1"/>
            <a:r>
              <a:rPr lang="fi-FI" sz="2000" smtClean="0">
                <a:latin typeface="Arial" pitchFamily="34" charset="0"/>
                <a:cs typeface="Arial" pitchFamily="34" charset="0"/>
              </a:rPr>
              <a:t>Perusahaan retailer mempunyai empat toko akan menentukan lokasi gudang distributornya dengan data sebagia berikut: </a:t>
            </a:r>
            <a:endParaRPr lang="en-US" sz="2000" smtClean="0">
              <a:latin typeface="Arial" pitchFamily="34" charset="0"/>
              <a:cs typeface="Arial" pitchFamily="34" charset="0"/>
            </a:endParaRPr>
          </a:p>
          <a:p>
            <a:pPr eaLnBrk="1" hangingPunct="1"/>
            <a:r>
              <a:rPr lang="en-US" sz="2000" smtClean="0">
                <a:latin typeface="Arial" pitchFamily="34" charset="0"/>
                <a:cs typeface="Arial" pitchFamily="34" charset="0"/>
              </a:rPr>
              <a:t>Toko 	Koordinat 	       Jumlah barang yang dikirim per  </a:t>
            </a:r>
          </a:p>
          <a:p>
            <a:pPr eaLnBrk="1" hangingPunct="1">
              <a:buFont typeface="Wingdings" pitchFamily="2" charset="2"/>
              <a:buNone/>
            </a:pPr>
            <a:r>
              <a:rPr lang="en-US" sz="2000" smtClean="0">
                <a:latin typeface="Arial" pitchFamily="34" charset="0"/>
                <a:cs typeface="Arial" pitchFamily="34" charset="0"/>
              </a:rPr>
              <a:t>                                                                                periode </a:t>
            </a:r>
          </a:p>
          <a:p>
            <a:pPr eaLnBrk="1" hangingPunct="1"/>
            <a:r>
              <a:rPr lang="en-US" sz="2000" smtClean="0">
                <a:latin typeface="Arial" pitchFamily="34" charset="0"/>
                <a:cs typeface="Arial" pitchFamily="34" charset="0"/>
              </a:rPr>
              <a:t>D		(30 ; 120) 			2.000 unit </a:t>
            </a:r>
          </a:p>
          <a:p>
            <a:pPr eaLnBrk="1" hangingPunct="1"/>
            <a:r>
              <a:rPr lang="en-US" sz="2000" smtClean="0">
                <a:latin typeface="Arial" pitchFamily="34" charset="0"/>
                <a:cs typeface="Arial" pitchFamily="34" charset="0"/>
              </a:rPr>
              <a:t>E 		(90 ; 110) 			1.000 unit</a:t>
            </a:r>
          </a:p>
          <a:p>
            <a:pPr eaLnBrk="1" hangingPunct="1"/>
            <a:r>
              <a:rPr lang="en-US" sz="2000" smtClean="0">
                <a:latin typeface="Arial" pitchFamily="34" charset="0"/>
                <a:cs typeface="Arial" pitchFamily="34" charset="0"/>
              </a:rPr>
              <a:t>F 		(130 ; 130) 			1.000 unit </a:t>
            </a:r>
          </a:p>
          <a:p>
            <a:pPr eaLnBrk="1" hangingPunct="1"/>
            <a:r>
              <a:rPr lang="en-US" sz="2000" smtClean="0">
                <a:latin typeface="Arial" pitchFamily="34" charset="0"/>
                <a:cs typeface="Arial" pitchFamily="34" charset="0"/>
              </a:rPr>
              <a:t>G 		(60 ; 40) 			2.000 unit </a:t>
            </a:r>
          </a:p>
          <a:p>
            <a:pPr eaLnBrk="1" hangingPunct="1">
              <a:buFont typeface="Wingdings" pitchFamily="2" charset="2"/>
              <a:buNone/>
            </a:pPr>
            <a:r>
              <a:rPr lang="en-US" sz="2000" smtClean="0">
                <a:latin typeface="Arial" pitchFamily="34" charset="0"/>
                <a:cs typeface="Arial" pitchFamily="34" charset="0"/>
              </a:rPr>
              <a:t>                                                       </a:t>
            </a:r>
          </a:p>
          <a:p>
            <a:pPr eaLnBrk="1" hangingPunct="1">
              <a:buFont typeface="Wingdings" pitchFamily="2" charset="2"/>
              <a:buNone/>
            </a:pPr>
            <a:r>
              <a:rPr lang="en-US" sz="2000" smtClean="0">
                <a:latin typeface="Arial" pitchFamily="34" charset="0"/>
                <a:cs typeface="Arial" pitchFamily="34" charset="0"/>
              </a:rPr>
              <a:t>                           30x2.000)+(90x1.000)+(130x1.000)+(60x2.000) </a:t>
            </a:r>
          </a:p>
          <a:p>
            <a:pPr eaLnBrk="1" hangingPunct="1">
              <a:buFont typeface="Wingdings" pitchFamily="2" charset="2"/>
              <a:buNone/>
            </a:pPr>
            <a:r>
              <a:rPr lang="en-US" sz="2000" smtClean="0">
                <a:latin typeface="Calibri" pitchFamily="34" charset="0"/>
                <a:cs typeface="Arial" pitchFamily="34" charset="0"/>
              </a:rPr>
              <a:t>Koordinat X      </a:t>
            </a:r>
            <a:r>
              <a:rPr lang="en-US" sz="2000" smtClean="0">
                <a:latin typeface="Arial" pitchFamily="34" charset="0"/>
                <a:cs typeface="Arial" pitchFamily="34" charset="0"/>
              </a:rPr>
              <a:t>= ----------------------------------------------------------------  = 66,7 </a:t>
            </a:r>
          </a:p>
          <a:p>
            <a:pPr eaLnBrk="1" hangingPunct="1">
              <a:buFont typeface="Wingdings" pitchFamily="2" charset="2"/>
              <a:buNone/>
            </a:pPr>
            <a:r>
              <a:rPr lang="en-US" sz="2000" smtClean="0">
                <a:latin typeface="Arial" pitchFamily="34" charset="0"/>
                <a:cs typeface="Arial" pitchFamily="34" charset="0"/>
              </a:rPr>
              <a:t>                                     2.000 + 1.000 + 1.000 + 2.000                                     </a:t>
            </a:r>
          </a:p>
          <a:p>
            <a:pPr eaLnBrk="1" hangingPunct="1">
              <a:buFont typeface="Wingdings" pitchFamily="2" charset="2"/>
              <a:buNone/>
            </a:pPr>
            <a:r>
              <a:rPr lang="en-US" sz="2000" smtClean="0">
                <a:latin typeface="Arial" pitchFamily="34" charset="0"/>
                <a:cs typeface="Arial" pitchFamily="34" charset="0"/>
              </a:rPr>
              <a:t>                      (120x2.000)+(110x1.000)+(130x1.000)+(40x2.000) </a:t>
            </a:r>
          </a:p>
          <a:p>
            <a:pPr eaLnBrk="1" hangingPunct="1">
              <a:buFont typeface="Wingdings" pitchFamily="2" charset="2"/>
              <a:buNone/>
            </a:pPr>
            <a:r>
              <a:rPr lang="en-US" sz="2000" smtClean="0">
                <a:latin typeface="Arial" pitchFamily="34" charset="0"/>
                <a:cs typeface="Arial" pitchFamily="34" charset="0"/>
              </a:rPr>
              <a:t>Koordinat Y  = ---------------------------------------------------------------- = 93,3 </a:t>
            </a:r>
          </a:p>
          <a:p>
            <a:pPr eaLnBrk="1" hangingPunct="1">
              <a:buFont typeface="Wingdings" pitchFamily="2" charset="2"/>
              <a:buNone/>
            </a:pPr>
            <a:r>
              <a:rPr lang="en-US" sz="2000" smtClean="0">
                <a:latin typeface="Arial" pitchFamily="34" charset="0"/>
                <a:cs typeface="Arial" pitchFamily="34" charset="0"/>
              </a:rPr>
              <a:t>                                       2.000 + 1.000 + 1.000 + 2.000</a:t>
            </a:r>
          </a:p>
          <a:p>
            <a:pPr eaLnBrk="1" hangingPunct="1"/>
            <a:endParaRPr lang="en-US" sz="2000" smtClean="0">
              <a:latin typeface="Arial" pitchFamily="34" charset="0"/>
              <a:cs typeface="Arial" pitchFamily="34" charset="0"/>
            </a:endParaRPr>
          </a:p>
        </p:txBody>
      </p:sp>
      <p:sp>
        <p:nvSpPr>
          <p:cNvPr id="17412" name="Slide Number Placeholder 3"/>
          <p:cNvSpPr>
            <a:spLocks noGrp="1"/>
          </p:cNvSpPr>
          <p:nvPr>
            <p:ph type="sldNum" sz="quarter" idx="12"/>
          </p:nvPr>
        </p:nvSpPr>
        <p:spPr>
          <a:noFill/>
        </p:spPr>
        <p:txBody>
          <a:bodyPr/>
          <a:lstStyle/>
          <a:p>
            <a:fld id="{84A38A08-49A4-41B9-AD90-36EA76368146}" type="slidenum">
              <a:rPr lang="en-US" smtClean="0"/>
              <a:pPr/>
              <a:t>16</a:t>
            </a:fld>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8435" name="Picture 2"/>
          <p:cNvPicPr>
            <a:picLocks noGrp="1" noChangeAspect="1" noChangeArrowheads="1"/>
          </p:cNvPicPr>
          <p:nvPr>
            <p:ph idx="1"/>
          </p:nvPr>
        </p:nvPicPr>
        <p:blipFill>
          <a:blip r:embed="rId2"/>
          <a:stretch>
            <a:fillRect/>
          </a:stretch>
        </p:blipFill>
        <p:spPr>
          <a:xfrm>
            <a:off x="1938599" y="1817181"/>
            <a:ext cx="5266801" cy="4092000"/>
          </a:xfrm>
          <a:noFill/>
        </p:spPr>
      </p:pic>
      <p:sp>
        <p:nvSpPr>
          <p:cNvPr id="18434" name="Slide Number Placeholder 3"/>
          <p:cNvSpPr>
            <a:spLocks noGrp="1"/>
          </p:cNvSpPr>
          <p:nvPr>
            <p:ph type="sldNum" sz="quarter" idx="12"/>
          </p:nvPr>
        </p:nvSpPr>
        <p:spPr>
          <a:noFill/>
        </p:spPr>
        <p:txBody>
          <a:bodyPr/>
          <a:lstStyle/>
          <a:p>
            <a:fld id="{8B1F4B82-E9E5-4C85-B7E2-BD5B29E84A59}" type="slidenum">
              <a:rPr lang="en-US" smtClean="0"/>
              <a:pPr/>
              <a:t>17</a:t>
            </a:fld>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itle 1"/>
          <p:cNvSpPr>
            <a:spLocks noGrp="1"/>
          </p:cNvSpPr>
          <p:nvPr>
            <p:ph type="title"/>
          </p:nvPr>
        </p:nvSpPr>
        <p:spPr>
          <a:xfrm>
            <a:off x="1150938" y="381000"/>
            <a:ext cx="7793037" cy="533400"/>
          </a:xfrm>
        </p:spPr>
        <p:txBody>
          <a:bodyPr/>
          <a:lstStyle/>
          <a:p>
            <a:r>
              <a:rPr lang="fr-FR" sz="2000" b="1" smtClean="0"/>
              <a:t>D. MODEL TRANSPORTASI </a:t>
            </a:r>
            <a:r>
              <a:rPr lang="fr-FR" sz="2000" b="1" i="1" smtClean="0"/>
              <a:t>(TRANSPORTATION METHOD) </a:t>
            </a:r>
            <a:endParaRPr lang="en-US" sz="2000" smtClean="0"/>
          </a:p>
        </p:txBody>
      </p:sp>
      <p:sp>
        <p:nvSpPr>
          <p:cNvPr id="19459" name="Content Placeholder 2"/>
          <p:cNvSpPr>
            <a:spLocks noGrp="1"/>
          </p:cNvSpPr>
          <p:nvPr>
            <p:ph idx="1"/>
          </p:nvPr>
        </p:nvSpPr>
        <p:spPr>
          <a:xfrm>
            <a:off x="762000" y="1066800"/>
            <a:ext cx="8193088" cy="5065713"/>
          </a:xfrm>
        </p:spPr>
        <p:txBody>
          <a:bodyPr/>
          <a:lstStyle/>
          <a:p>
            <a:r>
              <a:rPr lang="fr-FR" sz="2000" smtClean="0">
                <a:latin typeface="Arial" pitchFamily="34" charset="0"/>
                <a:cs typeface="Arial" pitchFamily="34" charset="0"/>
              </a:rPr>
              <a:t>Merupakan sebuah teknik untuk menyelesaikan masalah sebagai bagian dari pemograman linear. Tujuan model transportasi adalah menetapkan pola pengiriman terbaik dari beberapa titik pemasok (supplier) ke beberapa titik permintaan pabrik (tujuan) sedemikian rupa sehingga meminimalkan biaya produksi dan transportasi total. </a:t>
            </a:r>
            <a:endParaRPr lang="en-US" sz="2000" smtClean="0">
              <a:latin typeface="Arial" pitchFamily="34" charset="0"/>
              <a:cs typeface="Arial" pitchFamily="34" charset="0"/>
            </a:endParaRPr>
          </a:p>
          <a:p>
            <a:pPr>
              <a:buFont typeface="Wingdings" pitchFamily="2" charset="2"/>
              <a:buNone/>
            </a:pPr>
            <a:r>
              <a:rPr lang="fr-FR" sz="2000" smtClean="0">
                <a:latin typeface="Arial" pitchFamily="34" charset="0"/>
                <a:cs typeface="Arial" pitchFamily="34" charset="0"/>
              </a:rPr>
              <a:t> </a:t>
            </a:r>
            <a:endParaRPr lang="en-US" sz="2000" smtClean="0">
              <a:latin typeface="Arial" pitchFamily="34" charset="0"/>
              <a:cs typeface="Arial" pitchFamily="34" charset="0"/>
            </a:endParaRPr>
          </a:p>
          <a:p>
            <a:r>
              <a:rPr lang="fr-FR" sz="2000" smtClean="0">
                <a:latin typeface="Arial" pitchFamily="34" charset="0"/>
                <a:cs typeface="Arial" pitchFamily="34" charset="0"/>
              </a:rPr>
              <a:t>Langkah untuk mengguinakan model transportasi adalah sebagai berikut</a:t>
            </a:r>
            <a:endParaRPr lang="en-US" sz="2000" smtClean="0">
              <a:latin typeface="Arial" pitchFamily="34" charset="0"/>
              <a:cs typeface="Arial" pitchFamily="34" charset="0"/>
            </a:endParaRPr>
          </a:p>
          <a:p>
            <a:pPr>
              <a:buFont typeface="Wingdings" pitchFamily="2" charset="2"/>
              <a:buNone/>
            </a:pPr>
            <a:r>
              <a:rPr lang="fr-FR" sz="2000" smtClean="0">
                <a:latin typeface="Arial" pitchFamily="34" charset="0"/>
                <a:cs typeface="Arial" pitchFamily="34" charset="0"/>
              </a:rPr>
              <a:t>1. Buat baris untuk masing-masing pemasok dan kolom untuk masing masing pabrik (tujuan). </a:t>
            </a:r>
            <a:endParaRPr lang="en-US" sz="2000" smtClean="0">
              <a:latin typeface="Arial" pitchFamily="34" charset="0"/>
              <a:cs typeface="Arial" pitchFamily="34" charset="0"/>
            </a:endParaRPr>
          </a:p>
          <a:p>
            <a:pPr>
              <a:buFont typeface="Wingdings" pitchFamily="2" charset="2"/>
              <a:buNone/>
            </a:pPr>
            <a:r>
              <a:rPr lang="fi-FI" sz="2000" smtClean="0">
                <a:latin typeface="Arial" pitchFamily="34" charset="0"/>
                <a:cs typeface="Arial" pitchFamily="34" charset="0"/>
              </a:rPr>
              <a:t>2. Tambahkan baris untuk permintaan dan kolom untuk kapasitas kemudian isi nilainya </a:t>
            </a:r>
            <a:endParaRPr lang="en-US" sz="2000" smtClean="0">
              <a:latin typeface="Arial" pitchFamily="34" charset="0"/>
              <a:cs typeface="Arial" pitchFamily="34" charset="0"/>
            </a:endParaRPr>
          </a:p>
          <a:p>
            <a:pPr>
              <a:buFont typeface="Wingdings" pitchFamily="2" charset="2"/>
              <a:buNone/>
            </a:pPr>
            <a:r>
              <a:rPr lang="fi-FI" sz="2000" smtClean="0">
                <a:latin typeface="Arial" pitchFamily="34" charset="0"/>
                <a:cs typeface="Arial" pitchFamily="34" charset="0"/>
              </a:rPr>
              <a:t>3. Tiap sel masukkan biaya transportasi per unitnya. </a:t>
            </a:r>
            <a:endParaRPr lang="en-US" sz="2000" smtClean="0">
              <a:latin typeface="Arial" pitchFamily="34" charset="0"/>
              <a:cs typeface="Arial" pitchFamily="34" charset="0"/>
            </a:endParaRPr>
          </a:p>
          <a:p>
            <a:pPr>
              <a:buFont typeface="Wingdings" pitchFamily="2" charset="2"/>
              <a:buNone/>
            </a:pPr>
            <a:r>
              <a:rPr lang="fi-FI" sz="2000" smtClean="0">
                <a:latin typeface="Arial" pitchFamily="34" charset="0"/>
                <a:cs typeface="Arial" pitchFamily="34" charset="0"/>
              </a:rPr>
              <a:t>4. Buatlah penyelesaian dengan system coba-coba dengan mempertimbangkan data permintaan dan kapasitas. </a:t>
            </a:r>
            <a:endParaRPr lang="en-US" sz="2000" smtClean="0">
              <a:latin typeface="Arial" pitchFamily="34" charset="0"/>
              <a:cs typeface="Arial" pitchFamily="34" charset="0"/>
            </a:endParaRPr>
          </a:p>
          <a:p>
            <a:endParaRPr lang="en-US" smtClean="0"/>
          </a:p>
        </p:txBody>
      </p:sp>
      <p:sp>
        <p:nvSpPr>
          <p:cNvPr id="19460" name="Slide Number Placeholder 3"/>
          <p:cNvSpPr>
            <a:spLocks noGrp="1"/>
          </p:cNvSpPr>
          <p:nvPr>
            <p:ph type="sldNum" sz="quarter" idx="12"/>
          </p:nvPr>
        </p:nvSpPr>
        <p:spPr>
          <a:noFill/>
        </p:spPr>
        <p:txBody>
          <a:bodyPr/>
          <a:lstStyle/>
          <a:p>
            <a:fld id="{2EBA393B-E44E-4214-8E67-8D70B517D678}" type="slidenum">
              <a:rPr lang="en-US" smtClean="0"/>
              <a:pPr/>
              <a:t>18</a:t>
            </a:fld>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457200"/>
            <a:ext cx="8181975" cy="1066800"/>
          </a:xfrm>
        </p:spPr>
        <p:txBody>
          <a:bodyPr/>
          <a:lstStyle/>
          <a:p>
            <a:r>
              <a:rPr lang="fi-FI" sz="2000" smtClean="0">
                <a:solidFill>
                  <a:schemeClr val="tx1"/>
                </a:solidFill>
              </a:rPr>
              <a:t>Contoh: </a:t>
            </a:r>
            <a:r>
              <a:rPr lang="en-US" sz="2000" smtClean="0">
                <a:solidFill>
                  <a:schemeClr val="tx1"/>
                </a:solidFill>
              </a:rPr>
              <a:t/>
            </a:r>
            <a:br>
              <a:rPr lang="en-US" sz="2000" smtClean="0">
                <a:solidFill>
                  <a:schemeClr val="tx1"/>
                </a:solidFill>
              </a:rPr>
            </a:br>
            <a:r>
              <a:rPr lang="fi-FI" sz="2000" smtClean="0">
                <a:solidFill>
                  <a:schemeClr val="tx1"/>
                </a:solidFill>
              </a:rPr>
              <a:t>Suatu perusahaan mempunyai 2 pemasok dan 3 pabrik akan menentukan biaya transportasi yang minimal, datanya adalah:</a:t>
            </a:r>
            <a:endParaRPr lang="en-US" smtClean="0">
              <a:solidFill>
                <a:schemeClr val="tx1"/>
              </a:solidFill>
            </a:endParaRPr>
          </a:p>
        </p:txBody>
      </p:sp>
      <p:sp>
        <p:nvSpPr>
          <p:cNvPr id="20483" name="Slide Number Placeholder 2"/>
          <p:cNvSpPr>
            <a:spLocks noGrp="1"/>
          </p:cNvSpPr>
          <p:nvPr>
            <p:ph type="sldNum" sz="quarter" idx="12"/>
          </p:nvPr>
        </p:nvSpPr>
        <p:spPr>
          <a:noFill/>
        </p:spPr>
        <p:txBody>
          <a:bodyPr/>
          <a:lstStyle/>
          <a:p>
            <a:fld id="{2A936059-8E74-45D2-86A8-75AABF5EAA92}" type="slidenum">
              <a:rPr lang="en-US" smtClean="0"/>
              <a:pPr/>
              <a:t>19</a:t>
            </a:fld>
            <a:endParaRPr lang="en-US" smtClean="0"/>
          </a:p>
        </p:txBody>
      </p:sp>
      <p:graphicFrame>
        <p:nvGraphicFramePr>
          <p:cNvPr id="4" name="Table 3"/>
          <p:cNvGraphicFramePr>
            <a:graphicFrameLocks noGrp="1"/>
          </p:cNvGraphicFramePr>
          <p:nvPr/>
        </p:nvGraphicFramePr>
        <p:xfrm>
          <a:off x="990600" y="2057400"/>
          <a:ext cx="7086600" cy="1752600"/>
        </p:xfrm>
        <a:graphic>
          <a:graphicData uri="http://schemas.openxmlformats.org/drawingml/2006/table">
            <a:tbl>
              <a:tblPr firstRow="1" bandRow="1">
                <a:tableStyleId>{21E4AEA4-8DFA-4A89-87EB-49C32662AFE0}</a:tableStyleId>
              </a:tblPr>
              <a:tblGrid>
                <a:gridCol w="1417320"/>
                <a:gridCol w="1417320"/>
                <a:gridCol w="1417320"/>
                <a:gridCol w="1417320"/>
                <a:gridCol w="1417320"/>
              </a:tblGrid>
              <a:tr h="438150">
                <a:tc>
                  <a:txBody>
                    <a:bodyPr/>
                    <a:lstStyle/>
                    <a:p>
                      <a:r>
                        <a:rPr lang="en-US" dirty="0" err="1" smtClean="0"/>
                        <a:t>Suplayer</a:t>
                      </a:r>
                      <a:endParaRPr lang="en-US" dirty="0"/>
                    </a:p>
                  </a:txBody>
                  <a:tcPr/>
                </a:tc>
                <a:tc>
                  <a:txBody>
                    <a:bodyPr/>
                    <a:lstStyle/>
                    <a:p>
                      <a:r>
                        <a:rPr lang="en-US" dirty="0" err="1" smtClean="0"/>
                        <a:t>Pabrik</a:t>
                      </a:r>
                      <a:r>
                        <a:rPr lang="en-US" dirty="0" smtClean="0"/>
                        <a:t> 1</a:t>
                      </a:r>
                      <a:endParaRPr lang="en-US" dirty="0"/>
                    </a:p>
                  </a:txBody>
                  <a:tcPr/>
                </a:tc>
                <a:tc>
                  <a:txBody>
                    <a:bodyPr/>
                    <a:lstStyle/>
                    <a:p>
                      <a:r>
                        <a:rPr lang="en-US" dirty="0" err="1" smtClean="0"/>
                        <a:t>Pabrik</a:t>
                      </a:r>
                      <a:r>
                        <a:rPr lang="en-US" dirty="0" smtClean="0"/>
                        <a:t> 2</a:t>
                      </a:r>
                      <a:endParaRPr lang="en-US" dirty="0"/>
                    </a:p>
                  </a:txBody>
                  <a:tcPr/>
                </a:tc>
                <a:tc>
                  <a:txBody>
                    <a:bodyPr/>
                    <a:lstStyle/>
                    <a:p>
                      <a:r>
                        <a:rPr lang="en-US" dirty="0" err="1" smtClean="0"/>
                        <a:t>Pabrik</a:t>
                      </a:r>
                      <a:r>
                        <a:rPr lang="en-US" dirty="0" smtClean="0"/>
                        <a:t> 3</a:t>
                      </a:r>
                      <a:endParaRPr lang="en-US" dirty="0"/>
                    </a:p>
                  </a:txBody>
                  <a:tcPr/>
                </a:tc>
                <a:tc>
                  <a:txBody>
                    <a:bodyPr/>
                    <a:lstStyle/>
                    <a:p>
                      <a:r>
                        <a:rPr lang="en-US" dirty="0" err="1" smtClean="0"/>
                        <a:t>Kapasitas</a:t>
                      </a:r>
                      <a:endParaRPr lang="en-US" dirty="0"/>
                    </a:p>
                  </a:txBody>
                  <a:tcPr/>
                </a:tc>
              </a:tr>
              <a:tr h="438150">
                <a:tc>
                  <a:txBody>
                    <a:bodyPr/>
                    <a:lstStyle/>
                    <a:p>
                      <a:pPr algn="ctr"/>
                      <a:r>
                        <a:rPr lang="en-US" dirty="0" smtClean="0"/>
                        <a:t>A</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pPr algn="ctr"/>
                      <a:r>
                        <a:rPr lang="en-US" dirty="0" smtClean="0"/>
                        <a:t>400</a:t>
                      </a:r>
                      <a:endParaRPr lang="en-US" dirty="0"/>
                    </a:p>
                  </a:txBody>
                  <a:tcPr/>
                </a:tc>
              </a:tr>
              <a:tr h="438150">
                <a:tc>
                  <a:txBody>
                    <a:bodyPr/>
                    <a:lstStyle/>
                    <a:p>
                      <a:pPr algn="ctr"/>
                      <a:r>
                        <a:rPr lang="en-US" dirty="0" smtClean="0"/>
                        <a:t>B</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pPr algn="ctr"/>
                      <a:r>
                        <a:rPr lang="en-US" dirty="0" smtClean="0"/>
                        <a:t>500</a:t>
                      </a:r>
                      <a:endParaRPr lang="en-US" dirty="0"/>
                    </a:p>
                  </a:txBody>
                  <a:tcPr/>
                </a:tc>
              </a:tr>
              <a:tr h="438150">
                <a:tc>
                  <a:txBody>
                    <a:bodyPr/>
                    <a:lstStyle/>
                    <a:p>
                      <a:r>
                        <a:rPr lang="en-US" dirty="0" err="1" smtClean="0"/>
                        <a:t>Permintaan</a:t>
                      </a:r>
                      <a:endParaRPr lang="en-US" dirty="0"/>
                    </a:p>
                  </a:txBody>
                  <a:tcPr/>
                </a:tc>
                <a:tc>
                  <a:txBody>
                    <a:bodyPr/>
                    <a:lstStyle/>
                    <a:p>
                      <a:pPr algn="ctr"/>
                      <a:r>
                        <a:rPr lang="en-US" dirty="0" smtClean="0"/>
                        <a:t>200</a:t>
                      </a:r>
                      <a:endParaRPr lang="en-US" dirty="0"/>
                    </a:p>
                  </a:txBody>
                  <a:tcPr/>
                </a:tc>
                <a:tc>
                  <a:txBody>
                    <a:bodyPr/>
                    <a:lstStyle/>
                    <a:p>
                      <a:pPr algn="ctr"/>
                      <a:r>
                        <a:rPr lang="en-US" dirty="0" smtClean="0"/>
                        <a:t>400</a:t>
                      </a:r>
                      <a:endParaRPr lang="en-US" dirty="0"/>
                    </a:p>
                  </a:txBody>
                  <a:tcPr/>
                </a:tc>
                <a:tc>
                  <a:txBody>
                    <a:bodyPr/>
                    <a:lstStyle/>
                    <a:p>
                      <a:pPr algn="ctr"/>
                      <a:r>
                        <a:rPr lang="en-US" dirty="0" smtClean="0"/>
                        <a:t>300</a:t>
                      </a:r>
                      <a:endParaRPr lang="en-US" dirty="0"/>
                    </a:p>
                  </a:txBody>
                  <a:tcPr/>
                </a:tc>
                <a:tc>
                  <a:txBody>
                    <a:bodyPr/>
                    <a:lstStyle/>
                    <a:p>
                      <a:pPr algn="ctr"/>
                      <a:r>
                        <a:rPr lang="en-US" dirty="0" smtClean="0"/>
                        <a:t>900</a:t>
                      </a:r>
                      <a:endParaRPr lang="en-US" dirty="0"/>
                    </a:p>
                  </a:txBody>
                  <a:tcPr/>
                </a:tc>
              </a:tr>
            </a:tbl>
          </a:graphicData>
        </a:graphic>
      </p:graphicFrame>
      <p:sp>
        <p:nvSpPr>
          <p:cNvPr id="20516" name="TextBox 5"/>
          <p:cNvSpPr txBox="1">
            <a:spLocks noChangeArrowheads="1"/>
          </p:cNvSpPr>
          <p:nvPr/>
        </p:nvSpPr>
        <p:spPr bwMode="auto">
          <a:xfrm>
            <a:off x="3276600" y="2438400"/>
            <a:ext cx="533400" cy="369888"/>
          </a:xfrm>
          <a:prstGeom prst="rect">
            <a:avLst/>
          </a:prstGeom>
          <a:noFill/>
          <a:ln w="9525">
            <a:noFill/>
            <a:miter lim="800000"/>
            <a:headEnd/>
            <a:tailEnd/>
          </a:ln>
        </p:spPr>
        <p:txBody>
          <a:bodyPr>
            <a:spAutoFit/>
          </a:bodyPr>
          <a:lstStyle/>
          <a:p>
            <a:r>
              <a:rPr lang="en-US"/>
              <a:t>5,0</a:t>
            </a:r>
          </a:p>
        </p:txBody>
      </p:sp>
      <p:sp>
        <p:nvSpPr>
          <p:cNvPr id="20517" name="TextBox 6"/>
          <p:cNvSpPr txBox="1">
            <a:spLocks noChangeArrowheads="1"/>
          </p:cNvSpPr>
          <p:nvPr/>
        </p:nvSpPr>
        <p:spPr bwMode="auto">
          <a:xfrm>
            <a:off x="4648200" y="2438400"/>
            <a:ext cx="609600" cy="369888"/>
          </a:xfrm>
          <a:prstGeom prst="rect">
            <a:avLst/>
          </a:prstGeom>
          <a:noFill/>
          <a:ln w="9525">
            <a:noFill/>
            <a:miter lim="800000"/>
            <a:headEnd/>
            <a:tailEnd/>
          </a:ln>
        </p:spPr>
        <p:txBody>
          <a:bodyPr>
            <a:spAutoFit/>
          </a:bodyPr>
          <a:lstStyle/>
          <a:p>
            <a:r>
              <a:rPr lang="en-US"/>
              <a:t>6,0</a:t>
            </a:r>
          </a:p>
        </p:txBody>
      </p:sp>
      <p:sp>
        <p:nvSpPr>
          <p:cNvPr id="20518" name="TextBox 7"/>
          <p:cNvSpPr txBox="1">
            <a:spLocks noChangeArrowheads="1"/>
          </p:cNvSpPr>
          <p:nvPr/>
        </p:nvSpPr>
        <p:spPr bwMode="auto">
          <a:xfrm>
            <a:off x="5943600" y="2438400"/>
            <a:ext cx="609600" cy="369888"/>
          </a:xfrm>
          <a:prstGeom prst="rect">
            <a:avLst/>
          </a:prstGeom>
          <a:noFill/>
          <a:ln w="9525">
            <a:noFill/>
            <a:miter lim="800000"/>
            <a:headEnd/>
            <a:tailEnd/>
          </a:ln>
        </p:spPr>
        <p:txBody>
          <a:bodyPr>
            <a:spAutoFit/>
          </a:bodyPr>
          <a:lstStyle/>
          <a:p>
            <a:r>
              <a:rPr lang="en-US"/>
              <a:t>5,4</a:t>
            </a:r>
          </a:p>
        </p:txBody>
      </p:sp>
      <p:sp>
        <p:nvSpPr>
          <p:cNvPr id="20519" name="TextBox 8"/>
          <p:cNvSpPr txBox="1">
            <a:spLocks noChangeArrowheads="1"/>
          </p:cNvSpPr>
          <p:nvPr/>
        </p:nvSpPr>
        <p:spPr bwMode="auto">
          <a:xfrm>
            <a:off x="3276600" y="2819400"/>
            <a:ext cx="609600" cy="369888"/>
          </a:xfrm>
          <a:prstGeom prst="rect">
            <a:avLst/>
          </a:prstGeom>
          <a:noFill/>
          <a:ln w="9525">
            <a:noFill/>
            <a:miter lim="800000"/>
            <a:headEnd/>
            <a:tailEnd/>
          </a:ln>
        </p:spPr>
        <p:txBody>
          <a:bodyPr>
            <a:spAutoFit/>
          </a:bodyPr>
          <a:lstStyle/>
          <a:p>
            <a:r>
              <a:rPr lang="en-US"/>
              <a:t>7,0</a:t>
            </a:r>
          </a:p>
        </p:txBody>
      </p:sp>
      <p:sp>
        <p:nvSpPr>
          <p:cNvPr id="20520" name="TextBox 9"/>
          <p:cNvSpPr txBox="1">
            <a:spLocks noChangeArrowheads="1"/>
          </p:cNvSpPr>
          <p:nvPr/>
        </p:nvSpPr>
        <p:spPr bwMode="auto">
          <a:xfrm>
            <a:off x="4648200" y="2819400"/>
            <a:ext cx="609600" cy="369888"/>
          </a:xfrm>
          <a:prstGeom prst="rect">
            <a:avLst/>
          </a:prstGeom>
          <a:noFill/>
          <a:ln w="9525">
            <a:noFill/>
            <a:miter lim="800000"/>
            <a:headEnd/>
            <a:tailEnd/>
          </a:ln>
        </p:spPr>
        <p:txBody>
          <a:bodyPr>
            <a:spAutoFit/>
          </a:bodyPr>
          <a:lstStyle/>
          <a:p>
            <a:r>
              <a:rPr lang="en-US"/>
              <a:t>4,6</a:t>
            </a:r>
          </a:p>
        </p:txBody>
      </p:sp>
      <p:sp>
        <p:nvSpPr>
          <p:cNvPr id="20521" name="TextBox 10"/>
          <p:cNvSpPr txBox="1">
            <a:spLocks noChangeArrowheads="1"/>
          </p:cNvSpPr>
          <p:nvPr/>
        </p:nvSpPr>
        <p:spPr bwMode="auto">
          <a:xfrm>
            <a:off x="5943600" y="2819400"/>
            <a:ext cx="533400" cy="369888"/>
          </a:xfrm>
          <a:prstGeom prst="rect">
            <a:avLst/>
          </a:prstGeom>
          <a:noFill/>
          <a:ln w="9525">
            <a:noFill/>
            <a:miter lim="800000"/>
            <a:headEnd/>
            <a:tailEnd/>
          </a:ln>
        </p:spPr>
        <p:txBody>
          <a:bodyPr>
            <a:spAutoFit/>
          </a:bodyPr>
          <a:lstStyle/>
          <a:p>
            <a:r>
              <a:rPr lang="en-US"/>
              <a:t>6,6</a:t>
            </a:r>
          </a:p>
        </p:txBody>
      </p:sp>
      <p:graphicFrame>
        <p:nvGraphicFramePr>
          <p:cNvPr id="12" name="Table 11"/>
          <p:cNvGraphicFramePr>
            <a:graphicFrameLocks noGrp="1"/>
          </p:cNvGraphicFramePr>
          <p:nvPr/>
        </p:nvGraphicFramePr>
        <p:xfrm>
          <a:off x="1066800" y="4038600"/>
          <a:ext cx="7086600" cy="1752600"/>
        </p:xfrm>
        <a:graphic>
          <a:graphicData uri="http://schemas.openxmlformats.org/drawingml/2006/table">
            <a:tbl>
              <a:tblPr firstRow="1" bandRow="1">
                <a:tableStyleId>{21E4AEA4-8DFA-4A89-87EB-49C32662AFE0}</a:tableStyleId>
              </a:tblPr>
              <a:tblGrid>
                <a:gridCol w="1417320"/>
                <a:gridCol w="1417320"/>
                <a:gridCol w="1417320"/>
                <a:gridCol w="1417320"/>
                <a:gridCol w="1417320"/>
              </a:tblGrid>
              <a:tr h="438150">
                <a:tc>
                  <a:txBody>
                    <a:bodyPr/>
                    <a:lstStyle/>
                    <a:p>
                      <a:r>
                        <a:rPr lang="en-US" dirty="0" err="1" smtClean="0"/>
                        <a:t>Suplayer</a:t>
                      </a:r>
                      <a:endParaRPr lang="en-US" dirty="0"/>
                    </a:p>
                  </a:txBody>
                  <a:tcPr/>
                </a:tc>
                <a:tc>
                  <a:txBody>
                    <a:bodyPr/>
                    <a:lstStyle/>
                    <a:p>
                      <a:r>
                        <a:rPr lang="en-US" dirty="0" err="1" smtClean="0"/>
                        <a:t>Pabrik</a:t>
                      </a:r>
                      <a:r>
                        <a:rPr lang="en-US" dirty="0" smtClean="0"/>
                        <a:t> 1</a:t>
                      </a:r>
                      <a:endParaRPr lang="en-US" dirty="0"/>
                    </a:p>
                  </a:txBody>
                  <a:tcPr/>
                </a:tc>
                <a:tc>
                  <a:txBody>
                    <a:bodyPr/>
                    <a:lstStyle/>
                    <a:p>
                      <a:r>
                        <a:rPr lang="en-US" dirty="0" err="1" smtClean="0"/>
                        <a:t>Pabrik</a:t>
                      </a:r>
                      <a:r>
                        <a:rPr lang="en-US" dirty="0" smtClean="0"/>
                        <a:t> 2</a:t>
                      </a:r>
                      <a:endParaRPr lang="en-US" dirty="0"/>
                    </a:p>
                  </a:txBody>
                  <a:tcPr/>
                </a:tc>
                <a:tc>
                  <a:txBody>
                    <a:bodyPr/>
                    <a:lstStyle/>
                    <a:p>
                      <a:r>
                        <a:rPr lang="en-US" dirty="0" err="1" smtClean="0"/>
                        <a:t>Pabrik</a:t>
                      </a:r>
                      <a:r>
                        <a:rPr lang="en-US" dirty="0" smtClean="0"/>
                        <a:t> 3</a:t>
                      </a:r>
                      <a:endParaRPr lang="en-US" dirty="0"/>
                    </a:p>
                  </a:txBody>
                  <a:tcPr/>
                </a:tc>
                <a:tc>
                  <a:txBody>
                    <a:bodyPr/>
                    <a:lstStyle/>
                    <a:p>
                      <a:r>
                        <a:rPr lang="en-US" dirty="0" err="1" smtClean="0"/>
                        <a:t>Kapasitas</a:t>
                      </a:r>
                      <a:endParaRPr lang="en-US" dirty="0"/>
                    </a:p>
                  </a:txBody>
                  <a:tcPr/>
                </a:tc>
              </a:tr>
              <a:tr h="438150">
                <a:tc>
                  <a:txBody>
                    <a:bodyPr/>
                    <a:lstStyle/>
                    <a:p>
                      <a:pPr algn="ctr"/>
                      <a:r>
                        <a:rPr lang="en-US" dirty="0" smtClean="0"/>
                        <a:t>A</a:t>
                      </a:r>
                      <a:endParaRPr lang="en-US" dirty="0"/>
                    </a:p>
                  </a:txBody>
                  <a:tcPr/>
                </a:tc>
                <a:tc>
                  <a:txBody>
                    <a:bodyPr/>
                    <a:lstStyle/>
                    <a:p>
                      <a:pPr algn="ctr"/>
                      <a:r>
                        <a:rPr lang="en-US" dirty="0" smtClean="0"/>
                        <a:t>200</a:t>
                      </a:r>
                      <a:endParaRPr lang="en-US" dirty="0"/>
                    </a:p>
                  </a:txBody>
                  <a:tcPr/>
                </a:tc>
                <a:tc>
                  <a:txBody>
                    <a:bodyPr/>
                    <a:lstStyle/>
                    <a:p>
                      <a:endParaRPr lang="en-US" dirty="0"/>
                    </a:p>
                  </a:txBody>
                  <a:tcPr/>
                </a:tc>
                <a:tc>
                  <a:txBody>
                    <a:bodyPr/>
                    <a:lstStyle/>
                    <a:p>
                      <a:pPr algn="ctr"/>
                      <a:r>
                        <a:rPr lang="en-US" dirty="0" smtClean="0"/>
                        <a:t>200</a:t>
                      </a:r>
                      <a:endParaRPr lang="en-US" dirty="0"/>
                    </a:p>
                  </a:txBody>
                  <a:tcPr/>
                </a:tc>
                <a:tc>
                  <a:txBody>
                    <a:bodyPr/>
                    <a:lstStyle/>
                    <a:p>
                      <a:pPr algn="ctr"/>
                      <a:r>
                        <a:rPr lang="en-US" dirty="0" smtClean="0"/>
                        <a:t>400</a:t>
                      </a:r>
                      <a:endParaRPr lang="en-US" dirty="0"/>
                    </a:p>
                  </a:txBody>
                  <a:tcPr/>
                </a:tc>
              </a:tr>
              <a:tr h="438150">
                <a:tc>
                  <a:txBody>
                    <a:bodyPr/>
                    <a:lstStyle/>
                    <a:p>
                      <a:pPr algn="ctr"/>
                      <a:r>
                        <a:rPr lang="en-US" dirty="0" smtClean="0"/>
                        <a:t>B</a:t>
                      </a:r>
                      <a:endParaRPr lang="en-US" dirty="0"/>
                    </a:p>
                  </a:txBody>
                  <a:tcPr/>
                </a:tc>
                <a:tc>
                  <a:txBody>
                    <a:bodyPr/>
                    <a:lstStyle/>
                    <a:p>
                      <a:endParaRPr lang="en-US" dirty="0"/>
                    </a:p>
                  </a:txBody>
                  <a:tcPr/>
                </a:tc>
                <a:tc>
                  <a:txBody>
                    <a:bodyPr/>
                    <a:lstStyle/>
                    <a:p>
                      <a:pPr algn="ctr"/>
                      <a:r>
                        <a:rPr lang="en-US" dirty="0" smtClean="0"/>
                        <a:t>400</a:t>
                      </a:r>
                      <a:endParaRPr lang="en-US" dirty="0"/>
                    </a:p>
                  </a:txBody>
                  <a:tcPr/>
                </a:tc>
                <a:tc>
                  <a:txBody>
                    <a:bodyPr/>
                    <a:lstStyle/>
                    <a:p>
                      <a:pPr algn="ctr"/>
                      <a:r>
                        <a:rPr lang="en-US" dirty="0" smtClean="0"/>
                        <a:t>100</a:t>
                      </a:r>
                      <a:endParaRPr lang="en-US" dirty="0"/>
                    </a:p>
                  </a:txBody>
                  <a:tcPr/>
                </a:tc>
                <a:tc>
                  <a:txBody>
                    <a:bodyPr/>
                    <a:lstStyle/>
                    <a:p>
                      <a:pPr algn="ctr"/>
                      <a:r>
                        <a:rPr lang="en-US" dirty="0" smtClean="0"/>
                        <a:t>500</a:t>
                      </a:r>
                      <a:endParaRPr lang="en-US" dirty="0"/>
                    </a:p>
                  </a:txBody>
                  <a:tcPr/>
                </a:tc>
              </a:tr>
              <a:tr h="438150">
                <a:tc>
                  <a:txBody>
                    <a:bodyPr/>
                    <a:lstStyle/>
                    <a:p>
                      <a:r>
                        <a:rPr lang="en-US" dirty="0" err="1" smtClean="0"/>
                        <a:t>Permintaan</a:t>
                      </a:r>
                      <a:endParaRPr lang="en-US" dirty="0"/>
                    </a:p>
                  </a:txBody>
                  <a:tcPr/>
                </a:tc>
                <a:tc>
                  <a:txBody>
                    <a:bodyPr/>
                    <a:lstStyle/>
                    <a:p>
                      <a:pPr algn="ctr"/>
                      <a:r>
                        <a:rPr lang="en-US" dirty="0" smtClean="0"/>
                        <a:t>200</a:t>
                      </a:r>
                      <a:endParaRPr lang="en-US" dirty="0"/>
                    </a:p>
                  </a:txBody>
                  <a:tcPr/>
                </a:tc>
                <a:tc>
                  <a:txBody>
                    <a:bodyPr/>
                    <a:lstStyle/>
                    <a:p>
                      <a:pPr algn="ctr"/>
                      <a:r>
                        <a:rPr lang="en-US" dirty="0" smtClean="0"/>
                        <a:t>400</a:t>
                      </a:r>
                      <a:endParaRPr lang="en-US" dirty="0"/>
                    </a:p>
                  </a:txBody>
                  <a:tcPr/>
                </a:tc>
                <a:tc>
                  <a:txBody>
                    <a:bodyPr/>
                    <a:lstStyle/>
                    <a:p>
                      <a:pPr algn="ctr"/>
                      <a:r>
                        <a:rPr lang="en-US" dirty="0" smtClean="0"/>
                        <a:t>300</a:t>
                      </a:r>
                      <a:endParaRPr lang="en-US" dirty="0"/>
                    </a:p>
                  </a:txBody>
                  <a:tcPr/>
                </a:tc>
                <a:tc>
                  <a:txBody>
                    <a:bodyPr/>
                    <a:lstStyle/>
                    <a:p>
                      <a:pPr algn="ctr"/>
                      <a:r>
                        <a:rPr lang="en-US" dirty="0" smtClean="0"/>
                        <a:t>900</a:t>
                      </a:r>
                      <a:endParaRPr lang="en-US" dirty="0"/>
                    </a:p>
                  </a:txBody>
                  <a:tcPr/>
                </a:tc>
              </a:tr>
            </a:tbl>
          </a:graphicData>
        </a:graphic>
      </p:graphicFrame>
      <p:sp>
        <p:nvSpPr>
          <p:cNvPr id="20554" name="TextBox 13"/>
          <p:cNvSpPr txBox="1">
            <a:spLocks noChangeArrowheads="1"/>
          </p:cNvSpPr>
          <p:nvPr/>
        </p:nvSpPr>
        <p:spPr bwMode="auto">
          <a:xfrm>
            <a:off x="3429000" y="4343400"/>
            <a:ext cx="533400" cy="369888"/>
          </a:xfrm>
          <a:prstGeom prst="rect">
            <a:avLst/>
          </a:prstGeom>
          <a:noFill/>
          <a:ln w="9525">
            <a:noFill/>
            <a:miter lim="800000"/>
            <a:headEnd/>
            <a:tailEnd/>
          </a:ln>
        </p:spPr>
        <p:txBody>
          <a:bodyPr>
            <a:spAutoFit/>
          </a:bodyPr>
          <a:lstStyle/>
          <a:p>
            <a:r>
              <a:rPr lang="en-US"/>
              <a:t>5,0</a:t>
            </a:r>
          </a:p>
        </p:txBody>
      </p:sp>
      <p:sp>
        <p:nvSpPr>
          <p:cNvPr id="20555" name="TextBox 14"/>
          <p:cNvSpPr txBox="1">
            <a:spLocks noChangeArrowheads="1"/>
          </p:cNvSpPr>
          <p:nvPr/>
        </p:nvSpPr>
        <p:spPr bwMode="auto">
          <a:xfrm>
            <a:off x="3429000" y="4800600"/>
            <a:ext cx="533400" cy="369888"/>
          </a:xfrm>
          <a:prstGeom prst="rect">
            <a:avLst/>
          </a:prstGeom>
          <a:noFill/>
          <a:ln w="9525">
            <a:noFill/>
            <a:miter lim="800000"/>
            <a:headEnd/>
            <a:tailEnd/>
          </a:ln>
        </p:spPr>
        <p:txBody>
          <a:bodyPr>
            <a:spAutoFit/>
          </a:bodyPr>
          <a:lstStyle/>
          <a:p>
            <a:r>
              <a:rPr lang="en-US"/>
              <a:t>7,0</a:t>
            </a:r>
          </a:p>
        </p:txBody>
      </p:sp>
      <p:sp>
        <p:nvSpPr>
          <p:cNvPr id="20556" name="TextBox 15"/>
          <p:cNvSpPr txBox="1">
            <a:spLocks noChangeArrowheads="1"/>
          </p:cNvSpPr>
          <p:nvPr/>
        </p:nvSpPr>
        <p:spPr bwMode="auto">
          <a:xfrm>
            <a:off x="4648200" y="4343400"/>
            <a:ext cx="533400" cy="369888"/>
          </a:xfrm>
          <a:prstGeom prst="rect">
            <a:avLst/>
          </a:prstGeom>
          <a:noFill/>
          <a:ln w="9525">
            <a:noFill/>
            <a:miter lim="800000"/>
            <a:headEnd/>
            <a:tailEnd/>
          </a:ln>
        </p:spPr>
        <p:txBody>
          <a:bodyPr>
            <a:spAutoFit/>
          </a:bodyPr>
          <a:lstStyle/>
          <a:p>
            <a:r>
              <a:rPr lang="en-US"/>
              <a:t>6,0</a:t>
            </a:r>
          </a:p>
        </p:txBody>
      </p:sp>
      <p:sp>
        <p:nvSpPr>
          <p:cNvPr id="20557" name="TextBox 16"/>
          <p:cNvSpPr txBox="1">
            <a:spLocks noChangeArrowheads="1"/>
          </p:cNvSpPr>
          <p:nvPr/>
        </p:nvSpPr>
        <p:spPr bwMode="auto">
          <a:xfrm>
            <a:off x="4724400" y="4800600"/>
            <a:ext cx="533400" cy="369888"/>
          </a:xfrm>
          <a:prstGeom prst="rect">
            <a:avLst/>
          </a:prstGeom>
          <a:noFill/>
          <a:ln w="9525">
            <a:noFill/>
            <a:miter lim="800000"/>
            <a:headEnd/>
            <a:tailEnd/>
          </a:ln>
        </p:spPr>
        <p:txBody>
          <a:bodyPr>
            <a:spAutoFit/>
          </a:bodyPr>
          <a:lstStyle/>
          <a:p>
            <a:r>
              <a:rPr lang="en-US"/>
              <a:t>4,6</a:t>
            </a:r>
          </a:p>
        </p:txBody>
      </p:sp>
      <p:sp>
        <p:nvSpPr>
          <p:cNvPr id="20558" name="TextBox 17"/>
          <p:cNvSpPr txBox="1">
            <a:spLocks noChangeArrowheads="1"/>
          </p:cNvSpPr>
          <p:nvPr/>
        </p:nvSpPr>
        <p:spPr bwMode="auto">
          <a:xfrm>
            <a:off x="6248400" y="4419600"/>
            <a:ext cx="533400" cy="369888"/>
          </a:xfrm>
          <a:prstGeom prst="rect">
            <a:avLst/>
          </a:prstGeom>
          <a:noFill/>
          <a:ln w="9525">
            <a:noFill/>
            <a:miter lim="800000"/>
            <a:headEnd/>
            <a:tailEnd/>
          </a:ln>
        </p:spPr>
        <p:txBody>
          <a:bodyPr>
            <a:spAutoFit/>
          </a:bodyPr>
          <a:lstStyle/>
          <a:p>
            <a:r>
              <a:rPr lang="en-US"/>
              <a:t>5,4</a:t>
            </a:r>
          </a:p>
        </p:txBody>
      </p:sp>
      <p:sp>
        <p:nvSpPr>
          <p:cNvPr id="20559" name="TextBox 18"/>
          <p:cNvSpPr txBox="1">
            <a:spLocks noChangeArrowheads="1"/>
          </p:cNvSpPr>
          <p:nvPr/>
        </p:nvSpPr>
        <p:spPr bwMode="auto">
          <a:xfrm>
            <a:off x="6248400" y="4800600"/>
            <a:ext cx="533400" cy="369888"/>
          </a:xfrm>
          <a:prstGeom prst="rect">
            <a:avLst/>
          </a:prstGeom>
          <a:noFill/>
          <a:ln w="9525">
            <a:noFill/>
            <a:miter lim="800000"/>
            <a:headEnd/>
            <a:tailEnd/>
          </a:ln>
        </p:spPr>
        <p:txBody>
          <a:bodyPr>
            <a:spAutoFit/>
          </a:bodyPr>
          <a:lstStyle/>
          <a:p>
            <a:r>
              <a:rPr lang="en-US"/>
              <a:t>6,6</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a:xfrm>
            <a:off x="357158" y="685800"/>
            <a:ext cx="8253442" cy="623888"/>
          </a:xfrm>
        </p:spPr>
        <p:txBody>
          <a:bodyPr/>
          <a:lstStyle/>
          <a:p>
            <a:pPr algn="ctr" eaLnBrk="1" hangingPunct="1"/>
            <a:r>
              <a:rPr lang="en-US" sz="2800" b="1" dirty="0" smtClean="0"/>
              <a:t>PENGANTAR</a:t>
            </a:r>
            <a:endParaRPr lang="en-US" dirty="0" smtClean="0"/>
          </a:p>
        </p:txBody>
      </p:sp>
      <p:sp>
        <p:nvSpPr>
          <p:cNvPr id="3076" name="Rectangle 3"/>
          <p:cNvSpPr>
            <a:spLocks noGrp="1" noChangeArrowheads="1"/>
          </p:cNvSpPr>
          <p:nvPr>
            <p:ph type="subTitle" idx="1"/>
          </p:nvPr>
        </p:nvSpPr>
        <p:spPr>
          <a:xfrm>
            <a:off x="914400" y="1524000"/>
            <a:ext cx="7696200" cy="4572000"/>
          </a:xfrm>
        </p:spPr>
        <p:txBody>
          <a:bodyPr/>
          <a:lstStyle/>
          <a:p>
            <a:pPr marL="457200" indent="-457200" algn="just" eaLnBrk="1" hangingPunct="1">
              <a:lnSpc>
                <a:spcPct val="90000"/>
              </a:lnSpc>
              <a:buFont typeface="Wingdings" pitchFamily="2" charset="2"/>
              <a:buChar char="n"/>
            </a:pPr>
            <a:r>
              <a:rPr lang="en-US" sz="2400" dirty="0" err="1" smtClean="0">
                <a:solidFill>
                  <a:schemeClr val="tx1"/>
                </a:solidFill>
              </a:rPr>
              <a:t>Lokasi</a:t>
            </a:r>
            <a:r>
              <a:rPr lang="en-US" sz="2400" dirty="0" smtClean="0">
                <a:solidFill>
                  <a:schemeClr val="tx1"/>
                </a:solidFill>
              </a:rPr>
              <a:t> </a:t>
            </a:r>
            <a:r>
              <a:rPr lang="en-US" sz="2400" dirty="0" err="1" smtClean="0">
                <a:solidFill>
                  <a:schemeClr val="tx1"/>
                </a:solidFill>
              </a:rPr>
              <a:t>menentukan</a:t>
            </a:r>
            <a:r>
              <a:rPr lang="en-US" sz="2400" dirty="0" smtClean="0">
                <a:solidFill>
                  <a:schemeClr val="tx1"/>
                </a:solidFill>
              </a:rPr>
              <a:t> </a:t>
            </a:r>
            <a:r>
              <a:rPr lang="en-US" sz="2400" dirty="0" err="1" smtClean="0">
                <a:solidFill>
                  <a:schemeClr val="tx1"/>
                </a:solidFill>
              </a:rPr>
              <a:t>prestasi</a:t>
            </a:r>
            <a:r>
              <a:rPr lang="en-US" sz="2400" dirty="0" smtClean="0">
                <a:solidFill>
                  <a:schemeClr val="tx1"/>
                </a:solidFill>
              </a:rPr>
              <a:t> , </a:t>
            </a:r>
            <a:r>
              <a:rPr lang="en-US" sz="2400" dirty="0" err="1" smtClean="0">
                <a:solidFill>
                  <a:schemeClr val="tx1"/>
                </a:solidFill>
              </a:rPr>
              <a:t>merupakan</a:t>
            </a:r>
            <a:r>
              <a:rPr lang="en-US" sz="2400" dirty="0" smtClean="0">
                <a:solidFill>
                  <a:schemeClr val="tx1"/>
                </a:solidFill>
              </a:rPr>
              <a:t> </a:t>
            </a:r>
            <a:r>
              <a:rPr lang="en-US" sz="2400" dirty="0" err="1" smtClean="0">
                <a:solidFill>
                  <a:schemeClr val="tx1"/>
                </a:solidFill>
              </a:rPr>
              <a:t>ungkapan</a:t>
            </a:r>
            <a:r>
              <a:rPr lang="en-US" sz="2400" dirty="0" smtClean="0">
                <a:solidFill>
                  <a:schemeClr val="tx1"/>
                </a:solidFill>
              </a:rPr>
              <a:t> yang </a:t>
            </a:r>
            <a:r>
              <a:rPr lang="en-US" sz="2400" dirty="0" err="1" smtClean="0">
                <a:solidFill>
                  <a:schemeClr val="tx1"/>
                </a:solidFill>
              </a:rPr>
              <a:t>cukup</a:t>
            </a:r>
            <a:r>
              <a:rPr lang="en-US" sz="2400" dirty="0" smtClean="0">
                <a:solidFill>
                  <a:schemeClr val="tx1"/>
                </a:solidFill>
              </a:rPr>
              <a:t> </a:t>
            </a:r>
            <a:r>
              <a:rPr lang="en-US" sz="2400" dirty="0" err="1" smtClean="0">
                <a:solidFill>
                  <a:schemeClr val="tx1"/>
                </a:solidFill>
              </a:rPr>
              <a:t>tepat</a:t>
            </a:r>
            <a:r>
              <a:rPr lang="en-US" sz="2400" dirty="0" smtClean="0">
                <a:solidFill>
                  <a:schemeClr val="tx1"/>
                </a:solidFill>
              </a:rPr>
              <a:t> </a:t>
            </a:r>
            <a:r>
              <a:rPr lang="en-US" sz="2400" dirty="0" err="1" smtClean="0">
                <a:solidFill>
                  <a:schemeClr val="tx1"/>
                </a:solidFill>
              </a:rPr>
              <a:t>untuk</a:t>
            </a:r>
            <a:r>
              <a:rPr lang="en-US" sz="2400" dirty="0" smtClean="0">
                <a:solidFill>
                  <a:schemeClr val="tx1"/>
                </a:solidFill>
              </a:rPr>
              <a:t> </a:t>
            </a:r>
            <a:r>
              <a:rPr lang="en-US" sz="2400" dirty="0" err="1" smtClean="0">
                <a:solidFill>
                  <a:schemeClr val="tx1"/>
                </a:solidFill>
              </a:rPr>
              <a:t>segala</a:t>
            </a:r>
            <a:r>
              <a:rPr lang="en-US" sz="2400" dirty="0" smtClean="0">
                <a:solidFill>
                  <a:schemeClr val="tx1"/>
                </a:solidFill>
              </a:rPr>
              <a:t> </a:t>
            </a:r>
            <a:r>
              <a:rPr lang="en-US" sz="2400" dirty="0" err="1" smtClean="0">
                <a:solidFill>
                  <a:schemeClr val="tx1"/>
                </a:solidFill>
              </a:rPr>
              <a:t>jenis</a:t>
            </a:r>
            <a:r>
              <a:rPr lang="en-US" sz="2400" dirty="0" smtClean="0">
                <a:solidFill>
                  <a:schemeClr val="tx1"/>
                </a:solidFill>
              </a:rPr>
              <a:t> </a:t>
            </a:r>
            <a:r>
              <a:rPr lang="en-US" sz="2400" dirty="0" err="1" smtClean="0">
                <a:solidFill>
                  <a:schemeClr val="tx1"/>
                </a:solidFill>
              </a:rPr>
              <a:t>kegiatan</a:t>
            </a:r>
            <a:r>
              <a:rPr lang="en-US" sz="2400" dirty="0" smtClean="0">
                <a:solidFill>
                  <a:schemeClr val="tx1"/>
                </a:solidFill>
              </a:rPr>
              <a:t>, </a:t>
            </a:r>
            <a:r>
              <a:rPr lang="en-US" sz="2400" dirty="0" err="1" smtClean="0">
                <a:solidFill>
                  <a:schemeClr val="tx1"/>
                </a:solidFill>
              </a:rPr>
              <a:t>demikian</a:t>
            </a:r>
            <a:r>
              <a:rPr lang="en-US" sz="2400" dirty="0" smtClean="0">
                <a:solidFill>
                  <a:schemeClr val="tx1"/>
                </a:solidFill>
              </a:rPr>
              <a:t> pula </a:t>
            </a:r>
            <a:r>
              <a:rPr lang="en-US" sz="2400" dirty="0" err="1" smtClean="0">
                <a:solidFill>
                  <a:schemeClr val="tx1"/>
                </a:solidFill>
              </a:rPr>
              <a:t>untuk</a:t>
            </a:r>
            <a:r>
              <a:rPr lang="en-US" sz="2400" dirty="0" smtClean="0">
                <a:solidFill>
                  <a:schemeClr val="tx1"/>
                </a:solidFill>
              </a:rPr>
              <a:t> </a:t>
            </a:r>
            <a:r>
              <a:rPr lang="en-US" sz="2400" dirty="0" err="1" smtClean="0">
                <a:solidFill>
                  <a:schemeClr val="tx1"/>
                </a:solidFill>
              </a:rPr>
              <a:t>kegiatan</a:t>
            </a:r>
            <a:r>
              <a:rPr lang="en-US" sz="2400" dirty="0" smtClean="0">
                <a:solidFill>
                  <a:schemeClr val="tx1"/>
                </a:solidFill>
              </a:rPr>
              <a:t> </a:t>
            </a:r>
            <a:r>
              <a:rPr lang="en-US" sz="2400" dirty="0" err="1" smtClean="0">
                <a:solidFill>
                  <a:schemeClr val="tx1"/>
                </a:solidFill>
              </a:rPr>
              <a:t>bisnis</a:t>
            </a:r>
            <a:r>
              <a:rPr lang="en-US" sz="2400" dirty="0" smtClean="0">
                <a:solidFill>
                  <a:schemeClr val="tx1"/>
                </a:solidFill>
              </a:rPr>
              <a:t> </a:t>
            </a:r>
            <a:r>
              <a:rPr lang="en-US" sz="2400" dirty="0" err="1" smtClean="0">
                <a:solidFill>
                  <a:schemeClr val="tx1"/>
                </a:solidFill>
              </a:rPr>
              <a:t>di</a:t>
            </a:r>
            <a:r>
              <a:rPr lang="en-US" sz="2400" dirty="0" smtClean="0">
                <a:solidFill>
                  <a:schemeClr val="tx1"/>
                </a:solidFill>
              </a:rPr>
              <a:t> </a:t>
            </a:r>
            <a:r>
              <a:rPr lang="en-US" sz="2400" dirty="0" err="1" smtClean="0">
                <a:solidFill>
                  <a:schemeClr val="tx1"/>
                </a:solidFill>
              </a:rPr>
              <a:t>sektor</a:t>
            </a:r>
            <a:r>
              <a:rPr lang="en-US" sz="2400" dirty="0" smtClean="0">
                <a:solidFill>
                  <a:schemeClr val="tx1"/>
                </a:solidFill>
              </a:rPr>
              <a:t> </a:t>
            </a:r>
            <a:r>
              <a:rPr lang="en-US" sz="2400" dirty="0" err="1" smtClean="0">
                <a:solidFill>
                  <a:schemeClr val="tx1"/>
                </a:solidFill>
              </a:rPr>
              <a:t>barang</a:t>
            </a:r>
            <a:r>
              <a:rPr lang="en-US" sz="2400" dirty="0" smtClean="0">
                <a:solidFill>
                  <a:schemeClr val="tx1"/>
                </a:solidFill>
              </a:rPr>
              <a:t> </a:t>
            </a:r>
            <a:r>
              <a:rPr lang="en-US" sz="2400" dirty="0" err="1" smtClean="0">
                <a:solidFill>
                  <a:schemeClr val="tx1"/>
                </a:solidFill>
              </a:rPr>
              <a:t>maupun</a:t>
            </a:r>
            <a:r>
              <a:rPr lang="en-US" sz="2400" dirty="0" smtClean="0">
                <a:solidFill>
                  <a:schemeClr val="tx1"/>
                </a:solidFill>
              </a:rPr>
              <a:t> </a:t>
            </a:r>
            <a:r>
              <a:rPr lang="en-US" sz="2400" dirty="0" err="1" smtClean="0">
                <a:solidFill>
                  <a:schemeClr val="tx1"/>
                </a:solidFill>
              </a:rPr>
              <a:t>jasa</a:t>
            </a:r>
            <a:r>
              <a:rPr lang="en-US" sz="2400" dirty="0" smtClean="0">
                <a:solidFill>
                  <a:schemeClr val="tx1"/>
                </a:solidFill>
              </a:rPr>
              <a:t>. </a:t>
            </a:r>
          </a:p>
          <a:p>
            <a:pPr marL="457200" indent="-457200" algn="just" eaLnBrk="1" hangingPunct="1">
              <a:lnSpc>
                <a:spcPct val="90000"/>
              </a:lnSpc>
              <a:buFont typeface="Wingdings" pitchFamily="2" charset="2"/>
              <a:buChar char="n"/>
            </a:pPr>
            <a:r>
              <a:rPr lang="en-US" sz="2400" dirty="0" err="1" smtClean="0">
                <a:solidFill>
                  <a:schemeClr val="tx1"/>
                </a:solidFill>
              </a:rPr>
              <a:t>Dengan</a:t>
            </a:r>
            <a:r>
              <a:rPr lang="en-US" sz="2400" dirty="0" smtClean="0">
                <a:solidFill>
                  <a:schemeClr val="tx1"/>
                </a:solidFill>
              </a:rPr>
              <a:t> </a:t>
            </a:r>
            <a:r>
              <a:rPr lang="en-US" sz="2400" dirty="0" err="1" smtClean="0">
                <a:solidFill>
                  <a:schemeClr val="tx1"/>
                </a:solidFill>
              </a:rPr>
              <a:t>demikian</a:t>
            </a:r>
            <a:r>
              <a:rPr lang="en-US" sz="2400" dirty="0" smtClean="0">
                <a:solidFill>
                  <a:schemeClr val="tx1"/>
                </a:solidFill>
              </a:rPr>
              <a:t> </a:t>
            </a:r>
            <a:r>
              <a:rPr lang="en-US" sz="2400" dirty="0" err="1" smtClean="0">
                <a:solidFill>
                  <a:schemeClr val="tx1"/>
                </a:solidFill>
              </a:rPr>
              <a:t>strategi</a:t>
            </a:r>
            <a:r>
              <a:rPr lang="en-US" sz="2400" dirty="0" smtClean="0">
                <a:solidFill>
                  <a:schemeClr val="tx1"/>
                </a:solidFill>
              </a:rPr>
              <a:t> </a:t>
            </a:r>
            <a:r>
              <a:rPr lang="en-US" sz="2400" dirty="0" err="1" smtClean="0">
                <a:solidFill>
                  <a:schemeClr val="tx1"/>
                </a:solidFill>
              </a:rPr>
              <a:t>lokasi</a:t>
            </a:r>
            <a:r>
              <a:rPr lang="en-US" sz="2400" dirty="0" smtClean="0">
                <a:solidFill>
                  <a:schemeClr val="tx1"/>
                </a:solidFill>
              </a:rPr>
              <a:t> </a:t>
            </a:r>
            <a:r>
              <a:rPr lang="en-US" sz="2400" dirty="0" err="1" smtClean="0">
                <a:solidFill>
                  <a:schemeClr val="tx1"/>
                </a:solidFill>
              </a:rPr>
              <a:t>adalah</a:t>
            </a:r>
            <a:r>
              <a:rPr lang="en-US" sz="2400" dirty="0" smtClean="0">
                <a:solidFill>
                  <a:schemeClr val="tx1"/>
                </a:solidFill>
              </a:rPr>
              <a:t> </a:t>
            </a:r>
            <a:r>
              <a:rPr lang="en-US" sz="2400" dirty="0" err="1" smtClean="0">
                <a:solidFill>
                  <a:schemeClr val="tx1"/>
                </a:solidFill>
              </a:rPr>
              <a:t>hal</a:t>
            </a:r>
            <a:r>
              <a:rPr lang="en-US" sz="2400" dirty="0" smtClean="0">
                <a:solidFill>
                  <a:schemeClr val="tx1"/>
                </a:solidFill>
              </a:rPr>
              <a:t> yang </a:t>
            </a:r>
            <a:r>
              <a:rPr lang="en-US" sz="2400" dirty="0" err="1" smtClean="0">
                <a:solidFill>
                  <a:schemeClr val="tx1"/>
                </a:solidFill>
              </a:rPr>
              <a:t>tidak</a:t>
            </a:r>
            <a:r>
              <a:rPr lang="en-US" sz="2400" dirty="0" smtClean="0">
                <a:solidFill>
                  <a:schemeClr val="tx1"/>
                </a:solidFill>
              </a:rPr>
              <a:t> </a:t>
            </a:r>
            <a:r>
              <a:rPr lang="en-US" sz="2400" dirty="0" err="1" smtClean="0">
                <a:solidFill>
                  <a:schemeClr val="tx1"/>
                </a:solidFill>
              </a:rPr>
              <a:t>dapat</a:t>
            </a:r>
            <a:r>
              <a:rPr lang="en-US" sz="2400" dirty="0" smtClean="0">
                <a:solidFill>
                  <a:schemeClr val="tx1"/>
                </a:solidFill>
              </a:rPr>
              <a:t> </a:t>
            </a:r>
            <a:r>
              <a:rPr lang="en-US" sz="2400" dirty="0" err="1" smtClean="0">
                <a:solidFill>
                  <a:schemeClr val="tx1"/>
                </a:solidFill>
              </a:rPr>
              <a:t>diabaikan</a:t>
            </a:r>
            <a:r>
              <a:rPr lang="en-US" sz="2400" dirty="0" smtClean="0">
                <a:solidFill>
                  <a:schemeClr val="tx1"/>
                </a:solidFill>
              </a:rPr>
              <a:t> </a:t>
            </a:r>
            <a:r>
              <a:rPr lang="en-US" sz="2400" dirty="0" err="1" smtClean="0">
                <a:solidFill>
                  <a:schemeClr val="tx1"/>
                </a:solidFill>
              </a:rPr>
              <a:t>oleh</a:t>
            </a:r>
            <a:r>
              <a:rPr lang="en-US" sz="2400" dirty="0" smtClean="0">
                <a:solidFill>
                  <a:schemeClr val="tx1"/>
                </a:solidFill>
              </a:rPr>
              <a:t> </a:t>
            </a:r>
            <a:r>
              <a:rPr lang="en-US" sz="2400" dirty="0" err="1" smtClean="0">
                <a:solidFill>
                  <a:schemeClr val="tx1"/>
                </a:solidFill>
              </a:rPr>
              <a:t>perusahaan</a:t>
            </a:r>
            <a:r>
              <a:rPr lang="en-US" sz="2400" dirty="0" smtClean="0">
                <a:solidFill>
                  <a:schemeClr val="tx1"/>
                </a:solidFill>
              </a:rPr>
              <a:t>, </a:t>
            </a:r>
            <a:r>
              <a:rPr lang="en-US" sz="2400" dirty="0" err="1" smtClean="0">
                <a:solidFill>
                  <a:schemeClr val="tx1"/>
                </a:solidFill>
              </a:rPr>
              <a:t>mengapa</a:t>
            </a:r>
            <a:r>
              <a:rPr lang="en-US" sz="2400" dirty="0" smtClean="0">
                <a:solidFill>
                  <a:schemeClr val="tx1"/>
                </a:solidFill>
              </a:rPr>
              <a:t> </a:t>
            </a:r>
            <a:r>
              <a:rPr lang="en-US" sz="2400" dirty="0" err="1" smtClean="0">
                <a:solidFill>
                  <a:schemeClr val="tx1"/>
                </a:solidFill>
              </a:rPr>
              <a:t>demikian</a:t>
            </a:r>
            <a:r>
              <a:rPr lang="en-US" sz="2400" dirty="0" smtClean="0">
                <a:solidFill>
                  <a:schemeClr val="tx1"/>
                </a:solidFill>
              </a:rPr>
              <a:t> ? </a:t>
            </a:r>
          </a:p>
          <a:p>
            <a:pPr marL="457200" indent="-457200" algn="just" eaLnBrk="1" hangingPunct="1">
              <a:lnSpc>
                <a:spcPct val="90000"/>
              </a:lnSpc>
              <a:buFont typeface="Wingdings" pitchFamily="2" charset="2"/>
              <a:buChar char="n"/>
            </a:pPr>
            <a:r>
              <a:rPr lang="en-US" sz="2400" dirty="0" err="1" smtClean="0">
                <a:solidFill>
                  <a:schemeClr val="tx1"/>
                </a:solidFill>
              </a:rPr>
              <a:t>Banyak</a:t>
            </a:r>
            <a:r>
              <a:rPr lang="en-US" sz="2400" dirty="0" smtClean="0">
                <a:solidFill>
                  <a:schemeClr val="tx1"/>
                </a:solidFill>
              </a:rPr>
              <a:t> </a:t>
            </a:r>
            <a:r>
              <a:rPr lang="en-US" sz="2400" dirty="0" err="1" smtClean="0">
                <a:solidFill>
                  <a:schemeClr val="tx1"/>
                </a:solidFill>
              </a:rPr>
              <a:t>alasan</a:t>
            </a:r>
            <a:r>
              <a:rPr lang="en-US" sz="2400" dirty="0" smtClean="0">
                <a:solidFill>
                  <a:schemeClr val="tx1"/>
                </a:solidFill>
              </a:rPr>
              <a:t> yang </a:t>
            </a:r>
            <a:r>
              <a:rPr lang="en-US" sz="2400" dirty="0" err="1" smtClean="0">
                <a:solidFill>
                  <a:schemeClr val="tx1"/>
                </a:solidFill>
              </a:rPr>
              <a:t>mendasarinya</a:t>
            </a:r>
            <a:r>
              <a:rPr lang="en-US" sz="2400" dirty="0" smtClean="0">
                <a:solidFill>
                  <a:schemeClr val="tx1"/>
                </a:solidFill>
              </a:rPr>
              <a:t> </a:t>
            </a:r>
            <a:r>
              <a:rPr lang="en-US" sz="2400" dirty="0" err="1" smtClean="0">
                <a:solidFill>
                  <a:schemeClr val="tx1"/>
                </a:solidFill>
              </a:rPr>
              <a:t>diantaranya</a:t>
            </a:r>
            <a:r>
              <a:rPr lang="en-US" sz="2400" dirty="0" smtClean="0">
                <a:solidFill>
                  <a:schemeClr val="tx1"/>
                </a:solidFill>
              </a:rPr>
              <a:t> </a:t>
            </a:r>
            <a:r>
              <a:rPr lang="en-US" sz="2400" dirty="0" err="1" smtClean="0">
                <a:solidFill>
                  <a:schemeClr val="tx1"/>
                </a:solidFill>
              </a:rPr>
              <a:t>sektor</a:t>
            </a:r>
            <a:r>
              <a:rPr lang="en-US" sz="2400" dirty="0" smtClean="0">
                <a:solidFill>
                  <a:schemeClr val="tx1"/>
                </a:solidFill>
              </a:rPr>
              <a:t> </a:t>
            </a:r>
            <a:r>
              <a:rPr lang="en-US" sz="2400" dirty="0" err="1" smtClean="0">
                <a:solidFill>
                  <a:schemeClr val="tx1"/>
                </a:solidFill>
              </a:rPr>
              <a:t>barang</a:t>
            </a:r>
            <a:r>
              <a:rPr lang="en-US" sz="2400" dirty="0" smtClean="0">
                <a:solidFill>
                  <a:schemeClr val="tx1"/>
                </a:solidFill>
              </a:rPr>
              <a:t> </a:t>
            </a:r>
            <a:r>
              <a:rPr lang="en-US" sz="2400" dirty="0" err="1" smtClean="0">
                <a:solidFill>
                  <a:schemeClr val="tx1"/>
                </a:solidFill>
              </a:rPr>
              <a:t>memerlukan</a:t>
            </a:r>
            <a:r>
              <a:rPr lang="en-US" sz="2400" dirty="0" smtClean="0">
                <a:solidFill>
                  <a:schemeClr val="tx1"/>
                </a:solidFill>
              </a:rPr>
              <a:t> </a:t>
            </a:r>
            <a:r>
              <a:rPr lang="en-US" sz="2400" dirty="0" err="1" smtClean="0">
                <a:solidFill>
                  <a:schemeClr val="tx1"/>
                </a:solidFill>
              </a:rPr>
              <a:t>lokasi</a:t>
            </a:r>
            <a:r>
              <a:rPr lang="en-US" sz="2400" dirty="0" smtClean="0">
                <a:solidFill>
                  <a:schemeClr val="tx1"/>
                </a:solidFill>
              </a:rPr>
              <a:t> </a:t>
            </a:r>
            <a:r>
              <a:rPr lang="en-US" sz="2400" dirty="0" err="1" smtClean="0">
                <a:solidFill>
                  <a:schemeClr val="tx1"/>
                </a:solidFill>
              </a:rPr>
              <a:t>untuk</a:t>
            </a:r>
            <a:r>
              <a:rPr lang="en-US" sz="2400" dirty="0" smtClean="0">
                <a:solidFill>
                  <a:schemeClr val="tx1"/>
                </a:solidFill>
              </a:rPr>
              <a:t> </a:t>
            </a:r>
            <a:r>
              <a:rPr lang="en-US" sz="2400" dirty="0" err="1" smtClean="0">
                <a:solidFill>
                  <a:schemeClr val="tx1"/>
                </a:solidFill>
              </a:rPr>
              <a:t>melakukan</a:t>
            </a:r>
            <a:r>
              <a:rPr lang="en-US" sz="2400" dirty="0" smtClean="0">
                <a:solidFill>
                  <a:schemeClr val="tx1"/>
                </a:solidFill>
              </a:rPr>
              <a:t> </a:t>
            </a:r>
            <a:r>
              <a:rPr lang="en-US" sz="2400" dirty="0" err="1" smtClean="0">
                <a:solidFill>
                  <a:schemeClr val="tx1"/>
                </a:solidFill>
              </a:rPr>
              <a:t>kegiatan</a:t>
            </a:r>
            <a:r>
              <a:rPr lang="en-US" sz="2400" dirty="0" smtClean="0">
                <a:solidFill>
                  <a:schemeClr val="tx1"/>
                </a:solidFill>
              </a:rPr>
              <a:t> </a:t>
            </a:r>
            <a:r>
              <a:rPr lang="en-US" sz="2400" dirty="0" err="1" smtClean="0">
                <a:solidFill>
                  <a:schemeClr val="tx1"/>
                </a:solidFill>
              </a:rPr>
              <a:t>pembuatan</a:t>
            </a:r>
            <a:r>
              <a:rPr lang="en-US" sz="2400" dirty="0" smtClean="0">
                <a:solidFill>
                  <a:schemeClr val="tx1"/>
                </a:solidFill>
              </a:rPr>
              <a:t> </a:t>
            </a:r>
            <a:r>
              <a:rPr lang="en-US" sz="2400" dirty="0" err="1" smtClean="0">
                <a:solidFill>
                  <a:schemeClr val="tx1"/>
                </a:solidFill>
              </a:rPr>
              <a:t>produk</a:t>
            </a:r>
            <a:r>
              <a:rPr lang="en-US" sz="2400" dirty="0" smtClean="0">
                <a:solidFill>
                  <a:schemeClr val="tx1"/>
                </a:solidFill>
              </a:rPr>
              <a:t> </a:t>
            </a:r>
            <a:r>
              <a:rPr lang="en-US" sz="2400" dirty="0" err="1" smtClean="0">
                <a:solidFill>
                  <a:schemeClr val="tx1"/>
                </a:solidFill>
              </a:rPr>
              <a:t>barang</a:t>
            </a:r>
            <a:r>
              <a:rPr lang="en-US" sz="2400" dirty="0" smtClean="0">
                <a:solidFill>
                  <a:schemeClr val="tx1"/>
                </a:solidFill>
              </a:rPr>
              <a:t> </a:t>
            </a:r>
            <a:r>
              <a:rPr lang="en-US" sz="2400" dirty="0" err="1" smtClean="0">
                <a:solidFill>
                  <a:schemeClr val="tx1"/>
                </a:solidFill>
              </a:rPr>
              <a:t>tersebut</a:t>
            </a:r>
            <a:r>
              <a:rPr lang="en-US" sz="2400" dirty="0" smtClean="0">
                <a:solidFill>
                  <a:schemeClr val="tx1"/>
                </a:solidFill>
              </a:rPr>
              <a:t> </a:t>
            </a:r>
            <a:r>
              <a:rPr lang="en-US" sz="2400" dirty="0" err="1" smtClean="0">
                <a:solidFill>
                  <a:schemeClr val="tx1"/>
                </a:solidFill>
              </a:rPr>
              <a:t>atau</a:t>
            </a:r>
            <a:r>
              <a:rPr lang="en-US" sz="2400" dirty="0" smtClean="0">
                <a:solidFill>
                  <a:schemeClr val="tx1"/>
                </a:solidFill>
              </a:rPr>
              <a:t> </a:t>
            </a:r>
            <a:r>
              <a:rPr lang="en-US" sz="2400" dirty="0" err="1" smtClean="0">
                <a:solidFill>
                  <a:schemeClr val="tx1"/>
                </a:solidFill>
              </a:rPr>
              <a:t>tempat</a:t>
            </a:r>
            <a:r>
              <a:rPr lang="en-US" sz="2400" dirty="0" smtClean="0">
                <a:solidFill>
                  <a:schemeClr val="tx1"/>
                </a:solidFill>
              </a:rPr>
              <a:t> </a:t>
            </a:r>
            <a:r>
              <a:rPr lang="en-US" sz="2400" dirty="0" err="1" smtClean="0">
                <a:solidFill>
                  <a:schemeClr val="tx1"/>
                </a:solidFill>
              </a:rPr>
              <a:t>memproduksi</a:t>
            </a:r>
            <a:r>
              <a:rPr lang="en-US" sz="2400" dirty="0" smtClean="0">
                <a:solidFill>
                  <a:schemeClr val="tx1"/>
                </a:solidFill>
              </a:rPr>
              <a:t> (</a:t>
            </a:r>
            <a:r>
              <a:rPr lang="en-US" sz="2400" dirty="0" err="1" smtClean="0">
                <a:solidFill>
                  <a:schemeClr val="tx1"/>
                </a:solidFill>
              </a:rPr>
              <a:t>pabrik</a:t>
            </a:r>
            <a:r>
              <a:rPr lang="en-US" sz="2400" dirty="0" smtClean="0">
                <a:solidFill>
                  <a:schemeClr val="tx1"/>
                </a:solidFill>
              </a:rPr>
              <a:t>) </a:t>
            </a:r>
            <a:r>
              <a:rPr lang="en-US" sz="2400" dirty="0" err="1" smtClean="0">
                <a:solidFill>
                  <a:schemeClr val="tx1"/>
                </a:solidFill>
              </a:rPr>
              <a:t>sedangkan</a:t>
            </a:r>
            <a:r>
              <a:rPr lang="en-US" sz="2400" dirty="0" smtClean="0">
                <a:solidFill>
                  <a:schemeClr val="tx1"/>
                </a:solidFill>
              </a:rPr>
              <a:t> </a:t>
            </a:r>
            <a:r>
              <a:rPr lang="en-US" sz="2400" dirty="0" err="1" smtClean="0">
                <a:solidFill>
                  <a:schemeClr val="tx1"/>
                </a:solidFill>
              </a:rPr>
              <a:t>untuk</a:t>
            </a:r>
            <a:r>
              <a:rPr lang="en-US" sz="2400" dirty="0" smtClean="0">
                <a:solidFill>
                  <a:schemeClr val="tx1"/>
                </a:solidFill>
              </a:rPr>
              <a:t> </a:t>
            </a:r>
            <a:r>
              <a:rPr lang="en-US" sz="2400" dirty="0" err="1" smtClean="0">
                <a:solidFill>
                  <a:schemeClr val="tx1"/>
                </a:solidFill>
              </a:rPr>
              <a:t>sektor</a:t>
            </a:r>
            <a:r>
              <a:rPr lang="en-US" sz="2400" dirty="0" smtClean="0">
                <a:solidFill>
                  <a:schemeClr val="tx1"/>
                </a:solidFill>
              </a:rPr>
              <a:t> </a:t>
            </a:r>
            <a:r>
              <a:rPr lang="en-US" sz="2400" dirty="0" err="1" smtClean="0">
                <a:solidFill>
                  <a:schemeClr val="tx1"/>
                </a:solidFill>
              </a:rPr>
              <a:t>jasa</a:t>
            </a:r>
            <a:r>
              <a:rPr lang="en-US" sz="2400" dirty="0" smtClean="0">
                <a:solidFill>
                  <a:schemeClr val="tx1"/>
                </a:solidFill>
              </a:rPr>
              <a:t> </a:t>
            </a:r>
            <a:r>
              <a:rPr lang="en-US" sz="2400" dirty="0" err="1" smtClean="0">
                <a:solidFill>
                  <a:schemeClr val="tx1"/>
                </a:solidFill>
              </a:rPr>
              <a:t>memerlukan</a:t>
            </a:r>
            <a:r>
              <a:rPr lang="en-US" sz="2400" dirty="0" smtClean="0">
                <a:solidFill>
                  <a:schemeClr val="tx1"/>
                </a:solidFill>
              </a:rPr>
              <a:t> </a:t>
            </a:r>
            <a:r>
              <a:rPr lang="en-US" sz="2400" dirty="0" err="1" smtClean="0">
                <a:solidFill>
                  <a:schemeClr val="tx1"/>
                </a:solidFill>
              </a:rPr>
              <a:t>tempat</a:t>
            </a:r>
            <a:r>
              <a:rPr lang="en-US" sz="2400" dirty="0" smtClean="0">
                <a:solidFill>
                  <a:schemeClr val="tx1"/>
                </a:solidFill>
              </a:rPr>
              <a:t> </a:t>
            </a:r>
            <a:r>
              <a:rPr lang="en-US" sz="2400" dirty="0" err="1" smtClean="0">
                <a:solidFill>
                  <a:schemeClr val="tx1"/>
                </a:solidFill>
              </a:rPr>
              <a:t>untuk</a:t>
            </a:r>
            <a:r>
              <a:rPr lang="en-US" sz="2400" dirty="0" smtClean="0">
                <a:solidFill>
                  <a:schemeClr val="tx1"/>
                </a:solidFill>
              </a:rPr>
              <a:t> </a:t>
            </a:r>
            <a:r>
              <a:rPr lang="en-US" sz="2400" dirty="0" err="1" smtClean="0">
                <a:solidFill>
                  <a:schemeClr val="tx1"/>
                </a:solidFill>
              </a:rPr>
              <a:t>dapat</a:t>
            </a:r>
            <a:r>
              <a:rPr lang="en-US" sz="2400" dirty="0" smtClean="0">
                <a:solidFill>
                  <a:schemeClr val="tx1"/>
                </a:solidFill>
              </a:rPr>
              <a:t> </a:t>
            </a:r>
            <a:r>
              <a:rPr lang="en-US" sz="2400" dirty="0" err="1" smtClean="0">
                <a:solidFill>
                  <a:schemeClr val="tx1"/>
                </a:solidFill>
              </a:rPr>
              <a:t>memberikan</a:t>
            </a:r>
            <a:r>
              <a:rPr lang="en-US" sz="2400" dirty="0" smtClean="0">
                <a:solidFill>
                  <a:schemeClr val="tx1"/>
                </a:solidFill>
              </a:rPr>
              <a:t> </a:t>
            </a:r>
            <a:r>
              <a:rPr lang="en-US" sz="2400" dirty="0" err="1" smtClean="0">
                <a:solidFill>
                  <a:schemeClr val="tx1"/>
                </a:solidFill>
              </a:rPr>
              <a:t>pelayanan</a:t>
            </a:r>
            <a:r>
              <a:rPr lang="en-US" sz="2400" dirty="0" smtClean="0">
                <a:solidFill>
                  <a:schemeClr val="tx1"/>
                </a:solidFill>
              </a:rPr>
              <a:t> </a:t>
            </a:r>
            <a:r>
              <a:rPr lang="en-US" sz="2400" dirty="0" err="1" smtClean="0">
                <a:solidFill>
                  <a:schemeClr val="tx1"/>
                </a:solidFill>
              </a:rPr>
              <a:t>bagi</a:t>
            </a:r>
            <a:r>
              <a:rPr lang="en-US" sz="2400" dirty="0" smtClean="0">
                <a:solidFill>
                  <a:schemeClr val="tx1"/>
                </a:solidFill>
              </a:rPr>
              <a:t> </a:t>
            </a:r>
            <a:r>
              <a:rPr lang="en-US" sz="2400" dirty="0" err="1" smtClean="0">
                <a:solidFill>
                  <a:schemeClr val="tx1"/>
                </a:solidFill>
              </a:rPr>
              <a:t>konsumen</a:t>
            </a:r>
            <a:r>
              <a:rPr lang="en-US" sz="2400" dirty="0" smtClean="0">
                <a:solidFill>
                  <a:schemeClr val="tx1"/>
                </a:solidFill>
              </a:rPr>
              <a:t>. </a:t>
            </a:r>
          </a:p>
        </p:txBody>
      </p:sp>
      <p:sp>
        <p:nvSpPr>
          <p:cNvPr id="3074" name="Rectangle 16"/>
          <p:cNvSpPr>
            <a:spLocks noGrp="1" noChangeArrowheads="1"/>
          </p:cNvSpPr>
          <p:nvPr>
            <p:ph type="sldNum" sz="quarter" idx="12"/>
          </p:nvPr>
        </p:nvSpPr>
        <p:spPr>
          <a:noFill/>
        </p:spPr>
        <p:txBody>
          <a:bodyPr/>
          <a:lstStyle/>
          <a:p>
            <a:fld id="{2B18943E-FD1B-40C5-B88F-922F64855860}" type="slidenum">
              <a:rPr lang="en-US" smtClean="0"/>
              <a:pPr/>
              <a:t>2</a:t>
            </a:fld>
            <a:endParaRPr lang="en-US"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Slide Number Placeholder 2"/>
          <p:cNvSpPr>
            <a:spLocks noGrp="1"/>
          </p:cNvSpPr>
          <p:nvPr>
            <p:ph type="sldNum" sz="quarter" idx="12"/>
          </p:nvPr>
        </p:nvSpPr>
        <p:spPr>
          <a:noFill/>
        </p:spPr>
        <p:txBody>
          <a:bodyPr/>
          <a:lstStyle/>
          <a:p>
            <a:fld id="{531E6B7E-9073-49A8-9581-5D0110A3D20F}" type="slidenum">
              <a:rPr lang="en-US" smtClean="0"/>
              <a:pPr/>
              <a:t>20</a:t>
            </a:fld>
            <a:endParaRPr lang="en-US" smtClean="0"/>
          </a:p>
        </p:txBody>
      </p:sp>
      <p:sp>
        <p:nvSpPr>
          <p:cNvPr id="21507" name="Rectangle 3"/>
          <p:cNvSpPr>
            <a:spLocks noChangeArrowheads="1"/>
          </p:cNvSpPr>
          <p:nvPr/>
        </p:nvSpPr>
        <p:spPr bwMode="auto">
          <a:xfrm>
            <a:off x="1143000" y="2286000"/>
            <a:ext cx="6705600" cy="1200150"/>
          </a:xfrm>
          <a:prstGeom prst="rect">
            <a:avLst/>
          </a:prstGeom>
          <a:noFill/>
          <a:ln w="9525">
            <a:noFill/>
            <a:miter lim="800000"/>
            <a:headEnd/>
            <a:tailEnd/>
          </a:ln>
        </p:spPr>
        <p:txBody>
          <a:bodyPr>
            <a:spAutoFit/>
          </a:bodyPr>
          <a:lstStyle/>
          <a:p>
            <a:r>
              <a:rPr lang="en-US"/>
              <a:t>Biaya     200x5 = 1.000    400x4,6=1.840    200x5,4 = 1.080 </a:t>
            </a:r>
          </a:p>
          <a:p>
            <a:pPr>
              <a:buFont typeface="Wingdings" pitchFamily="2" charset="2"/>
              <a:buNone/>
            </a:pPr>
            <a:r>
              <a:rPr lang="en-US"/>
              <a:t>                                                                 00x6,6 =    </a:t>
            </a:r>
            <a:r>
              <a:rPr lang="en-US" u="sng"/>
              <a:t>660 </a:t>
            </a:r>
            <a:endParaRPr lang="en-US"/>
          </a:p>
          <a:p>
            <a:pPr>
              <a:buFont typeface="Wingdings" pitchFamily="2" charset="2"/>
              <a:buNone/>
            </a:pPr>
            <a:r>
              <a:rPr lang="en-US"/>
              <a:t>                                                                               1.740 </a:t>
            </a:r>
          </a:p>
          <a:p>
            <a:r>
              <a:rPr lang="en-US"/>
              <a:t>Total Biaya     1000 + 1.840 + 1.080 + 660 = </a:t>
            </a:r>
            <a:r>
              <a:rPr lang="en-US" b="1"/>
              <a:t>4.580</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itle 1"/>
          <p:cNvSpPr>
            <a:spLocks noGrp="1"/>
          </p:cNvSpPr>
          <p:nvPr>
            <p:ph type="title"/>
          </p:nvPr>
        </p:nvSpPr>
        <p:spPr>
          <a:xfrm>
            <a:off x="914400" y="304800"/>
            <a:ext cx="7793038" cy="838200"/>
          </a:xfrm>
        </p:spPr>
        <p:txBody>
          <a:bodyPr/>
          <a:lstStyle/>
          <a:p>
            <a:r>
              <a:rPr lang="fi-FI" sz="2000" b="1" smtClean="0">
                <a:solidFill>
                  <a:schemeClr val="tx1"/>
                </a:solidFill>
                <a:latin typeface="Arial" pitchFamily="34" charset="0"/>
                <a:cs typeface="Arial" pitchFamily="34" charset="0"/>
              </a:rPr>
              <a:t>E. METODE PEMILIHAN LOKASI UNTUK INDUSTRI JASA: </a:t>
            </a:r>
            <a:r>
              <a:rPr lang="en-US" sz="2000" smtClean="0">
                <a:solidFill>
                  <a:schemeClr val="tx1"/>
                </a:solidFill>
                <a:latin typeface="Arial" pitchFamily="34" charset="0"/>
                <a:cs typeface="Arial" pitchFamily="34" charset="0"/>
              </a:rPr>
              <a:t/>
            </a:r>
            <a:br>
              <a:rPr lang="en-US" sz="2000" smtClean="0">
                <a:solidFill>
                  <a:schemeClr val="tx1"/>
                </a:solidFill>
                <a:latin typeface="Arial" pitchFamily="34" charset="0"/>
                <a:cs typeface="Arial" pitchFamily="34" charset="0"/>
              </a:rPr>
            </a:br>
            <a:endParaRPr lang="en-US" sz="2000" smtClean="0">
              <a:latin typeface="Arial" pitchFamily="34" charset="0"/>
              <a:cs typeface="Arial" pitchFamily="34" charset="0"/>
            </a:endParaRPr>
          </a:p>
        </p:txBody>
      </p:sp>
      <p:sp>
        <p:nvSpPr>
          <p:cNvPr id="22531" name="Content Placeholder 2"/>
          <p:cNvSpPr>
            <a:spLocks noGrp="1"/>
          </p:cNvSpPr>
          <p:nvPr>
            <p:ph idx="1"/>
          </p:nvPr>
        </p:nvSpPr>
        <p:spPr>
          <a:xfrm>
            <a:off x="762000" y="990600"/>
            <a:ext cx="8193088" cy="5141913"/>
          </a:xfrm>
        </p:spPr>
        <p:txBody>
          <a:bodyPr>
            <a:normAutofit lnSpcReduction="10000"/>
          </a:bodyPr>
          <a:lstStyle/>
          <a:p>
            <a:r>
              <a:rPr lang="en-US" sz="2000" b="1" smtClean="0"/>
              <a:t>1. Perhotelan </a:t>
            </a:r>
            <a:endParaRPr lang="en-US" sz="2000" smtClean="0"/>
          </a:p>
          <a:p>
            <a:pPr algn="just"/>
            <a:r>
              <a:rPr lang="en-US" sz="2000" smtClean="0"/>
              <a:t>Metode regresi telah banyak digunakan untuk menyelesaikan persoalan pemilihan lokasi dengan menggunakan sejumlah variable yang diramalkan. Dimulai dengan proses pemilihan dengan menguji sejumlah variable bebas dan mencoba untuk menemukan variable mana yang memiliki korelasi tertinggi dengan keuntungan yang diprediksikan yang merupakan variable terikat. </a:t>
            </a:r>
          </a:p>
          <a:p>
            <a:r>
              <a:rPr lang="en-US" sz="2000" smtClean="0"/>
              <a:t>Variabel bebas yang memungkinkan diantaranya adalah: </a:t>
            </a:r>
          </a:p>
          <a:p>
            <a:r>
              <a:rPr lang="en-US" sz="2000" smtClean="0"/>
              <a:t>a. Jumlah kamar hotel di daerah sekitar hotel </a:t>
            </a:r>
          </a:p>
          <a:p>
            <a:r>
              <a:rPr lang="en-US" sz="2000" smtClean="0"/>
              <a:t>b. Harga rata-rata sewa </a:t>
            </a:r>
          </a:p>
          <a:p>
            <a:r>
              <a:rPr lang="en-US" sz="2000" smtClean="0"/>
              <a:t>c. Variabel yang menghasilkan permintaan seperti adanya perkantoran atau rumah sakit atau tempat bisnis maupun rekreasi </a:t>
            </a:r>
          </a:p>
          <a:p>
            <a:r>
              <a:rPr lang="en-US" sz="2000" smtClean="0"/>
              <a:t>d. Variabel demografi seperti populasi </a:t>
            </a:r>
          </a:p>
          <a:p>
            <a:r>
              <a:rPr lang="en-US" sz="2000" smtClean="0"/>
              <a:t>e. Tingkat pengangguran </a:t>
            </a:r>
          </a:p>
          <a:p>
            <a:r>
              <a:rPr lang="en-US" sz="2000" smtClean="0"/>
              <a:t>f. Jumlah hotel yang ada </a:t>
            </a:r>
          </a:p>
          <a:p>
            <a:r>
              <a:rPr lang="en-US" sz="2000" smtClean="0"/>
              <a:t>g. Karakteristik fisik seperti kemudahan transportasi. </a:t>
            </a:r>
          </a:p>
          <a:p>
            <a:endParaRPr lang="en-US" smtClean="0"/>
          </a:p>
        </p:txBody>
      </p:sp>
      <p:sp>
        <p:nvSpPr>
          <p:cNvPr id="22532" name="Slide Number Placeholder 3"/>
          <p:cNvSpPr>
            <a:spLocks noGrp="1"/>
          </p:cNvSpPr>
          <p:nvPr>
            <p:ph type="sldNum" sz="quarter" idx="12"/>
          </p:nvPr>
        </p:nvSpPr>
        <p:spPr>
          <a:noFill/>
        </p:spPr>
        <p:txBody>
          <a:bodyPr/>
          <a:lstStyle/>
          <a:p>
            <a:fld id="{D5D64D50-09BF-476F-98B7-03F019550113}" type="slidenum">
              <a:rPr lang="en-US" smtClean="0"/>
              <a:pPr/>
              <a:t>21</a:t>
            </a:fld>
            <a:endParaRPr lang="en-US"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Title 1"/>
          <p:cNvSpPr>
            <a:spLocks noGrp="1"/>
          </p:cNvSpPr>
          <p:nvPr>
            <p:ph type="title"/>
          </p:nvPr>
        </p:nvSpPr>
        <p:spPr>
          <a:xfrm>
            <a:off x="1066800" y="533400"/>
            <a:ext cx="7793038" cy="533400"/>
          </a:xfrm>
        </p:spPr>
        <p:txBody>
          <a:bodyPr/>
          <a:lstStyle/>
          <a:p>
            <a:r>
              <a:rPr lang="en-US" sz="2000" b="1" smtClean="0">
                <a:solidFill>
                  <a:schemeClr val="tx1"/>
                </a:solidFill>
              </a:rPr>
              <a:t>2. Telemarketing </a:t>
            </a:r>
            <a:endParaRPr lang="en-US" sz="2000" smtClean="0"/>
          </a:p>
        </p:txBody>
      </p:sp>
      <p:sp>
        <p:nvSpPr>
          <p:cNvPr id="23555" name="Content Placeholder 2"/>
          <p:cNvSpPr>
            <a:spLocks noGrp="1"/>
          </p:cNvSpPr>
          <p:nvPr>
            <p:ph idx="1"/>
          </p:nvPr>
        </p:nvSpPr>
        <p:spPr>
          <a:xfrm>
            <a:off x="1182688" y="1066800"/>
            <a:ext cx="7772400" cy="5065713"/>
          </a:xfrm>
        </p:spPr>
        <p:txBody>
          <a:bodyPr/>
          <a:lstStyle/>
          <a:p>
            <a:r>
              <a:rPr lang="en-US" sz="2000" smtClean="0"/>
              <a:t>Aktivitas perkantoran dan industri yang tidak lagi memerlukan kontak langsung secara tatap muka dengan konsumen dimungkinkan dengan adanya peralatan seperti telepon maupun penjualan melaui internet. Dalam hal ini variabel tradisional seperti yang telah dibahas sebelumnya menjadi tidak relevan. Pergerakan informasi secara elektronis begitu baik maka biaya tenaga kerja dan ketersediaan tenaga kerja adalah hal penting yang menentukan lokasi. </a:t>
            </a:r>
          </a:p>
          <a:p>
            <a:r>
              <a:rPr lang="en-US" sz="2000" smtClean="0"/>
              <a:t>Perubahan criteria lokasi juga dapat mempengaruhi berbagi jenis bisnis yang lain, contohnya di suatu tempat yang beban pajaknya lebih kecil memiliki keunggulan dari lokasi lain Begitu juga yang terjadi pada perusahaan penyedia jasa e-mail, pembuat software telecommuting, perusahaan pengguna konferensi video, pembuat alat elektronik untuk perkantoran, perusahaan pengiriman barang.</a:t>
            </a:r>
            <a:endParaRPr lang="en-US" smtClean="0"/>
          </a:p>
        </p:txBody>
      </p:sp>
      <p:sp>
        <p:nvSpPr>
          <p:cNvPr id="23556" name="Slide Number Placeholder 3"/>
          <p:cNvSpPr>
            <a:spLocks noGrp="1"/>
          </p:cNvSpPr>
          <p:nvPr>
            <p:ph type="sldNum" sz="quarter" idx="12"/>
          </p:nvPr>
        </p:nvSpPr>
        <p:spPr>
          <a:noFill/>
        </p:spPr>
        <p:txBody>
          <a:bodyPr/>
          <a:lstStyle/>
          <a:p>
            <a:fld id="{84A92F94-2375-4584-8651-CC409E73641A}" type="slidenum">
              <a:rPr lang="en-US" smtClean="0"/>
              <a:pPr/>
              <a:t>22</a:t>
            </a:fld>
            <a:endParaRPr 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Title 1"/>
          <p:cNvSpPr>
            <a:spLocks noGrp="1"/>
          </p:cNvSpPr>
          <p:nvPr>
            <p:ph type="title"/>
          </p:nvPr>
        </p:nvSpPr>
        <p:spPr>
          <a:xfrm>
            <a:off x="990600" y="304800"/>
            <a:ext cx="7793038" cy="685800"/>
          </a:xfrm>
        </p:spPr>
        <p:txBody>
          <a:bodyPr>
            <a:normAutofit fontScale="90000"/>
          </a:bodyPr>
          <a:lstStyle/>
          <a:p>
            <a:r>
              <a:rPr lang="en-US" sz="2000" b="1" smtClean="0"/>
              <a:t>3.Sistim Informasi Geografis </a:t>
            </a:r>
            <a:br>
              <a:rPr lang="en-US" sz="2000" b="1" smtClean="0"/>
            </a:br>
            <a:r>
              <a:rPr lang="en-US" sz="2000" b="1" smtClean="0"/>
              <a:t>(Geographic Information System = GIS) </a:t>
            </a:r>
            <a:endParaRPr lang="en-US" sz="2000" smtClean="0"/>
          </a:p>
        </p:txBody>
      </p:sp>
      <p:sp>
        <p:nvSpPr>
          <p:cNvPr id="24579" name="Content Placeholder 2"/>
          <p:cNvSpPr>
            <a:spLocks noGrp="1"/>
          </p:cNvSpPr>
          <p:nvPr>
            <p:ph idx="1"/>
          </p:nvPr>
        </p:nvSpPr>
        <p:spPr>
          <a:xfrm>
            <a:off x="457200" y="1066800"/>
            <a:ext cx="8497888" cy="5065713"/>
          </a:xfrm>
        </p:spPr>
        <p:txBody>
          <a:bodyPr/>
          <a:lstStyle/>
          <a:p>
            <a:pPr algn="just"/>
            <a:r>
              <a:rPr lang="en-US" sz="1800" smtClean="0"/>
              <a:t>Merupakan suatu alat penting untuk membantu perusahaan membuat keputusan analitis yang berhasil, yang berkaitan dengan lokasi. </a:t>
            </a:r>
          </a:p>
          <a:p>
            <a:pPr algn="just"/>
            <a:r>
              <a:rPr lang="en-US" sz="1800" smtClean="0"/>
              <a:t>Ritel, bank, pompa bensin, merupakan contoh usaha yang dapat menggunakan file yang telah diberikan kode secara geografis dari GIS muntuk melakukan analisa demografis.</a:t>
            </a:r>
          </a:p>
          <a:p>
            <a:r>
              <a:rPr lang="en-US" sz="1800" smtClean="0"/>
              <a:t>GIS digunakan untuk menganalisis factor-faktor yang mempengaruhi keputusan lokasi yang mencakup lima elemen untuk setiap tempat yaitu: </a:t>
            </a:r>
          </a:p>
          <a:p>
            <a:r>
              <a:rPr lang="en-US" sz="1800" smtClean="0"/>
              <a:t>1. Daerah pemukiman. 			</a:t>
            </a:r>
            <a:r>
              <a:rPr lang="fi-FI" sz="1800" smtClean="0"/>
              <a:t>4. Kejahatan kriminal </a:t>
            </a:r>
            <a:endParaRPr lang="en-US" sz="1800" smtClean="0"/>
          </a:p>
          <a:p>
            <a:r>
              <a:rPr lang="fi-FI" sz="1800" smtClean="0"/>
              <a:t>2. Toko eceran 			5. Pilihan transportasi </a:t>
            </a:r>
            <a:endParaRPr lang="en-US" sz="1800" smtClean="0"/>
          </a:p>
          <a:p>
            <a:r>
              <a:rPr lang="fi-FI" sz="1800" smtClean="0"/>
              <a:t>3. Pusat kebudayaan dan hiburan </a:t>
            </a:r>
            <a:endParaRPr lang="en-US" sz="1800" smtClean="0"/>
          </a:p>
          <a:p>
            <a:pPr algn="just"/>
            <a:r>
              <a:rPr lang="fi-FI" sz="1800" smtClean="0"/>
              <a:t>Contoh banyak diterapkan pada developer gedung perkantoran komersial untuk memilih kota-kota mana yang akan dibangun sebagai kota masa depan. </a:t>
            </a:r>
            <a:endParaRPr lang="en-US" sz="1800" smtClean="0"/>
          </a:p>
          <a:p>
            <a:pPr algn="just"/>
            <a:r>
              <a:rPr lang="fi-FI" sz="1800" smtClean="0"/>
              <a:t>Contoh lain pada perusahaan penerbangan menggunakan GIS untuk mengidentifikasi bandara mana yang paling efektif untuk melakukan jasa landasan, sehingga informasi ini dapat digunakan untuk penjadwalan, dan menentukan </a:t>
            </a:r>
            <a:r>
              <a:rPr lang="fi-FI" sz="2000" smtClean="0"/>
              <a:t>lokasi pembelian bahan bakar dan makanan.</a:t>
            </a:r>
            <a:endParaRPr lang="en-US" sz="2000" smtClean="0"/>
          </a:p>
          <a:p>
            <a:endParaRPr lang="en-US" sz="2000" smtClean="0"/>
          </a:p>
        </p:txBody>
      </p:sp>
      <p:sp>
        <p:nvSpPr>
          <p:cNvPr id="24580" name="Slide Number Placeholder 3"/>
          <p:cNvSpPr>
            <a:spLocks noGrp="1"/>
          </p:cNvSpPr>
          <p:nvPr>
            <p:ph type="sldNum" sz="quarter" idx="12"/>
          </p:nvPr>
        </p:nvSpPr>
        <p:spPr>
          <a:noFill/>
        </p:spPr>
        <p:txBody>
          <a:bodyPr/>
          <a:lstStyle/>
          <a:p>
            <a:fld id="{B2F2007A-2176-48AC-B903-2D023394C37C}" type="slidenum">
              <a:rPr lang="en-US" smtClean="0"/>
              <a:pPr/>
              <a:t>23</a:t>
            </a:fld>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Z:\Dokumentasi Kegiatan Photos\Dokumentasi Talaud\IMG_6726.JPG"/>
          <p:cNvPicPr>
            <a:picLocks noChangeAspect="1" noChangeArrowheads="1"/>
          </p:cNvPicPr>
          <p:nvPr/>
        </p:nvPicPr>
        <p:blipFill>
          <a:blip r:embed="rId2"/>
          <a:srcRect/>
          <a:stretch>
            <a:fillRect/>
          </a:stretch>
        </p:blipFill>
        <p:spPr>
          <a:xfrm>
            <a:off x="0" y="0"/>
            <a:ext cx="9144000" cy="6858000"/>
          </a:xfrm>
          <a:prstGeom prst="rect">
            <a:avLst/>
          </a:prstGeom>
          <a:noFill/>
        </p:spPr>
      </p:pic>
      <p:sp>
        <p:nvSpPr>
          <p:cNvPr id="5" name="WordArt 6"/>
          <p:cNvSpPr>
            <a:spLocks noChangeArrowheads="1" noChangeShapeType="1" noTextEdit="1"/>
          </p:cNvSpPr>
          <p:nvPr/>
        </p:nvSpPr>
        <p:spPr bwMode="auto">
          <a:xfrm>
            <a:off x="642910" y="3286124"/>
            <a:ext cx="3571900" cy="1073148"/>
          </a:xfrm>
          <a:prstGeom prst="rect">
            <a:avLst/>
          </a:prstGeom>
        </p:spPr>
        <p:txBody>
          <a:bodyPr wrap="none" fromWordArt="1">
            <a:prstTxWarp prst="textSlantUp">
              <a:avLst>
                <a:gd name="adj" fmla="val 0"/>
              </a:avLst>
            </a:prstTxWarp>
          </a:bodyPr>
          <a:lstStyle/>
          <a:p>
            <a:pPr algn="ctr"/>
            <a:r>
              <a:rPr lang="en-US" sz="3600" kern="10" dirty="0" err="1" smtClean="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sekian</a:t>
            </a:r>
            <a:endParaRPr lang="en-US" sz="3600"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685800" y="304800"/>
            <a:ext cx="7793038" cy="685800"/>
          </a:xfrm>
        </p:spPr>
        <p:txBody>
          <a:bodyPr>
            <a:normAutofit fontScale="90000"/>
          </a:bodyPr>
          <a:lstStyle/>
          <a:p>
            <a:pPr eaLnBrk="1" hangingPunct="1"/>
            <a:r>
              <a:rPr lang="sv-SE" sz="1800" b="1" i="1" smtClean="0"/>
              <a:t>Faktor-faktor Pertimbangan Lokasi</a:t>
            </a:r>
            <a:r>
              <a:rPr lang="sv-SE" sz="4000" smtClean="0"/>
              <a:t> </a:t>
            </a:r>
            <a:endParaRPr lang="en-US" sz="4000" smtClean="0"/>
          </a:p>
        </p:txBody>
      </p:sp>
      <p:sp>
        <p:nvSpPr>
          <p:cNvPr id="4100" name="Rectangle 3"/>
          <p:cNvSpPr>
            <a:spLocks noGrp="1" noChangeArrowheads="1"/>
          </p:cNvSpPr>
          <p:nvPr>
            <p:ph idx="1"/>
          </p:nvPr>
        </p:nvSpPr>
        <p:spPr>
          <a:xfrm>
            <a:off x="762000" y="1143000"/>
            <a:ext cx="8193088" cy="4989513"/>
          </a:xfrm>
        </p:spPr>
        <p:txBody>
          <a:bodyPr>
            <a:normAutofit/>
          </a:bodyPr>
          <a:lstStyle/>
          <a:p>
            <a:pPr eaLnBrk="1" hangingPunct="1">
              <a:lnSpc>
                <a:spcPct val="80000"/>
              </a:lnSpc>
            </a:pPr>
            <a:r>
              <a:rPr lang="sv-SE" sz="1400" b="1" smtClean="0">
                <a:latin typeface="Arial" pitchFamily="34" charset="0"/>
              </a:rPr>
              <a:t>A. PENTINGNYA LOKASI </a:t>
            </a:r>
            <a:endParaRPr lang="sv-SE" sz="1400" smtClean="0">
              <a:latin typeface="Arial" pitchFamily="34" charset="0"/>
            </a:endParaRPr>
          </a:p>
          <a:p>
            <a:pPr algn="just" eaLnBrk="1" hangingPunct="1">
              <a:lnSpc>
                <a:spcPct val="80000"/>
              </a:lnSpc>
            </a:pPr>
            <a:r>
              <a:rPr lang="sv-SE" sz="1800" smtClean="0">
                <a:latin typeface="Arial" pitchFamily="34" charset="0"/>
              </a:rPr>
              <a:t>Salah satu keputusan yang paling penting yang dibuat oleh perusahaan adalah dimana mereka akan menempatkan kegiatan operasional mereka, maka keputusan yang harus diambil selanjutnya oleh manajer operasional adalah strategi lokasi. </a:t>
            </a:r>
          </a:p>
          <a:p>
            <a:pPr algn="just" eaLnBrk="1" hangingPunct="1">
              <a:lnSpc>
                <a:spcPct val="80000"/>
              </a:lnSpc>
            </a:pPr>
            <a:r>
              <a:rPr lang="sv-SE" sz="1800" smtClean="0">
                <a:latin typeface="Arial" pitchFamily="34" charset="0"/>
              </a:rPr>
              <a:t>Sejumlah perusahaan di dunia melakukannya mengingat lokasi untuk operasional sangat mempengaruhi biaya, baik biaya tetap maupun biaya variable. Lokasi sangat mempengaruhi resiko dan keuntungan perusahaan secara keseluruhan.</a:t>
            </a:r>
            <a:r>
              <a:rPr lang="en-US" sz="1800" smtClean="0">
                <a:latin typeface="Arial" pitchFamily="34" charset="0"/>
              </a:rPr>
              <a:t> </a:t>
            </a:r>
          </a:p>
          <a:p>
            <a:pPr algn="just" eaLnBrk="1" hangingPunct="1">
              <a:lnSpc>
                <a:spcPct val="80000"/>
              </a:lnSpc>
              <a:buFont typeface="Wingdings" pitchFamily="2" charset="2"/>
              <a:buNone/>
            </a:pPr>
            <a:endParaRPr lang="en-US" sz="1000" smtClean="0">
              <a:latin typeface="Arial" pitchFamily="34" charset="0"/>
            </a:endParaRPr>
          </a:p>
          <a:p>
            <a:pPr algn="just" eaLnBrk="1" hangingPunct="1">
              <a:lnSpc>
                <a:spcPct val="80000"/>
              </a:lnSpc>
            </a:pPr>
            <a:r>
              <a:rPr lang="sv-SE" sz="1800" smtClean="0"/>
              <a:t>Pilihan-pilihan yang ada dalam lokasi meliputi: </a:t>
            </a:r>
          </a:p>
          <a:p>
            <a:pPr algn="just" eaLnBrk="1" hangingPunct="1">
              <a:lnSpc>
                <a:spcPct val="80000"/>
              </a:lnSpc>
              <a:buFont typeface="Wingdings" pitchFamily="2" charset="2"/>
              <a:buNone/>
            </a:pPr>
            <a:r>
              <a:rPr lang="sv-SE" sz="1800" b="1" smtClean="0"/>
              <a:t>1.</a:t>
            </a:r>
            <a:r>
              <a:rPr lang="sv-SE" sz="1800" smtClean="0"/>
              <a:t> Tidak pindah, tetapi meluaskan fasilitas yang ada </a:t>
            </a:r>
            <a:endParaRPr lang="fi-FI" sz="1800" b="1" smtClean="0"/>
          </a:p>
          <a:p>
            <a:pPr algn="just" eaLnBrk="1" hangingPunct="1">
              <a:lnSpc>
                <a:spcPct val="80000"/>
              </a:lnSpc>
              <a:buFont typeface="Wingdings" pitchFamily="2" charset="2"/>
              <a:buNone/>
            </a:pPr>
            <a:r>
              <a:rPr lang="fi-FI" sz="1800" b="1" smtClean="0"/>
              <a:t>2. </a:t>
            </a:r>
            <a:r>
              <a:rPr lang="fi-FI" sz="1800" smtClean="0"/>
              <a:t>Mempertahankan lokasi yang sekarang, selagi menambah fasilitas lain di tempat lain </a:t>
            </a:r>
            <a:endParaRPr lang="fi-FI" sz="1800" b="1" smtClean="0"/>
          </a:p>
          <a:p>
            <a:pPr algn="just" eaLnBrk="1" hangingPunct="1">
              <a:lnSpc>
                <a:spcPct val="80000"/>
              </a:lnSpc>
              <a:buFont typeface="Wingdings" pitchFamily="2" charset="2"/>
              <a:buNone/>
            </a:pPr>
            <a:r>
              <a:rPr lang="fi-FI" sz="1800" b="1" smtClean="0"/>
              <a:t>3. </a:t>
            </a:r>
            <a:r>
              <a:rPr lang="fi-FI" sz="1800" smtClean="0"/>
              <a:t>Menutup fasilitas yang ada dan pindah ke lokasi lain </a:t>
            </a:r>
          </a:p>
          <a:p>
            <a:pPr algn="just" eaLnBrk="1" hangingPunct="1">
              <a:lnSpc>
                <a:spcPct val="80000"/>
              </a:lnSpc>
            </a:pPr>
            <a:r>
              <a:rPr lang="fi-FI" sz="1800" smtClean="0"/>
              <a:t>Pada umumnya keputusan lokasi merupakan keputusan jangka panjang, susah sekali untuk direvisi, mempunyai efek pada biaya tetap maupun variable seperti biaya transportasi, pajak, upah, sewa dan lain-lain. </a:t>
            </a:r>
          </a:p>
          <a:p>
            <a:pPr algn="just" eaLnBrk="1" hangingPunct="1">
              <a:lnSpc>
                <a:spcPct val="80000"/>
              </a:lnSpc>
            </a:pPr>
            <a:r>
              <a:rPr lang="fi-FI" sz="1800" smtClean="0"/>
              <a:t>Dengan kata lain tujuan strategi lokasi adalah mamaksimumkan manfaat lokasi bagi perusahaan. </a:t>
            </a:r>
            <a:endParaRPr lang="en-US" sz="1800" smtClean="0"/>
          </a:p>
        </p:txBody>
      </p:sp>
      <p:sp>
        <p:nvSpPr>
          <p:cNvPr id="4098" name="Slide Number Placeholder 5"/>
          <p:cNvSpPr>
            <a:spLocks noGrp="1"/>
          </p:cNvSpPr>
          <p:nvPr>
            <p:ph type="sldNum" sz="quarter" idx="12"/>
          </p:nvPr>
        </p:nvSpPr>
        <p:spPr>
          <a:noFill/>
        </p:spPr>
        <p:txBody>
          <a:bodyPr>
            <a:normAutofit/>
          </a:bodyPr>
          <a:lstStyle/>
          <a:p>
            <a:fld id="{526E921B-769D-4C3D-A612-62AC2D24219E}" type="slidenum">
              <a:rPr lang="en-US" smtClean="0"/>
              <a:pPr/>
              <a:t>3</a:t>
            </a:fld>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609600" y="381000"/>
            <a:ext cx="7793038" cy="533400"/>
          </a:xfrm>
        </p:spPr>
        <p:txBody>
          <a:bodyPr>
            <a:normAutofit fontScale="90000"/>
          </a:bodyPr>
          <a:lstStyle/>
          <a:p>
            <a:pPr eaLnBrk="1" hangingPunct="1"/>
            <a:r>
              <a:rPr lang="fi-FI" sz="1800" b="1" smtClean="0">
                <a:latin typeface="Arial" pitchFamily="34" charset="0"/>
              </a:rPr>
              <a:t>B. FAKTOR-FAKTOR YANG MEMPENGARUHI LOKASI</a:t>
            </a:r>
            <a:r>
              <a:rPr lang="fi-FI" sz="4000" smtClean="0"/>
              <a:t> </a:t>
            </a:r>
            <a:endParaRPr lang="en-US" sz="4000" smtClean="0"/>
          </a:p>
        </p:txBody>
      </p:sp>
      <p:sp>
        <p:nvSpPr>
          <p:cNvPr id="5124" name="Rectangle 3"/>
          <p:cNvSpPr>
            <a:spLocks noGrp="1" noChangeArrowheads="1"/>
          </p:cNvSpPr>
          <p:nvPr>
            <p:ph idx="1"/>
          </p:nvPr>
        </p:nvSpPr>
        <p:spPr>
          <a:xfrm>
            <a:off x="762000" y="990600"/>
            <a:ext cx="8193088" cy="5141913"/>
          </a:xfrm>
        </p:spPr>
        <p:txBody>
          <a:bodyPr/>
          <a:lstStyle/>
          <a:p>
            <a:pPr algn="just" eaLnBrk="1" hangingPunct="1">
              <a:lnSpc>
                <a:spcPct val="80000"/>
              </a:lnSpc>
            </a:pPr>
            <a:r>
              <a:rPr lang="fi-FI" sz="2000" smtClean="0">
                <a:latin typeface="Calibri" pitchFamily="34" charset="0"/>
              </a:rPr>
              <a:t>Secara umum perusahaan dalam melaksanakan strategi lokasi mempertimbangkan hal-hal sebagai berikut: </a:t>
            </a:r>
            <a:endParaRPr lang="fi-FI" sz="2000" b="1" smtClean="0">
              <a:latin typeface="Calibri" pitchFamily="34" charset="0"/>
            </a:endParaRPr>
          </a:p>
          <a:p>
            <a:pPr algn="just" eaLnBrk="1" hangingPunct="1">
              <a:lnSpc>
                <a:spcPct val="80000"/>
              </a:lnSpc>
            </a:pPr>
            <a:r>
              <a:rPr lang="fi-FI" sz="2000" b="1" smtClean="0">
                <a:latin typeface="Calibri" pitchFamily="34" charset="0"/>
              </a:rPr>
              <a:t>1. Produktifitas Tenaga Kerja </a:t>
            </a:r>
            <a:r>
              <a:rPr lang="fi-FI" sz="2000" smtClean="0">
                <a:latin typeface="Calibri" pitchFamily="34" charset="0"/>
              </a:rPr>
              <a:t>Karyawan merupakan input paling penting bagi perusahaan, sehingga tingkat produktifitas tenaga kerja sangat menentukan keberhasilan atau kesuksesan perusahaan. Berkaitan dengan strategi lokasi maka banyak perusahaan mempertimbangkan factor seberapa produktifitas tenaga kerja di beberapa alternative lokasi yang dipertimbangkan. Dan yang menarik bagi manajemen adalah kombinasi diantara produktifitas tenaga kerja dan tingkat upah tenaga kerja. </a:t>
            </a:r>
            <a:endParaRPr lang="fi-FI" sz="2000" b="1" smtClean="0">
              <a:latin typeface="Calibri" pitchFamily="34" charset="0"/>
            </a:endParaRPr>
          </a:p>
          <a:p>
            <a:pPr eaLnBrk="1" hangingPunct="1">
              <a:lnSpc>
                <a:spcPct val="80000"/>
              </a:lnSpc>
            </a:pPr>
            <a:r>
              <a:rPr lang="fi-FI" sz="2000" b="1" smtClean="0">
                <a:latin typeface="Calibri" pitchFamily="34" charset="0"/>
              </a:rPr>
              <a:t>2. Nilai Tukar dan Resiko Mata Uang </a:t>
            </a:r>
            <a:endParaRPr lang="fi-FI" sz="2000" smtClean="0">
              <a:latin typeface="Calibri" pitchFamily="34" charset="0"/>
            </a:endParaRPr>
          </a:p>
          <a:p>
            <a:pPr algn="just" eaLnBrk="1" hangingPunct="1">
              <a:lnSpc>
                <a:spcPct val="80000"/>
              </a:lnSpc>
            </a:pPr>
            <a:r>
              <a:rPr lang="fi-FI" sz="2000" smtClean="0">
                <a:latin typeface="Calibri" pitchFamily="34" charset="0"/>
              </a:rPr>
              <a:t>Walaupun tingkat upah dan produktifitas tenaga kerja membuat sebuah Negara terlihat ekonomis, tetapi nilai tukar mata uang suatu Negara terhadap mata uang negara lain yang tidak menguntungkan dapat mengeliminir penghematan yang telah dilakukan. Dan kadang-kadang perusahaan dapat mengambil keuntungan dari nilai tukar yang menguntungkan dengan memindahkan lokasi atau mengekspor produknya ke Negara lain. </a:t>
            </a:r>
          </a:p>
          <a:p>
            <a:pPr algn="just" eaLnBrk="1" hangingPunct="1">
              <a:lnSpc>
                <a:spcPct val="80000"/>
              </a:lnSpc>
            </a:pPr>
            <a:r>
              <a:rPr lang="fi-FI" sz="2000" smtClean="0">
                <a:latin typeface="Calibri" pitchFamily="34" charset="0"/>
              </a:rPr>
              <a:t>Dengan demikian fluktuasi mata uang mengandung unsure resiko yang cukup signifikan untuk dipertimbangkan dalam strategi lokasi. </a:t>
            </a:r>
            <a:endParaRPr lang="en-US" sz="2000" smtClean="0">
              <a:latin typeface="Calibri" pitchFamily="34" charset="0"/>
            </a:endParaRPr>
          </a:p>
        </p:txBody>
      </p:sp>
      <p:sp>
        <p:nvSpPr>
          <p:cNvPr id="5122" name="Slide Number Placeholder 5"/>
          <p:cNvSpPr>
            <a:spLocks noGrp="1"/>
          </p:cNvSpPr>
          <p:nvPr>
            <p:ph type="sldNum" sz="quarter" idx="12"/>
          </p:nvPr>
        </p:nvSpPr>
        <p:spPr>
          <a:noFill/>
        </p:spPr>
        <p:txBody>
          <a:bodyPr>
            <a:normAutofit/>
          </a:bodyPr>
          <a:lstStyle/>
          <a:p>
            <a:fld id="{718C4586-37CE-458A-A90C-B21889B5C1ED}" type="slidenum">
              <a:rPr lang="en-US" smtClean="0"/>
              <a:pPr/>
              <a:t>4</a:t>
            </a:fld>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1150938" y="214313"/>
            <a:ext cx="7793037" cy="90487"/>
          </a:xfrm>
        </p:spPr>
        <p:txBody>
          <a:bodyPr>
            <a:normAutofit fontScale="90000"/>
          </a:bodyPr>
          <a:lstStyle/>
          <a:p>
            <a:pPr eaLnBrk="1" hangingPunct="1"/>
            <a:endParaRPr lang="id-ID" sz="800" smtClean="0"/>
          </a:p>
        </p:txBody>
      </p:sp>
      <p:sp>
        <p:nvSpPr>
          <p:cNvPr id="6148" name="Rectangle 3"/>
          <p:cNvSpPr>
            <a:spLocks noGrp="1" noChangeArrowheads="1"/>
          </p:cNvSpPr>
          <p:nvPr>
            <p:ph idx="1"/>
          </p:nvPr>
        </p:nvSpPr>
        <p:spPr>
          <a:xfrm>
            <a:off x="1182688" y="609600"/>
            <a:ext cx="7772400" cy="5522913"/>
          </a:xfrm>
        </p:spPr>
        <p:txBody>
          <a:bodyPr/>
          <a:lstStyle/>
          <a:p>
            <a:pPr eaLnBrk="1" hangingPunct="1">
              <a:lnSpc>
                <a:spcPct val="80000"/>
              </a:lnSpc>
            </a:pPr>
            <a:r>
              <a:rPr lang="fi-FI" sz="1800" b="1" smtClean="0"/>
              <a:t>3. Biaya </a:t>
            </a:r>
            <a:endParaRPr lang="fi-FI" sz="1800" smtClean="0"/>
          </a:p>
          <a:p>
            <a:pPr eaLnBrk="1" hangingPunct="1">
              <a:lnSpc>
                <a:spcPct val="80000"/>
              </a:lnSpc>
            </a:pPr>
            <a:r>
              <a:rPr lang="fi-FI" sz="1800" smtClean="0"/>
              <a:t>Biaya yang terkadung dalam lokasi ada dua macam yaitu pertama adalah biaya nyata (tangible cost)yang dapat dihitung atau langsung dikenali secara tepat, meliputi antara lain: biaya pelayanan umu, tenaga kerja, bahan mentah, pajak, penyusutan, dan biaya lainnya. Sedangkan yang kedua adalah biaya tidak nyata (intangible cost) lebih sulit ditentukan,, meliputi kualitas pendidikan, sikap calon karyawan, standar hidup dan lain-lain yang dapat mempengaruhi proses rekrutmen. </a:t>
            </a:r>
            <a:endParaRPr lang="fi-FI" sz="1800" b="1" smtClean="0"/>
          </a:p>
          <a:p>
            <a:pPr eaLnBrk="1" hangingPunct="1">
              <a:lnSpc>
                <a:spcPct val="80000"/>
              </a:lnSpc>
            </a:pPr>
            <a:r>
              <a:rPr lang="fi-FI" sz="1800" b="1" smtClean="0"/>
              <a:t>4. Sikap </a:t>
            </a:r>
            <a:endParaRPr lang="fi-FI" sz="1800" smtClean="0"/>
          </a:p>
          <a:p>
            <a:pPr eaLnBrk="1" hangingPunct="1">
              <a:lnSpc>
                <a:spcPct val="80000"/>
              </a:lnSpc>
            </a:pPr>
            <a:r>
              <a:rPr lang="fi-FI" sz="1800" smtClean="0"/>
              <a:t>Sikap dari pemerintah pusat, wilayah maupun daerah terhadap kepemilikan swasta, penetapan zona, polusi, stabilitas tenaga kerja dan juga pola kepemimpinan. Dan tidak kalah penting adalh budaya masryarakat di lokasi tersebut. </a:t>
            </a:r>
            <a:endParaRPr lang="fi-FI" sz="1800" b="1" smtClean="0"/>
          </a:p>
          <a:p>
            <a:pPr eaLnBrk="1" hangingPunct="1">
              <a:lnSpc>
                <a:spcPct val="80000"/>
              </a:lnSpc>
            </a:pPr>
            <a:r>
              <a:rPr lang="fi-FI" sz="1800" b="1" smtClean="0"/>
              <a:t>5. Kedekatan dengan Pasar </a:t>
            </a:r>
            <a:endParaRPr lang="fi-FI" sz="1800" smtClean="0"/>
          </a:p>
          <a:p>
            <a:pPr eaLnBrk="1" hangingPunct="1">
              <a:lnSpc>
                <a:spcPct val="80000"/>
              </a:lnSpc>
            </a:pPr>
            <a:r>
              <a:rPr lang="fi-FI" sz="1800" smtClean="0"/>
              <a:t>Banyak perusahaan yang secar sengaja memilih lokasi operasionalnya dekat dengan konsumen seperti usaha restoran, salon, toko kelontong, yang menyadari bahwa kedekatandengan pasar merupakan factor utama keberhasilan usaha mereka. Deikian pula untuk uasah amanufaktur ada yang memilih lokasi dekat dengan konsumennya karena mahalnya biaya transportasi jika harus berada dio lokasi yang berjauhan. </a:t>
            </a:r>
            <a:endParaRPr lang="en-US" sz="1800" smtClean="0"/>
          </a:p>
        </p:txBody>
      </p:sp>
      <p:sp>
        <p:nvSpPr>
          <p:cNvPr id="6146" name="Slide Number Placeholder 5"/>
          <p:cNvSpPr>
            <a:spLocks noGrp="1"/>
          </p:cNvSpPr>
          <p:nvPr>
            <p:ph type="sldNum" sz="quarter" idx="12"/>
          </p:nvPr>
        </p:nvSpPr>
        <p:spPr>
          <a:noFill/>
        </p:spPr>
        <p:txBody>
          <a:bodyPr>
            <a:normAutofit/>
          </a:bodyPr>
          <a:lstStyle/>
          <a:p>
            <a:fld id="{E385A496-21C4-4E34-986F-4D60F385E880}" type="slidenum">
              <a:rPr lang="en-US" smtClean="0"/>
              <a:pPr/>
              <a:t>5</a:t>
            </a:fld>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1150938" y="214313"/>
            <a:ext cx="7793037" cy="90487"/>
          </a:xfrm>
        </p:spPr>
        <p:txBody>
          <a:bodyPr>
            <a:normAutofit fontScale="90000"/>
          </a:bodyPr>
          <a:lstStyle/>
          <a:p>
            <a:pPr eaLnBrk="1" hangingPunct="1"/>
            <a:endParaRPr lang="id-ID" sz="700" smtClean="0"/>
          </a:p>
        </p:txBody>
      </p:sp>
      <p:sp>
        <p:nvSpPr>
          <p:cNvPr id="7172" name="Rectangle 3"/>
          <p:cNvSpPr>
            <a:spLocks noGrp="1" noChangeArrowheads="1"/>
          </p:cNvSpPr>
          <p:nvPr>
            <p:ph idx="1"/>
          </p:nvPr>
        </p:nvSpPr>
        <p:spPr>
          <a:xfrm>
            <a:off x="762000" y="685800"/>
            <a:ext cx="8193088" cy="5446713"/>
          </a:xfrm>
        </p:spPr>
        <p:txBody>
          <a:bodyPr/>
          <a:lstStyle/>
          <a:p>
            <a:pPr eaLnBrk="1" hangingPunct="1">
              <a:lnSpc>
                <a:spcPct val="80000"/>
              </a:lnSpc>
            </a:pPr>
            <a:r>
              <a:rPr lang="fi-FI" sz="2000" b="1" smtClean="0"/>
              <a:t>6. Kedekatan dengan Suplier </a:t>
            </a:r>
            <a:endParaRPr lang="fi-FI" sz="2000" smtClean="0"/>
          </a:p>
          <a:p>
            <a:pPr eaLnBrk="1" hangingPunct="1">
              <a:lnSpc>
                <a:spcPct val="80000"/>
              </a:lnSpc>
            </a:pPr>
            <a:r>
              <a:rPr lang="fi-FI" sz="2000" smtClean="0"/>
              <a:t>Penempatan lokasi yang dekat dengan pemasok dan bahan mentah disebabkan oleh: </a:t>
            </a:r>
          </a:p>
          <a:p>
            <a:pPr lvl="2" eaLnBrk="1" hangingPunct="1">
              <a:lnSpc>
                <a:spcPct val="80000"/>
              </a:lnSpc>
              <a:buFont typeface="Wingdings" pitchFamily="2" charset="2"/>
              <a:buNone/>
            </a:pPr>
            <a:r>
              <a:rPr lang="fi-FI" sz="2000" smtClean="0"/>
              <a:t>- Bahan baku mudah rusak</a:t>
            </a:r>
          </a:p>
          <a:p>
            <a:pPr lvl="2" eaLnBrk="1" hangingPunct="1">
              <a:lnSpc>
                <a:spcPct val="80000"/>
              </a:lnSpc>
              <a:buFont typeface="Wingdings" pitchFamily="2" charset="2"/>
              <a:buNone/>
            </a:pPr>
            <a:r>
              <a:rPr lang="fi-FI" sz="2000" smtClean="0"/>
              <a:t>- Biaya transportasi mahal </a:t>
            </a:r>
          </a:p>
          <a:p>
            <a:pPr lvl="2" eaLnBrk="1" hangingPunct="1">
              <a:lnSpc>
                <a:spcPct val="80000"/>
              </a:lnSpc>
              <a:buFont typeface="Wingdings" pitchFamily="2" charset="2"/>
              <a:buNone/>
            </a:pPr>
            <a:r>
              <a:rPr lang="fi-FI" sz="2000" smtClean="0"/>
              <a:t>- Jumlah produk yang banyak. </a:t>
            </a:r>
          </a:p>
          <a:p>
            <a:pPr eaLnBrk="1" hangingPunct="1">
              <a:lnSpc>
                <a:spcPct val="80000"/>
              </a:lnSpc>
            </a:pPr>
            <a:r>
              <a:rPr lang="fi-FI" sz="2000" smtClean="0"/>
              <a:t>Contoh banyak diterapkan pada pabrik semen, pengolahan ikan, produsen biji baja dan besi. </a:t>
            </a:r>
          </a:p>
          <a:p>
            <a:pPr eaLnBrk="1" hangingPunct="1">
              <a:lnSpc>
                <a:spcPct val="80000"/>
              </a:lnSpc>
              <a:buFont typeface="Wingdings" pitchFamily="2" charset="2"/>
              <a:buNone/>
            </a:pPr>
            <a:endParaRPr lang="sv-SE" sz="900" b="1" smtClean="0"/>
          </a:p>
          <a:p>
            <a:pPr eaLnBrk="1" hangingPunct="1">
              <a:lnSpc>
                <a:spcPct val="80000"/>
              </a:lnSpc>
            </a:pPr>
            <a:r>
              <a:rPr lang="sv-SE" sz="2000" b="1" smtClean="0"/>
              <a:t>7. Kedekatan dengan Pesaing (Clustering) </a:t>
            </a:r>
            <a:endParaRPr lang="sv-SE" sz="2000" smtClean="0"/>
          </a:p>
          <a:p>
            <a:pPr algn="just" eaLnBrk="1" hangingPunct="1">
              <a:lnSpc>
                <a:spcPct val="80000"/>
              </a:lnSpc>
            </a:pPr>
            <a:r>
              <a:rPr lang="sv-SE" sz="2000" smtClean="0"/>
              <a:t>Sepertinya agak mengherankan banyak usaha yang menempatkan lokasi operasionalnya yang dekat dengan pesaing. Akan tetapi saat ini kecenderungannya demikian dengan istilah </a:t>
            </a:r>
            <a:r>
              <a:rPr lang="sv-SE" sz="2000" b="1" i="1" smtClean="0"/>
              <a:t>clustering</a:t>
            </a:r>
            <a:r>
              <a:rPr lang="sv-SE" sz="2000" smtClean="0"/>
              <a:t> yaitu lokasi berdekatan para perusahaan yang saling bersaing, yang sering disebabkan oleh adanya informasi, bakat, modal proyek, atau sumber daya alam yang berlimpah di suatu daerah. </a:t>
            </a:r>
          </a:p>
          <a:p>
            <a:pPr algn="just" eaLnBrk="1" hangingPunct="1">
              <a:lnSpc>
                <a:spcPct val="80000"/>
              </a:lnSpc>
            </a:pPr>
            <a:r>
              <a:rPr lang="sv-SE" sz="2000" smtClean="0"/>
              <a:t>Tidak hanya usaha manufacturing seperti dibangunnya kawasan industri saja tetapi dalam bidang jasa juga ada misalnya pada pembangunan pusat perdagangan eletronik, pusat perdagangan tekstil dan lain-lain </a:t>
            </a:r>
            <a:endParaRPr lang="en-US" sz="2000" smtClean="0"/>
          </a:p>
        </p:txBody>
      </p:sp>
      <p:sp>
        <p:nvSpPr>
          <p:cNvPr id="7170" name="Slide Number Placeholder 5"/>
          <p:cNvSpPr>
            <a:spLocks noGrp="1"/>
          </p:cNvSpPr>
          <p:nvPr>
            <p:ph type="sldNum" sz="quarter" idx="12"/>
          </p:nvPr>
        </p:nvSpPr>
        <p:spPr>
          <a:noFill/>
        </p:spPr>
        <p:txBody>
          <a:bodyPr>
            <a:normAutofit/>
          </a:bodyPr>
          <a:lstStyle/>
          <a:p>
            <a:fld id="{7642C289-F9B9-4E94-9606-AA83A2755E77}" type="slidenum">
              <a:rPr lang="en-US" smtClean="0"/>
              <a:pPr/>
              <a:t>6</a:t>
            </a:fld>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685800" y="304800"/>
            <a:ext cx="7793038" cy="609600"/>
          </a:xfrm>
        </p:spPr>
        <p:txBody>
          <a:bodyPr>
            <a:normAutofit fontScale="90000"/>
          </a:bodyPr>
          <a:lstStyle/>
          <a:p>
            <a:pPr eaLnBrk="1" hangingPunct="1"/>
            <a:r>
              <a:rPr lang="fi-FI" sz="1800" b="1" smtClean="0">
                <a:latin typeface="Arial" pitchFamily="34" charset="0"/>
              </a:rPr>
              <a:t>C. KEPUTUSAN LOKASI UNTUK PERUSAHAAN </a:t>
            </a:r>
            <a:br>
              <a:rPr lang="fi-FI" sz="1800" b="1" smtClean="0">
                <a:latin typeface="Arial" pitchFamily="34" charset="0"/>
              </a:rPr>
            </a:br>
            <a:r>
              <a:rPr lang="fi-FI" sz="1800" b="1" smtClean="0">
                <a:latin typeface="Arial" pitchFamily="34" charset="0"/>
              </a:rPr>
              <a:t>     YANG BEROPERASI SECARA GLOBAL</a:t>
            </a:r>
            <a:endParaRPr lang="en-US" sz="1800" smtClean="0"/>
          </a:p>
        </p:txBody>
      </p:sp>
      <p:sp>
        <p:nvSpPr>
          <p:cNvPr id="8196" name="Rectangle 3"/>
          <p:cNvSpPr>
            <a:spLocks noGrp="1" noChangeArrowheads="1"/>
          </p:cNvSpPr>
          <p:nvPr>
            <p:ph idx="1"/>
          </p:nvPr>
        </p:nvSpPr>
        <p:spPr>
          <a:xfrm>
            <a:off x="762000" y="990600"/>
            <a:ext cx="8193088" cy="5141913"/>
          </a:xfrm>
        </p:spPr>
        <p:txBody>
          <a:bodyPr/>
          <a:lstStyle/>
          <a:p>
            <a:pPr eaLnBrk="1" hangingPunct="1">
              <a:lnSpc>
                <a:spcPct val="80000"/>
              </a:lnSpc>
            </a:pPr>
            <a:r>
              <a:rPr lang="fi-FI" sz="1800" smtClean="0"/>
              <a:t>Keputusan lokasi bagi perusahaan uyang beroperasi secara global dimulai dari mempertimbangkan berbagai faktor untuk memilih Negara, dilanjutkan untuk memilih wilayah sampai memilih tempat. </a:t>
            </a:r>
          </a:p>
          <a:p>
            <a:pPr eaLnBrk="1" hangingPunct="1">
              <a:lnSpc>
                <a:spcPct val="80000"/>
              </a:lnSpc>
              <a:buFont typeface="Wingdings" pitchFamily="2" charset="2"/>
              <a:buNone/>
            </a:pPr>
            <a:endParaRPr lang="fi-FI" sz="800" smtClean="0"/>
          </a:p>
          <a:p>
            <a:pPr eaLnBrk="1" hangingPunct="1">
              <a:lnSpc>
                <a:spcPct val="80000"/>
              </a:lnSpc>
            </a:pPr>
            <a:r>
              <a:rPr lang="fi-FI" sz="1800" smtClean="0"/>
              <a:t>Adapun berbagai faktor tersebut diantaranya adalah  </a:t>
            </a:r>
            <a:endParaRPr lang="fi-FI" sz="1800" b="1" smtClean="0"/>
          </a:p>
          <a:p>
            <a:pPr eaLnBrk="1" hangingPunct="1">
              <a:lnSpc>
                <a:spcPct val="80000"/>
              </a:lnSpc>
              <a:buFont typeface="Wingdings" pitchFamily="2" charset="2"/>
              <a:buNone/>
            </a:pPr>
            <a:r>
              <a:rPr lang="fi-FI" sz="1800" b="1" smtClean="0"/>
              <a:t>1. Keputusan Pemilihan Lokasi Negara </a:t>
            </a:r>
            <a:endParaRPr lang="fi-FI" sz="1800" smtClean="0"/>
          </a:p>
          <a:p>
            <a:pPr eaLnBrk="1" hangingPunct="1">
              <a:lnSpc>
                <a:spcPct val="80000"/>
              </a:lnSpc>
              <a:buFont typeface="Wingdings" pitchFamily="2" charset="2"/>
              <a:buNone/>
            </a:pPr>
            <a:r>
              <a:rPr lang="fi-FI" sz="1800" smtClean="0"/>
              <a:t>Adapun faktor yang dipertimbangkan : </a:t>
            </a:r>
          </a:p>
          <a:p>
            <a:pPr algn="just" eaLnBrk="1" hangingPunct="1">
              <a:lnSpc>
                <a:spcPct val="80000"/>
              </a:lnSpc>
              <a:buFont typeface="Wingdings" pitchFamily="2" charset="2"/>
              <a:buNone/>
            </a:pPr>
            <a:r>
              <a:rPr lang="fi-FI" sz="1800" smtClean="0"/>
              <a:t>a. Resiko politik yang dihadapi, peraturan yang ada, sikap pemerintah,          serta insentif pemerintah. </a:t>
            </a:r>
            <a:endParaRPr lang="fi-FI" sz="1800" b="1" smtClean="0"/>
          </a:p>
          <a:p>
            <a:pPr algn="just" eaLnBrk="1" hangingPunct="1">
              <a:lnSpc>
                <a:spcPct val="80000"/>
              </a:lnSpc>
              <a:buFont typeface="Wingdings" pitchFamily="2" charset="2"/>
              <a:buNone/>
            </a:pPr>
            <a:r>
              <a:rPr lang="fi-FI" sz="1800" smtClean="0"/>
              <a:t>b.</a:t>
            </a:r>
            <a:r>
              <a:rPr lang="fi-FI" sz="1800" b="1" smtClean="0"/>
              <a:t> </a:t>
            </a:r>
            <a:r>
              <a:rPr lang="fi-FI" sz="1800" smtClean="0"/>
              <a:t>Permasalahan budaya dan ekonomi , termasuk budaya korupsi </a:t>
            </a:r>
            <a:endParaRPr lang="fi-FI" sz="1800" b="1" smtClean="0"/>
          </a:p>
          <a:p>
            <a:pPr algn="just" eaLnBrk="1" hangingPunct="1">
              <a:lnSpc>
                <a:spcPct val="80000"/>
              </a:lnSpc>
              <a:buFont typeface="Wingdings" pitchFamily="2" charset="2"/>
              <a:buNone/>
            </a:pPr>
            <a:r>
              <a:rPr lang="fi-FI" sz="1800" smtClean="0"/>
              <a:t>c</a:t>
            </a:r>
            <a:r>
              <a:rPr lang="fi-FI" sz="1800" b="1" smtClean="0"/>
              <a:t>. </a:t>
            </a:r>
            <a:r>
              <a:rPr lang="fi-FI" sz="1800" smtClean="0"/>
              <a:t>Lokasi pasar karena produk yang telah dibuat harus dapat diserap oleh         pasar agar keberlangsungan perusahaan dapat terjamin. </a:t>
            </a:r>
            <a:endParaRPr lang="sv-SE" sz="1800" b="1" smtClean="0"/>
          </a:p>
          <a:p>
            <a:pPr algn="just" eaLnBrk="1" hangingPunct="1">
              <a:lnSpc>
                <a:spcPct val="80000"/>
              </a:lnSpc>
              <a:buFont typeface="Wingdings" pitchFamily="2" charset="2"/>
              <a:buNone/>
            </a:pPr>
            <a:r>
              <a:rPr lang="sv-SE" sz="1800" smtClean="0"/>
              <a:t>d.</a:t>
            </a:r>
            <a:r>
              <a:rPr lang="sv-SE" sz="1800" b="1" smtClean="0"/>
              <a:t> </a:t>
            </a:r>
            <a:r>
              <a:rPr lang="sv-SE" sz="1800" smtClean="0"/>
              <a:t>Ketersediaan tenaga kerja, upah buruh, produktifitas, karena unsur         tenaga kerja adalah sangat penting bagi perusahaan. </a:t>
            </a:r>
            <a:endParaRPr lang="sv-SE" sz="1800" b="1" smtClean="0"/>
          </a:p>
          <a:p>
            <a:pPr algn="just" eaLnBrk="1" hangingPunct="1">
              <a:lnSpc>
                <a:spcPct val="80000"/>
              </a:lnSpc>
              <a:buFont typeface="Wingdings" pitchFamily="2" charset="2"/>
              <a:buNone/>
            </a:pPr>
            <a:r>
              <a:rPr lang="sv-SE" sz="1800" smtClean="0"/>
              <a:t>e.</a:t>
            </a:r>
            <a:r>
              <a:rPr lang="sv-SE" sz="1800" b="1" smtClean="0"/>
              <a:t> </a:t>
            </a:r>
            <a:r>
              <a:rPr lang="sv-SE" sz="1800" smtClean="0"/>
              <a:t>Ketersediaan pasokan, komunikasi dan energi, hal ini disebabkan ketergantungan perusahaan pada hal-hal tersebut karena tanpa bahan baku, komunikasi maupun energi maka perusahaan tidak dapat beroperasi. </a:t>
            </a:r>
            <a:endParaRPr lang="sv-SE" sz="1800" b="1" smtClean="0"/>
          </a:p>
          <a:p>
            <a:pPr algn="just" eaLnBrk="1" hangingPunct="1">
              <a:lnSpc>
                <a:spcPct val="80000"/>
              </a:lnSpc>
              <a:buFont typeface="Wingdings" pitchFamily="2" charset="2"/>
              <a:buNone/>
            </a:pPr>
            <a:r>
              <a:rPr lang="sv-SE" sz="1800" smtClean="0"/>
              <a:t>f</a:t>
            </a:r>
            <a:r>
              <a:rPr lang="sv-SE" sz="1800" b="1" smtClean="0"/>
              <a:t>. </a:t>
            </a:r>
            <a:r>
              <a:rPr lang="sv-SE" sz="1800" smtClean="0"/>
              <a:t>Resiko nilai tukar mata uang, karena mata uang dari suatu Negara yang sangat  fuktuatif akan berdampak sangat signifikan bagi kegiatan bisnis. </a:t>
            </a:r>
            <a:endParaRPr lang="en-US" sz="1800" smtClean="0"/>
          </a:p>
        </p:txBody>
      </p:sp>
      <p:sp>
        <p:nvSpPr>
          <p:cNvPr id="8194" name="Slide Number Placeholder 5"/>
          <p:cNvSpPr>
            <a:spLocks noGrp="1"/>
          </p:cNvSpPr>
          <p:nvPr>
            <p:ph type="sldNum" sz="quarter" idx="12"/>
          </p:nvPr>
        </p:nvSpPr>
        <p:spPr>
          <a:noFill/>
        </p:spPr>
        <p:txBody>
          <a:bodyPr>
            <a:normAutofit/>
          </a:bodyPr>
          <a:lstStyle/>
          <a:p>
            <a:fld id="{0781AF71-9D36-434E-A255-19EC3C5BC25E}" type="slidenum">
              <a:rPr lang="en-US" smtClean="0"/>
              <a:pPr/>
              <a:t>7</a:t>
            </a:fld>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762000" y="685800"/>
            <a:ext cx="8193088" cy="5599113"/>
          </a:xfrm>
        </p:spPr>
        <p:txBody>
          <a:bodyPr/>
          <a:lstStyle/>
          <a:p>
            <a:pPr eaLnBrk="1" hangingPunct="1">
              <a:lnSpc>
                <a:spcPct val="80000"/>
              </a:lnSpc>
              <a:buFont typeface="Wingdings" pitchFamily="2" charset="2"/>
              <a:buNone/>
            </a:pPr>
            <a:r>
              <a:rPr lang="fi-FI" sz="1800" b="1" dirty="0" smtClean="0">
                <a:solidFill>
                  <a:schemeClr val="folHlink"/>
                </a:solidFill>
                <a:latin typeface="Arial" pitchFamily="34" charset="0"/>
              </a:rPr>
              <a:t>2. Keputusan Pemilihan Lokasi Daerah (Region)</a:t>
            </a:r>
            <a:endParaRPr lang="sv-SE" sz="1800" dirty="0" smtClean="0">
              <a:solidFill>
                <a:schemeClr val="folHlink"/>
              </a:solidFill>
              <a:latin typeface="Arial" pitchFamily="34" charset="0"/>
            </a:endParaRPr>
          </a:p>
          <a:p>
            <a:pPr eaLnBrk="1" hangingPunct="1">
              <a:lnSpc>
                <a:spcPct val="80000"/>
              </a:lnSpc>
              <a:buFont typeface="Wingdings" pitchFamily="2" charset="2"/>
              <a:buNone/>
            </a:pPr>
            <a:r>
              <a:rPr lang="sv-SE" sz="1800" dirty="0" smtClean="0">
                <a:latin typeface="Arial" pitchFamily="34" charset="0"/>
              </a:rPr>
              <a:t>Faktor yang dipertimbangkan diantaranya : </a:t>
            </a:r>
          </a:p>
          <a:p>
            <a:pPr eaLnBrk="1" hangingPunct="1">
              <a:lnSpc>
                <a:spcPct val="80000"/>
              </a:lnSpc>
              <a:buNone/>
            </a:pPr>
            <a:r>
              <a:rPr lang="sv-SE" sz="1800" dirty="0" smtClean="0">
                <a:latin typeface="Arial" pitchFamily="34" charset="0"/>
              </a:rPr>
              <a:t>a. Keinginan perusahaan </a:t>
            </a:r>
          </a:p>
          <a:p>
            <a:pPr eaLnBrk="1" hangingPunct="1">
              <a:lnSpc>
                <a:spcPct val="80000"/>
              </a:lnSpc>
              <a:buNone/>
            </a:pPr>
            <a:r>
              <a:rPr lang="sv-SE" sz="1800" dirty="0" smtClean="0">
                <a:latin typeface="Arial" pitchFamily="34" charset="0"/>
              </a:rPr>
              <a:t>b. Segi-segi yang menarik dari wilayah tersebut (budaya, pajak, iklim) </a:t>
            </a:r>
            <a:endParaRPr lang="fi-FI" sz="1800" dirty="0" smtClean="0">
              <a:latin typeface="Arial" pitchFamily="34" charset="0"/>
            </a:endParaRPr>
          </a:p>
          <a:p>
            <a:pPr eaLnBrk="1" hangingPunct="1">
              <a:lnSpc>
                <a:spcPct val="80000"/>
              </a:lnSpc>
              <a:buNone/>
            </a:pPr>
            <a:r>
              <a:rPr lang="fi-FI" sz="1800" dirty="0" smtClean="0">
                <a:latin typeface="Arial" pitchFamily="34" charset="0"/>
              </a:rPr>
              <a:t>c. Ketersediaan tanaga kerja, upah serta sikap terhadap serikat kerja </a:t>
            </a:r>
          </a:p>
          <a:p>
            <a:pPr eaLnBrk="1" hangingPunct="1">
              <a:lnSpc>
                <a:spcPct val="80000"/>
              </a:lnSpc>
              <a:buNone/>
            </a:pPr>
            <a:r>
              <a:rPr lang="fi-FI" sz="1800" dirty="0" smtClean="0">
                <a:latin typeface="Arial" pitchFamily="34" charset="0"/>
              </a:rPr>
              <a:t>d. Biaya dan ketersediaan pelayanan umum. </a:t>
            </a:r>
            <a:endParaRPr lang="sv-SE" sz="1800" dirty="0" smtClean="0">
              <a:latin typeface="Arial" pitchFamily="34" charset="0"/>
            </a:endParaRPr>
          </a:p>
          <a:p>
            <a:pPr eaLnBrk="1" hangingPunct="1">
              <a:lnSpc>
                <a:spcPct val="80000"/>
              </a:lnSpc>
              <a:buNone/>
            </a:pPr>
            <a:r>
              <a:rPr lang="sv-SE" sz="1800" dirty="0" smtClean="0">
                <a:latin typeface="Arial" pitchFamily="34" charset="0"/>
              </a:rPr>
              <a:t>e. Peraturan mengenai lingkungan hidup. </a:t>
            </a:r>
          </a:p>
          <a:p>
            <a:pPr eaLnBrk="1" hangingPunct="1">
              <a:lnSpc>
                <a:spcPct val="80000"/>
              </a:lnSpc>
              <a:buNone/>
            </a:pPr>
            <a:r>
              <a:rPr lang="sv-SE" sz="1800" dirty="0" smtClean="0">
                <a:latin typeface="Arial" pitchFamily="34" charset="0"/>
              </a:rPr>
              <a:t>f. Insentif dari pemerintah. </a:t>
            </a:r>
          </a:p>
          <a:p>
            <a:pPr eaLnBrk="1" hangingPunct="1">
              <a:lnSpc>
                <a:spcPct val="80000"/>
              </a:lnSpc>
              <a:buNone/>
            </a:pPr>
            <a:r>
              <a:rPr lang="sv-SE" sz="1800" dirty="0" smtClean="0">
                <a:latin typeface="Arial" pitchFamily="34" charset="0"/>
              </a:rPr>
              <a:t>g. Kedekatan dengan bahan baku dan konsumen. </a:t>
            </a:r>
            <a:endParaRPr lang="fi-FI" sz="1800" dirty="0" smtClean="0">
              <a:latin typeface="Arial" pitchFamily="34" charset="0"/>
            </a:endParaRPr>
          </a:p>
          <a:p>
            <a:pPr eaLnBrk="1" hangingPunct="1">
              <a:lnSpc>
                <a:spcPct val="80000"/>
              </a:lnSpc>
              <a:buNone/>
            </a:pPr>
            <a:r>
              <a:rPr lang="fi-FI" sz="1800" dirty="0" smtClean="0">
                <a:latin typeface="Arial" pitchFamily="34" charset="0"/>
              </a:rPr>
              <a:t>h. Biaya tanah dan pendirian bangunan. </a:t>
            </a:r>
          </a:p>
          <a:p>
            <a:pPr eaLnBrk="1" hangingPunct="1">
              <a:lnSpc>
                <a:spcPct val="80000"/>
              </a:lnSpc>
              <a:buFont typeface="Wingdings" pitchFamily="2" charset="2"/>
              <a:buNone/>
            </a:pPr>
            <a:endParaRPr lang="fi-FI" sz="1800" b="1" dirty="0" smtClean="0">
              <a:solidFill>
                <a:schemeClr val="folHlink"/>
              </a:solidFill>
              <a:latin typeface="Arial" pitchFamily="34" charset="0"/>
            </a:endParaRPr>
          </a:p>
          <a:p>
            <a:pPr eaLnBrk="1" hangingPunct="1">
              <a:lnSpc>
                <a:spcPct val="80000"/>
              </a:lnSpc>
              <a:buFont typeface="Wingdings" pitchFamily="2" charset="2"/>
              <a:buNone/>
            </a:pPr>
            <a:r>
              <a:rPr lang="fi-FI" sz="1800" b="1" dirty="0" smtClean="0">
                <a:solidFill>
                  <a:schemeClr val="folHlink"/>
                </a:solidFill>
                <a:latin typeface="Arial" pitchFamily="34" charset="0"/>
              </a:rPr>
              <a:t>3. Keputusan Lokasi untuk memilih tempat (site)</a:t>
            </a:r>
            <a:endParaRPr lang="sv-SE" sz="1800" dirty="0" smtClean="0">
              <a:solidFill>
                <a:schemeClr val="folHlink"/>
              </a:solidFill>
              <a:latin typeface="Arial" pitchFamily="34" charset="0"/>
            </a:endParaRPr>
          </a:p>
          <a:p>
            <a:pPr eaLnBrk="1" hangingPunct="1">
              <a:lnSpc>
                <a:spcPct val="80000"/>
              </a:lnSpc>
              <a:buFont typeface="Wingdings" pitchFamily="2" charset="2"/>
              <a:buNone/>
            </a:pPr>
            <a:r>
              <a:rPr lang="sv-SE" sz="1800" dirty="0" smtClean="0">
                <a:latin typeface="Arial" pitchFamily="34" charset="0"/>
              </a:rPr>
              <a:t>Faktor yang dipertimbangkannya : </a:t>
            </a:r>
          </a:p>
          <a:p>
            <a:pPr eaLnBrk="1" hangingPunct="1">
              <a:lnSpc>
                <a:spcPct val="80000"/>
              </a:lnSpc>
              <a:buNone/>
            </a:pPr>
            <a:r>
              <a:rPr lang="sv-SE" sz="1800" dirty="0" smtClean="0">
                <a:latin typeface="Arial" pitchFamily="34" charset="0"/>
              </a:rPr>
              <a:t>a. Ukuran dan biaya lokasi </a:t>
            </a:r>
          </a:p>
          <a:p>
            <a:pPr eaLnBrk="1" hangingPunct="1">
              <a:lnSpc>
                <a:spcPct val="80000"/>
              </a:lnSpc>
              <a:buNone/>
            </a:pPr>
            <a:r>
              <a:rPr lang="sv-SE" sz="1800" dirty="0" smtClean="0">
                <a:latin typeface="Arial" pitchFamily="34" charset="0"/>
              </a:rPr>
              <a:t>b. Sistem transportasi udara, kereta, jalan bebas maupun jalur laut. </a:t>
            </a:r>
          </a:p>
          <a:p>
            <a:pPr eaLnBrk="1" hangingPunct="1">
              <a:lnSpc>
                <a:spcPct val="80000"/>
              </a:lnSpc>
              <a:buNone/>
            </a:pPr>
            <a:r>
              <a:rPr lang="sv-SE" sz="1800" dirty="0" smtClean="0">
                <a:latin typeface="Arial" pitchFamily="34" charset="0"/>
              </a:rPr>
              <a:t>c. Pembatasan daerah. </a:t>
            </a:r>
          </a:p>
          <a:p>
            <a:pPr eaLnBrk="1" hangingPunct="1">
              <a:lnSpc>
                <a:spcPct val="80000"/>
              </a:lnSpc>
              <a:buNone/>
            </a:pPr>
            <a:r>
              <a:rPr lang="sv-SE" sz="1800" dirty="0" smtClean="0">
                <a:latin typeface="Arial" pitchFamily="34" charset="0"/>
              </a:rPr>
              <a:t>d. Kedekatan dengan jasa / pasokan yang dibutuhkan. </a:t>
            </a:r>
          </a:p>
          <a:p>
            <a:pPr eaLnBrk="1" hangingPunct="1">
              <a:lnSpc>
                <a:spcPct val="80000"/>
              </a:lnSpc>
              <a:buNone/>
            </a:pPr>
            <a:r>
              <a:rPr lang="sv-SE" sz="1800" dirty="0" smtClean="0">
                <a:latin typeface="Arial" pitchFamily="34" charset="0"/>
              </a:rPr>
              <a:t>e. Permasalahan dampak lingkungan. </a:t>
            </a:r>
            <a:endParaRPr lang="en-US" sz="1800" dirty="0" smtClean="0">
              <a:latin typeface="Arial" pitchFamily="34" charset="0"/>
            </a:endParaRPr>
          </a:p>
        </p:txBody>
      </p:sp>
      <p:sp>
        <p:nvSpPr>
          <p:cNvPr id="9218" name="Slide Number Placeholder 5"/>
          <p:cNvSpPr>
            <a:spLocks noGrp="1"/>
          </p:cNvSpPr>
          <p:nvPr>
            <p:ph type="sldNum" sz="quarter" idx="12"/>
          </p:nvPr>
        </p:nvSpPr>
        <p:spPr>
          <a:noFill/>
        </p:spPr>
        <p:txBody>
          <a:bodyPr>
            <a:normAutofit/>
          </a:bodyPr>
          <a:lstStyle/>
          <a:p>
            <a:fld id="{0445402B-E93B-4228-8C4D-5CB3EE6BC9DB}" type="slidenum">
              <a:rPr lang="en-US" smtClean="0"/>
              <a:pPr/>
              <a:t>8</a:t>
            </a:fld>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1066800" y="1066800"/>
            <a:ext cx="7793038" cy="457200"/>
          </a:xfrm>
        </p:spPr>
        <p:txBody>
          <a:bodyPr/>
          <a:lstStyle/>
          <a:p>
            <a:pPr eaLnBrk="1" hangingPunct="1"/>
            <a:r>
              <a:rPr lang="sv-SE" sz="2000" b="1" smtClean="0"/>
              <a:t>D. STRATEGI LOKASI USAHA SEKTOR JASA</a:t>
            </a:r>
            <a:endParaRPr lang="en-US" smtClean="0"/>
          </a:p>
        </p:txBody>
      </p:sp>
      <p:sp>
        <p:nvSpPr>
          <p:cNvPr id="10244" name="Rectangle 3"/>
          <p:cNvSpPr>
            <a:spLocks noGrp="1" noChangeArrowheads="1"/>
          </p:cNvSpPr>
          <p:nvPr>
            <p:ph idx="1"/>
          </p:nvPr>
        </p:nvSpPr>
        <p:spPr>
          <a:xfrm>
            <a:off x="838200" y="1905000"/>
            <a:ext cx="7772400" cy="4227513"/>
          </a:xfrm>
        </p:spPr>
        <p:txBody>
          <a:bodyPr/>
          <a:lstStyle/>
          <a:p>
            <a:pPr algn="just" eaLnBrk="1" hangingPunct="1">
              <a:lnSpc>
                <a:spcPct val="80000"/>
              </a:lnSpc>
            </a:pPr>
            <a:r>
              <a:rPr lang="sv-SE" sz="2000" smtClean="0">
                <a:latin typeface="Arial" pitchFamily="34" charset="0"/>
              </a:rPr>
              <a:t>Perusahaan yang bergerak di sektor jasa dalam menentukan lokasi mendasarkan pada volume dan revenue yang mungkin didapatkan dengan memperhatikan komponen-komponen diantaranya adalah: </a:t>
            </a:r>
          </a:p>
          <a:p>
            <a:pPr algn="just" eaLnBrk="1" hangingPunct="1">
              <a:lnSpc>
                <a:spcPct val="80000"/>
              </a:lnSpc>
              <a:buFont typeface="Wingdings" pitchFamily="2" charset="2"/>
              <a:buNone/>
            </a:pPr>
            <a:fld id="{A2B9D910-67B7-48CC-A73D-6CB899F4B83E}" type="slidenum">
              <a:rPr lang="sv-SE" sz="800" smtClean="0">
                <a:latin typeface="Arial" pitchFamily="34" charset="0"/>
              </a:rPr>
              <a:pPr algn="just" eaLnBrk="1" hangingPunct="1">
                <a:lnSpc>
                  <a:spcPct val="80000"/>
                </a:lnSpc>
                <a:buFont typeface="Wingdings" pitchFamily="2" charset="2"/>
                <a:buNone/>
              </a:pPr>
              <a:t>9</a:t>
            </a:fld>
            <a:endParaRPr lang="sv-SE" sz="800" smtClean="0">
              <a:latin typeface="Arial" pitchFamily="34" charset="0"/>
            </a:endParaRPr>
          </a:p>
          <a:p>
            <a:pPr eaLnBrk="1" hangingPunct="1">
              <a:lnSpc>
                <a:spcPct val="80000"/>
              </a:lnSpc>
              <a:buFont typeface="Wingdings" pitchFamily="2" charset="2"/>
              <a:buNone/>
            </a:pPr>
            <a:r>
              <a:rPr lang="sv-SE" sz="2000" smtClean="0">
                <a:latin typeface="Arial" pitchFamily="34" charset="0"/>
              </a:rPr>
              <a:t>1. Daya beli konsumen di area lokasi tersebut. </a:t>
            </a:r>
          </a:p>
          <a:p>
            <a:pPr algn="just" eaLnBrk="1" hangingPunct="1">
              <a:lnSpc>
                <a:spcPct val="80000"/>
              </a:lnSpc>
              <a:buFont typeface="Wingdings" pitchFamily="2" charset="2"/>
              <a:buNone/>
            </a:pPr>
            <a:r>
              <a:rPr lang="sv-SE" sz="2000" smtClean="0">
                <a:latin typeface="Arial" pitchFamily="34" charset="0"/>
              </a:rPr>
              <a:t>2. Jasa dan citra yang cocok dengan kondisi demografis   konsumen di area lokasi. </a:t>
            </a:r>
          </a:p>
          <a:p>
            <a:pPr eaLnBrk="1" hangingPunct="1">
              <a:lnSpc>
                <a:spcPct val="80000"/>
              </a:lnSpc>
              <a:buFont typeface="Wingdings" pitchFamily="2" charset="2"/>
              <a:buNone/>
            </a:pPr>
            <a:r>
              <a:rPr lang="sv-SE" sz="2000" smtClean="0">
                <a:latin typeface="Arial" pitchFamily="34" charset="0"/>
              </a:rPr>
              <a:t>3. Persaingan di area lokasi </a:t>
            </a:r>
            <a:endParaRPr lang="fi-FI" sz="2000" smtClean="0">
              <a:latin typeface="Arial" pitchFamily="34" charset="0"/>
            </a:endParaRPr>
          </a:p>
          <a:p>
            <a:pPr eaLnBrk="1" hangingPunct="1">
              <a:lnSpc>
                <a:spcPct val="80000"/>
              </a:lnSpc>
              <a:buFont typeface="Wingdings" pitchFamily="2" charset="2"/>
              <a:buNone/>
            </a:pPr>
            <a:r>
              <a:rPr lang="fi-FI" sz="2000" smtClean="0">
                <a:latin typeface="Arial" pitchFamily="34" charset="0"/>
              </a:rPr>
              <a:t>4. Kualitas Persaingan. </a:t>
            </a:r>
          </a:p>
          <a:p>
            <a:pPr eaLnBrk="1" hangingPunct="1">
              <a:lnSpc>
                <a:spcPct val="80000"/>
              </a:lnSpc>
              <a:buFont typeface="Wingdings" pitchFamily="2" charset="2"/>
              <a:buNone/>
            </a:pPr>
            <a:r>
              <a:rPr lang="fi-FI" sz="2000" smtClean="0">
                <a:latin typeface="Arial" pitchFamily="34" charset="0"/>
              </a:rPr>
              <a:t>5. Keunikan lokasi yang dimiliki perusahaan dsan pesaingnya. </a:t>
            </a:r>
            <a:endParaRPr lang="sv-SE" sz="2000" smtClean="0">
              <a:latin typeface="Arial" pitchFamily="34" charset="0"/>
            </a:endParaRPr>
          </a:p>
          <a:p>
            <a:pPr eaLnBrk="1" hangingPunct="1">
              <a:lnSpc>
                <a:spcPct val="80000"/>
              </a:lnSpc>
              <a:buFont typeface="Wingdings" pitchFamily="2" charset="2"/>
              <a:buNone/>
            </a:pPr>
            <a:r>
              <a:rPr lang="sv-SE" sz="2000" smtClean="0">
                <a:latin typeface="Arial" pitchFamily="34" charset="0"/>
              </a:rPr>
              <a:t>6. Kualitas fisik dari fasilitas dan bisnis sekitar area lokasi. </a:t>
            </a:r>
            <a:endParaRPr lang="fi-FI" sz="2000" smtClean="0">
              <a:latin typeface="Arial" pitchFamily="34" charset="0"/>
            </a:endParaRPr>
          </a:p>
          <a:p>
            <a:pPr eaLnBrk="1" hangingPunct="1">
              <a:lnSpc>
                <a:spcPct val="80000"/>
              </a:lnSpc>
              <a:buFont typeface="Wingdings" pitchFamily="2" charset="2"/>
              <a:buNone/>
            </a:pPr>
            <a:r>
              <a:rPr lang="fi-FI" sz="2000" smtClean="0">
                <a:latin typeface="Arial" pitchFamily="34" charset="0"/>
              </a:rPr>
              <a:t>7. Kebijakan operasional perusahaan. </a:t>
            </a:r>
          </a:p>
          <a:p>
            <a:pPr eaLnBrk="1" hangingPunct="1">
              <a:lnSpc>
                <a:spcPct val="80000"/>
              </a:lnSpc>
              <a:buFont typeface="Wingdings" pitchFamily="2" charset="2"/>
              <a:buNone/>
            </a:pPr>
            <a:r>
              <a:rPr lang="fi-FI" sz="2000" smtClean="0">
                <a:latin typeface="Arial" pitchFamily="34" charset="0"/>
              </a:rPr>
              <a:t>8. Kualitas manajemen. </a:t>
            </a:r>
            <a:endParaRPr lang="en-US" sz="2000" smtClean="0">
              <a:latin typeface="Arial" pitchFamily="34" charset="0"/>
            </a:endParaRPr>
          </a:p>
        </p:txBody>
      </p:sp>
      <p:sp>
        <p:nvSpPr>
          <p:cNvPr id="10242" name="Slide Number Placeholder 5"/>
          <p:cNvSpPr>
            <a:spLocks noGrp="1"/>
          </p:cNvSpPr>
          <p:nvPr>
            <p:ph type="sldNum" sz="quarter" idx="12"/>
          </p:nvPr>
        </p:nvSpPr>
        <p:spPr>
          <a:noFill/>
        </p:spPr>
        <p:txBody>
          <a:bodyPr>
            <a:normAutofit/>
          </a:bodyPr>
          <a:lstStyle/>
          <a:p>
            <a:fld id="{012A95EE-5BDE-4803-B82C-68D19F3FC47A}" type="slidenum">
              <a:rPr lang="en-US" smtClean="0"/>
              <a:pPr/>
              <a:t>9</a:t>
            </a:fld>
            <a:endParaRPr lang="en-US"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1119</TotalTime>
  <Words>2484</Words>
  <Application>Microsoft Office PowerPoint</Application>
  <PresentationFormat>On-screen Show (4:3)</PresentationFormat>
  <Paragraphs>300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PENGANTAR</vt:lpstr>
      <vt:lpstr>Faktor-faktor Pertimbangan Lokasi </vt:lpstr>
      <vt:lpstr>B. FAKTOR-FAKTOR YANG MEMPENGARUHI LOKASI </vt:lpstr>
      <vt:lpstr>PowerPoint Presentation</vt:lpstr>
      <vt:lpstr>PowerPoint Presentation</vt:lpstr>
      <vt:lpstr>C. KEPUTUSAN LOKASI UNTUK PERUSAHAAN       YANG BEROPERASI SECARA GLOBAL</vt:lpstr>
      <vt:lpstr>PowerPoint Presentation</vt:lpstr>
      <vt:lpstr>D. STRATEGI LOKASI USAHA SEKTOR JASA</vt:lpstr>
      <vt:lpstr>Metode Evaluasi Alternatif Lokasi</vt:lpstr>
      <vt:lpstr>PowerPoint Presentation</vt:lpstr>
      <vt:lpstr>B. ANALISIS PULANG POKOK (BREAK EVEN ANALYSIS)</vt:lpstr>
      <vt:lpstr>PowerPoint Presentation</vt:lpstr>
      <vt:lpstr>PowerPoint Presentation</vt:lpstr>
      <vt:lpstr>C. METODE PUSAT GRAFITASI      (CENTER OF GRAVITATION METHOD)</vt:lpstr>
      <vt:lpstr>PowerPoint Presentation</vt:lpstr>
      <vt:lpstr>PowerPoint Presentation</vt:lpstr>
      <vt:lpstr>D. MODEL TRANSPORTASI (TRANSPORTATION METHOD) </vt:lpstr>
      <vt:lpstr>Contoh:  Suatu perusahaan mempunyai 2 pemasok dan 3 pabrik akan menentukan biaya transportasi yang minimal, datanya adalah:</vt:lpstr>
      <vt:lpstr>PowerPoint Presentation</vt:lpstr>
      <vt:lpstr>E. METODE PEMILIHAN LOKASI UNTUK INDUSTRI JASA:  </vt:lpstr>
      <vt:lpstr>2. Telemarketing </vt:lpstr>
      <vt:lpstr>3.Sistim Informasi Geografis  (Geographic Information System = GIS) </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May</cp:lastModifiedBy>
  <cp:revision>85</cp:revision>
  <dcterms:created xsi:type="dcterms:W3CDTF">2014-02-17T09:37:15Z</dcterms:created>
  <dcterms:modified xsi:type="dcterms:W3CDTF">2015-04-08T06:55:20Z</dcterms:modified>
</cp:coreProperties>
</file>