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74" r:id="rId4"/>
    <p:sldId id="260" r:id="rId5"/>
    <p:sldId id="264" r:id="rId6"/>
    <p:sldId id="272" r:id="rId7"/>
    <p:sldId id="275" r:id="rId8"/>
    <p:sldId id="265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5817" autoAdjust="0"/>
  </p:normalViewPr>
  <p:slideViewPr>
    <p:cSldViewPr snapToGrid="0">
      <p:cViewPr varScale="1">
        <p:scale>
          <a:sx n="71" d="100"/>
          <a:sy n="71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D3AC-F300-4669-A339-C8D0BABFBE7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C60D-95FA-4D50-BF9E-BEF3A5D2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0CBA-94DA-40F4-A2C7-DF988F4C028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84FC-523A-459E-AE59-36C0F0F0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7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7170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72683"/>
            <a:ext cx="9144000" cy="750180"/>
          </a:xfrm>
        </p:spPr>
        <p:txBody>
          <a:bodyPr>
            <a:noAutofit/>
          </a:bodyPr>
          <a:lstStyle/>
          <a:p>
            <a:r>
              <a:rPr lang="en-US" sz="1800" b="1" dirty="0" err="1">
                <a:latin typeface="Gadugi" panose="020B0502040204020203" pitchFamily="34" charset="0"/>
              </a:rPr>
              <a:t>Bahan</a:t>
            </a:r>
            <a:r>
              <a:rPr lang="en-US" sz="1800" b="1" dirty="0">
                <a:latin typeface="Gadugi" panose="020B0502040204020203" pitchFamily="34" charset="0"/>
              </a:rPr>
              <a:t> Ajar </a:t>
            </a:r>
            <a:r>
              <a:rPr lang="en-US" sz="1800" b="1" dirty="0" err="1">
                <a:latin typeface="Gadugi" panose="020B0502040204020203" pitchFamily="34" charset="0"/>
              </a:rPr>
              <a:t>Sesi</a:t>
            </a:r>
            <a:r>
              <a:rPr lang="en-US" sz="1800" b="1" dirty="0">
                <a:latin typeface="Gadugi" panose="020B0502040204020203" pitchFamily="34" charset="0"/>
              </a:rPr>
              <a:t> 1</a:t>
            </a:r>
            <a:br>
              <a:rPr lang="en-US" sz="1800" dirty="0">
                <a:latin typeface="Gadugi" panose="020B0502040204020203" pitchFamily="34" charset="0"/>
              </a:rPr>
            </a:br>
            <a:endParaRPr lang="en-US" sz="1800" dirty="0">
              <a:latin typeface="Gadugi" panose="020B05020402040202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84400" y="4042480"/>
            <a:ext cx="4724391" cy="1655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1800" dirty="0">
                <a:latin typeface="Gadugi" panose="020B0502040204020203" pitchFamily="34" charset="0"/>
              </a:rPr>
              <a:t>d</a:t>
            </a:r>
            <a:r>
              <a:rPr lang="id-ID" altLang="en-US" sz="1800" dirty="0">
                <a:latin typeface="Gadugi" panose="020B0502040204020203" pitchFamily="34" charset="0"/>
              </a:rPr>
              <a:t>isiapkan </a:t>
            </a:r>
            <a:r>
              <a:rPr lang="en-US" altLang="en-US" sz="1800" dirty="0">
                <a:latin typeface="Gadugi" panose="020B0502040204020203" pitchFamily="34" charset="0"/>
              </a:rPr>
              <a:t>o</a:t>
            </a:r>
            <a:r>
              <a:rPr lang="id-ID" altLang="en-US" sz="1800" dirty="0">
                <a:latin typeface="Gadugi" panose="020B0502040204020203" pitchFamily="34" charset="0"/>
              </a:rPr>
              <a:t>leh</a:t>
            </a:r>
          </a:p>
          <a:p>
            <a:pPr>
              <a:spcBef>
                <a:spcPts val="600"/>
              </a:spcBef>
            </a:pPr>
            <a:r>
              <a:rPr lang="en-US" altLang="en-US" sz="2000" dirty="0" err="1">
                <a:latin typeface="Gadugi" panose="020B0502040204020203" pitchFamily="34" charset="0"/>
              </a:rPr>
              <a:t>Akhmad</a:t>
            </a:r>
            <a:r>
              <a:rPr lang="en-US" altLang="en-US" sz="2000" dirty="0">
                <a:latin typeface="Gadugi" panose="020B0502040204020203" pitchFamily="34" charset="0"/>
              </a:rPr>
              <a:t> </a:t>
            </a:r>
            <a:r>
              <a:rPr lang="en-US" altLang="en-US" sz="2000" dirty="0" err="1">
                <a:latin typeface="Gadugi" panose="020B0502040204020203" pitchFamily="34" charset="0"/>
              </a:rPr>
              <a:t>Fais</a:t>
            </a:r>
            <a:r>
              <a:rPr lang="en-US" altLang="en-US" sz="2000" dirty="0">
                <a:latin typeface="Gadugi" panose="020B0502040204020203" pitchFamily="34" charset="0"/>
              </a:rPr>
              <a:t> </a:t>
            </a:r>
            <a:r>
              <a:rPr lang="en-US" altLang="en-US" sz="2000" dirty="0" err="1">
                <a:latin typeface="Gadugi" panose="020B0502040204020203" pitchFamily="34" charset="0"/>
              </a:rPr>
              <a:t>Fauzi</a:t>
            </a:r>
            <a:endParaRPr lang="en-US" altLang="en-US" sz="2000" dirty="0">
              <a:latin typeface="Gadug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97966"/>
            <a:ext cx="9144000" cy="750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Gadugi" panose="020B0502040204020203" pitchFamily="34" charset="0"/>
              </a:rPr>
              <a:t>PETA </a:t>
            </a:r>
            <a:r>
              <a:rPr lang="en-US" sz="3200" b="1" dirty="0" err="1">
                <a:latin typeface="Gadugi" panose="020B0502040204020203" pitchFamily="34" charset="0"/>
              </a:rPr>
              <a:t>UNTUK</a:t>
            </a:r>
            <a:r>
              <a:rPr lang="en-US" sz="3200" b="1" dirty="0">
                <a:latin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</a:rPr>
              <a:t>PERENCANA</a:t>
            </a:r>
            <a:r>
              <a:rPr lang="en-US" sz="3200" b="1" dirty="0">
                <a:latin typeface="Gadugi" panose="020B0502040204020203" pitchFamily="34" charset="0"/>
              </a:rPr>
              <a:t> </a:t>
            </a:r>
            <a:r>
              <a:rPr lang="en-US" sz="3200" b="1" dirty="0" err="1">
                <a:latin typeface="Gadugi" panose="020B0502040204020203" pitchFamily="34" charset="0"/>
              </a:rPr>
              <a:t>KERUANGAN</a:t>
            </a:r>
            <a:endParaRPr lang="en-US" sz="3200" b="1" dirty="0">
              <a:latin typeface="Gadug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5438" y="6437177"/>
            <a:ext cx="4998721" cy="40137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038" y="6556621"/>
            <a:ext cx="8829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/>
              <a:t>JURUSAN PERENCANAAN WILAYAH DAN KOTA | </a:t>
            </a:r>
            <a:r>
              <a:rPr lang="id-ID" altLang="en-US" sz="1400" b="1" dirty="0"/>
              <a:t>FAKULTAS</a:t>
            </a:r>
            <a:r>
              <a:rPr lang="en-US" altLang="en-US" sz="1400" b="1" dirty="0"/>
              <a:t> </a:t>
            </a:r>
            <a:r>
              <a:rPr lang="id-ID" altLang="en-US" sz="1400" b="1" dirty="0"/>
              <a:t>TEKNIK</a:t>
            </a:r>
            <a:r>
              <a:rPr lang="en-US" altLang="en-US" sz="1400" b="1" dirty="0"/>
              <a:t> | </a:t>
            </a:r>
            <a:r>
              <a:rPr lang="id-ID" altLang="en-US" sz="1400" b="1" dirty="0"/>
              <a:t>UNIVERSITAS ESA UNGGUL</a:t>
            </a:r>
            <a:r>
              <a:rPr lang="en-US" altLang="en-US" sz="1400" b="1" dirty="0"/>
              <a:t> | 2018</a:t>
            </a:r>
            <a:endParaRPr lang="id-ID" alt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872762" y="272528"/>
            <a:ext cx="5671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dugi" panose="020B0502040204020203" pitchFamily="34" charset="0"/>
              </a:rPr>
              <a:t>Mata </a:t>
            </a:r>
            <a:r>
              <a:rPr lang="en-US" dirty="0" err="1">
                <a:latin typeface="Gadugi" panose="020B0502040204020203" pitchFamily="34" charset="0"/>
              </a:rPr>
              <a:t>Kuliah</a:t>
            </a:r>
            <a:r>
              <a:rPr lang="en-US" dirty="0">
                <a:latin typeface="Gadugi" panose="020B0502040204020203" pitchFamily="34" charset="0"/>
              </a:rPr>
              <a:t> Survey </a:t>
            </a:r>
            <a:r>
              <a:rPr lang="en-US" dirty="0" err="1">
                <a:latin typeface="Gadugi" panose="020B0502040204020203" pitchFamily="34" charset="0"/>
              </a:rPr>
              <a:t>dan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Pemetaan</a:t>
            </a:r>
            <a:endParaRPr lang="en-US" dirty="0"/>
          </a:p>
        </p:txBody>
      </p:sp>
      <p:pic>
        <p:nvPicPr>
          <p:cNvPr id="10" name="Graphic 9" descr="Earth Globe Asia-Austral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983" y="-6"/>
            <a:ext cx="914400" cy="914400"/>
          </a:xfrm>
          <a:prstGeom prst="rect">
            <a:avLst/>
          </a:prstGeom>
        </p:spPr>
      </p:pic>
      <p:pic>
        <p:nvPicPr>
          <p:cNvPr id="11" name="Picture 16" descr="http://esaunggul.mento.id/wp-content/uploads/sites/2/2015/05/Logo-esa-unggul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4153" y="26878"/>
            <a:ext cx="902795" cy="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1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525D62"/>
              </a:clrFrom>
              <a:clrTo>
                <a:srgbClr val="525D6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8855"/>
            <a:ext cx="9144000" cy="302322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50065"/>
              </p:ext>
            </p:extLst>
          </p:nvPr>
        </p:nvGraphicFramePr>
        <p:xfrm>
          <a:off x="312128" y="917275"/>
          <a:ext cx="8603271" cy="34388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09041">
                  <a:extLst>
                    <a:ext uri="{9D8B030D-6E8A-4147-A177-3AD203B41FA5}">
                      <a16:colId xmlns:a16="http://schemas.microsoft.com/office/drawing/2014/main" val="3688124074"/>
                    </a:ext>
                  </a:extLst>
                </a:gridCol>
                <a:gridCol w="153288">
                  <a:extLst>
                    <a:ext uri="{9D8B030D-6E8A-4147-A177-3AD203B41FA5}">
                      <a16:colId xmlns:a16="http://schemas.microsoft.com/office/drawing/2014/main" val="1247603637"/>
                    </a:ext>
                  </a:extLst>
                </a:gridCol>
                <a:gridCol w="3486728">
                  <a:extLst>
                    <a:ext uri="{9D8B030D-6E8A-4147-A177-3AD203B41FA5}">
                      <a16:colId xmlns:a16="http://schemas.microsoft.com/office/drawing/2014/main" val="451532331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2802941074"/>
                    </a:ext>
                  </a:extLst>
                </a:gridCol>
                <a:gridCol w="202223">
                  <a:extLst>
                    <a:ext uri="{9D8B030D-6E8A-4147-A177-3AD203B41FA5}">
                      <a16:colId xmlns:a16="http://schemas.microsoft.com/office/drawing/2014/main" val="1251773927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3695109364"/>
                    </a:ext>
                  </a:extLst>
                </a:gridCol>
              </a:tblGrid>
              <a:tr h="6183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Mata </a:t>
                      </a: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uliah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dugi" panose="020B0502040204020203" pitchFamily="34" charset="0"/>
                        </a:rPr>
                        <a:t>Survey </a:t>
                      </a:r>
                      <a:r>
                        <a:rPr lang="en-US" sz="1400" dirty="0" err="1">
                          <a:latin typeface="Gadugi" panose="020B0502040204020203" pitchFamily="34" charset="0"/>
                        </a:rPr>
                        <a:t>dan</a:t>
                      </a:r>
                      <a:r>
                        <a:rPr lang="en-US" sz="1400" dirty="0">
                          <a:latin typeface="Gadug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Gadugi" panose="020B0502040204020203" pitchFamily="34" charset="0"/>
                        </a:rPr>
                        <a:t>Pemetaan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Kode</a:t>
                      </a: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MK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TPL</a:t>
                      </a:r>
                      <a:r>
                        <a:rPr lang="en-US" sz="1400" baseline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215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800538"/>
                  </a:ext>
                </a:extLst>
              </a:tr>
              <a:tr h="513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Dosen Pengampu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Akhmad Fais Fauzi, ST., M. Eng.</a:t>
                      </a: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Kode Dosen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+mn-cs"/>
                        </a:rPr>
                        <a:t>7471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95604"/>
                  </a:ext>
                </a:extLst>
              </a:tr>
              <a:tr h="589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Jumlah</a:t>
                      </a: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Pertemuan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16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 UTS </a:t>
                      </a:r>
                      <a:r>
                        <a:rPr lang="en-US" sz="1400" kern="1200" baseline="0" dirty="0" err="1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Gadugi" panose="020B0502040204020203" pitchFamily="34" charset="0"/>
                          <a:ea typeface="+mn-ea"/>
                          <a:cs typeface="+mn-cs"/>
                        </a:rPr>
                        <a:t> UAS)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51330"/>
                  </a:ext>
                </a:extLst>
              </a:tr>
              <a:tr h="1597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Capaian Pembelajaran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55600" marR="0" indent="-355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  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memahami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konsep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teori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kaidah-kaidah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ilmu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perpetaan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dasar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mengkesplorasi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terkandung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dasar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rupabumi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topografi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batimetri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peta-peta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tematik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terampil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melaksanakan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survey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mengolah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survey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proses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pembuatan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tematik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mampu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peta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proses </a:t>
                      </a:r>
                      <a:r>
                        <a:rPr lang="en-US" sz="1400" dirty="0" err="1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US" sz="1400" dirty="0">
                          <a:effectLst/>
                          <a:latin typeface="Gadugi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31943"/>
                  </a:ext>
                </a:extLst>
              </a:tr>
            </a:tbl>
          </a:graphicData>
        </a:graphic>
      </p:graphicFrame>
      <p:pic>
        <p:nvPicPr>
          <p:cNvPr id="1025" name="Picture 1" descr="logo UEU ke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103" y="106972"/>
            <a:ext cx="723044" cy="7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2128" y="4062046"/>
            <a:ext cx="4689424" cy="24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Gadug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92466" y="4566035"/>
            <a:ext cx="4893274" cy="178930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KESEPAKATAN PENILAIAN KELAS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Kehadiran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		:  15%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Tugas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Kuis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kelas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:  30%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Ujian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Tengah Semester (UTS)	:  25%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Ujian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Akhir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Semester (UAS)	:  30%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141" y="1036849"/>
            <a:ext cx="7886700" cy="761471"/>
          </a:xfrm>
        </p:spPr>
        <p:txBody>
          <a:bodyPr>
            <a:normAutofit fontScale="92500" lnSpcReduction="10000"/>
          </a:bodyPr>
          <a:lstStyle/>
          <a:p>
            <a:pPr marL="15875" indent="-15875" algn="just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i-FI" altLang="en-US" sz="2400" i="1" dirty="0"/>
              <a:t>Jawablah secara singkat (maksimal 2 kalimat) dengan pemahaman Saudara, tidak diperbolehkan membuka buku dan internet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1217" y="299244"/>
            <a:ext cx="8534400" cy="62071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ID" sz="2400" b="1" dirty="0">
                <a:solidFill>
                  <a:srgbClr val="FF0000"/>
                </a:solidFill>
                <a:latin typeface="Optima"/>
                <a:cs typeface="Optima"/>
              </a:rPr>
              <a:t>PRE TEST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216" y="2049424"/>
            <a:ext cx="821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peta?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manfaat</a:t>
            </a:r>
            <a:r>
              <a:rPr lang="en-ID" sz="2400" dirty="0"/>
              <a:t> peta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perencana</a:t>
            </a:r>
            <a:r>
              <a:rPr lang="en-ID" sz="2400" dirty="0"/>
              <a:t>?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Apakah</a:t>
            </a:r>
            <a:r>
              <a:rPr lang="en-ID" sz="2400" dirty="0"/>
              <a:t> yang </a:t>
            </a:r>
            <a:r>
              <a:rPr lang="en-ID" sz="2400" dirty="0" err="1"/>
              <a:t>dimaksud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peta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peta </a:t>
            </a:r>
            <a:r>
              <a:rPr lang="en-ID" sz="2400" dirty="0" err="1"/>
              <a:t>tematik</a:t>
            </a:r>
            <a:r>
              <a:rPr lang="en-ID" sz="2400" dirty="0"/>
              <a:t>?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proyeksi</a:t>
            </a:r>
            <a:r>
              <a:rPr lang="en-ID" sz="2400" dirty="0"/>
              <a:t> peta?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garis</a:t>
            </a:r>
            <a:r>
              <a:rPr lang="en-ID" sz="2400" dirty="0"/>
              <a:t> </a:t>
            </a:r>
            <a:r>
              <a:rPr lang="en-ID" sz="2400" dirty="0" err="1"/>
              <a:t>kontur</a:t>
            </a:r>
            <a:r>
              <a:rPr lang="en-ID" sz="2400" dirty="0"/>
              <a:t>?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Bagaimanakah</a:t>
            </a:r>
            <a:r>
              <a:rPr lang="en-ID" sz="2400" dirty="0"/>
              <a:t> proses survey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peta </a:t>
            </a:r>
            <a:r>
              <a:rPr lang="en-ID" sz="2400" dirty="0" err="1"/>
              <a:t>tematik</a:t>
            </a:r>
            <a:r>
              <a:rPr lang="en-ID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656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 PERKULIAHAN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US" sz="2000" dirty="0">
                <a:latin typeface="Gadugi" panose="020B0502040204020203" pitchFamily="34" charset="0"/>
              </a:rPr>
              <a:t>Peta </a:t>
            </a:r>
            <a:r>
              <a:rPr lang="en-US" sz="2000" dirty="0" err="1">
                <a:latin typeface="Gadugi" panose="020B0502040204020203" pitchFamily="34" charset="0"/>
              </a:rPr>
              <a:t>untuk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perencanaan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keruangan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Prinsip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dasar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perpetaan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Proyeksi</a:t>
            </a:r>
            <a:r>
              <a:rPr lang="en-US" sz="2000" dirty="0">
                <a:latin typeface="Gadugi" panose="020B0502040204020203" pitchFamily="34" charset="0"/>
              </a:rPr>
              <a:t> peta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nl-NL" sz="2000" dirty="0">
                <a:latin typeface="Gadugi" panose="020B0502040204020203" pitchFamily="34" charset="0"/>
              </a:rPr>
              <a:t>Perpetaan dan sistem koordinat peta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>
                <a:latin typeface="Gadugi" panose="020B0502040204020203" pitchFamily="34" charset="0"/>
              </a:rPr>
              <a:t>Peta </a:t>
            </a:r>
            <a:r>
              <a:rPr lang="en-US" sz="2000" dirty="0" err="1">
                <a:latin typeface="Gadugi" panose="020B0502040204020203" pitchFamily="34" charset="0"/>
              </a:rPr>
              <a:t>Dasar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nb-NO" sz="2000" dirty="0">
                <a:latin typeface="Gadugi" panose="020B0502040204020203" pitchFamily="34" charset="0"/>
              </a:rPr>
              <a:t>Garis Kontur dan Profil Melintang</a:t>
            </a:r>
            <a:endParaRPr lang="fi-FI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>
                <a:latin typeface="Gadugi" panose="020B0502040204020203" pitchFamily="34" charset="0"/>
              </a:rPr>
              <a:t>Processing &amp; </a:t>
            </a:r>
            <a:r>
              <a:rPr lang="en-US" sz="2000" dirty="0" err="1">
                <a:latin typeface="Gadugi" panose="020B0502040204020203" pitchFamily="34" charset="0"/>
              </a:rPr>
              <a:t>Generalisasi</a:t>
            </a:r>
            <a:r>
              <a:rPr lang="en-US" sz="2000" dirty="0">
                <a:latin typeface="Gadugi" panose="020B0502040204020203" pitchFamily="34" charset="0"/>
              </a:rPr>
              <a:t> Peta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sz="2000" dirty="0" err="1">
                <a:latin typeface="Gadugi" panose="020B0502040204020203" pitchFamily="34" charset="0"/>
              </a:rPr>
              <a:t>Ujian</a:t>
            </a:r>
            <a:r>
              <a:rPr lang="en-US" sz="2000" dirty="0">
                <a:latin typeface="Gadugi" panose="020B0502040204020203" pitchFamily="34" charset="0"/>
              </a:rPr>
              <a:t> Tengah Semester</a:t>
            </a:r>
          </a:p>
        </p:txBody>
      </p:sp>
      <p:pic>
        <p:nvPicPr>
          <p:cNvPr id="5" name="Picture 2" descr="http://tm.durusau.net/wp-content/uploads/2014/02/spati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2" y="5408923"/>
            <a:ext cx="1462963" cy="14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414299"/>
            <a:ext cx="8534400" cy="108256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183883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 PERKULIAHAN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 startAt="9"/>
            </a:pPr>
            <a:r>
              <a:rPr lang="nl-NL" sz="2000" dirty="0">
                <a:latin typeface="Gadugi" panose="020B0502040204020203" pitchFamily="34" charset="0"/>
              </a:rPr>
              <a:t>Penginderaan jauh dan sumber data </a:t>
            </a:r>
          </a:p>
          <a:p>
            <a:pPr marL="457200" indent="-457200" fontAlgn="ctr">
              <a:buFont typeface="+mj-lt"/>
              <a:buAutoNum type="arabicPeriod" startAt="9"/>
            </a:pPr>
            <a:r>
              <a:rPr lang="nl-NL" sz="2000" dirty="0">
                <a:latin typeface="Gadugi" panose="020B0502040204020203" pitchFamily="34" charset="0"/>
              </a:rPr>
              <a:t>Mengenal alat-alat survey dan persiapan survey</a:t>
            </a:r>
            <a:endParaRPr lang="it-IT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it-IT" sz="2000" dirty="0">
                <a:latin typeface="Gadugi" panose="020B0502040204020203" pitchFamily="34" charset="0"/>
              </a:rPr>
              <a:t>Menyusun </a:t>
            </a:r>
            <a:r>
              <a:rPr lang="fi-FI" sz="2000" dirty="0">
                <a:latin typeface="Gadugi" panose="020B0502040204020203" pitchFamily="34" charset="0"/>
              </a:rPr>
              <a:t>peta kerja survey</a:t>
            </a:r>
            <a:endParaRPr lang="it-IT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Praktek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Survei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Lapangan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it-IT" sz="2000" dirty="0">
                <a:latin typeface="Gadugi" panose="020B0502040204020203" pitchFamily="34" charset="0"/>
              </a:rPr>
              <a:t>Pengolahan hasil survey lapangan</a:t>
            </a: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Menyusun</a:t>
            </a:r>
            <a:r>
              <a:rPr lang="en-US" sz="2000" dirty="0">
                <a:latin typeface="Gadugi" panose="020B0502040204020203" pitchFamily="34" charset="0"/>
              </a:rPr>
              <a:t> peta </a:t>
            </a:r>
            <a:r>
              <a:rPr lang="en-US" sz="2000" dirty="0" err="1">
                <a:latin typeface="Gadugi" panose="020B0502040204020203" pitchFamily="34" charset="0"/>
              </a:rPr>
              <a:t>tematik</a:t>
            </a:r>
            <a:endParaRPr lang="en-US" sz="2000" dirty="0">
              <a:latin typeface="Gadugi" panose="020B0502040204020203" pitchFamily="34" charset="0"/>
            </a:endParaRP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Pengenalan</a:t>
            </a:r>
            <a:r>
              <a:rPr lang="en-US" sz="2000" dirty="0">
                <a:latin typeface="Gadugi" panose="020B0502040204020203" pitchFamily="34" charset="0"/>
              </a:rPr>
              <a:t> Data Digital </a:t>
            </a:r>
          </a:p>
          <a:p>
            <a:pPr marL="457200" indent="-457200" fontAlgn="ctr">
              <a:buFont typeface="+mj-lt"/>
              <a:buAutoNum type="arabicPeriod" startAt="9"/>
            </a:pPr>
            <a:r>
              <a:rPr lang="en-US" sz="2000" dirty="0" err="1">
                <a:latin typeface="Gadugi" panose="020B0502040204020203" pitchFamily="34" charset="0"/>
              </a:rPr>
              <a:t>Ujian</a:t>
            </a:r>
            <a:r>
              <a:rPr lang="en-US" sz="2000" dirty="0">
                <a:latin typeface="Gadugi" panose="020B0502040204020203" pitchFamily="34" charset="0"/>
              </a:rPr>
              <a:t> </a:t>
            </a:r>
            <a:r>
              <a:rPr lang="en-US" sz="2000" dirty="0" err="1">
                <a:latin typeface="Gadugi" panose="020B0502040204020203" pitchFamily="34" charset="0"/>
              </a:rPr>
              <a:t>Akhir</a:t>
            </a:r>
            <a:r>
              <a:rPr lang="en-US" sz="2000" dirty="0">
                <a:latin typeface="Gadugi" panose="020B0502040204020203" pitchFamily="34" charset="0"/>
              </a:rPr>
              <a:t> Semester</a:t>
            </a:r>
          </a:p>
        </p:txBody>
      </p:sp>
      <p:pic>
        <p:nvPicPr>
          <p:cNvPr id="4" name="Picture 2" descr="http://tm.durusau.net/wp-content/uploads/2014/02/spati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2" y="5408923"/>
            <a:ext cx="1462963" cy="14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9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81983"/>
            <a:ext cx="9144000" cy="4229282"/>
            <a:chOff x="-2679830" y="52921"/>
            <a:chExt cx="11975274" cy="55601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97857">
              <a:off x="5036321" y="802502"/>
              <a:ext cx="3122330" cy="1926277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75" y="687731"/>
              <a:ext cx="4667994" cy="42862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2802708" y="2174706"/>
              <a:ext cx="6337765" cy="2494154"/>
              <a:chOff x="7751451" y="-819151"/>
              <a:chExt cx="9048751" cy="306795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51453" y="-819151"/>
                <a:ext cx="9048749" cy="3067952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7751451" y="643716"/>
                <a:ext cx="9048751" cy="221862"/>
                <a:chOff x="-5263752" y="6965922"/>
                <a:chExt cx="8287657" cy="203201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5263752" y="6965922"/>
                  <a:ext cx="6415314" cy="203201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51562" y="6965949"/>
                  <a:ext cx="1872343" cy="19682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19346" y="568047"/>
              <a:ext cx="3431609" cy="2487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itle 1"/>
            <p:cNvSpPr txBox="1">
              <a:spLocks/>
            </p:cNvSpPr>
            <p:nvPr/>
          </p:nvSpPr>
          <p:spPr>
            <a:xfrm>
              <a:off x="-2679830" y="52921"/>
              <a:ext cx="11975274" cy="4667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Indonesia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membutuhkan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ahli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survey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dan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pemetaan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53756">
              <a:off x="-2631266" y="2318518"/>
              <a:ext cx="3758435" cy="32945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5721">
            <a:off x="145776" y="4453067"/>
            <a:ext cx="4232711" cy="2123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760" y="3953020"/>
            <a:ext cx="4656467" cy="29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Left Arrow 91"/>
          <p:cNvSpPr/>
          <p:nvPr/>
        </p:nvSpPr>
        <p:spPr>
          <a:xfrm rot="13656419">
            <a:off x="2735561" y="1961920"/>
            <a:ext cx="1238167" cy="2882900"/>
          </a:xfrm>
          <a:prstGeom prst="curvedLeftArrow">
            <a:avLst>
              <a:gd name="adj1" fmla="val 25000"/>
              <a:gd name="adj2" fmla="val 50000"/>
              <a:gd name="adj3" fmla="val 385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70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2" y="1312712"/>
            <a:ext cx="7899731" cy="110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Transformasi obyek-obyek di dunia nyata dari </a:t>
            </a:r>
            <a:r>
              <a:rPr lang="en-US" sz="1800" b="1"/>
              <a:t>ruang tiga dimensi </a:t>
            </a:r>
            <a:r>
              <a:rPr lang="en-US" sz="1800"/>
              <a:t>ke </a:t>
            </a:r>
            <a:r>
              <a:rPr lang="en-US" sz="1800" b="1"/>
              <a:t>bidang datar</a:t>
            </a:r>
            <a:r>
              <a:rPr lang="en-US" sz="1800"/>
              <a:t>, </a:t>
            </a:r>
            <a:r>
              <a:rPr lang="en-US" sz="1800" b="1"/>
              <a:t>memilih objek yang dikehendaki, memberikan simbol </a:t>
            </a:r>
            <a:r>
              <a:rPr lang="en-US" sz="1800"/>
              <a:t>dan </a:t>
            </a:r>
            <a:r>
              <a:rPr lang="en-US" sz="1800" b="1"/>
              <a:t>memperkecil ukurannya </a:t>
            </a:r>
            <a:r>
              <a:rPr lang="en-US" sz="1800"/>
              <a:t>(proses kartografi) agar obyek-obyek tersebut mudah untuk dipelajari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1217" y="299244"/>
            <a:ext cx="8534400" cy="62071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2400" b="1">
                <a:solidFill>
                  <a:srgbClr val="FF0000"/>
                </a:solidFill>
                <a:latin typeface="Optima"/>
                <a:cs typeface="Optima"/>
              </a:rPr>
              <a:t>KONSEP DASAR </a:t>
            </a:r>
            <a:r>
              <a:rPr lang="id-ID" sz="2400" b="1">
                <a:latin typeface="Optima"/>
                <a:cs typeface="Optima"/>
              </a:rPr>
              <a:t>PEMETAAN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 flipH="1">
            <a:off x="249292" y="1461334"/>
            <a:ext cx="323849" cy="367145"/>
          </a:xfrm>
          <a:prstGeom prst="round2Diag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17" y="2943978"/>
            <a:ext cx="3325244" cy="25015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5548" y="5500958"/>
            <a:ext cx="3349880" cy="79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/>
              <a:t>Sumber foto: Tanmizi (2016)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/>
              <a:t>dalam https://www.google.co.id/maps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873" y="3106793"/>
            <a:ext cx="4966412" cy="29532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35666" y="6018607"/>
            <a:ext cx="228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http://www.streetdirectory.co.id/</a:t>
            </a:r>
          </a:p>
        </p:txBody>
      </p:sp>
    </p:spTree>
    <p:extLst>
      <p:ext uri="{BB962C8B-B14F-4D97-AF65-F5344CB8AC3E}">
        <p14:creationId xmlns:p14="http://schemas.microsoft.com/office/powerpoint/2010/main" val="11650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BUAT KELOMPOK ! 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23" y="364587"/>
            <a:ext cx="654055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0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26d74ht2k6aj1.cloudfront.net/images/topo-map-950-587.pn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52632"/>
            <a:ext cx="9144000" cy="71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50720"/>
            <a:ext cx="9144000" cy="368953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6510" y="2496385"/>
            <a:ext cx="3805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rebuchet MS" panose="020B0603020202020204" pitchFamily="34" charset="0"/>
              </a:rPr>
              <a:t>TERIMA KASIH</a:t>
            </a:r>
          </a:p>
        </p:txBody>
      </p:sp>
      <p:pic>
        <p:nvPicPr>
          <p:cNvPr id="10" name="Picture 16" descr="http://esaunggul.mento.id/wp-content/uploads/sites/2/2015/05/Logo-esa-unggul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8661" y="4056171"/>
            <a:ext cx="1296364" cy="12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4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</TotalTime>
  <Words>349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Gadugi</vt:lpstr>
      <vt:lpstr>Optima</vt:lpstr>
      <vt:lpstr>Segoe UI</vt:lpstr>
      <vt:lpstr>Times New Roman</vt:lpstr>
      <vt:lpstr>Trebuchet MS</vt:lpstr>
      <vt:lpstr>Office Theme</vt:lpstr>
      <vt:lpstr>Bahan Ajar Sesi 1 </vt:lpstr>
      <vt:lpstr>PowerPoint Presentation</vt:lpstr>
      <vt:lpstr>PowerPoint Presentation</vt:lpstr>
      <vt:lpstr>MATERI PERKULIAHAN (1)</vt:lpstr>
      <vt:lpstr>MATERI PERKULIAHAN (2)</vt:lpstr>
      <vt:lpstr>PowerPoint Presentation</vt:lpstr>
      <vt:lpstr>PowerPoint Presentation</vt:lpstr>
      <vt:lpstr>BUAT KELOMPOK 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Ajar Sesi 1 Mata Kuliah Mata Kuliah Pengetahuan Lingkungan</dc:title>
  <dc:creator>Akhmad Fais Fauzi</dc:creator>
  <cp:lastModifiedBy>ASUS</cp:lastModifiedBy>
  <cp:revision>40</cp:revision>
  <dcterms:created xsi:type="dcterms:W3CDTF">2017-03-19T01:21:49Z</dcterms:created>
  <dcterms:modified xsi:type="dcterms:W3CDTF">2018-09-30T14:31:51Z</dcterms:modified>
</cp:coreProperties>
</file>