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8" r:id="rId9"/>
    <p:sldId id="267" r:id="rId10"/>
    <p:sldId id="262" r:id="rId11"/>
    <p:sldId id="269" r:id="rId12"/>
    <p:sldId id="264" r:id="rId13"/>
    <p:sldId id="270" r:id="rId14"/>
    <p:sldId id="273" r:id="rId15"/>
    <p:sldId id="271" r:id="rId16"/>
    <p:sldId id="274" r:id="rId17"/>
    <p:sldId id="265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77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7C4B-2AA2-4A74-88CF-392D7AB00FB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AFF15-1069-4AC2-BBAC-2FE7D7CC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FF15-1069-4AC2-BBAC-2FE7D7CC23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6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5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4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5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B9A6-CDBC-4E57-96D0-9C89E04B1C1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CAFC-C762-49CA-993A-BB2C90C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7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58" y="0"/>
            <a:ext cx="8984342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ambria" pitchFamily="18" charset="0"/>
              </a:rPr>
              <a:t>Prinsip-prinsip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Dasar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Perpetaan</a:t>
            </a:r>
            <a:br>
              <a:rPr lang="en-US" dirty="0">
                <a:latin typeface="Cambria" pitchFamily="18" charset="0"/>
              </a:rPr>
            </a:br>
            <a:r>
              <a:rPr lang="en-US" dirty="0" err="1">
                <a:latin typeface="Cambria" pitchFamily="18" charset="0"/>
              </a:rPr>
              <a:t>dalam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Perencanaan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Keruangan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 descr="Hasil gambar untuk logo esa unggu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-1"/>
            <a:ext cx="914400" cy="9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812" y="79313"/>
            <a:ext cx="2707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Batang" pitchFamily="18" charset="-127"/>
                <a:ea typeface="Batang" pitchFamily="18" charset="-127"/>
              </a:rPr>
              <a:t>Mata </a:t>
            </a:r>
            <a:r>
              <a:rPr lang="en-US" sz="1200" dirty="0" err="1">
                <a:latin typeface="Batang" pitchFamily="18" charset="-127"/>
                <a:ea typeface="Batang" pitchFamily="18" charset="-127"/>
              </a:rPr>
              <a:t>Kuliah</a:t>
            </a:r>
            <a:r>
              <a:rPr lang="en-US" sz="1200" dirty="0">
                <a:latin typeface="Batang" pitchFamily="18" charset="-127"/>
                <a:ea typeface="Batang" pitchFamily="18" charset="-127"/>
              </a:rPr>
              <a:t> Survey </a:t>
            </a:r>
            <a:r>
              <a:rPr lang="en-US" sz="1200" dirty="0" err="1">
                <a:latin typeface="Batang" pitchFamily="18" charset="-127"/>
                <a:ea typeface="Batang" pitchFamily="18" charset="-127"/>
              </a:rPr>
              <a:t>dan</a:t>
            </a:r>
            <a:r>
              <a:rPr lang="en-US" sz="12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dirty="0" err="1">
                <a:latin typeface="Batang" pitchFamily="18" charset="-127"/>
                <a:ea typeface="Batang" pitchFamily="18" charset="-127"/>
              </a:rPr>
              <a:t>Pemetaan</a:t>
            </a:r>
            <a:endParaRPr lang="en-US" sz="1200" dirty="0">
              <a:latin typeface="Batang" pitchFamily="18" charset="-127"/>
              <a:ea typeface="Batang" pitchFamily="18" charset="-127"/>
            </a:endParaRPr>
          </a:p>
          <a:p>
            <a:r>
              <a:rPr lang="en-US" sz="1200" dirty="0" err="1">
                <a:latin typeface="Batang" pitchFamily="18" charset="-127"/>
                <a:ea typeface="Batang" pitchFamily="18" charset="-127"/>
              </a:rPr>
              <a:t>Bahan</a:t>
            </a:r>
            <a:r>
              <a:rPr lang="en-US" sz="1200" dirty="0">
                <a:latin typeface="Batang" pitchFamily="18" charset="-127"/>
                <a:ea typeface="Batang" pitchFamily="18" charset="-127"/>
              </a:rPr>
              <a:t> Ajar </a:t>
            </a:r>
            <a:r>
              <a:rPr lang="en-US" sz="1200" dirty="0" err="1">
                <a:latin typeface="Batang" pitchFamily="18" charset="-127"/>
                <a:ea typeface="Batang" pitchFamily="18" charset="-127"/>
              </a:rPr>
              <a:t>Pertemuan</a:t>
            </a:r>
            <a:r>
              <a:rPr lang="en-US" sz="1200" dirty="0">
                <a:latin typeface="Batang" pitchFamily="18" charset="-127"/>
                <a:ea typeface="Batang" pitchFamily="18" charset="-127"/>
              </a:rPr>
              <a:t> Ke-2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8697" y="2795996"/>
            <a:ext cx="2028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Cambria" pitchFamily="18" charset="0"/>
              </a:rPr>
              <a:t>Disiapkan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oleh</a:t>
            </a:r>
            <a:r>
              <a:rPr lang="en-US" dirty="0">
                <a:latin typeface="Cambria" pitchFamily="18" charset="0"/>
              </a:rPr>
              <a:t>:</a:t>
            </a:r>
          </a:p>
          <a:p>
            <a:pPr algn="ctr"/>
            <a:r>
              <a:rPr lang="en-US" dirty="0" err="1">
                <a:latin typeface="Cambria" pitchFamily="18" charset="0"/>
              </a:rPr>
              <a:t>Akhmad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Fais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Fauzi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20" y="4781550"/>
            <a:ext cx="9126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JURUSAN </a:t>
            </a:r>
            <a:r>
              <a:rPr lang="id-ID" altLang="en-US" sz="1600" b="1" dirty="0">
                <a:solidFill>
                  <a:schemeClr val="bg1">
                    <a:lumMod val="50000"/>
                  </a:schemeClr>
                </a:solidFill>
              </a:rPr>
              <a:t> PERENCANAAN WILAYAH DAN KOTA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id-ID" altLang="en-US" sz="1600" b="1" dirty="0">
                <a:solidFill>
                  <a:schemeClr val="bg1">
                    <a:lumMod val="50000"/>
                  </a:schemeClr>
                </a:solidFill>
              </a:rPr>
              <a:t>FAKULTAS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altLang="en-US" sz="1600" b="1" dirty="0">
                <a:solidFill>
                  <a:schemeClr val="bg1">
                    <a:lumMod val="50000"/>
                  </a:schemeClr>
                </a:solidFill>
              </a:rPr>
              <a:t>TEKNIK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id-ID" altLang="en-US" sz="1600" b="1" dirty="0">
                <a:solidFill>
                  <a:schemeClr val="bg1">
                    <a:lumMod val="50000"/>
                  </a:schemeClr>
                </a:solidFill>
              </a:rPr>
              <a:t>UNIVERSITAS ESA UNGGUL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 | 2018</a:t>
            </a:r>
            <a:endParaRPr lang="id-ID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460771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ambria" pitchFamily="18" charset="0"/>
              </a:rPr>
              <a:t>UNSUR-UNSUR PETA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8713" y="669471"/>
            <a:ext cx="3886201" cy="432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 dirty="0">
                <a:latin typeface="Cambria" pitchFamily="18" charset="0"/>
              </a:rPr>
              <a:t>1. </a:t>
            </a:r>
            <a:r>
              <a:rPr lang="en-US" sz="1300" b="1" dirty="0" err="1">
                <a:latin typeface="Cambria" pitchFamily="18" charset="0"/>
              </a:rPr>
              <a:t>Judul</a:t>
            </a:r>
            <a:r>
              <a:rPr lang="en-US" sz="1300" b="1" dirty="0">
                <a:latin typeface="Cambria" pitchFamily="18" charset="0"/>
              </a:rPr>
              <a:t> </a:t>
            </a:r>
            <a:r>
              <a:rPr lang="en-US" sz="1300" b="1" dirty="0" err="1">
                <a:latin typeface="Cambria" pitchFamily="18" charset="0"/>
              </a:rPr>
              <a:t>Peta</a:t>
            </a:r>
            <a:endParaRPr lang="en-US" sz="1300" b="1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300" dirty="0" err="1">
                <a:latin typeface="Cambria" pitchFamily="18" charset="0"/>
              </a:rPr>
              <a:t>Mencerminkan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isi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sekaligus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tipe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peta</a:t>
            </a:r>
            <a:endParaRPr lang="en-US" sz="13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3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300" b="1" dirty="0">
                <a:latin typeface="Cambria" pitchFamily="18" charset="0"/>
              </a:rPr>
              <a:t>2. </a:t>
            </a:r>
            <a:r>
              <a:rPr lang="en-US" sz="1300" b="1" dirty="0" err="1">
                <a:latin typeface="Cambria" pitchFamily="18" charset="0"/>
              </a:rPr>
              <a:t>Legenda</a:t>
            </a:r>
            <a:endParaRPr lang="en-US" sz="1300" b="1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300" dirty="0" err="1">
                <a:latin typeface="Cambria" pitchFamily="18" charset="0"/>
              </a:rPr>
              <a:t>Keterangan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dari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simbol-simbol</a:t>
            </a:r>
            <a:r>
              <a:rPr lang="en-US" sz="1300" dirty="0">
                <a:latin typeface="Cambria" pitchFamily="18" charset="0"/>
              </a:rPr>
              <a:t> yang </a:t>
            </a:r>
            <a:r>
              <a:rPr lang="en-US" sz="1300" dirty="0" err="1">
                <a:latin typeface="Cambria" pitchFamily="18" charset="0"/>
              </a:rPr>
              <a:t>merupakan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kunci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untuk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memahami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peta</a:t>
            </a:r>
            <a:endParaRPr lang="en-US" sz="13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3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300" b="1" dirty="0">
                <a:latin typeface="Cambria" pitchFamily="18" charset="0"/>
              </a:rPr>
              <a:t>3. </a:t>
            </a:r>
            <a:r>
              <a:rPr lang="en-US" sz="1300" b="1" dirty="0" err="1">
                <a:latin typeface="Cambria" pitchFamily="18" charset="0"/>
              </a:rPr>
              <a:t>Orientasi</a:t>
            </a:r>
            <a:r>
              <a:rPr lang="en-US" sz="1300" b="1" dirty="0">
                <a:latin typeface="Cambria" pitchFamily="18" charset="0"/>
              </a:rPr>
              <a:t>/</a:t>
            </a:r>
            <a:r>
              <a:rPr lang="en-US" sz="1300" b="1" dirty="0" err="1">
                <a:latin typeface="Cambria" pitchFamily="18" charset="0"/>
              </a:rPr>
              <a:t>Penunjuk</a:t>
            </a:r>
            <a:r>
              <a:rPr lang="en-US" sz="1300" b="1" dirty="0">
                <a:latin typeface="Cambria" pitchFamily="18" charset="0"/>
              </a:rPr>
              <a:t> </a:t>
            </a:r>
            <a:r>
              <a:rPr lang="en-US" sz="1300" b="1" dirty="0" err="1">
                <a:latin typeface="Cambria" pitchFamily="18" charset="0"/>
              </a:rPr>
              <a:t>arah</a:t>
            </a:r>
            <a:endParaRPr lang="en-US" sz="1300" b="1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300" dirty="0" err="1">
                <a:latin typeface="Cambria" pitchFamily="18" charset="0"/>
              </a:rPr>
              <a:t>Untuk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mengetahui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orientasi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arah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pada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peta</a:t>
            </a:r>
            <a:r>
              <a:rPr lang="en-US" sz="1300" dirty="0">
                <a:latin typeface="Cambria" pitchFamily="18" charset="0"/>
              </a:rPr>
              <a:t>. </a:t>
            </a:r>
            <a:r>
              <a:rPr lang="en-US" sz="1300" dirty="0" err="1">
                <a:latin typeface="Cambria" pitchFamily="18" charset="0"/>
              </a:rPr>
              <a:t>Biasanya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arah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utara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ditunjukkan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oleh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tanda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panah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ke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arah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atas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peta</a:t>
            </a:r>
            <a:endParaRPr lang="en-US" sz="13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3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300" b="1" dirty="0">
                <a:latin typeface="Cambria" pitchFamily="18" charset="0"/>
              </a:rPr>
              <a:t>4. </a:t>
            </a:r>
            <a:r>
              <a:rPr lang="en-US" sz="1300" b="1" dirty="0" err="1">
                <a:latin typeface="Cambria" pitchFamily="18" charset="0"/>
              </a:rPr>
              <a:t>Skala</a:t>
            </a:r>
            <a:r>
              <a:rPr lang="en-US" sz="1300" b="1" dirty="0">
                <a:latin typeface="Cambria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1300" dirty="0" err="1">
                <a:latin typeface="Cambria" pitchFamily="18" charset="0"/>
              </a:rPr>
              <a:t>Perbandingan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jarak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pada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peta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dengan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jarak</a:t>
            </a:r>
            <a:r>
              <a:rPr lang="en-US" sz="1300" dirty="0">
                <a:latin typeface="Cambria" pitchFamily="18" charset="0"/>
              </a:rPr>
              <a:t> yang </a:t>
            </a:r>
            <a:r>
              <a:rPr lang="en-US" sz="1300" dirty="0" err="1">
                <a:latin typeface="Cambria" pitchFamily="18" charset="0"/>
              </a:rPr>
              <a:t>sesungguhnya</a:t>
            </a:r>
            <a:r>
              <a:rPr lang="en-US" sz="1300" dirty="0">
                <a:latin typeface="Cambria" pitchFamily="18" charset="0"/>
              </a:rPr>
              <a:t> di </a:t>
            </a:r>
            <a:r>
              <a:rPr lang="en-US" sz="1300" dirty="0" err="1">
                <a:latin typeface="Cambria" pitchFamily="18" charset="0"/>
              </a:rPr>
              <a:t>lapangan</a:t>
            </a:r>
            <a:r>
              <a:rPr lang="en-US" sz="1300" dirty="0">
                <a:latin typeface="Cambria" pitchFamily="18" charset="0"/>
              </a:rPr>
              <a:t>. Ada 2 </a:t>
            </a:r>
            <a:r>
              <a:rPr lang="en-US" sz="1300" dirty="0" err="1">
                <a:latin typeface="Cambria" pitchFamily="18" charset="0"/>
              </a:rPr>
              <a:t>jenis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skala</a:t>
            </a:r>
            <a:r>
              <a:rPr lang="en-US" sz="1300" dirty="0">
                <a:latin typeface="Cambria" pitchFamily="18" charset="0"/>
              </a:rPr>
              <a:t>:</a:t>
            </a:r>
          </a:p>
          <a:p>
            <a:pPr indent="-114300"/>
            <a:r>
              <a:rPr lang="en-US" sz="1300" dirty="0" err="1">
                <a:latin typeface="Cambria" pitchFamily="18" charset="0"/>
              </a:rPr>
              <a:t>Skala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angka</a:t>
            </a:r>
            <a:r>
              <a:rPr lang="en-US" sz="1300" dirty="0">
                <a:latin typeface="Cambria" pitchFamily="18" charset="0"/>
              </a:rPr>
              <a:t> (</a:t>
            </a:r>
            <a:r>
              <a:rPr lang="en-US" sz="1300" dirty="0" err="1">
                <a:latin typeface="Cambria" pitchFamily="18" charset="0"/>
              </a:rPr>
              <a:t>skala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numerik</a:t>
            </a:r>
            <a:r>
              <a:rPr lang="en-US" sz="1300" dirty="0">
                <a:latin typeface="Cambria" pitchFamily="18" charset="0"/>
              </a:rPr>
              <a:t>) </a:t>
            </a:r>
            <a:r>
              <a:rPr lang="en-US" sz="1300" dirty="0" err="1">
                <a:latin typeface="Cambria" pitchFamily="18" charset="0"/>
              </a:rPr>
              <a:t>misalnya</a:t>
            </a:r>
            <a:r>
              <a:rPr lang="en-US" sz="1300" dirty="0">
                <a:latin typeface="Cambria" pitchFamily="18" charset="0"/>
              </a:rPr>
              <a:t> 1:1000, 1:5000, 1:10000; </a:t>
            </a:r>
            <a:r>
              <a:rPr lang="en-US" sz="1300" dirty="0" err="1">
                <a:latin typeface="Cambria" pitchFamily="18" charset="0"/>
              </a:rPr>
              <a:t>dst</a:t>
            </a:r>
            <a:endParaRPr lang="en-US" sz="1300" dirty="0">
              <a:latin typeface="Cambria" pitchFamily="18" charset="0"/>
            </a:endParaRPr>
          </a:p>
          <a:p>
            <a:pPr indent="-114300"/>
            <a:r>
              <a:rPr lang="en-US" sz="1300" dirty="0" err="1">
                <a:latin typeface="Cambria" pitchFamily="18" charset="0"/>
              </a:rPr>
              <a:t>Skala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garis</a:t>
            </a:r>
            <a:r>
              <a:rPr lang="en-US" sz="1300" dirty="0">
                <a:latin typeface="Cambria" pitchFamily="18" charset="0"/>
              </a:rPr>
              <a:t> (</a:t>
            </a:r>
            <a:r>
              <a:rPr lang="en-US" sz="1300" dirty="0" err="1">
                <a:latin typeface="Cambria" pitchFamily="18" charset="0"/>
              </a:rPr>
              <a:t>skala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grafis</a:t>
            </a:r>
            <a:r>
              <a:rPr lang="en-US" sz="1300" dirty="0">
                <a:latin typeface="Cambria" pitchFamily="18" charset="0"/>
              </a:rPr>
              <a:t>) yang </a:t>
            </a:r>
            <a:r>
              <a:rPr lang="en-US" sz="1300" dirty="0" err="1">
                <a:latin typeface="Cambria" pitchFamily="18" charset="0"/>
              </a:rPr>
              <a:t>dibuat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dalam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bentuk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garis</a:t>
            </a:r>
            <a:r>
              <a:rPr lang="en-US" sz="1300" dirty="0">
                <a:latin typeface="Cambria" pitchFamily="18" charset="0"/>
              </a:rPr>
              <a:t> horizontal</a:t>
            </a:r>
          </a:p>
          <a:p>
            <a:endParaRPr lang="en-US" sz="1300" dirty="0">
              <a:latin typeface="Cambria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24400" y="666750"/>
            <a:ext cx="4000501" cy="432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300" b="1" dirty="0">
                <a:latin typeface="Cambria" pitchFamily="18" charset="0"/>
              </a:rPr>
              <a:t>5. </a:t>
            </a:r>
            <a:r>
              <a:rPr lang="en-US" sz="1300" b="1" dirty="0" err="1">
                <a:latin typeface="Cambria" pitchFamily="18" charset="0"/>
              </a:rPr>
              <a:t>Simbol</a:t>
            </a:r>
            <a:r>
              <a:rPr lang="en-US" sz="1300" b="1" dirty="0">
                <a:latin typeface="Cambria" pitchFamily="18" charset="0"/>
              </a:rPr>
              <a:t> </a:t>
            </a:r>
            <a:r>
              <a:rPr lang="en-US" sz="1300" dirty="0">
                <a:latin typeface="Cambria" pitchFamily="18" charset="0"/>
              </a:rPr>
              <a:t>yang </a:t>
            </a:r>
            <a:r>
              <a:rPr lang="en-US" sz="1300" dirty="0" err="1">
                <a:latin typeface="Cambria" pitchFamily="18" charset="0"/>
              </a:rPr>
              <a:t>terdiri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dari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simbol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titik</a:t>
            </a:r>
            <a:r>
              <a:rPr lang="en-US" sz="1300" dirty="0">
                <a:latin typeface="Cambria" pitchFamily="18" charset="0"/>
              </a:rPr>
              <a:t>, </a:t>
            </a:r>
            <a:r>
              <a:rPr lang="en-US" sz="1300" dirty="0" err="1">
                <a:latin typeface="Cambria" pitchFamily="18" charset="0"/>
              </a:rPr>
              <a:t>garis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dan</a:t>
            </a:r>
            <a:r>
              <a:rPr lang="en-US" sz="1300" dirty="0">
                <a:latin typeface="Cambria" pitchFamily="18" charset="0"/>
              </a:rPr>
              <a:t> area</a:t>
            </a:r>
          </a:p>
          <a:p>
            <a:pPr marL="0" indent="0">
              <a:buFont typeface="Arial" pitchFamily="34" charset="0"/>
              <a:buNone/>
            </a:pPr>
            <a:endParaRPr lang="en-US" sz="13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300" b="1" dirty="0">
                <a:latin typeface="Cambria" pitchFamily="18" charset="0"/>
              </a:rPr>
              <a:t>6. </a:t>
            </a:r>
            <a:r>
              <a:rPr lang="en-US" sz="1300" b="1" dirty="0" err="1">
                <a:latin typeface="Cambria" pitchFamily="18" charset="0"/>
              </a:rPr>
              <a:t>Warna</a:t>
            </a:r>
            <a:endParaRPr lang="en-US" sz="1300" b="1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300" dirty="0" err="1">
                <a:latin typeface="Cambria" pitchFamily="18" charset="0"/>
              </a:rPr>
              <a:t>Tujuan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penggunaan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warna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pada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peta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adalah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untuk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menunjukkan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perbedaan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keadaan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wilayah</a:t>
            </a:r>
            <a:r>
              <a:rPr lang="en-US" sz="1300" dirty="0">
                <a:latin typeface="Cambria" pitchFamily="18" charset="0"/>
              </a:rPr>
              <a:t>, </a:t>
            </a:r>
            <a:r>
              <a:rPr lang="en-US" sz="1300" dirty="0" err="1">
                <a:latin typeface="Cambria" pitchFamily="18" charset="0"/>
              </a:rPr>
              <a:t>menunjukkan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kualitas</a:t>
            </a:r>
            <a:r>
              <a:rPr lang="en-US" sz="1300" dirty="0">
                <a:latin typeface="Cambria" pitchFamily="18" charset="0"/>
              </a:rPr>
              <a:t> (</a:t>
            </a:r>
            <a:r>
              <a:rPr lang="en-US" sz="1300" dirty="0" err="1">
                <a:latin typeface="Cambria" pitchFamily="18" charset="0"/>
              </a:rPr>
              <a:t>perbedaan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obyek</a:t>
            </a:r>
            <a:r>
              <a:rPr lang="en-US" sz="1300" dirty="0">
                <a:latin typeface="Cambria" pitchFamily="18" charset="0"/>
              </a:rPr>
              <a:t>) </a:t>
            </a:r>
            <a:r>
              <a:rPr lang="en-US" sz="1300" dirty="0" err="1">
                <a:latin typeface="Cambria" pitchFamily="18" charset="0"/>
              </a:rPr>
              <a:t>dan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kuantitas</a:t>
            </a:r>
            <a:r>
              <a:rPr lang="en-US" sz="1300" dirty="0">
                <a:latin typeface="Cambria" pitchFamily="18" charset="0"/>
              </a:rPr>
              <a:t> (</a:t>
            </a:r>
            <a:r>
              <a:rPr lang="en-US" sz="1300" dirty="0" err="1">
                <a:latin typeface="Cambria" pitchFamily="18" charset="0"/>
              </a:rPr>
              <a:t>jumlah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nilai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tertentu</a:t>
            </a:r>
            <a:r>
              <a:rPr lang="en-US" sz="1300" dirty="0">
                <a:latin typeface="Cambria" pitchFamily="18" charset="0"/>
              </a:rPr>
              <a:t>) </a:t>
            </a:r>
            <a:r>
              <a:rPr lang="en-US" sz="1300" dirty="0" err="1">
                <a:latin typeface="Cambria" pitchFamily="18" charset="0"/>
              </a:rPr>
              <a:t>serta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memberi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nilai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keindahan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peta</a:t>
            </a:r>
            <a:r>
              <a:rPr lang="en-US" sz="1300" dirty="0">
                <a:latin typeface="Cambria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13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300" b="1" dirty="0">
                <a:latin typeface="Cambria" pitchFamily="18" charset="0"/>
              </a:rPr>
              <a:t>7. </a:t>
            </a:r>
            <a:r>
              <a:rPr lang="en-US" sz="1300" b="1" dirty="0" err="1">
                <a:latin typeface="Cambria" pitchFamily="18" charset="0"/>
              </a:rPr>
              <a:t>Tipe</a:t>
            </a:r>
            <a:r>
              <a:rPr lang="en-US" sz="1300" b="1" dirty="0">
                <a:latin typeface="Cambria" pitchFamily="18" charset="0"/>
              </a:rPr>
              <a:t> </a:t>
            </a:r>
            <a:r>
              <a:rPr lang="en-US" sz="1300" b="1" dirty="0" err="1">
                <a:latin typeface="Cambria" pitchFamily="18" charset="0"/>
              </a:rPr>
              <a:t>Huruf</a:t>
            </a:r>
            <a:r>
              <a:rPr lang="en-US" sz="1300" b="1" dirty="0">
                <a:latin typeface="Cambria" pitchFamily="18" charset="0"/>
              </a:rPr>
              <a:t> (</a:t>
            </a:r>
            <a:r>
              <a:rPr lang="en-US" sz="1300" b="1" i="1" dirty="0">
                <a:latin typeface="Cambria" pitchFamily="18" charset="0"/>
              </a:rPr>
              <a:t>Lettering</a:t>
            </a:r>
            <a:r>
              <a:rPr lang="en-US" sz="1300" b="1" dirty="0">
                <a:latin typeface="Cambria" pitchFamily="18" charset="0"/>
              </a:rPr>
              <a:t>)</a:t>
            </a:r>
          </a:p>
          <a:p>
            <a:pPr marL="0" indent="0">
              <a:buNone/>
            </a:pPr>
            <a:r>
              <a:rPr lang="en-US" sz="1300" dirty="0">
                <a:latin typeface="Cambria" pitchFamily="18" charset="0"/>
              </a:rPr>
              <a:t>Lettering </a:t>
            </a:r>
            <a:r>
              <a:rPr lang="en-US" sz="1300" dirty="0" err="1">
                <a:latin typeface="Cambria" pitchFamily="18" charset="0"/>
              </a:rPr>
              <a:t>berfungsi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untuk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mempertebal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arti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dari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simbol-simbol</a:t>
            </a:r>
            <a:r>
              <a:rPr lang="en-US" sz="1300" dirty="0">
                <a:latin typeface="Cambria" pitchFamily="18" charset="0"/>
              </a:rPr>
              <a:t> yang </a:t>
            </a:r>
            <a:r>
              <a:rPr lang="en-US" sz="1300" dirty="0" err="1">
                <a:latin typeface="Cambria" pitchFamily="18" charset="0"/>
              </a:rPr>
              <a:t>ada</a:t>
            </a:r>
            <a:r>
              <a:rPr lang="en-US" sz="1300" dirty="0">
                <a:latin typeface="Cambria" pitchFamily="18" charset="0"/>
              </a:rPr>
              <a:t>. </a:t>
            </a:r>
            <a:r>
              <a:rPr lang="en-US" sz="1300" dirty="0" err="1">
                <a:latin typeface="Cambria" pitchFamily="18" charset="0"/>
              </a:rPr>
              <a:t>Macam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penggunaan</a:t>
            </a:r>
            <a:r>
              <a:rPr lang="en-US" sz="1300" dirty="0">
                <a:latin typeface="Cambria" pitchFamily="18" charset="0"/>
              </a:rPr>
              <a:t> lettering:</a:t>
            </a:r>
          </a:p>
          <a:p>
            <a:pPr indent="-114300"/>
            <a:r>
              <a:rPr lang="en-US" sz="1300" dirty="0" err="1">
                <a:latin typeface="Cambria" pitchFamily="18" charset="0"/>
              </a:rPr>
              <a:t>Obyek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Hipsografi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ditulis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dengan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huruf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tegak</a:t>
            </a:r>
            <a:r>
              <a:rPr lang="en-US" sz="1300" dirty="0">
                <a:latin typeface="Cambria" pitchFamily="18" charset="0"/>
              </a:rPr>
              <a:t>, </a:t>
            </a:r>
            <a:r>
              <a:rPr lang="en-US" sz="1300" dirty="0" err="1">
                <a:latin typeface="Cambria" pitchFamily="18" charset="0"/>
              </a:rPr>
              <a:t>contoh</a:t>
            </a:r>
            <a:r>
              <a:rPr lang="en-US" sz="1300" dirty="0">
                <a:latin typeface="Cambria" pitchFamily="18" charset="0"/>
              </a:rPr>
              <a:t>: </a:t>
            </a:r>
            <a:r>
              <a:rPr lang="en-US" sz="1300" dirty="0" err="1">
                <a:latin typeface="Cambria" pitchFamily="18" charset="0"/>
              </a:rPr>
              <a:t>Tamalanrea</a:t>
            </a:r>
            <a:endParaRPr lang="en-US" sz="1300" dirty="0">
              <a:latin typeface="Cambria" pitchFamily="18" charset="0"/>
            </a:endParaRPr>
          </a:p>
          <a:p>
            <a:pPr indent="-114300"/>
            <a:r>
              <a:rPr lang="en-US" sz="1300" dirty="0" err="1">
                <a:latin typeface="Cambria" pitchFamily="18" charset="0"/>
              </a:rPr>
              <a:t>Obyek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Hidrografi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ditulis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dengan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en-US" sz="1300" dirty="0" err="1">
                <a:latin typeface="Cambria" pitchFamily="18" charset="0"/>
              </a:rPr>
              <a:t>huruf</a:t>
            </a:r>
            <a:r>
              <a:rPr lang="en-US" sz="1300" dirty="0">
                <a:latin typeface="Cambria" pitchFamily="18" charset="0"/>
              </a:rPr>
              <a:t> miring, </a:t>
            </a:r>
            <a:r>
              <a:rPr lang="en-US" sz="1300" dirty="0" err="1">
                <a:latin typeface="Cambria" pitchFamily="18" charset="0"/>
              </a:rPr>
              <a:t>contoh</a:t>
            </a:r>
            <a:r>
              <a:rPr lang="en-US" sz="1300" dirty="0">
                <a:latin typeface="Cambria" pitchFamily="18" charset="0"/>
              </a:rPr>
              <a:t>: </a:t>
            </a:r>
            <a:r>
              <a:rPr lang="en-US" sz="1300" i="1" dirty="0" err="1">
                <a:latin typeface="Cambria" pitchFamily="18" charset="0"/>
              </a:rPr>
              <a:t>Selat</a:t>
            </a:r>
            <a:r>
              <a:rPr lang="en-US" sz="1300" i="1" dirty="0">
                <a:latin typeface="Cambria" pitchFamily="18" charset="0"/>
              </a:rPr>
              <a:t> Makassar</a:t>
            </a:r>
            <a:endParaRPr lang="en-US" sz="13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300" dirty="0">
              <a:latin typeface="Cambria" pitchFamily="18" charset="0"/>
            </a:endParaRPr>
          </a:p>
          <a:p>
            <a:endParaRPr lang="en-US" sz="13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4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460771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ambria" pitchFamily="18" charset="0"/>
              </a:rPr>
              <a:t>UNSUR-UNSUR PETA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458200" cy="4079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latin typeface="Cambria" pitchFamily="18" charset="0"/>
              </a:rPr>
              <a:t>8. </a:t>
            </a:r>
            <a:r>
              <a:rPr lang="en-US" sz="1200" b="1" dirty="0" err="1">
                <a:latin typeface="Cambria" pitchFamily="18" charset="0"/>
              </a:rPr>
              <a:t>Garis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Astronomis</a:t>
            </a:r>
            <a:endParaRPr lang="en-US" sz="12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ambria" pitchFamily="18" charset="0"/>
              </a:rPr>
              <a:t>Terdiri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dari</a:t>
            </a:r>
            <a:r>
              <a:rPr lang="en-US" sz="1200" dirty="0">
                <a:latin typeface="Cambria" pitchFamily="18" charset="0"/>
              </a:rPr>
              <a:t> </a:t>
            </a:r>
            <a:r>
              <a:rPr lang="en-US" sz="1200" dirty="0" err="1">
                <a:latin typeface="Cambria" pitchFamily="18" charset="0"/>
              </a:rPr>
              <a:t>garis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lintang</a:t>
            </a:r>
            <a:r>
              <a:rPr lang="en-US" sz="1200" dirty="0">
                <a:latin typeface="Cambria" pitchFamily="18" charset="0"/>
              </a:rPr>
              <a:t> </a:t>
            </a:r>
            <a:r>
              <a:rPr lang="en-US" sz="1200" dirty="0" err="1">
                <a:latin typeface="Cambria" pitchFamily="18" charset="0"/>
              </a:rPr>
              <a:t>dan</a:t>
            </a:r>
            <a:r>
              <a:rPr lang="en-US" sz="1200" dirty="0">
                <a:latin typeface="Cambria" pitchFamily="18" charset="0"/>
              </a:rPr>
              <a:t> </a:t>
            </a:r>
            <a:r>
              <a:rPr lang="en-US" sz="1200" dirty="0" err="1">
                <a:latin typeface="Cambria" pitchFamily="18" charset="0"/>
              </a:rPr>
              <a:t>garis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bujur</a:t>
            </a:r>
            <a:r>
              <a:rPr lang="en-US" sz="1200" dirty="0">
                <a:latin typeface="Cambria" pitchFamily="18" charset="0"/>
              </a:rPr>
              <a:t> yang </a:t>
            </a:r>
            <a:r>
              <a:rPr lang="en-US" sz="1200" dirty="0" err="1">
                <a:latin typeface="Cambria" pitchFamily="18" charset="0"/>
              </a:rPr>
              <a:t>digunakan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untuk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menunjukkan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letak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suatu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tempat</a:t>
            </a:r>
            <a:r>
              <a:rPr lang="en-US" sz="1200" dirty="0">
                <a:latin typeface="Cambria" pitchFamily="18" charset="0"/>
              </a:rPr>
              <a:t>. </a:t>
            </a:r>
          </a:p>
          <a:p>
            <a:pPr marL="0" indent="0">
              <a:buNone/>
            </a:pPr>
            <a:endParaRPr lang="en-US" sz="1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b="1" dirty="0">
                <a:latin typeface="Cambria" pitchFamily="18" charset="0"/>
              </a:rPr>
              <a:t>9. Inset</a:t>
            </a:r>
          </a:p>
          <a:p>
            <a:pPr marL="0" indent="0">
              <a:buNone/>
            </a:pPr>
            <a:r>
              <a:rPr lang="en-US" sz="1200" dirty="0">
                <a:latin typeface="Cambria" pitchFamily="18" charset="0"/>
              </a:rPr>
              <a:t>Inset </a:t>
            </a:r>
            <a:r>
              <a:rPr lang="en-US" sz="1200" dirty="0" err="1">
                <a:latin typeface="Cambria" pitchFamily="18" charset="0"/>
              </a:rPr>
              <a:t>adalah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sebuah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penjelasan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daerah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pada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berupa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kecil</a:t>
            </a:r>
            <a:r>
              <a:rPr lang="en-US" sz="1200" dirty="0">
                <a:latin typeface="Cambria" pitchFamily="18" charset="0"/>
              </a:rPr>
              <a:t> yang </a:t>
            </a:r>
            <a:r>
              <a:rPr lang="en-US" sz="1200" dirty="0" err="1">
                <a:latin typeface="Cambria" pitchFamily="18" charset="0"/>
              </a:rPr>
              <a:t>terdapat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pada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utama</a:t>
            </a:r>
            <a:r>
              <a:rPr lang="en-US" sz="1200" dirty="0">
                <a:latin typeface="Cambria" pitchFamily="18" charset="0"/>
              </a:rPr>
              <a:t>. </a:t>
            </a:r>
            <a:r>
              <a:rPr lang="en-US" sz="1200" dirty="0" err="1">
                <a:latin typeface="Cambria" pitchFamily="18" charset="0"/>
              </a:rPr>
              <a:t>Macam-macam</a:t>
            </a:r>
            <a:r>
              <a:rPr lang="en-US" sz="1200" dirty="0">
                <a:latin typeface="Cambria" pitchFamily="18" charset="0"/>
              </a:rPr>
              <a:t> inset </a:t>
            </a:r>
            <a:r>
              <a:rPr lang="en-US" sz="1200" dirty="0" err="1">
                <a:latin typeface="Cambria" pitchFamily="18" charset="0"/>
              </a:rPr>
              <a:t>antara</a:t>
            </a:r>
            <a:r>
              <a:rPr lang="en-US" sz="1200" dirty="0">
                <a:latin typeface="Cambria" pitchFamily="18" charset="0"/>
              </a:rPr>
              <a:t> lain:</a:t>
            </a:r>
          </a:p>
          <a:p>
            <a:pPr indent="-114300"/>
            <a:r>
              <a:rPr lang="en-US" sz="1200" dirty="0">
                <a:latin typeface="Cambria" pitchFamily="18" charset="0"/>
              </a:rPr>
              <a:t>Inset </a:t>
            </a:r>
            <a:r>
              <a:rPr lang="en-US" sz="1200" dirty="0" err="1">
                <a:latin typeface="Cambria" pitchFamily="18" charset="0"/>
              </a:rPr>
              <a:t>penunjuk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lokasi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berfungsi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menunjukkan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letak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daerah</a:t>
            </a:r>
            <a:r>
              <a:rPr lang="en-US" sz="1200" dirty="0">
                <a:latin typeface="Cambria" pitchFamily="18" charset="0"/>
              </a:rPr>
              <a:t> yang </a:t>
            </a:r>
            <a:r>
              <a:rPr lang="en-US" sz="1200" dirty="0" err="1">
                <a:latin typeface="Cambria" pitchFamily="18" charset="0"/>
              </a:rPr>
              <a:t>belum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dikenali</a:t>
            </a:r>
            <a:endParaRPr lang="en-US" sz="1200" dirty="0">
              <a:latin typeface="Cambria" pitchFamily="18" charset="0"/>
            </a:endParaRPr>
          </a:p>
          <a:p>
            <a:pPr indent="-114300"/>
            <a:r>
              <a:rPr lang="en-US" sz="1200" dirty="0">
                <a:latin typeface="Cambria" pitchFamily="18" charset="0"/>
              </a:rPr>
              <a:t>Inset </a:t>
            </a:r>
            <a:r>
              <a:rPr lang="en-US" sz="1200" dirty="0" err="1">
                <a:latin typeface="Cambria" pitchFamily="18" charset="0"/>
              </a:rPr>
              <a:t>penjelas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berfungsi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untuk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memperbesar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daerah</a:t>
            </a:r>
            <a:r>
              <a:rPr lang="en-US" sz="1200" dirty="0">
                <a:latin typeface="Cambria" pitchFamily="18" charset="0"/>
              </a:rPr>
              <a:t> yang </a:t>
            </a:r>
            <a:r>
              <a:rPr lang="en-US" sz="1200" dirty="0" err="1">
                <a:latin typeface="Cambria" pitchFamily="18" charset="0"/>
              </a:rPr>
              <a:t>dianggap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penting</a:t>
            </a:r>
            <a:endParaRPr lang="en-US" sz="1200" dirty="0">
              <a:latin typeface="Cambria" pitchFamily="18" charset="0"/>
            </a:endParaRPr>
          </a:p>
          <a:p>
            <a:pPr indent="-114300"/>
            <a:r>
              <a:rPr lang="en-US" sz="1200" dirty="0">
                <a:latin typeface="Cambria" pitchFamily="18" charset="0"/>
              </a:rPr>
              <a:t>Inset </a:t>
            </a:r>
            <a:r>
              <a:rPr lang="en-US" sz="1200" dirty="0" err="1">
                <a:latin typeface="Cambria" pitchFamily="18" charset="0"/>
              </a:rPr>
              <a:t>penyambung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berfungsi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untuk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menyambung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daerah</a:t>
            </a:r>
            <a:r>
              <a:rPr lang="en-US" sz="1200" dirty="0">
                <a:latin typeface="Cambria" pitchFamily="18" charset="0"/>
              </a:rPr>
              <a:t> yang </a:t>
            </a:r>
            <a:r>
              <a:rPr lang="en-US" sz="1200" dirty="0" err="1">
                <a:latin typeface="Cambria" pitchFamily="18" charset="0"/>
              </a:rPr>
              <a:t>terpotong</a:t>
            </a:r>
            <a:r>
              <a:rPr lang="en-US" sz="1200" dirty="0">
                <a:latin typeface="Cambria" pitchFamily="18" charset="0"/>
              </a:rPr>
              <a:t> di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utama</a:t>
            </a:r>
            <a:endParaRPr lang="en-US" sz="12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b="1" dirty="0">
                <a:latin typeface="Cambria" pitchFamily="18" charset="0"/>
              </a:rPr>
              <a:t>10. </a:t>
            </a:r>
            <a:r>
              <a:rPr lang="en-US" sz="1200" b="1" dirty="0" err="1">
                <a:latin typeface="Cambria" pitchFamily="18" charset="0"/>
              </a:rPr>
              <a:t>Garis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Tepi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Peta</a:t>
            </a:r>
            <a:endParaRPr lang="en-US" sz="12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ambria" pitchFamily="18" charset="0"/>
              </a:rPr>
              <a:t>Garis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tepi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merupakan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garis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untuk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membatasi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ruang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untuk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meletakkan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garis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astronomis</a:t>
            </a:r>
            <a:endParaRPr lang="en-US" sz="12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b="1" dirty="0">
                <a:latin typeface="Cambria" pitchFamily="18" charset="0"/>
              </a:rPr>
              <a:t>11. </a:t>
            </a:r>
            <a:r>
              <a:rPr lang="en-US" sz="1200" b="1" dirty="0" err="1">
                <a:latin typeface="Cambria" pitchFamily="18" charset="0"/>
              </a:rPr>
              <a:t>Sumber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Peta</a:t>
            </a:r>
            <a:endParaRPr lang="en-US" sz="12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ambria" pitchFamily="18" charset="0"/>
              </a:rPr>
              <a:t>Sumber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adalah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referensi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dari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mana</a:t>
            </a:r>
            <a:r>
              <a:rPr lang="en-US" sz="1200" dirty="0">
                <a:latin typeface="Cambria" pitchFamily="18" charset="0"/>
              </a:rPr>
              <a:t> data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diperoleh</a:t>
            </a:r>
            <a:r>
              <a:rPr lang="en-US" sz="12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endParaRPr lang="en-US" sz="1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b="1" dirty="0">
                <a:latin typeface="Cambria" pitchFamily="18" charset="0"/>
              </a:rPr>
              <a:t>12. </a:t>
            </a:r>
            <a:r>
              <a:rPr lang="en-US" sz="1200" b="1" dirty="0" err="1">
                <a:latin typeface="Cambria" pitchFamily="18" charset="0"/>
              </a:rPr>
              <a:t>Tahun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Pembuatan</a:t>
            </a:r>
            <a:endParaRPr lang="en-US" sz="12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ambria" pitchFamily="18" charset="0"/>
              </a:rPr>
              <a:t>Tahun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pembuatan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berguna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untuk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mengetahui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waktu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itu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dibuat</a:t>
            </a:r>
            <a:r>
              <a:rPr lang="en-US" sz="1200" dirty="0">
                <a:latin typeface="Cambria" pitchFamily="18" charset="0"/>
              </a:rPr>
              <a:t>. </a:t>
            </a:r>
            <a:r>
              <a:rPr lang="en-US" sz="1200" dirty="0" err="1">
                <a:latin typeface="Cambria" pitchFamily="18" charset="0"/>
              </a:rPr>
              <a:t>Tahun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pembuatan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penting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untuk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dicantumkan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khususnya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pada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yang </a:t>
            </a:r>
            <a:r>
              <a:rPr lang="en-US" sz="1200" dirty="0" err="1">
                <a:latin typeface="Cambria" pitchFamily="18" charset="0"/>
              </a:rPr>
              <a:t>sifat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datanya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selalu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mengalami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perubahan</a:t>
            </a:r>
            <a:r>
              <a:rPr lang="en-US" sz="1200" dirty="0">
                <a:latin typeface="Cambria" pitchFamily="18" charset="0"/>
              </a:rPr>
              <a:t>.</a:t>
            </a:r>
            <a:br>
              <a:rPr lang="en-US" sz="1200" dirty="0">
                <a:latin typeface="Cambria" pitchFamily="18" charset="0"/>
              </a:rPr>
            </a:br>
            <a:endParaRPr lang="en-US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5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ata 7"/>
          <p:cNvSpPr/>
          <p:nvPr/>
        </p:nvSpPr>
        <p:spPr>
          <a:xfrm>
            <a:off x="76200" y="1052713"/>
            <a:ext cx="5715000" cy="3886200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mbria" pitchFamily="18" charset="0"/>
              </a:rPr>
              <a:t>JENIS-JENIS PETA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239557"/>
            <a:ext cx="2514600" cy="115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err="1">
                <a:latin typeface="Cambria" pitchFamily="18" charset="0"/>
              </a:rPr>
              <a:t>Berdasarkan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isinya</a:t>
            </a:r>
            <a:r>
              <a:rPr lang="en-US" sz="1200" b="1" dirty="0">
                <a:latin typeface="Cambria" pitchFamily="18" charset="0"/>
              </a:rPr>
              <a:t>:</a:t>
            </a: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Umum</a:t>
            </a:r>
            <a:r>
              <a:rPr lang="en-US" sz="1200" dirty="0">
                <a:latin typeface="Cambria" pitchFamily="18" charset="0"/>
              </a:rPr>
              <a:t> (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Dunia</a:t>
            </a:r>
            <a:r>
              <a:rPr lang="en-US" sz="1200" dirty="0">
                <a:latin typeface="Cambria" pitchFamily="18" charset="0"/>
              </a:rPr>
              <a:t>/</a:t>
            </a:r>
            <a:r>
              <a:rPr lang="en-US" sz="1200" dirty="0" err="1">
                <a:latin typeface="Cambria" pitchFamily="18" charset="0"/>
              </a:rPr>
              <a:t>geografi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Korografi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Topografi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Khusus</a:t>
            </a:r>
            <a:endParaRPr lang="en-US" sz="12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200" dirty="0">
              <a:latin typeface="Cambr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446989"/>
            <a:ext cx="2819400" cy="154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err="1">
                <a:latin typeface="Cambria" pitchFamily="18" charset="0"/>
              </a:rPr>
              <a:t>Berdasarkan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bentuk</a:t>
            </a:r>
            <a:r>
              <a:rPr lang="en-US" sz="1200" b="1" dirty="0">
                <a:latin typeface="Cambria" pitchFamily="18" charset="0"/>
              </a:rPr>
              <a:t>:</a:t>
            </a: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datar</a:t>
            </a:r>
            <a:r>
              <a:rPr lang="en-US" sz="1200" dirty="0">
                <a:latin typeface="Cambria" pitchFamily="18" charset="0"/>
              </a:rPr>
              <a:t>/</a:t>
            </a:r>
            <a:r>
              <a:rPr lang="en-US" sz="1200" dirty="0" err="1">
                <a:latin typeface="Cambria" pitchFamily="18" charset="0"/>
              </a:rPr>
              <a:t>planimetri</a:t>
            </a:r>
            <a:r>
              <a:rPr lang="en-US" sz="1200" dirty="0">
                <a:latin typeface="Cambria" pitchFamily="18" charset="0"/>
              </a:rPr>
              <a:t> (2 </a:t>
            </a:r>
            <a:r>
              <a:rPr lang="en-US" sz="1200" dirty="0" err="1">
                <a:latin typeface="Cambria" pitchFamily="18" charset="0"/>
              </a:rPr>
              <a:t>dimensi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timbul</a:t>
            </a:r>
            <a:r>
              <a:rPr lang="en-US" sz="1200" dirty="0">
                <a:latin typeface="Cambria" pitchFamily="18" charset="0"/>
              </a:rPr>
              <a:t>/relief (3 </a:t>
            </a:r>
            <a:r>
              <a:rPr lang="en-US" sz="1200" dirty="0" err="1">
                <a:latin typeface="Cambria" pitchFamily="18" charset="0"/>
              </a:rPr>
              <a:t>dimensi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digital</a:t>
            </a: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garis</a:t>
            </a:r>
            <a:endParaRPr lang="en-US" sz="1200" dirty="0">
              <a:latin typeface="Cambria" pitchFamily="18" charset="0"/>
            </a:endParaRP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foto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23763"/>
            <a:ext cx="2895600" cy="108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err="1">
                <a:latin typeface="Cambria" pitchFamily="18" charset="0"/>
              </a:rPr>
              <a:t>Berdasarkan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sumber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datanya</a:t>
            </a:r>
            <a:r>
              <a:rPr lang="en-US" sz="1200" b="1" dirty="0">
                <a:latin typeface="Cambria" pitchFamily="18" charset="0"/>
              </a:rPr>
              <a:t> :</a:t>
            </a: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Induk</a:t>
            </a:r>
            <a:r>
              <a:rPr lang="en-US" sz="1200" dirty="0">
                <a:latin typeface="Cambria" pitchFamily="18" charset="0"/>
              </a:rPr>
              <a:t> (Basic Map)</a:t>
            </a:r>
          </a:p>
          <a:p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Turunan</a:t>
            </a:r>
            <a:r>
              <a:rPr lang="en-US" sz="1200" dirty="0">
                <a:latin typeface="Cambria" pitchFamily="18" charset="0"/>
              </a:rPr>
              <a:t> (Basic Map)</a:t>
            </a:r>
          </a:p>
          <a:p>
            <a:pPr marL="0" indent="0">
              <a:buFont typeface="Arial" pitchFamily="34" charset="0"/>
              <a:buNone/>
            </a:pPr>
            <a:endParaRPr lang="en-US" sz="1200" dirty="0">
              <a:latin typeface="Cambr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7600" y="1205112"/>
            <a:ext cx="2133600" cy="1575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err="1">
                <a:latin typeface="Cambria" pitchFamily="18" charset="0"/>
              </a:rPr>
              <a:t>Berdasarkan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skalanya</a:t>
            </a:r>
            <a:r>
              <a:rPr lang="en-US" sz="1200" b="1" dirty="0">
                <a:latin typeface="Cambria" pitchFamily="18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Kadaster</a:t>
            </a:r>
            <a:r>
              <a:rPr lang="en-US" sz="1200" dirty="0">
                <a:latin typeface="Cambria" pitchFamily="18" charset="0"/>
              </a:rPr>
              <a:t>/</a:t>
            </a:r>
            <a:r>
              <a:rPr lang="en-US" sz="1200" dirty="0" err="1">
                <a:latin typeface="Cambria" pitchFamily="18" charset="0"/>
              </a:rPr>
              <a:t>teknik</a:t>
            </a:r>
            <a:endParaRPr lang="en-US" sz="12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Skala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Besar</a:t>
            </a:r>
            <a:endParaRPr lang="en-US" sz="12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Skala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Sedang</a:t>
            </a:r>
            <a:endParaRPr lang="en-US" sz="12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Skala</a:t>
            </a:r>
            <a:r>
              <a:rPr lang="en-US" sz="1200" dirty="0">
                <a:latin typeface="Cambria" pitchFamily="18" charset="0"/>
              </a:rPr>
              <a:t> Kecil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3026200"/>
            <a:ext cx="2133600" cy="1440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err="1">
                <a:latin typeface="Cambria" pitchFamily="18" charset="0"/>
              </a:rPr>
              <a:t>Berdasarkan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skalanya</a:t>
            </a:r>
            <a:r>
              <a:rPr lang="en-US" sz="1200" dirty="0">
                <a:latin typeface="Cambria" pitchFamily="18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Kadaster</a:t>
            </a:r>
            <a:r>
              <a:rPr lang="en-US" sz="1200" dirty="0">
                <a:latin typeface="Cambria" pitchFamily="18" charset="0"/>
              </a:rPr>
              <a:t>/</a:t>
            </a:r>
            <a:r>
              <a:rPr lang="en-US" sz="1200" dirty="0" err="1">
                <a:latin typeface="Cambria" pitchFamily="18" charset="0"/>
              </a:rPr>
              <a:t>teknik</a:t>
            </a:r>
            <a:endParaRPr lang="en-US" sz="12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Skala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Besar</a:t>
            </a:r>
            <a:endParaRPr lang="en-US" sz="12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Skala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Sedang</a:t>
            </a:r>
            <a:endParaRPr lang="en-US" sz="12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Skala</a:t>
            </a:r>
            <a:r>
              <a:rPr lang="en-US" sz="1200" dirty="0">
                <a:latin typeface="Cambria" pitchFamily="18" charset="0"/>
              </a:rPr>
              <a:t> Kecil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5421086" y="2266950"/>
            <a:ext cx="1132114" cy="1299455"/>
          </a:xfrm>
          <a:prstGeom prst="strip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6400800" y="1047750"/>
            <a:ext cx="2286000" cy="3956900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38257" y="2188768"/>
            <a:ext cx="2514600" cy="115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 err="1">
                <a:latin typeface="Cambria" pitchFamily="18" charset="0"/>
              </a:rPr>
              <a:t>Dibagi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menjadi</a:t>
            </a:r>
            <a:r>
              <a:rPr lang="en-US" sz="1600" b="1" dirty="0">
                <a:latin typeface="Cambria" pitchFamily="18" charset="0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err="1">
                <a:latin typeface="Cambria" pitchFamily="18" charset="0"/>
              </a:rPr>
              <a:t>Peta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Dasar</a:t>
            </a:r>
            <a:endParaRPr lang="en-US" sz="1600" dirty="0">
              <a:latin typeface="Cambria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 err="1">
                <a:latin typeface="Cambria" pitchFamily="18" charset="0"/>
              </a:rPr>
              <a:t>Peta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Tematik</a:t>
            </a:r>
            <a:endParaRPr lang="en-US" sz="1600" dirty="0">
              <a:latin typeface="Cambria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 err="1">
                <a:latin typeface="Cambria" pitchFamily="18" charset="0"/>
              </a:rPr>
              <a:t>Peta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Rencana</a:t>
            </a:r>
            <a:endParaRPr lang="en-US" sz="1600" dirty="0">
              <a:latin typeface="Cambria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1082987"/>
            <a:ext cx="1617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</a:p>
          <a:p>
            <a:r>
              <a:rPr lang="en-US" b="1" dirty="0" err="1">
                <a:latin typeface="Cambria" pitchFamily="18" charset="0"/>
              </a:rPr>
              <a:t>perencanaan</a:t>
            </a:r>
            <a:r>
              <a:rPr lang="en-US" b="1" dirty="0">
                <a:latin typeface="Cambria" pitchFamily="18" charset="0"/>
              </a:rPr>
              <a:t> </a:t>
            </a:r>
          </a:p>
          <a:p>
            <a:r>
              <a:rPr lang="en-US" b="1" dirty="0" err="1">
                <a:latin typeface="Cambria" pitchFamily="18" charset="0"/>
              </a:rPr>
              <a:t>tata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ruang</a:t>
            </a:r>
            <a:r>
              <a:rPr lang="en-US" b="1" dirty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11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mbria" pitchFamily="18" charset="0"/>
              </a:rPr>
              <a:t>JENIS-JENIS PETA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038349"/>
            <a:ext cx="2362200" cy="29690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041070"/>
            <a:ext cx="2362200" cy="29690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2038349"/>
            <a:ext cx="2362200" cy="2969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229" y="896124"/>
            <a:ext cx="23622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itchFamily="18" charset="0"/>
              </a:rPr>
              <a:t>Peta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Dasar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896124"/>
            <a:ext cx="23622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itchFamily="18" charset="0"/>
              </a:rPr>
              <a:t>Peta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Tematik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896124"/>
            <a:ext cx="2362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itchFamily="18" charset="0"/>
              </a:rPr>
              <a:t>Peta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Rencana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5133" y="2184060"/>
            <a:ext cx="22959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Batas </a:t>
            </a:r>
            <a:r>
              <a:rPr lang="en-US" sz="1200" dirty="0" err="1">
                <a:latin typeface="Cambria" pitchFamily="18" charset="0"/>
              </a:rPr>
              <a:t>Administrasi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Hidrografi</a:t>
            </a:r>
            <a:r>
              <a:rPr lang="en-US" sz="1200" dirty="0">
                <a:latin typeface="Cambria" pitchFamily="18" charset="0"/>
              </a:rPr>
              <a:t> (</a:t>
            </a:r>
            <a:r>
              <a:rPr lang="en-US" sz="1200" dirty="0" err="1">
                <a:latin typeface="Cambria" pitchFamily="18" charset="0"/>
              </a:rPr>
              <a:t>sungai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garis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pantai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danau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dsb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Hipsografi</a:t>
            </a:r>
            <a:r>
              <a:rPr lang="en-US" sz="1200" dirty="0">
                <a:latin typeface="Cambria" pitchFamily="18" charset="0"/>
              </a:rPr>
              <a:t> (</a:t>
            </a:r>
            <a:r>
              <a:rPr lang="en-US" sz="1200" dirty="0" err="1">
                <a:latin typeface="Cambria" pitchFamily="18" charset="0"/>
              </a:rPr>
              <a:t>titik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tinggi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kontur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Bangunan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Jaringan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Transportasi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Utilitas</a:t>
            </a:r>
            <a:r>
              <a:rPr lang="en-US" sz="1200" dirty="0">
                <a:latin typeface="Cambria" pitchFamily="18" charset="0"/>
              </a:rPr>
              <a:t> (</a:t>
            </a:r>
            <a:r>
              <a:rPr lang="en-US" sz="1200" dirty="0" err="1">
                <a:latin typeface="Cambria" pitchFamily="18" charset="0"/>
              </a:rPr>
              <a:t>jaringan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jalan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kereta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api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jembatan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dsb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penutup</a:t>
            </a:r>
            <a:r>
              <a:rPr lang="en-US" sz="1200" dirty="0">
                <a:latin typeface="Cambria" pitchFamily="18" charset="0"/>
              </a:rPr>
              <a:t>/</a:t>
            </a:r>
            <a:r>
              <a:rPr lang="en-US" sz="1200" dirty="0" err="1">
                <a:latin typeface="Cambria" pitchFamily="18" charset="0"/>
              </a:rPr>
              <a:t>penggunaan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lahan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Toponim</a:t>
            </a:r>
            <a:r>
              <a:rPr lang="en-US" sz="1200" dirty="0">
                <a:latin typeface="Cambria" pitchFamily="18" charset="0"/>
              </a:rPr>
              <a:t> (</a:t>
            </a:r>
            <a:r>
              <a:rPr lang="en-US" sz="1200" dirty="0" err="1">
                <a:latin typeface="Cambria" pitchFamily="18" charset="0"/>
              </a:rPr>
              <a:t>nama-nama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geografi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spt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nama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pulau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selat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gunung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sungai</a:t>
            </a:r>
            <a:r>
              <a:rPr lang="en-US" sz="1200" dirty="0">
                <a:latin typeface="Cambria" pitchFamily="18" charset="0"/>
              </a:rPr>
              <a:t>, </a:t>
            </a:r>
            <a:r>
              <a:rPr lang="en-US" sz="1200" dirty="0" err="1">
                <a:latin typeface="Cambria" pitchFamily="18" charset="0"/>
              </a:rPr>
              <a:t>dsb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538333" y="2203190"/>
            <a:ext cx="2295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Morfologi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Geologi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Jenis</a:t>
            </a:r>
            <a:r>
              <a:rPr lang="en-US" sz="1200" dirty="0">
                <a:latin typeface="Cambria" pitchFamily="18" charset="0"/>
              </a:rPr>
              <a:t> Tanah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Sistem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Lahan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Kawasan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Rawan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Bencana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Curah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Hujan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Kepadatan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Penduduk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dst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281533" y="2203189"/>
            <a:ext cx="2295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Struktur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Ruang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Pola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Ruang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Kawasan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Strategis</a:t>
            </a:r>
            <a:endParaRPr lang="en-US" sz="1200" dirty="0">
              <a:latin typeface="Cambri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latin typeface="Cambria" pitchFamily="18" charset="0"/>
              </a:rPr>
              <a:t>Peta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Rencana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Jaringan</a:t>
            </a:r>
            <a:endParaRPr lang="en-US" sz="1200" dirty="0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1273629" y="1695063"/>
            <a:ext cx="1295400" cy="30557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4038599" y="1724612"/>
            <a:ext cx="1295400" cy="3055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6781800" y="1724612"/>
            <a:ext cx="1295400" cy="305574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7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74395" y="1032630"/>
            <a:ext cx="2640012" cy="3696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altLang="en-US" sz="2800"/>
              <a:t>Gambar</a:t>
            </a:r>
            <a:endParaRPr lang="en-GB" altLang="en-US" sz="2800"/>
          </a:p>
        </p:txBody>
      </p:sp>
      <p:pic>
        <p:nvPicPr>
          <p:cNvPr id="51202" name="Picture 4" descr="Example of a topographic map with contour lin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395" y="1471374"/>
            <a:ext cx="4032250" cy="3024188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463407" y="4564618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800"/>
              <a:t>Peta Skala 1:50.000</a:t>
            </a:r>
            <a:endParaRPr lang="en-GB" altLang="en-US" sz="1800"/>
          </a:p>
        </p:txBody>
      </p:sp>
      <p:sp>
        <p:nvSpPr>
          <p:cNvPr id="51204" name="Line 6"/>
          <p:cNvSpPr>
            <a:spLocks noChangeShapeType="1"/>
          </p:cNvSpPr>
          <p:nvPr/>
        </p:nvSpPr>
        <p:spPr bwMode="auto">
          <a:xfrm>
            <a:off x="1050658" y="3415665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834757" y="314539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800"/>
              <a:t>A</a:t>
            </a:r>
            <a:endParaRPr lang="en-GB" altLang="en-US" sz="1800"/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3931970" y="3091815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800"/>
              <a:t>B</a:t>
            </a:r>
            <a:endParaRPr lang="en-GB" altLang="en-US" sz="1800"/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1915846" y="3037046"/>
            <a:ext cx="105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400" b="1"/>
              <a:t>15 cm</a:t>
            </a:r>
            <a:endParaRPr lang="en-GB" altLang="en-US" sz="2400" b="1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4757057" y="2495550"/>
            <a:ext cx="38930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Berdasarkan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gambar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samping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800" dirty="0"/>
              <a:t>Maka Jarak Sebe</a:t>
            </a:r>
            <a:r>
              <a:rPr lang="en-US" altLang="en-US" sz="1800" dirty="0" err="1"/>
              <a:t>nar</a:t>
            </a:r>
            <a:r>
              <a:rPr lang="id-ID" altLang="en-US" sz="1800" dirty="0"/>
              <a:t>nya adalah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800" dirty="0"/>
              <a:t>15 cm x 50.000 cm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800" dirty="0"/>
              <a:t>= 750.000 cm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= 7,5 km</a:t>
            </a:r>
            <a:endParaRPr lang="id-ID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4724400" y="268401"/>
            <a:ext cx="4419600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skala</a:t>
            </a:r>
            <a:r>
              <a:rPr lang="id-ID" altLang="en-US" sz="2400" dirty="0"/>
              <a:t> 1: X, maka satu unit jarak pada peta mewakili X unit jarak di lapangan.</a:t>
            </a:r>
            <a:r>
              <a:rPr lang="id-ID" altLang="en-US" sz="2800" dirty="0"/>
              <a:t> 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id-ID" altLang="en-US" sz="2400" b="1" dirty="0">
                <a:solidFill>
                  <a:srgbClr val="FF0000"/>
                </a:solidFill>
              </a:rPr>
              <a:t>Misalnya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id-ID" altLang="en-US" dirty="0"/>
              <a:t>suatu skala 1:50.000 berarti bahwa 1 cm pada peta mewakili 50.000 cm atau 0,5 km di lapangan.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05979"/>
            <a:ext cx="3813324" cy="5369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Cambria" pitchFamily="18" charset="0"/>
              </a:rPr>
              <a:t>SKALA PETA</a:t>
            </a:r>
            <a:endParaRPr lang="en-US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2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SKALA PETA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altLang="en-US" dirty="0"/>
              <a:t>Sebenarnya tidak ada definisi atau batasan yang pasti (tepat) untuk skala besar atau skala kecil.</a:t>
            </a:r>
            <a:endParaRPr lang="en-US" altLang="en-US" dirty="0"/>
          </a:p>
          <a:p>
            <a:r>
              <a:rPr lang="id-ID" altLang="en-US" dirty="0"/>
              <a:t>Peta yang satu mempunyai skala yang lebih besar dari yang lain jika jarak di lapangan (misal 1 km) disajikan oleh jarak yang lebih panjang pada peta tersebut daripada peta yang lain (yang disebut mempunyai skala lebih kecil).  </a:t>
            </a:r>
            <a:endParaRPr lang="en-US" altLang="en-US" dirty="0"/>
          </a:p>
          <a:p>
            <a:pPr marL="1196975" lvl="1" indent="0">
              <a:buNone/>
            </a:pPr>
            <a:r>
              <a:rPr lang="id-ID" altLang="en-US" dirty="0"/>
              <a:t>Misal, sebuah peta berskala </a:t>
            </a:r>
            <a:r>
              <a:rPr lang="id-ID" altLang="en-US" i="1" dirty="0"/>
              <a:t>3 cm untuk 1 km</a:t>
            </a:r>
            <a:r>
              <a:rPr lang="id-ID" altLang="en-US" dirty="0"/>
              <a:t> adalah lebih besar daripada peta berskala </a:t>
            </a:r>
            <a:r>
              <a:rPr lang="id-ID" altLang="en-US" i="1" dirty="0"/>
              <a:t>1 cm untuk 1 km</a:t>
            </a:r>
            <a:r>
              <a:rPr lang="id-ID" altLang="en-US" dirty="0"/>
              <a:t>. </a:t>
            </a:r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2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33936"/>
            <a:ext cx="7886700" cy="489653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id-ID" altLang="en-US" sz="2800" b="1" i="1"/>
              <a:t>Pengaruh Terhadap Skala pada Pet</a:t>
            </a:r>
            <a:r>
              <a:rPr lang="en-US" altLang="en-US" sz="2800" b="1" i="1"/>
              <a:t>a</a:t>
            </a:r>
            <a:endParaRPr lang="en-GB" altLang="en-US" sz="280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223588"/>
            <a:ext cx="7886700" cy="326350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P</a:t>
            </a:r>
            <a:r>
              <a:rPr lang="id-ID" altLang="en-US" sz="2000"/>
              <a:t>enting memahami dampak perubahan skala dalam membaca peta, misalnya dari skala 1:50.000 berubah ke skala 1:100.000. </a:t>
            </a:r>
            <a:endParaRPr lang="en-US" altLang="en-US" sz="200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d-ID" altLang="en-US" sz="2000"/>
              <a:t>Jelas bahwa jarak antara dua titik akan menjadi setengahnya jika terjadi perubahan skala dari skala yang lebih besar ke skala yang lebih kecil tersebut.  </a:t>
            </a:r>
            <a:endParaRPr lang="en-US" altLang="en-US" sz="2000"/>
          </a:p>
        </p:txBody>
      </p:sp>
      <p:pic>
        <p:nvPicPr>
          <p:cNvPr id="4" name="Picture 4" descr="Skal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8519" y="2404352"/>
            <a:ext cx="4610567" cy="2353386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92125" y="2993840"/>
            <a:ext cx="2201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800"/>
              <a:t>1:50.000</a:t>
            </a:r>
            <a:endParaRPr lang="en-GB" altLang="en-US" sz="18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38688" y="2716841"/>
            <a:ext cx="2167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800"/>
              <a:t>1:100.000</a:t>
            </a:r>
            <a:endParaRPr lang="en-GB" altLang="en-US" sz="180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9572" y="270272"/>
            <a:ext cx="2592657" cy="46553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nn-NO" sz="2000">
                <a:latin typeface="Optima"/>
                <a:cs typeface="Optima"/>
              </a:rPr>
              <a:t>SKALA PETA</a:t>
            </a:r>
            <a:endParaRPr lang="en-US" sz="20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03193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03414"/>
            <a:ext cx="7924800" cy="498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846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1" y="475931"/>
            <a:ext cx="8917981" cy="3303113"/>
          </a:xfrm>
          <a:prstGeom prst="rect">
            <a:avLst/>
          </a:prstGeom>
        </p:spPr>
      </p:pic>
      <p:pic>
        <p:nvPicPr>
          <p:cNvPr id="5" name="Picture 4" descr="Skala2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860" y="4672062"/>
            <a:ext cx="5469934" cy="103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3991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3155" y="443955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2000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0428" y="443955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2000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7241" y="4439557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4000 km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6714" y="392442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SKALA 1 : 40.000.000</a:t>
            </a:r>
          </a:p>
        </p:txBody>
      </p:sp>
    </p:spTree>
    <p:extLst>
      <p:ext uri="{BB962C8B-B14F-4D97-AF65-F5344CB8AC3E}">
        <p14:creationId xmlns:p14="http://schemas.microsoft.com/office/powerpoint/2010/main" val="144364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33" y="424543"/>
            <a:ext cx="8912330" cy="3261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3991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3154" y="443955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500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0427" y="443955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500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362" y="4435299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1000 km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6714" y="392442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SKALA 1 : 10.000.000</a:t>
            </a:r>
          </a:p>
        </p:txBody>
      </p:sp>
      <p:pic>
        <p:nvPicPr>
          <p:cNvPr id="13" name="Picture 12" descr="Skala2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860" y="4672062"/>
            <a:ext cx="5469934" cy="10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47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KRI 2005 v3"/>
          <p:cNvPicPr>
            <a:picLocks noChangeAspect="1" noChangeArrowheads="1"/>
          </p:cNvPicPr>
          <p:nvPr/>
        </p:nvPicPr>
        <p:blipFill rotWithShape="1">
          <a:blip r:embed="rId2" cstate="screen">
            <a:lum bright="-30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143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8143" y="-1"/>
            <a:ext cx="9144000" cy="5126266"/>
          </a:xfrm>
          <a:prstGeom prst="rect">
            <a:avLst/>
          </a:prstGeom>
          <a:solidFill>
            <a:srgbClr val="D9D9D9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874513"/>
            <a:ext cx="5809343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ambria" pitchFamily="18" charset="0"/>
              </a:rPr>
              <a:t>Pengertian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Syarat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Fungsi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Tujuan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Pembuatan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Unsur-unsur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Jenis-jenis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Skala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Sumber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Software </a:t>
            </a:r>
            <a:r>
              <a:rPr lang="en-US" dirty="0" err="1">
                <a:latin typeface="Cambria" pitchFamily="18" charset="0"/>
              </a:rPr>
              <a:t>Pembuatan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Peta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5857" cy="7429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Outline </a:t>
            </a:r>
          </a:p>
        </p:txBody>
      </p:sp>
    </p:spTree>
    <p:extLst>
      <p:ext uri="{BB962C8B-B14F-4D97-AF65-F5344CB8AC3E}">
        <p14:creationId xmlns:p14="http://schemas.microsoft.com/office/powerpoint/2010/main" val="63041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3" y="308534"/>
            <a:ext cx="9016034" cy="3380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3991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3154" y="443955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0427" y="443955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1362" y="443529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200 km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6715" y="392442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SKALA 1 : 2.000.000</a:t>
            </a:r>
          </a:p>
        </p:txBody>
      </p:sp>
      <p:pic>
        <p:nvPicPr>
          <p:cNvPr id="12" name="Picture 11" descr="Skala2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860" y="4672062"/>
            <a:ext cx="5469934" cy="10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53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2" y="412691"/>
            <a:ext cx="9012496" cy="3442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3991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3154" y="443955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0427" y="443955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1361" y="443529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100km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6715" y="3924424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SKALA 1 : 500.000</a:t>
            </a:r>
          </a:p>
        </p:txBody>
      </p:sp>
      <p:pic>
        <p:nvPicPr>
          <p:cNvPr id="12" name="Picture 11" descr="Skala2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860" y="4672062"/>
            <a:ext cx="5469934" cy="10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51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86" y="435428"/>
            <a:ext cx="8883847" cy="3383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3991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3154" y="443955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0427" y="443955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361" y="443529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20 km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6715" y="3924424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SKALA 1 : 200.000</a:t>
            </a:r>
          </a:p>
        </p:txBody>
      </p:sp>
      <p:pic>
        <p:nvPicPr>
          <p:cNvPr id="13" name="Picture 12" descr="Skala2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860" y="4672062"/>
            <a:ext cx="5469934" cy="10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94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14" y="488451"/>
            <a:ext cx="8823418" cy="3349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6715" y="3924424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SKALA 1 : 100.000</a:t>
            </a:r>
          </a:p>
        </p:txBody>
      </p:sp>
      <p:pic>
        <p:nvPicPr>
          <p:cNvPr id="10" name="Picture 9" descr="Skala2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860" y="4672062"/>
            <a:ext cx="5469934" cy="103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3991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3154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0427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1361" y="443529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42478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36" y="413258"/>
            <a:ext cx="8864129" cy="336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6714" y="3924424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SKALA 1 : 20.000</a:t>
            </a:r>
          </a:p>
        </p:txBody>
      </p:sp>
      <p:pic>
        <p:nvPicPr>
          <p:cNvPr id="15" name="Picture 14" descr="Skala2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860" y="4672062"/>
            <a:ext cx="5469934" cy="1032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53991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3154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0427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1362" y="4435299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2 km</a:t>
            </a:r>
          </a:p>
        </p:txBody>
      </p:sp>
    </p:spTree>
    <p:extLst>
      <p:ext uri="{BB962C8B-B14F-4D97-AF65-F5344CB8AC3E}">
        <p14:creationId xmlns:p14="http://schemas.microsoft.com/office/powerpoint/2010/main" val="328949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38" y="464038"/>
            <a:ext cx="8953220" cy="34210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67" r="98400">
                        <a14:backgroundMark x1="81333" y1="61111" x2="81333" y2="61111"/>
                        <a14:backgroundMark x1="84267" y1="60000" x2="84267" y2="60000"/>
                        <a14:backgroundMark x1="86400" y1="56667" x2="86400" y2="56667"/>
                        <a14:backgroundMark x1="86933" y1="59722" x2="86933" y2="59722"/>
                        <a14:backgroundMark x1="86400" y1="63056" x2="86400" y2="63056"/>
                        <a14:backgroundMark x1="83200" y1="66944" x2="83200" y2="66944"/>
                        <a14:backgroundMark x1="89600" y1="60278" x2="89600" y2="60278"/>
                        <a14:backgroundMark x1="80533" y1="51111" x2="80533" y2="51111"/>
                        <a14:backgroundMark x1="87733" y1="65278" x2="83467" y2="69167"/>
                        <a14:backgroundMark x1="85333" y1="55833" x2="84267" y2="55000"/>
                        <a14:backgroundMark x1="80267" y1="70278" x2="77333" y2="69444"/>
                        <a14:backgroundMark x1="72267" y1="66389" x2="72267" y2="66389"/>
                        <a14:backgroundMark x1="88267" y1="51667" x2="88267" y2="51667"/>
                        <a14:backgroundMark x1="86133" y1="50000" x2="86133" y2="50000"/>
                        <a14:backgroundMark x1="86133" y1="50000" x2="86133" y2="50000"/>
                        <a14:backgroundMark x1="90133" y1="55000" x2="92000" y2="61944"/>
                        <a14:backgroundMark x1="69333" y1="66111" x2="69333" y2="66111"/>
                        <a14:backgroundMark x1="71467" y1="69444" x2="71467" y2="69444"/>
                        <a14:backgroundMark x1="86933" y1="70556" x2="86933" y2="70556"/>
                        <a14:backgroundMark x1="80800" y1="48056" x2="80800" y2="4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20" y="1165883"/>
            <a:ext cx="3571875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6715" y="3924424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SKALA 1 : 3.000</a:t>
            </a:r>
          </a:p>
        </p:txBody>
      </p:sp>
      <p:pic>
        <p:nvPicPr>
          <p:cNvPr id="9" name="Picture 8" descr="Skala2"/>
          <p:cNvPicPr>
            <a:picLocks noChangeAspect="1" noChangeArrowheads="1"/>
          </p:cNvPicPr>
          <p:nvPr/>
        </p:nvPicPr>
        <p:blipFill rotWithShape="1">
          <a:blip r:embed="rId5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860" y="4672062"/>
            <a:ext cx="5469934" cy="103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3991" y="44395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3154" y="443955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0427" y="443955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1361" y="4435299"/>
            <a:ext cx="105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300 meter</a:t>
            </a:r>
          </a:p>
        </p:txBody>
      </p:sp>
    </p:spTree>
    <p:extLst>
      <p:ext uri="{BB962C8B-B14F-4D97-AF65-F5344CB8AC3E}">
        <p14:creationId xmlns:p14="http://schemas.microsoft.com/office/powerpoint/2010/main" val="4789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mbria" pitchFamily="18" charset="0"/>
              </a:rPr>
              <a:t>SUMBER PETA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00150"/>
            <a:ext cx="3310265" cy="312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855702"/>
            <a:ext cx="3135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Peta</a:t>
            </a:r>
            <a:r>
              <a:rPr lang="en-US" altLang="en-US" dirty="0"/>
              <a:t> RBI (</a:t>
            </a:r>
            <a:r>
              <a:rPr lang="en-US" altLang="en-US" dirty="0" err="1"/>
              <a:t>Rupa</a:t>
            </a:r>
            <a:r>
              <a:rPr lang="en-US" altLang="en-US" dirty="0"/>
              <a:t> </a:t>
            </a:r>
            <a:r>
              <a:rPr lang="en-US" altLang="en-US" dirty="0" err="1"/>
              <a:t>Bumi</a:t>
            </a:r>
            <a:r>
              <a:rPr lang="en-US" altLang="en-US" dirty="0"/>
              <a:t> Indonesia)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05400" y="861927"/>
            <a:ext cx="239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Foto</a:t>
            </a:r>
            <a:r>
              <a:rPr lang="en-US" altLang="en-US" dirty="0"/>
              <a:t> </a:t>
            </a:r>
            <a:r>
              <a:rPr lang="en-US" altLang="en-US" dirty="0" err="1"/>
              <a:t>Udara</a:t>
            </a:r>
            <a:r>
              <a:rPr lang="en-US" altLang="en-US" dirty="0"/>
              <a:t>/Citra </a:t>
            </a:r>
            <a:r>
              <a:rPr lang="en-US" altLang="en-US" dirty="0" err="1"/>
              <a:t>Satelit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2132" y="417195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/>
              <a:t>Dikeluarkan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oleh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Bakosurtanal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sekarang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menjadi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Badan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Informasi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Geospasial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524000" y="4698283"/>
            <a:ext cx="179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http://www.big.go.id/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43600" y="4701396"/>
            <a:ext cx="2045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https://www.lapan.go.id/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8200" y="4171950"/>
            <a:ext cx="4180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/>
              <a:t>Dikeluarkan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oleh</a:t>
            </a:r>
            <a:r>
              <a:rPr lang="en-US" altLang="en-US" sz="1400" dirty="0"/>
              <a:t> LAPAN yang </a:t>
            </a:r>
            <a:r>
              <a:rPr lang="en-US" altLang="en-US" sz="1400" dirty="0" err="1"/>
              <a:t>ditetapkan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pemerintah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sebagai</a:t>
            </a:r>
            <a:r>
              <a:rPr lang="en-US" altLang="en-US" sz="1400" dirty="0"/>
              <a:t> satu2nya </a:t>
            </a:r>
            <a:r>
              <a:rPr lang="en-US" altLang="en-US" sz="1400" dirty="0" err="1"/>
              <a:t>lembaga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berwenang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088" y="1200150"/>
            <a:ext cx="3124200" cy="28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66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mbria" pitchFamily="18" charset="0"/>
              </a:rPr>
              <a:t>SOFTWARE PETA</a:t>
            </a:r>
          </a:p>
        </p:txBody>
      </p:sp>
      <p:pic>
        <p:nvPicPr>
          <p:cNvPr id="3076" name="Picture 4" descr="Gambar terkai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047750"/>
            <a:ext cx="2874736" cy="28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sil gambar untuk quantum gi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0" r="23266"/>
          <a:stretch/>
        </p:blipFill>
        <p:spPr bwMode="auto">
          <a:xfrm>
            <a:off x="4953000" y="968315"/>
            <a:ext cx="3331029" cy="29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866" y="4171950"/>
            <a:ext cx="3533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https://www.arcgis.com/index.html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4171950"/>
            <a:ext cx="248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https://qgis.org/en/site/</a:t>
            </a:r>
          </a:p>
        </p:txBody>
      </p:sp>
    </p:spTree>
    <p:extLst>
      <p:ext uri="{BB962C8B-B14F-4D97-AF65-F5344CB8AC3E}">
        <p14:creationId xmlns:p14="http://schemas.microsoft.com/office/powerpoint/2010/main" val="185557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171950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27ldk4j1esh2tto962ds2vk1.wpengine.netdna-cdn.com/wp-content/uploads/thank-you-translations-world-map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28742"/>
            <a:ext cx="9144000" cy="53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4367540"/>
            <a:ext cx="2714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erlin Sans FB" pitchFamily="34" charset="0"/>
              </a:rPr>
              <a:t>TERIMA KASIH</a:t>
            </a:r>
            <a:endParaRPr lang="en-US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3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90" y="0"/>
            <a:ext cx="8572210" cy="5143500"/>
          </a:xfrm>
        </p:spPr>
      </p:pic>
      <p:sp>
        <p:nvSpPr>
          <p:cNvPr id="5" name="Rectangle 4"/>
          <p:cNvSpPr/>
          <p:nvPr/>
        </p:nvSpPr>
        <p:spPr>
          <a:xfrm>
            <a:off x="533400" y="4897279"/>
            <a:ext cx="14221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latin typeface="Cambria" pitchFamily="18" charset="0"/>
              </a:rPr>
              <a:t>Sumber</a:t>
            </a:r>
            <a:r>
              <a:rPr lang="en-US" sz="1000" i="1" dirty="0">
                <a:latin typeface="Cambria" pitchFamily="18" charset="0"/>
              </a:rPr>
              <a:t>: www.big.go.id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28939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3886200" cy="72390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Cambria" pitchFamily="18" charset="0"/>
              </a:rPr>
              <a:t>PENGERTIAN PETA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3181350"/>
            <a:ext cx="5029200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ambria" pitchFamily="18" charset="0"/>
              </a:rPr>
              <a:t>Peta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adalah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gambaran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seluruh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atau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sebagian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permukaan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bumi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pada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bidang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datar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yang </a:t>
            </a:r>
            <a:r>
              <a:rPr lang="en-US" sz="2400" dirty="0" err="1">
                <a:latin typeface="Cambria" pitchFamily="18" charset="0"/>
              </a:rPr>
              <a:t>diperkecil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dengan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skala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tertentu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melalui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suatu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sistem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proyeksi</a:t>
            </a:r>
            <a:r>
              <a:rPr lang="en-US" sz="2400" dirty="0">
                <a:latin typeface="Cambria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971550"/>
            <a:ext cx="5334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Menurut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KBBI: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gambar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atau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lukisan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pada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kertas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dan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sebagainya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yang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menunjukkan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letak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tanah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,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laut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,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sungai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,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gunung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,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dan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sebagainya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representasi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melalui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gambar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dari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suatu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daerah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yang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menyatakan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sifat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,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seperti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batas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daerah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,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sifat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 </a:t>
            </a: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permukaan</a:t>
            </a:r>
            <a:r>
              <a:rPr lang="en-US" sz="1600" dirty="0">
                <a:latin typeface="Cambria" pitchFamily="18" charset="0"/>
                <a:ea typeface="Batang" pitchFamily="18" charset="-127"/>
                <a:cs typeface="Angsana New" pitchFamily="18" charset="-34"/>
              </a:rPr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latin typeface="Cambria" pitchFamily="18" charset="0"/>
                <a:ea typeface="Batang" pitchFamily="18" charset="-127"/>
                <a:cs typeface="Angsana New" pitchFamily="18" charset="-34"/>
              </a:rPr>
              <a:t>denah</a:t>
            </a:r>
            <a:endParaRPr lang="en-US" sz="1600" dirty="0">
              <a:latin typeface="Cambria" pitchFamily="18" charset="0"/>
              <a:ea typeface="Batang" pitchFamily="18" charset="-127"/>
              <a:cs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809" y="0"/>
            <a:ext cx="4001191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9058" y="4783761"/>
            <a:ext cx="14221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>
                <a:latin typeface="Cambria" pitchFamily="18" charset="0"/>
              </a:rPr>
              <a:t>Sumber</a:t>
            </a:r>
            <a:r>
              <a:rPr lang="en-US" sz="1000" i="1" dirty="0">
                <a:latin typeface="Cambria" pitchFamily="18" charset="0"/>
              </a:rPr>
              <a:t>: www.big.go.id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62776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SYARAT PETA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Conform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.</a:t>
            </a:r>
          </a:p>
          <a:p>
            <a:r>
              <a:rPr lang="en-US" b="1" dirty="0"/>
              <a:t>Equidistance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dipeta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.</a:t>
            </a:r>
          </a:p>
          <a:p>
            <a:r>
              <a:rPr lang="en-US" b="1" dirty="0"/>
              <a:t>Equivalent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digambar</a:t>
            </a:r>
            <a:r>
              <a:rPr lang="en-US" dirty="0"/>
              <a:t> </a:t>
            </a:r>
            <a:r>
              <a:rPr lang="en-US" dirty="0" err="1"/>
              <a:t>dipeta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skalanya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FUNGSI PETA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42672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Cambria" pitchFamily="18" charset="0"/>
              </a:rPr>
              <a:t>Secara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umum</a:t>
            </a:r>
            <a:r>
              <a:rPr lang="en-US" sz="1800" dirty="0">
                <a:latin typeface="Cambria" pitchFamily="18" charset="0"/>
              </a:rPr>
              <a:t>:</a:t>
            </a:r>
          </a:p>
          <a:p>
            <a:r>
              <a:rPr lang="en-US" sz="1800" dirty="0" err="1">
                <a:latin typeface="Cambria" pitchFamily="18" charset="0"/>
              </a:rPr>
              <a:t>menunjukkan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posisi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atau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lokasi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suatu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wilayah</a:t>
            </a:r>
            <a:r>
              <a:rPr lang="en-US" sz="1800" dirty="0">
                <a:latin typeface="Cambria" pitchFamily="18" charset="0"/>
              </a:rPr>
              <a:t> di </a:t>
            </a:r>
            <a:r>
              <a:rPr lang="en-US" sz="1800" dirty="0" err="1">
                <a:latin typeface="Cambria" pitchFamily="18" charset="0"/>
              </a:rPr>
              <a:t>permukaan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bumi</a:t>
            </a:r>
            <a:r>
              <a:rPr lang="en-US" sz="1800" dirty="0">
                <a:latin typeface="Cambria" pitchFamily="18" charset="0"/>
              </a:rPr>
              <a:t>.</a:t>
            </a:r>
          </a:p>
          <a:p>
            <a:r>
              <a:rPr lang="en-US" sz="1800" dirty="0" err="1">
                <a:latin typeface="Cambria" pitchFamily="18" charset="0"/>
              </a:rPr>
              <a:t>menggambarkan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bentuk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dan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persebaran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berbagai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gejala</a:t>
            </a:r>
            <a:r>
              <a:rPr lang="en-US" sz="1800" dirty="0">
                <a:latin typeface="Cambria" pitchFamily="18" charset="0"/>
              </a:rPr>
              <a:t> di </a:t>
            </a:r>
            <a:r>
              <a:rPr lang="en-US" sz="1800" dirty="0" err="1">
                <a:latin typeface="Cambria" pitchFamily="18" charset="0"/>
              </a:rPr>
              <a:t>permukaan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bumi</a:t>
            </a:r>
            <a:r>
              <a:rPr lang="en-US" sz="1800" dirty="0">
                <a:latin typeface="Cambria" pitchFamily="18" charset="0"/>
              </a:rPr>
              <a:t> </a:t>
            </a:r>
          </a:p>
          <a:p>
            <a:r>
              <a:rPr lang="en-US" sz="1800" dirty="0" err="1">
                <a:latin typeface="Cambria" pitchFamily="18" charset="0"/>
              </a:rPr>
              <a:t>menggambarkan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tentang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kondisi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fisik</a:t>
            </a:r>
            <a:r>
              <a:rPr lang="en-US" sz="1800" dirty="0">
                <a:latin typeface="Cambria" pitchFamily="18" charset="0"/>
              </a:rPr>
              <a:t>, </a:t>
            </a:r>
            <a:r>
              <a:rPr lang="en-US" sz="1800" dirty="0" err="1">
                <a:latin typeface="Cambria" pitchFamily="18" charset="0"/>
              </a:rPr>
              <a:t>potensi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dan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permasalahan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suatu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daerah</a:t>
            </a:r>
            <a:endParaRPr lang="en-US" sz="1800" dirty="0">
              <a:latin typeface="Cambria" pitchFamily="18" charset="0"/>
            </a:endParaRPr>
          </a:p>
          <a:p>
            <a:r>
              <a:rPr lang="en-US" sz="1800" dirty="0" err="1">
                <a:latin typeface="Cambria" pitchFamily="18" charset="0"/>
              </a:rPr>
              <a:t>memperlihatkan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ukuran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suatu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objek</a:t>
            </a:r>
            <a:r>
              <a:rPr lang="en-US" sz="1800" dirty="0">
                <a:latin typeface="Cambria" pitchFamily="18" charset="0"/>
              </a:rPr>
              <a:t>/</a:t>
            </a:r>
            <a:r>
              <a:rPr lang="en-US" sz="1800" dirty="0" err="1">
                <a:latin typeface="Cambria" pitchFamily="18" charset="0"/>
              </a:rPr>
              <a:t>wilayah</a:t>
            </a:r>
            <a:r>
              <a:rPr lang="en-US" sz="1800" dirty="0">
                <a:latin typeface="Cambria" pitchFamily="18" charset="0"/>
              </a:rPr>
              <a:t> (</a:t>
            </a:r>
            <a:r>
              <a:rPr lang="en-US" sz="1800" dirty="0" err="1">
                <a:latin typeface="Cambria" pitchFamily="18" charset="0"/>
              </a:rPr>
              <a:t>luas</a:t>
            </a:r>
            <a:r>
              <a:rPr lang="en-US" sz="1800" dirty="0">
                <a:latin typeface="Cambria" pitchFamily="18" charset="0"/>
              </a:rPr>
              <a:t>, </a:t>
            </a:r>
            <a:r>
              <a:rPr lang="en-US" sz="1800" dirty="0" err="1">
                <a:latin typeface="Cambria" pitchFamily="18" charset="0"/>
              </a:rPr>
              <a:t>jarak</a:t>
            </a:r>
            <a:r>
              <a:rPr lang="en-US" sz="1800" dirty="0">
                <a:latin typeface="Cambria" pitchFamily="18" charset="0"/>
              </a:rPr>
              <a:t>, </a:t>
            </a:r>
            <a:r>
              <a:rPr lang="en-US" sz="1800" dirty="0" err="1">
                <a:latin typeface="Cambria" pitchFamily="18" charset="0"/>
              </a:rPr>
              <a:t>dst</a:t>
            </a:r>
            <a:r>
              <a:rPr lang="en-US" sz="1800" dirty="0">
                <a:latin typeface="Cambria" pitchFamily="18" charset="0"/>
              </a:rPr>
              <a:t>) di </a:t>
            </a:r>
            <a:r>
              <a:rPr lang="en-US" sz="1800" dirty="0" err="1">
                <a:latin typeface="Cambria" pitchFamily="18" charset="0"/>
              </a:rPr>
              <a:t>permukaan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bumi</a:t>
            </a:r>
            <a:endParaRPr lang="en-US" sz="1800" dirty="0">
              <a:latin typeface="Cambria" pitchFamily="18" charset="0"/>
            </a:endParaRPr>
          </a:p>
          <a:p>
            <a:endParaRPr lang="en-US" sz="1800" dirty="0">
              <a:latin typeface="Cambr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200150"/>
            <a:ext cx="4267200" cy="3733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>
                <a:latin typeface="Cambria" pitchFamily="18" charset="0"/>
              </a:rPr>
              <a:t>Bagi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perencana</a:t>
            </a:r>
            <a:r>
              <a:rPr lang="en-US" sz="1800" dirty="0">
                <a:latin typeface="Cambria" pitchFamily="18" charset="0"/>
              </a:rPr>
              <a:t>:</a:t>
            </a:r>
          </a:p>
          <a:p>
            <a:r>
              <a:rPr lang="en-US" sz="1800" dirty="0" err="1">
                <a:latin typeface="Cambria" pitchFamily="18" charset="0"/>
              </a:rPr>
              <a:t>Mendeskripsikan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wilayah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perencanaan</a:t>
            </a:r>
            <a:r>
              <a:rPr lang="en-US" sz="1800" dirty="0">
                <a:latin typeface="Cambria" pitchFamily="18" charset="0"/>
              </a:rPr>
              <a:t> </a:t>
            </a:r>
          </a:p>
          <a:p>
            <a:r>
              <a:rPr lang="en-US" sz="1800" dirty="0" err="1">
                <a:latin typeface="Cambria" pitchFamily="18" charset="0"/>
              </a:rPr>
              <a:t>Mengidentifikasi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potensi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dan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permasalahan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wilayah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secara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spasial</a:t>
            </a:r>
            <a:r>
              <a:rPr lang="en-US" sz="1800" dirty="0">
                <a:latin typeface="Cambria" pitchFamily="18" charset="0"/>
              </a:rPr>
              <a:t> </a:t>
            </a:r>
          </a:p>
          <a:p>
            <a:r>
              <a:rPr lang="en-US" sz="1800" dirty="0" err="1">
                <a:latin typeface="Cambria" pitchFamily="18" charset="0"/>
              </a:rPr>
              <a:t>Mengidentifikasi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kecenderungan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perkembangan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wilayah</a:t>
            </a:r>
            <a:endParaRPr lang="en-US" sz="1800" dirty="0">
              <a:latin typeface="Cambria" pitchFamily="18" charset="0"/>
            </a:endParaRPr>
          </a:p>
          <a:p>
            <a:r>
              <a:rPr lang="en-US" sz="1800" dirty="0" err="1">
                <a:latin typeface="Cambria" pitchFamily="18" charset="0"/>
              </a:rPr>
              <a:t>Menyusun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Rencana</a:t>
            </a:r>
            <a:r>
              <a:rPr lang="en-US" sz="1800" dirty="0">
                <a:latin typeface="Cambria" pitchFamily="18" charset="0"/>
              </a:rPr>
              <a:t> Tata </a:t>
            </a:r>
            <a:r>
              <a:rPr lang="en-US" sz="1800" dirty="0" err="1">
                <a:latin typeface="Cambria" pitchFamily="18" charset="0"/>
              </a:rPr>
              <a:t>Ruang</a:t>
            </a:r>
            <a:r>
              <a:rPr lang="en-US" sz="1800" dirty="0">
                <a:latin typeface="Cambria" pitchFamily="18" charset="0"/>
              </a:rPr>
              <a:t> </a:t>
            </a:r>
          </a:p>
          <a:p>
            <a:r>
              <a:rPr lang="en-US" sz="1800" dirty="0" err="1">
                <a:latin typeface="Cambria" pitchFamily="18" charset="0"/>
              </a:rPr>
              <a:t>Mengimplementasikan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Rencana</a:t>
            </a:r>
            <a:r>
              <a:rPr lang="en-US" sz="1800" dirty="0">
                <a:latin typeface="Cambria" pitchFamily="18" charset="0"/>
              </a:rPr>
              <a:t> Tata </a:t>
            </a:r>
            <a:r>
              <a:rPr lang="en-US" sz="1800" dirty="0" err="1">
                <a:latin typeface="Cambria" pitchFamily="18" charset="0"/>
              </a:rPr>
              <a:t>Ruang</a:t>
            </a:r>
            <a:r>
              <a:rPr lang="en-US" sz="1800" dirty="0">
                <a:latin typeface="Cambria" pitchFamily="18" charset="0"/>
              </a:rPr>
              <a:t> </a:t>
            </a:r>
          </a:p>
          <a:p>
            <a:r>
              <a:rPr lang="it-IT" sz="1800" dirty="0">
                <a:latin typeface="Cambria" pitchFamily="18" charset="0"/>
              </a:rPr>
              <a:t>Monitoring dan Evaluasi Rencana dan Implementasi Tata Ruang </a:t>
            </a:r>
          </a:p>
        </p:txBody>
      </p:sp>
    </p:spTree>
    <p:extLst>
      <p:ext uri="{BB962C8B-B14F-4D97-AF65-F5344CB8AC3E}">
        <p14:creationId xmlns:p14="http://schemas.microsoft.com/office/powerpoint/2010/main" val="3071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TUJUAN PEMBUATAN PETA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ambria" pitchFamily="18" charset="0"/>
              </a:rPr>
              <a:t>Setidaknya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bagi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seorang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perencana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merupakan</a:t>
            </a:r>
            <a:r>
              <a:rPr lang="en-US" dirty="0">
                <a:latin typeface="Cambria" pitchFamily="18" charset="0"/>
              </a:rPr>
              <a:t>:</a:t>
            </a:r>
          </a:p>
          <a:p>
            <a:r>
              <a:rPr lang="en-US" dirty="0" err="1">
                <a:latin typeface="Cambria" pitchFamily="18" charset="0"/>
              </a:rPr>
              <a:t>Sumber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informasi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Menyimpan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informasi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keruangan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Alat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komunikasi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informasi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keruangan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Alat</a:t>
            </a:r>
            <a:r>
              <a:rPr lang="en-US" dirty="0">
                <a:latin typeface="Cambria" pitchFamily="18" charset="0"/>
              </a:rPr>
              <a:t> bantu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analisis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sehingga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mendapatkan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suatu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kesimpulan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Dasar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pengambilan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keputusan</a:t>
            </a:r>
            <a:endParaRPr lang="en-US" dirty="0">
              <a:latin typeface="Cambria" pitchFamily="18" charset="0"/>
            </a:endParaRPr>
          </a:p>
          <a:p>
            <a:r>
              <a:rPr lang="en-US" dirty="0" err="1">
                <a:latin typeface="Cambria" pitchFamily="18" charset="0"/>
              </a:rPr>
              <a:t>Alat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untuk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menjelaskan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rencana-rencana</a:t>
            </a:r>
            <a:r>
              <a:rPr lang="en-US" dirty="0">
                <a:latin typeface="Cambria" pitchFamily="18" charset="0"/>
              </a:rPr>
              <a:t> yang </a:t>
            </a:r>
            <a:r>
              <a:rPr lang="en-US" dirty="0" err="1">
                <a:latin typeface="Cambria" pitchFamily="18" charset="0"/>
              </a:rPr>
              <a:t>diajukan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3053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Cambria" pitchFamily="18" charset="0"/>
              </a:rPr>
              <a:t>Sebutkan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tujuan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pembuatan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peta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lainnya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sebagai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seorang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perencana</a:t>
            </a:r>
            <a:endParaRPr lang="en-US" sz="20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0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501" y="0"/>
            <a:ext cx="726684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66675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latin typeface="Cambria" pitchFamily="18" charset="0"/>
              </a:rPr>
              <a:t>UNSUR-UNSUR PETA</a:t>
            </a:r>
          </a:p>
        </p:txBody>
      </p:sp>
    </p:spTree>
    <p:extLst>
      <p:ext uri="{BB962C8B-B14F-4D97-AF65-F5344CB8AC3E}">
        <p14:creationId xmlns:p14="http://schemas.microsoft.com/office/powerpoint/2010/main" val="314598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158" y="0"/>
            <a:ext cx="726684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66675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latin typeface="Cambria" pitchFamily="18" charset="0"/>
              </a:rPr>
              <a:t>UNSUR-UNSUR PETA</a:t>
            </a:r>
          </a:p>
        </p:txBody>
      </p:sp>
    </p:spTree>
    <p:extLst>
      <p:ext uri="{BB962C8B-B14F-4D97-AF65-F5344CB8AC3E}">
        <p14:creationId xmlns:p14="http://schemas.microsoft.com/office/powerpoint/2010/main" val="113967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1066</Words>
  <Application>Microsoft Office PowerPoint</Application>
  <PresentationFormat>On-screen Show (16:9)</PresentationFormat>
  <Paragraphs>224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Angsana New</vt:lpstr>
      <vt:lpstr>Arial</vt:lpstr>
      <vt:lpstr>Batang</vt:lpstr>
      <vt:lpstr>Berlin Sans FB</vt:lpstr>
      <vt:lpstr>Calibri</vt:lpstr>
      <vt:lpstr>Cambria</vt:lpstr>
      <vt:lpstr>Optima</vt:lpstr>
      <vt:lpstr>Office Theme</vt:lpstr>
      <vt:lpstr>Prinsip-prinsip Dasar Perpetaan dalam Perencanaan Keruangan</vt:lpstr>
      <vt:lpstr>Outline </vt:lpstr>
      <vt:lpstr>PowerPoint Presentation</vt:lpstr>
      <vt:lpstr>PENGERTIAN PETA</vt:lpstr>
      <vt:lpstr>SYARAT PETA</vt:lpstr>
      <vt:lpstr>FUNGSI PETA</vt:lpstr>
      <vt:lpstr>TUJUAN PEMBUATAN PETA</vt:lpstr>
      <vt:lpstr>UNSUR-UNSUR PETA</vt:lpstr>
      <vt:lpstr>UNSUR-UNSUR PETA</vt:lpstr>
      <vt:lpstr>UNSUR-UNSUR PETA</vt:lpstr>
      <vt:lpstr>UNSUR-UNSUR PETA</vt:lpstr>
      <vt:lpstr>JENIS-JENIS PETA</vt:lpstr>
      <vt:lpstr>JENIS-JENIS PETA</vt:lpstr>
      <vt:lpstr>Gambar</vt:lpstr>
      <vt:lpstr>SKALA PETA</vt:lpstr>
      <vt:lpstr>Pengaruh Terhadap Skala pada Peta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PETA</vt:lpstr>
      <vt:lpstr>SOFTWARE PETA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Prinsip-prinsip Dasar Perpetaan dalam Perencanaan Keruangan</dc:title>
  <dc:creator>NISAKHAIRA</dc:creator>
  <cp:lastModifiedBy>ASUS</cp:lastModifiedBy>
  <cp:revision>48</cp:revision>
  <dcterms:created xsi:type="dcterms:W3CDTF">2018-09-14T14:58:14Z</dcterms:created>
  <dcterms:modified xsi:type="dcterms:W3CDTF">2018-09-30T14:30:58Z</dcterms:modified>
</cp:coreProperties>
</file>