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5" r:id="rId2"/>
    <p:sldId id="284" r:id="rId3"/>
    <p:sldId id="263" r:id="rId4"/>
    <p:sldId id="266" r:id="rId5"/>
    <p:sldId id="264" r:id="rId6"/>
    <p:sldId id="267" r:id="rId7"/>
    <p:sldId id="302" r:id="rId8"/>
    <p:sldId id="303" r:id="rId9"/>
    <p:sldId id="273" r:id="rId10"/>
    <p:sldId id="333" r:id="rId11"/>
    <p:sldId id="298" r:id="rId12"/>
    <p:sldId id="299" r:id="rId13"/>
    <p:sldId id="300" r:id="rId14"/>
    <p:sldId id="294" r:id="rId15"/>
    <p:sldId id="335" r:id="rId16"/>
    <p:sldId id="279" r:id="rId17"/>
    <p:sldId id="280" r:id="rId18"/>
    <p:sldId id="336" r:id="rId19"/>
    <p:sldId id="337" r:id="rId20"/>
    <p:sldId id="338" r:id="rId21"/>
    <p:sldId id="339" r:id="rId22"/>
    <p:sldId id="340" r:id="rId23"/>
    <p:sldId id="341" r:id="rId24"/>
    <p:sldId id="259" r:id="rId25"/>
    <p:sldId id="291" r:id="rId26"/>
    <p:sldId id="328" r:id="rId27"/>
    <p:sldId id="342" r:id="rId28"/>
    <p:sldId id="288" r:id="rId29"/>
    <p:sldId id="289" r:id="rId30"/>
    <p:sldId id="309" r:id="rId31"/>
    <p:sldId id="330" r:id="rId32"/>
    <p:sldId id="331" r:id="rId33"/>
    <p:sldId id="321" r:id="rId34"/>
    <p:sldId id="33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01"/>
    <a:srgbClr val="CA5501"/>
    <a:srgbClr val="DF3C4C"/>
    <a:srgbClr val="E01A1D"/>
    <a:srgbClr val="19A25D"/>
    <a:srgbClr val="45CC90"/>
    <a:srgbClr val="33C95F"/>
    <a:srgbClr val="884A62"/>
    <a:srgbClr val="04559C"/>
    <a:srgbClr val="C60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D122-0E88-42D8-86D3-073A184755AF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4651-8B6B-4EC1-BDAD-949842840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2409-066F-456F-B9F1-AC7EA2AFF23C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4DF3-8C31-4A6F-ABFF-BE2375CF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7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7170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525D62"/>
              </a:clrFrom>
              <a:clrTo>
                <a:srgbClr val="525D6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6893" y="2046276"/>
            <a:ext cx="6717107" cy="22208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2002" y="2618086"/>
            <a:ext cx="5598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nn-N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SISTEM PROYEKSI &amp; </a:t>
            </a:r>
            <a:br>
              <a:rPr lang="nn-N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nn-N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SISTEM KOORDINAT PETA</a:t>
            </a:r>
            <a:endParaRPr lang="en-A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4" descr="EarthOrthographicMapProjecti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56" y="2046276"/>
            <a:ext cx="2250797" cy="22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3160" y="79313"/>
            <a:ext cx="2707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Batang" pitchFamily="18" charset="-127"/>
                <a:ea typeface="Batang" pitchFamily="18" charset="-127"/>
              </a:rPr>
              <a:t>Mata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Kuliah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Survey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Pemetaan</a:t>
            </a:r>
            <a:endParaRPr lang="en-US" sz="1200" dirty="0">
              <a:latin typeface="Batang" pitchFamily="18" charset="-127"/>
              <a:ea typeface="Batang" pitchFamily="18" charset="-127"/>
            </a:endParaRPr>
          </a:p>
          <a:p>
            <a:r>
              <a:rPr lang="en-US" sz="1200" dirty="0" err="1">
                <a:latin typeface="Batang" pitchFamily="18" charset="-127"/>
                <a:ea typeface="Batang" pitchFamily="18" charset="-127"/>
              </a:rPr>
              <a:t>Bahan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Ajar </a:t>
            </a:r>
            <a:r>
              <a:rPr lang="en-US" sz="1200" dirty="0" err="1">
                <a:latin typeface="Batang" pitchFamily="18" charset="-127"/>
                <a:ea typeface="Batang" pitchFamily="18" charset="-127"/>
              </a:rPr>
              <a:t>Pertemuan</a:t>
            </a:r>
            <a:r>
              <a:rPr lang="en-US" sz="1200" dirty="0">
                <a:latin typeface="Batang" pitchFamily="18" charset="-127"/>
                <a:ea typeface="Batang" pitchFamily="18" charset="-127"/>
              </a:rPr>
              <a:t> Ke-3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35522" y="4510677"/>
            <a:ext cx="4475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latin typeface="Cambria" pitchFamily="18" charset="0"/>
              </a:rPr>
              <a:t>Disiapkan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oleh</a:t>
            </a:r>
            <a:r>
              <a:rPr lang="en-US" dirty="0">
                <a:latin typeface="Cambria" pitchFamily="18" charset="0"/>
              </a:rPr>
              <a:t>:</a:t>
            </a:r>
          </a:p>
          <a:p>
            <a:pPr algn="r"/>
            <a:r>
              <a:rPr lang="en-US" dirty="0" err="1">
                <a:latin typeface="Cambria" pitchFamily="18" charset="0"/>
              </a:rPr>
              <a:t>Akhmad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Fais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Fauzi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21" y="6517980"/>
            <a:ext cx="9173929" cy="34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JURUSAN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 PERENCANAAN WILAYAH DAN KOTA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FAKULTAS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TEKNIK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id-ID" altLang="en-US" sz="1600" b="1" dirty="0">
                <a:solidFill>
                  <a:schemeClr val="bg1">
                    <a:lumMod val="50000"/>
                  </a:schemeClr>
                </a:solidFill>
              </a:rPr>
              <a:t>UNIVERSITAS ESA UNGGUL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</a:rPr>
              <a:t> | 2018</a:t>
            </a:r>
            <a:endParaRPr lang="id-ID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Hasil gambar untuk logo esa unggu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308" y="1313"/>
            <a:ext cx="914400" cy="9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3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0156" y="126246"/>
            <a:ext cx="1265692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Proyeksi</a:t>
            </a:r>
            <a:r>
              <a:rPr lang="en-US" sz="1600" dirty="0"/>
              <a:t> Normal (Polar)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7218" y="126246"/>
            <a:ext cx="126569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Proyeksi</a:t>
            </a:r>
            <a:r>
              <a:rPr lang="en-US" sz="1600" dirty="0"/>
              <a:t> Miring (Oblique)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5402" y="126246"/>
            <a:ext cx="12656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Proyeksi</a:t>
            </a:r>
            <a:r>
              <a:rPr lang="en-US" sz="1600" dirty="0"/>
              <a:t> Transversal (Equatorial)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6906" y="1183223"/>
            <a:ext cx="6327094" cy="5522075"/>
            <a:chOff x="1902087" y="-67562"/>
            <a:chExt cx="7153631" cy="6855330"/>
          </a:xfrm>
        </p:grpSpPr>
        <p:pic>
          <p:nvPicPr>
            <p:cNvPr id="1026" name="Picture 2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29300" y="4129112"/>
              <a:ext cx="6599831" cy="265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4579" y="2146915"/>
              <a:ext cx="2180798" cy="1923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41286" y="2088581"/>
              <a:ext cx="2314432" cy="206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2087" y="2088581"/>
              <a:ext cx="2320118" cy="204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0013" y="-67562"/>
              <a:ext cx="2208627" cy="237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3944" y="13562"/>
              <a:ext cx="2219747" cy="220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asil gambar untuk Jenis-jenis proyeksi peta menurut posisi sumbu simetri bidang proyeksi yang digunakan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28155" y="-28641"/>
              <a:ext cx="2166424" cy="225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0" y="-16850"/>
            <a:ext cx="2961564" cy="18183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Proyeksi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i="1" dirty="0" err="1"/>
              <a:t>Posisi</a:t>
            </a:r>
            <a:r>
              <a:rPr lang="en-US" sz="2000" i="1" dirty="0"/>
              <a:t> </a:t>
            </a:r>
            <a:r>
              <a:rPr lang="en-US" sz="2000" i="1" dirty="0" err="1"/>
              <a:t>Sumbu</a:t>
            </a:r>
            <a:r>
              <a:rPr lang="en-US" sz="2000" i="1" dirty="0"/>
              <a:t> </a:t>
            </a:r>
            <a:r>
              <a:rPr lang="en-US" sz="2000" i="1" dirty="0" err="1"/>
              <a:t>Simetri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Proyeksi</a:t>
            </a:r>
            <a:r>
              <a:rPr lang="en-US" sz="2000" i="1" dirty="0"/>
              <a:t> </a:t>
            </a:r>
            <a:r>
              <a:rPr lang="en-US" sz="2000" i="1" dirty="0" err="1"/>
              <a:t>Terhadap</a:t>
            </a:r>
            <a:r>
              <a:rPr lang="en-US" sz="2000" i="1" dirty="0"/>
              <a:t> </a:t>
            </a:r>
            <a:r>
              <a:rPr lang="en-US" sz="2000" i="1" dirty="0" err="1"/>
              <a:t>Sumbu</a:t>
            </a:r>
            <a:r>
              <a:rPr lang="en-US" sz="2000" i="1" dirty="0"/>
              <a:t> </a:t>
            </a:r>
            <a:r>
              <a:rPr lang="en-US" sz="2000" i="1" dirty="0" err="1"/>
              <a:t>Bumi</a:t>
            </a:r>
            <a:endParaRPr lang="en-US" sz="2000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1118815" y="2049579"/>
            <a:ext cx="2724115" cy="4544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dirty="0"/>
              <a:t>Proyeksi planar</a:t>
            </a:r>
            <a:r>
              <a:rPr lang="en-US" sz="2000" b="1" dirty="0"/>
              <a:t>/ azimuthal/zenithal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id-ID" sz="2000" b="1" dirty="0"/>
              <a:t>Proyeksi kerucut</a:t>
            </a:r>
            <a:r>
              <a:rPr lang="en-US" sz="2000" b="1" dirty="0"/>
              <a:t>/conical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id-ID" sz="2000" b="1" dirty="0"/>
              <a:t>Proyeksi silinder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747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2148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i="1"/>
              <a:t>Proyeksi Tangent:</a:t>
            </a:r>
            <a:r>
              <a:rPr lang="en-US" sz="2000"/>
              <a:t> bola bumi bersinggungan dengan bidang proyeksi</a:t>
            </a:r>
          </a:p>
          <a:p>
            <a:r>
              <a:rPr lang="en-US" sz="2000" i="1"/>
              <a:t>Proyeksi Secant:</a:t>
            </a:r>
            <a:r>
              <a:rPr lang="en-US" sz="2000"/>
              <a:t> bola bumi berpotongan dengan bidang proyeksi</a:t>
            </a:r>
          </a:p>
          <a:p>
            <a:endParaRPr lang="en-US" sz="20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01" y="243117"/>
            <a:ext cx="8380683" cy="1039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Jenis Proyeksi Menurut </a:t>
            </a:r>
            <a:r>
              <a:rPr lang="sv-SE" sz="3200"/>
              <a:t>Persinggungan Bidang Proyeksi Dengan Bola Bumi </a:t>
            </a:r>
            <a:endParaRPr lang="en-US" sz="3200"/>
          </a:p>
        </p:txBody>
      </p:sp>
      <p:pic>
        <p:nvPicPr>
          <p:cNvPr id="5" name="Picture 6" descr="http://geographx.co.nz/_wp/wp-content/uploads/2012/01/Transvers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469" y="2380517"/>
            <a:ext cx="7317554" cy="20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geographx.co.nz/_wp/wp-content/uploads/2012/01/Secan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700" y="4552709"/>
            <a:ext cx="7518400" cy="21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3498" y="6501009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geographx.co.nz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4701" y="4263356"/>
            <a:ext cx="2470546" cy="7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2000" b="1" dirty="0"/>
              <a:t>Proyeksi planar</a:t>
            </a:r>
            <a:r>
              <a:rPr lang="en-US" sz="2000" b="1" dirty="0"/>
              <a:t>/ azimuthal/zenithal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46827" y="4055362"/>
            <a:ext cx="2006418" cy="745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P</a:t>
            </a:r>
            <a:r>
              <a:rPr lang="id-ID" sz="2000" b="1" dirty="0"/>
              <a:t>royeksi kerucut</a:t>
            </a:r>
            <a:r>
              <a:rPr lang="en-US" sz="2000" b="1" dirty="0"/>
              <a:t>/conical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71842" y="4428331"/>
            <a:ext cx="2724115" cy="4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2000" b="1" dirty="0"/>
              <a:t>Proyeksi silinder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278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40054"/>
            <a:ext cx="7886700" cy="87119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Proyeksi Azimuthal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28649" y="2897916"/>
            <a:ext cx="5477329" cy="3024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/>
              <a:t>Ciri-ciri Proyeksi Azimuthal:</a:t>
            </a:r>
          </a:p>
          <a:p>
            <a:r>
              <a:rPr lang="en-US" sz="2000"/>
              <a:t>Garis-garis bujur sebagai garis lurus yang berpusat pada kutub.</a:t>
            </a:r>
          </a:p>
          <a:p>
            <a:r>
              <a:rPr lang="en-US" sz="2000"/>
              <a:t>Garis lintang digambarkan dalam bentuk lingkaran yang konsentris mengelilingi kutub.</a:t>
            </a:r>
          </a:p>
          <a:p>
            <a:r>
              <a:rPr lang="en-US" sz="2000"/>
              <a:t>Sudut antara garis bujur yang satu dengan lainnya pada peta besarnya sama.</a:t>
            </a:r>
          </a:p>
          <a:p>
            <a:r>
              <a:rPr lang="en-US" sz="2000"/>
              <a:t>Seluruh permukaan bumi jika digambarkan dengan proyeksi ini akan berbentuk lingkaran.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8649" y="1362179"/>
            <a:ext cx="7886701" cy="107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/>
              <a:t>Proyeksi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proyeksinya</a:t>
            </a:r>
            <a:r>
              <a:rPr lang="en-US" dirty="0"/>
              <a:t>.</a:t>
            </a:r>
          </a:p>
          <a:p>
            <a:r>
              <a:rPr lang="en-US" dirty="0" err="1"/>
              <a:t>Cukup</a:t>
            </a:r>
            <a:r>
              <a:rPr lang="en-US" dirty="0"/>
              <a:t> b</a:t>
            </a:r>
            <a:r>
              <a:rPr lang="id-ID" dirty="0"/>
              <a:t>aik untuk pengamatan secara global</a:t>
            </a:r>
            <a:r>
              <a:rPr lang="en-US" dirty="0"/>
              <a:t>.</a:t>
            </a:r>
            <a:endParaRPr lang="id-ID" dirty="0"/>
          </a:p>
          <a:p>
            <a:r>
              <a:rPr lang="id-ID" dirty="0"/>
              <a:t>Biasanya bidang datar disinggungkan pada suatu titik (bisa kutub atau ekuator) </a:t>
            </a:r>
            <a:endParaRPr lang="en-GB" dirty="0"/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978" y="2553655"/>
            <a:ext cx="2554515" cy="371350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784660" y="6172430"/>
            <a:ext cx="1359340" cy="26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Gambar: Palmer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7906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elajar.kemdikbud.go.id/file_storage/modul_online/MO_123/Image/geo103_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4745" y="723331"/>
            <a:ext cx="5793410" cy="57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142" y="353999"/>
            <a:ext cx="7854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Proyeksi Azimut Normal cocok untuk memproyeksikan daerah kutub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2602" y="6462087"/>
            <a:ext cx="6967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/>
              <a:t>Peta daerah kutub utara hasil proyeksi Azimuth Normal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728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2615" y="886322"/>
            <a:ext cx="3331385" cy="16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0552" y="2536614"/>
            <a:ext cx="3035974" cy="181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3785" y="1641366"/>
            <a:ext cx="6034936" cy="1139165"/>
          </a:xfrm>
        </p:spPr>
        <p:txBody>
          <a:bodyPr>
            <a:normAutofit/>
          </a:bodyPr>
          <a:lstStyle/>
          <a:p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Azimutal</a:t>
            </a:r>
            <a:r>
              <a:rPr lang="en-US" sz="2400" dirty="0"/>
              <a:t> </a:t>
            </a:r>
            <a:r>
              <a:rPr lang="en-US" sz="2400" dirty="0" err="1"/>
              <a:t>Gnomonis</a:t>
            </a:r>
            <a:r>
              <a:rPr lang="en-US" sz="2400" dirty="0"/>
              <a:t>,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bola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3785" y="2730200"/>
            <a:ext cx="5487694" cy="158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Azimutal</a:t>
            </a:r>
            <a:r>
              <a:rPr lang="en-US" dirty="0"/>
              <a:t> </a:t>
            </a:r>
            <a:r>
              <a:rPr lang="en-US" dirty="0" err="1"/>
              <a:t>Stereografis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di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singgung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bola </a:t>
            </a:r>
            <a:r>
              <a:rPr lang="en-US" dirty="0" err="1"/>
              <a:t>bumi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3977" y="4347698"/>
            <a:ext cx="2117381" cy="254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53785" y="4546709"/>
            <a:ext cx="6188902" cy="251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Azimutal</a:t>
            </a:r>
            <a:r>
              <a:rPr lang="en-US" dirty="0"/>
              <a:t> </a:t>
            </a:r>
            <a:r>
              <a:rPr lang="en-US" dirty="0" err="1"/>
              <a:t>Orthografik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terhingga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garis-garis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</a:p>
          <a:p>
            <a:pPr marL="449263" lvl="1" indent="0">
              <a:buNone/>
            </a:pP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338114" y="335739"/>
            <a:ext cx="5741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Karena proyeksi Azimuthal paling tepat untuk menggambarkan kutub, maka penggambaran kutub melalui proyeksi ini dibedakan menjadi 3 macam</a:t>
            </a:r>
          </a:p>
        </p:txBody>
      </p:sp>
    </p:spTree>
    <p:extLst>
      <p:ext uri="{BB962C8B-B14F-4D97-AF65-F5344CB8AC3E}">
        <p14:creationId xmlns:p14="http://schemas.microsoft.com/office/powerpoint/2010/main" val="220004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9Hw9oUy2y7k/UFWvdM5yItI/AAAAAAAAAOI/WdVM_q-krtA/s400/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33" y="236483"/>
            <a:ext cx="3123652" cy="27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jlHKcoFEIbk/UFWviCXkiyI/AAAAAAAAAOQ/V1nj5yxEs98/s400/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9664" y="2175494"/>
            <a:ext cx="2617077" cy="27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1_zteg3bTvg/UFWvnXazGSI/AAAAAAAAAOY/WmoLq5csMVs/s400/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741" y="4124760"/>
            <a:ext cx="3427259" cy="27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527" y="3172782"/>
            <a:ext cx="284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Azimutal</a:t>
            </a:r>
            <a:r>
              <a:rPr lang="en-US" dirty="0"/>
              <a:t> </a:t>
            </a:r>
            <a:r>
              <a:rPr lang="en-US" dirty="0" err="1"/>
              <a:t>Gnomonis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5469" y="4908734"/>
            <a:ext cx="3005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Azimutal</a:t>
            </a:r>
            <a:r>
              <a:rPr lang="en-US" dirty="0"/>
              <a:t> </a:t>
            </a:r>
            <a:r>
              <a:rPr lang="en-US" dirty="0" err="1"/>
              <a:t>Stereografis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53559" y="3538751"/>
            <a:ext cx="296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Azimutal</a:t>
            </a:r>
            <a:r>
              <a:rPr lang="en-US" dirty="0"/>
              <a:t> </a:t>
            </a:r>
            <a:r>
              <a:rPr lang="en-US" dirty="0" err="1"/>
              <a:t>Orthografik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3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496050" cy="72072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Proyeksi Conical / Kerucut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6739" y="1951486"/>
            <a:ext cx="5756406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err="1"/>
              <a:t>Ciri</a:t>
            </a:r>
            <a:r>
              <a:rPr lang="en-US" sz="2200" dirty="0"/>
              <a:t> – </a:t>
            </a:r>
            <a:r>
              <a:rPr lang="en-US" sz="2200" dirty="0" err="1"/>
              <a:t>cirinya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lain:</a:t>
            </a:r>
          </a:p>
          <a:p>
            <a:pPr marL="533400" indent="-361950"/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bujur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lurus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berkonvergensi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kutub</a:t>
            </a:r>
            <a:r>
              <a:rPr lang="en-US" sz="2200" dirty="0"/>
              <a:t>.</a:t>
            </a:r>
          </a:p>
          <a:p>
            <a:pPr marL="533400" indent="-361950"/>
            <a:r>
              <a:rPr lang="en-US" sz="2200" dirty="0" err="1"/>
              <a:t>Garis</a:t>
            </a:r>
            <a:r>
              <a:rPr lang="en-US" sz="2200" dirty="0"/>
              <a:t> </a:t>
            </a:r>
            <a:r>
              <a:rPr lang="en-US" sz="2200" dirty="0" err="1"/>
              <a:t>lintang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busur</a:t>
            </a:r>
            <a:r>
              <a:rPr lang="en-US" sz="2200" dirty="0"/>
              <a:t> </a:t>
            </a:r>
            <a:r>
              <a:rPr lang="en-US" sz="2200" dirty="0" err="1"/>
              <a:t>lingkaran</a:t>
            </a:r>
            <a:r>
              <a:rPr lang="en-US" sz="2200" dirty="0"/>
              <a:t> yang </a:t>
            </a:r>
            <a:r>
              <a:rPr lang="en-US" sz="2200" dirty="0" err="1"/>
              <a:t>konsentris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titik</a:t>
            </a:r>
            <a:r>
              <a:rPr lang="en-US" sz="2200" dirty="0"/>
              <a:t> </a:t>
            </a:r>
            <a:r>
              <a:rPr lang="en-US" sz="2200" dirty="0" err="1"/>
              <a:t>pusatnya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kutub</a:t>
            </a:r>
            <a:r>
              <a:rPr lang="en-US" sz="2200" dirty="0"/>
              <a:t> </a:t>
            </a:r>
            <a:r>
              <a:rPr lang="en-US" sz="2200" dirty="0" err="1"/>
              <a:t>bumi</a:t>
            </a:r>
            <a:r>
              <a:rPr lang="en-US" sz="2200" dirty="0"/>
              <a:t>.</a:t>
            </a:r>
          </a:p>
          <a:p>
            <a:pPr marL="533400" indent="-361950"/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menggambarkan</a:t>
            </a:r>
            <a:r>
              <a:rPr lang="en-US" sz="2200" dirty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</a:t>
            </a:r>
            <a:r>
              <a:rPr lang="en-US" sz="2200" dirty="0" err="1"/>
              <a:t>permukaan</a:t>
            </a:r>
            <a:r>
              <a:rPr lang="en-US" sz="2200" dirty="0"/>
              <a:t> </a:t>
            </a:r>
            <a:r>
              <a:rPr lang="en-US" sz="2200" dirty="0" err="1"/>
              <a:t>bumi</a:t>
            </a:r>
            <a:r>
              <a:rPr lang="en-US" sz="2200" dirty="0"/>
              <a:t>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kutub</a:t>
            </a:r>
            <a:r>
              <a:rPr lang="en-US" sz="2200" dirty="0"/>
              <a:t> </a:t>
            </a:r>
            <a:r>
              <a:rPr lang="en-US" sz="2200" dirty="0" err="1"/>
              <a:t>bumi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digambarkan</a:t>
            </a:r>
            <a:r>
              <a:rPr lang="en-US" sz="2200" dirty="0"/>
              <a:t>.</a:t>
            </a:r>
          </a:p>
          <a:p>
            <a:pPr marL="533400" indent="-361950"/>
            <a:r>
              <a:rPr lang="en-US" sz="2200" dirty="0" err="1"/>
              <a:t>Seluruh</a:t>
            </a:r>
            <a:r>
              <a:rPr lang="en-US" sz="2200" dirty="0"/>
              <a:t> </a:t>
            </a:r>
            <a:r>
              <a:rPr lang="en-US" sz="2200" dirty="0" err="1"/>
              <a:t>proyeksi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lingkaran</a:t>
            </a:r>
            <a:r>
              <a:rPr lang="en-US" sz="2200" dirty="0"/>
              <a:t> </a:t>
            </a:r>
            <a:r>
              <a:rPr lang="en-US" sz="2200" dirty="0" err="1"/>
              <a:t>sempurna</a:t>
            </a:r>
            <a:r>
              <a:rPr lang="en-US" sz="2200" dirty="0"/>
              <a:t>,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menggambarkan</a:t>
            </a:r>
            <a:r>
              <a:rPr lang="en-US" sz="2200" dirty="0"/>
              <a:t> </a:t>
            </a:r>
            <a:r>
              <a:rPr lang="en-US" sz="2200" dirty="0" err="1"/>
              <a:t>daerah</a:t>
            </a:r>
            <a:r>
              <a:rPr lang="en-US" sz="2200" dirty="0"/>
              <a:t> </a:t>
            </a:r>
            <a:r>
              <a:rPr lang="en-US" sz="2200" dirty="0" err="1"/>
              <a:t>lintang</a:t>
            </a:r>
            <a:r>
              <a:rPr lang="en-US" sz="2200" dirty="0"/>
              <a:t> </a:t>
            </a:r>
            <a:r>
              <a:rPr lang="en-US" sz="2200" dirty="0" err="1"/>
              <a:t>rendah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daerah</a:t>
            </a:r>
            <a:r>
              <a:rPr lang="en-US" sz="2200" dirty="0"/>
              <a:t> </a:t>
            </a:r>
            <a:r>
              <a:rPr lang="en-US" sz="2200" dirty="0" err="1"/>
              <a:t>lintang</a:t>
            </a:r>
            <a:r>
              <a:rPr lang="en-US" sz="2200" dirty="0"/>
              <a:t> 45°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lintang</a:t>
            </a:r>
            <a:r>
              <a:rPr lang="en-US" sz="2200" dirty="0"/>
              <a:t> </a:t>
            </a:r>
            <a:r>
              <a:rPr lang="en-US" sz="2200" dirty="0" err="1"/>
              <a:t>tengah</a:t>
            </a:r>
            <a:r>
              <a:rPr lang="en-US" sz="2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1362180"/>
            <a:ext cx="69731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proyeksi yang menggunakan kerucut sebagai bidang proyeksinya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603" y="2209567"/>
            <a:ext cx="2438400" cy="39478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784660" y="6172430"/>
            <a:ext cx="1359340" cy="26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Gambar: Palmer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223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564152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khatulistiwa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Daerah </a:t>
            </a:r>
            <a:r>
              <a:rPr lang="en-US" dirty="0" err="1"/>
              <a:t>kutub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Makin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wilayahnya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ekuator</a:t>
            </a:r>
            <a:r>
              <a:rPr lang="en-US" dirty="0"/>
              <a:t> </a:t>
            </a:r>
            <a:r>
              <a:rPr lang="en-US" dirty="0" err="1"/>
              <a:t>khatulistiwa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lintang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1362180"/>
            <a:ext cx="69731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proyeksi yang menggunakan tabung sebagai bidang proyeksinya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365127"/>
            <a:ext cx="6496050" cy="7207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Proyeksi Silinder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057" y="1825625"/>
            <a:ext cx="2558089" cy="456443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84660" y="6390056"/>
            <a:ext cx="1359340" cy="26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/>
              <a:t>Gambar: Palmer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71997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79" y="1277257"/>
            <a:ext cx="4162879" cy="4652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u="sng" dirty="0" err="1"/>
              <a:t>Proyeksi</a:t>
            </a:r>
            <a:r>
              <a:rPr lang="en-US" sz="2400" u="sng" dirty="0"/>
              <a:t> Bonne (Equal Area)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r>
              <a:rPr lang="en-US" sz="2400" dirty="0"/>
              <a:t> </a:t>
            </a:r>
            <a:r>
              <a:rPr lang="en-US" sz="2400" dirty="0" err="1"/>
              <a:t>terbagi</a:t>
            </a:r>
            <a:r>
              <a:rPr lang="en-US" sz="2400" dirty="0"/>
              <a:t> </a:t>
            </a:r>
            <a:r>
              <a:rPr lang="en-US" sz="2400" dirty="0" err="1"/>
              <a:t>merata</a:t>
            </a:r>
            <a:r>
              <a:rPr lang="en-US" sz="2400" dirty="0"/>
              <a:t>/</a:t>
            </a:r>
            <a:r>
              <a:rPr lang="en-US" sz="2400" dirty="0" err="1"/>
              <a:t>sifat-sifatnya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skalanya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meridian </a:t>
            </a:r>
            <a:r>
              <a:rPr lang="en-US" sz="2400" dirty="0" err="1"/>
              <a:t>tengah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meridian </a:t>
            </a:r>
            <a:r>
              <a:rPr lang="en-US" sz="2400" dirty="0" err="1"/>
              <a:t>tengah</a:t>
            </a:r>
            <a:r>
              <a:rPr lang="en-US" sz="2400" dirty="0"/>
              <a:t>,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terganggu</a:t>
            </a:r>
            <a:r>
              <a:rPr lang="en-US" sz="2400" dirty="0"/>
              <a:t>/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distorsi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Asia yang </a:t>
            </a:r>
            <a:r>
              <a:rPr lang="en-US" sz="2400" dirty="0" err="1"/>
              <a:t>letaknya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khatulistiwa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Proyeksi</a:t>
            </a:r>
            <a:r>
              <a:rPr lang="en-US" sz="2400" dirty="0"/>
              <a:t> Boone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Ringober</a:t>
            </a:r>
            <a:r>
              <a:rPr lang="en-US" sz="2400" dirty="0"/>
              <a:t> Boone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pertengahan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1700-an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memetakan</a:t>
            </a:r>
            <a:r>
              <a:rPr lang="en-US" sz="2400" dirty="0"/>
              <a:t> </a:t>
            </a:r>
            <a:r>
              <a:rPr lang="en-US" sz="2400" dirty="0" err="1"/>
              <a:t>negara-negara</a:t>
            </a:r>
            <a:r>
              <a:rPr lang="en-US" sz="2400" dirty="0"/>
              <a:t> di </a:t>
            </a:r>
            <a:r>
              <a:rPr lang="en-US" sz="2400" dirty="0" err="1"/>
              <a:t>lintang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Serikat</a:t>
            </a:r>
            <a:r>
              <a:rPr lang="en-US" sz="2400" dirty="0"/>
              <a:t>. </a:t>
            </a:r>
          </a:p>
        </p:txBody>
      </p:sp>
      <p:pic>
        <p:nvPicPr>
          <p:cNvPr id="8194" name="Picture 2" descr="https://belajar.kemdikbud.go.id/file_storage/modul_online/MO_123/Image/geo103_38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49"/>
          <a:stretch/>
        </p:blipFill>
        <p:spPr bwMode="auto">
          <a:xfrm>
            <a:off x="4807191" y="839560"/>
            <a:ext cx="3480466" cy="28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849" y="337683"/>
            <a:ext cx="8126468" cy="5018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886" y="3925570"/>
            <a:ext cx="2617959" cy="2488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03663" y="5930220"/>
            <a:ext cx="137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progonos.com</a:t>
            </a:r>
          </a:p>
        </p:txBody>
      </p:sp>
    </p:spTree>
    <p:extLst>
      <p:ext uri="{BB962C8B-B14F-4D97-AF65-F5344CB8AC3E}">
        <p14:creationId xmlns:p14="http://schemas.microsoft.com/office/powerpoint/2010/main" val="315661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77257"/>
            <a:ext cx="4162879" cy="4652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u="sng"/>
              <a:t>Proyeksi Sinusoidal</a:t>
            </a:r>
          </a:p>
          <a:p>
            <a:r>
              <a:rPr lang="en-US" sz="2400"/>
              <a:t>Pada proyeksi ini menghasilkan sudut dan jarak sesuai pada meridian tengah dan daerah khatulistiwa sama luas. </a:t>
            </a:r>
          </a:p>
          <a:p>
            <a:r>
              <a:rPr lang="en-US" sz="2400"/>
              <a:t>Jarak antara meridian sesuai, begitu pula jarak antar paralel.</a:t>
            </a:r>
          </a:p>
          <a:p>
            <a:r>
              <a:rPr lang="en-US" sz="2400"/>
              <a:t>Baik untuk menggambar daerah-daerah yang kecil dimana saja. Juga untuk daerah-daerah yang luas yang letaknya jauh dari khatulistiwa. </a:t>
            </a:r>
          </a:p>
          <a:p>
            <a:r>
              <a:rPr lang="en-US" sz="2400"/>
              <a:t>Proyeksi ini sering dipakai untuk Amerika Selatan, Australia dan Afrika.</a:t>
            </a:r>
          </a:p>
        </p:txBody>
      </p:sp>
      <p:pic>
        <p:nvPicPr>
          <p:cNvPr id="10242" name="Picture 2" descr="Hasil gambar untuk sinusoidal proj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28" y="4528299"/>
            <a:ext cx="4451804" cy="22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9693" y="6475734"/>
            <a:ext cx="1378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progonos.com</a:t>
            </a:r>
          </a:p>
        </p:txBody>
      </p:sp>
      <p:pic>
        <p:nvPicPr>
          <p:cNvPr id="10244" name="Picture 4" descr="Hasil gambar untuk sinusoidal project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328" y="2225547"/>
            <a:ext cx="4375204" cy="21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2.bp.blogspot.com/-K_xLxSUzHvs/UFWu_FHX_GI/AAAAAAAAANQ/zUZox9gAmag/s400/b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26999"/>
            <a:ext cx="3086100" cy="20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3848" y="140832"/>
            <a:ext cx="4476751" cy="8385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72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781403"/>
            <a:ext cx="8723085" cy="9121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SISTEM</a:t>
            </a:r>
            <a:r>
              <a:rPr lang="en-US" b="1" dirty="0">
                <a:latin typeface="Arial Black" panose="020B0A04020102020204" pitchFamily="34" charset="0"/>
              </a:rPr>
              <a:t> PROYEKSI 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PETA</a:t>
            </a:r>
          </a:p>
        </p:txBody>
      </p:sp>
      <p:pic>
        <p:nvPicPr>
          <p:cNvPr id="4" name="Picture 5" descr="globe_gores_cutting_l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486" y="3062514"/>
            <a:ext cx="2553167" cy="37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arth0_globe1_par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596" y="3062514"/>
            <a:ext cx="2527688" cy="37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eart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2515"/>
            <a:ext cx="3795486" cy="37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92688" y="6550222"/>
            <a:ext cx="2451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Times New Roman" panose="02020603050405020304" pitchFamily="18" charset="0"/>
              </a:rPr>
              <a:t>https://courses.washington.edu/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76251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77257"/>
            <a:ext cx="4162879" cy="4652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u="sng" dirty="0" err="1"/>
              <a:t>Proyeksi</a:t>
            </a:r>
            <a:r>
              <a:rPr lang="en-US" sz="2400" u="sng" dirty="0"/>
              <a:t> </a:t>
            </a:r>
            <a:r>
              <a:rPr lang="en-US" sz="2400" u="sng" dirty="0" err="1"/>
              <a:t>Mollweide</a:t>
            </a:r>
            <a:r>
              <a:rPr lang="en-US" sz="2400" u="sng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peta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elips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khatulistiwa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bujur</a:t>
            </a:r>
            <a:r>
              <a:rPr lang="en-US" sz="2400" dirty="0"/>
              <a:t> yang </a:t>
            </a:r>
            <a:r>
              <a:rPr lang="en-US" sz="2400" dirty="0" err="1"/>
              <a:t>melengkung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rupa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terdistorsi</a:t>
            </a:r>
            <a:r>
              <a:rPr lang="en-US" sz="2400" dirty="0"/>
              <a:t> minimal.</a:t>
            </a:r>
          </a:p>
          <a:p>
            <a:r>
              <a:rPr lang="en-US" sz="2400" dirty="0" err="1"/>
              <a:t>Distorsi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di </a:t>
            </a:r>
            <a:r>
              <a:rPr lang="en-US" sz="2400" dirty="0" err="1"/>
              <a:t>tepi</a:t>
            </a:r>
            <a:r>
              <a:rPr lang="en-US" sz="2400" dirty="0"/>
              <a:t> </a:t>
            </a:r>
            <a:r>
              <a:rPr lang="en-US" sz="2400" dirty="0" err="1"/>
              <a:t>elips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.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mendekati</a:t>
            </a:r>
            <a:r>
              <a:rPr lang="en-US" sz="2400" dirty="0"/>
              <a:t> </a:t>
            </a:r>
            <a:r>
              <a:rPr lang="en-US" sz="2400" dirty="0" err="1"/>
              <a:t>kutub</a:t>
            </a:r>
            <a:r>
              <a:rPr lang="en-US" sz="2400" dirty="0"/>
              <a:t>,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</p:txBody>
      </p:sp>
      <p:pic>
        <p:nvPicPr>
          <p:cNvPr id="9218" name="Picture 2" descr="https://belajar.kemdikbud.go.id/file_storage/modul_online/MO_123/Image/geo103_41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33"/>
          <a:stretch/>
        </p:blipFill>
        <p:spPr bwMode="auto">
          <a:xfrm>
            <a:off x="4486728" y="1496577"/>
            <a:ext cx="4535024" cy="22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0" name="Picture 4" descr="Hasil gambar untuk mollweide projection ma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07"/>
          <a:stretch/>
        </p:blipFill>
        <p:spPr bwMode="auto">
          <a:xfrm>
            <a:off x="4486728" y="3910113"/>
            <a:ext cx="4535024" cy="22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98487" y="6162077"/>
            <a:ext cx="1623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/>
              <a:t>emapsworld.com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849" y="411273"/>
            <a:ext cx="6210302" cy="564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59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77257"/>
            <a:ext cx="4162879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/>
              <a:t>Proyeksi</a:t>
            </a:r>
            <a:r>
              <a:rPr lang="en-US" sz="2400" u="sng" dirty="0"/>
              <a:t> Gall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id-ID" sz="2400" dirty="0"/>
              <a:t>Sebuah proyeksi silinder yang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kesamaan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.</a:t>
            </a:r>
          </a:p>
          <a:p>
            <a:r>
              <a:rPr lang="en-US" sz="2400" dirty="0"/>
              <a:t>M</a:t>
            </a:r>
            <a:r>
              <a:rPr lang="id-ID" sz="2400" dirty="0"/>
              <a:t>irip dengan proyeksi Silinder Equal Area tetapi dengan paralel standar di 45 derajat Utara dan Selatan</a:t>
            </a:r>
            <a:endParaRPr lang="en-US" sz="2400" dirty="0"/>
          </a:p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lintang-lintang</a:t>
            </a:r>
            <a:r>
              <a:rPr lang="en-US" sz="2400" dirty="0"/>
              <a:t> yang </a:t>
            </a:r>
            <a:r>
              <a:rPr lang="en-US" sz="2400" dirty="0" err="1"/>
              <a:t>mendekati</a:t>
            </a:r>
            <a:r>
              <a:rPr lang="en-US" sz="2400" dirty="0"/>
              <a:t> </a:t>
            </a:r>
            <a:r>
              <a:rPr lang="en-US" sz="2400" dirty="0" err="1"/>
              <a:t>kutub</a:t>
            </a:r>
            <a:r>
              <a:rPr lang="en-US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0" name="Picture 2" descr="Hasil gambar untuk gall proj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450" y="4132993"/>
            <a:ext cx="30289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98180" y="6333268"/>
            <a:ext cx="1434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georeference.org</a:t>
            </a:r>
          </a:p>
        </p:txBody>
      </p:sp>
      <p:pic>
        <p:nvPicPr>
          <p:cNvPr id="6149" name="Picture 5" descr="http://1.bp.blogspot.com/-O1tcLmfd_74/UFWvNdzo3PI/AAAAAAAAANo/3vLzVj0-ri0/s400/b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434494"/>
            <a:ext cx="3810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23849" y="411273"/>
            <a:ext cx="6210302" cy="564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82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727" y="1550619"/>
            <a:ext cx="4489282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849" y="1277257"/>
            <a:ext cx="4162879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 err="1"/>
              <a:t>Proyeksi</a:t>
            </a:r>
            <a:r>
              <a:rPr lang="en-US" sz="2400" u="sng" dirty="0"/>
              <a:t> </a:t>
            </a:r>
            <a:r>
              <a:rPr lang="en-US" sz="2400" u="sng" dirty="0" err="1"/>
              <a:t>Homolografik</a:t>
            </a:r>
            <a:r>
              <a:rPr lang="en-US" sz="2400" u="sng" dirty="0"/>
              <a:t> (Goode)</a:t>
            </a:r>
          </a:p>
          <a:p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interrupted </a:t>
            </a:r>
            <a:endParaRPr lang="en-US" sz="2400" dirty="0"/>
          </a:p>
          <a:p>
            <a:r>
              <a:rPr lang="en-US" sz="2400" dirty="0" err="1"/>
              <a:t>Sifatnya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.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membetulkan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Mollweide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endParaRPr lang="en-US" sz="2400" dirty="0"/>
          </a:p>
          <a:p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terdistorsi</a:t>
            </a:r>
            <a:endParaRPr lang="en-US" sz="2400" dirty="0"/>
          </a:p>
        </p:txBody>
      </p:sp>
      <p:pic>
        <p:nvPicPr>
          <p:cNvPr id="13314" name="Picture 2" descr="http://www.georeference.org/doc/images/sc_projections_goode_hom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27" y="3892267"/>
            <a:ext cx="4031281" cy="17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82255" y="5930220"/>
            <a:ext cx="1434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georeference.org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849" y="411273"/>
            <a:ext cx="6210302" cy="5640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3799" y="411272"/>
            <a:ext cx="2882488" cy="1207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i="1" dirty="0"/>
              <a:t>Arbitrary/</a:t>
            </a:r>
            <a:r>
              <a:rPr lang="en-US" sz="2400" i="1" dirty="0" err="1"/>
              <a:t>Proyeksi</a:t>
            </a:r>
            <a:r>
              <a:rPr lang="en-US" sz="2400" i="1" dirty="0"/>
              <a:t> </a:t>
            </a:r>
            <a:r>
              <a:rPr lang="en-US" sz="2400" i="1" dirty="0" err="1"/>
              <a:t>Modifikasi</a:t>
            </a:r>
            <a:r>
              <a:rPr lang="en-US" sz="2400" i="1" dirty="0"/>
              <a:t>/</a:t>
            </a:r>
            <a:r>
              <a:rPr lang="en-US" sz="2400" i="1" dirty="0" err="1"/>
              <a:t>Gubahan</a:t>
            </a:r>
            <a:r>
              <a:rPr lang="en-US" sz="2400" i="1" dirty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9919" y="1818348"/>
            <a:ext cx="4122774" cy="4652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 err="1"/>
              <a:t>Proyeksi</a:t>
            </a:r>
            <a:r>
              <a:rPr lang="en-US" sz="1600" u="sng" dirty="0"/>
              <a:t> Mercator</a:t>
            </a:r>
          </a:p>
          <a:p>
            <a:r>
              <a:rPr lang="en-US" sz="1600" dirty="0" err="1"/>
              <a:t>Proyeksi</a:t>
            </a:r>
            <a:r>
              <a:rPr lang="en-US" sz="1600" dirty="0"/>
              <a:t> Mercator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i="1" dirty="0"/>
              <a:t>transverse-secant cylindrical projection</a:t>
            </a:r>
            <a:r>
              <a:rPr lang="en-US" sz="1600" dirty="0"/>
              <a:t> (</a:t>
            </a:r>
            <a:r>
              <a:rPr lang="en-US" sz="1600" dirty="0" err="1"/>
              <a:t>bidang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silinder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r>
              <a:rPr lang="en-US" sz="1600" dirty="0"/>
              <a:t> transverse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memotong</a:t>
            </a:r>
            <a:r>
              <a:rPr lang="en-US" sz="1600" dirty="0"/>
              <a:t> ellipsoid) </a:t>
            </a:r>
          </a:p>
          <a:p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layak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memetakan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</a:t>
            </a:r>
            <a:r>
              <a:rPr lang="en-US" sz="1600" dirty="0" err="1"/>
              <a:t>dekat</a:t>
            </a:r>
            <a:r>
              <a:rPr lang="en-US" sz="1600" dirty="0"/>
              <a:t> </a:t>
            </a:r>
            <a:r>
              <a:rPr lang="en-US" sz="1600" dirty="0" err="1"/>
              <a:t>ekuator</a:t>
            </a:r>
            <a:r>
              <a:rPr lang="en-US" sz="1600" dirty="0"/>
              <a:t>. Akan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makin</a:t>
            </a:r>
            <a:r>
              <a:rPr lang="en-US" sz="1600" dirty="0"/>
              <a:t> </a:t>
            </a:r>
            <a:r>
              <a:rPr lang="en-US" sz="1600" dirty="0" err="1"/>
              <a:t>mendekati</a:t>
            </a:r>
            <a:r>
              <a:rPr lang="en-US" sz="1600" dirty="0"/>
              <a:t> </a:t>
            </a:r>
            <a:r>
              <a:rPr lang="en-US" sz="1600" dirty="0" err="1"/>
              <a:t>kutub</a:t>
            </a:r>
            <a:r>
              <a:rPr lang="en-US" sz="1600" dirty="0"/>
              <a:t>, </a:t>
            </a:r>
            <a:r>
              <a:rPr lang="en-US" sz="1600" dirty="0" err="1"/>
              <a:t>distorsi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Kutub-kutub</a:t>
            </a:r>
            <a:r>
              <a:rPr lang="en-US" sz="1600" dirty="0"/>
              <a:t> </a:t>
            </a:r>
            <a:r>
              <a:rPr lang="en-US" sz="1600" dirty="0" err="1"/>
              <a:t>hampir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dipetakan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di </a:t>
            </a:r>
            <a:r>
              <a:rPr lang="en-US" sz="1600" dirty="0" err="1"/>
              <a:t>posisi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terhingga</a:t>
            </a:r>
            <a:r>
              <a:rPr lang="en-US" sz="1600" dirty="0"/>
              <a:t>.</a:t>
            </a:r>
          </a:p>
          <a:p>
            <a:r>
              <a:rPr lang="en-US" sz="1600" dirty="0"/>
              <a:t>Interval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antarmeridian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ekuator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vertikal</a:t>
            </a:r>
            <a:r>
              <a:rPr lang="en-US" sz="1600" dirty="0"/>
              <a:t> </a:t>
            </a:r>
            <a:r>
              <a:rPr lang="en-US" sz="1600" dirty="0" err="1"/>
              <a:t>benar</a:t>
            </a:r>
            <a:r>
              <a:rPr lang="en-US" sz="1600" dirty="0"/>
              <a:t> </a:t>
            </a:r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skala</a:t>
            </a:r>
            <a:r>
              <a:rPr lang="en-US" sz="1600" dirty="0"/>
              <a:t>. Interval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antarparalel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,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mendekati</a:t>
            </a:r>
            <a:r>
              <a:rPr lang="en-US" sz="1600" dirty="0"/>
              <a:t> </a:t>
            </a:r>
            <a:r>
              <a:rPr lang="en-US" sz="1600" dirty="0" err="1"/>
              <a:t>kutub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lebar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Meskipun</a:t>
            </a:r>
            <a:r>
              <a:rPr lang="en-US" sz="1600" dirty="0"/>
              <a:t> </a:t>
            </a:r>
            <a:r>
              <a:rPr lang="en-US" sz="1600" dirty="0" err="1"/>
              <a:t>distorsi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UTM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keperluan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</a:t>
            </a:r>
            <a:r>
              <a:rPr lang="en-US" sz="1600" dirty="0" err="1"/>
              <a:t>detil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konstruksi</a:t>
            </a:r>
            <a:r>
              <a:rPr lang="en-US" sz="1600" dirty="0"/>
              <a:t>, </a:t>
            </a:r>
            <a:r>
              <a:rPr lang="en-US" sz="1600" dirty="0" err="1"/>
              <a:t>distorsi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diabaikan</a:t>
            </a:r>
            <a:r>
              <a:rPr lang="en-US" sz="1600" dirty="0"/>
              <a:t>. </a:t>
            </a:r>
          </a:p>
          <a:p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4312693" y="701361"/>
            <a:ext cx="4722124" cy="5219285"/>
          </a:xfrm>
        </p:spPr>
        <p:txBody>
          <a:bodyPr>
            <a:normAutofit/>
          </a:bodyPr>
          <a:lstStyle/>
          <a:p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Bumi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enam</a:t>
            </a:r>
            <a:r>
              <a:rPr lang="en-US" sz="1600" dirty="0"/>
              <a:t> </a:t>
            </a:r>
            <a:r>
              <a:rPr lang="en-US" sz="1600" dirty="0" err="1"/>
              <a:t>puluh</a:t>
            </a:r>
            <a:r>
              <a:rPr lang="en-US" sz="1600" dirty="0"/>
              <a:t> </a:t>
            </a:r>
            <a:r>
              <a:rPr lang="en-US" sz="1600" dirty="0" err="1"/>
              <a:t>zona</a:t>
            </a:r>
            <a:r>
              <a:rPr lang="en-US" sz="1600" dirty="0"/>
              <a:t>. </a:t>
            </a:r>
            <a:r>
              <a:rPr lang="en-US" sz="1600" dirty="0" err="1"/>
              <a:t>Tiap</a:t>
            </a:r>
            <a:r>
              <a:rPr lang="en-US" sz="1600" dirty="0"/>
              <a:t> </a:t>
            </a:r>
            <a:r>
              <a:rPr lang="en-US" sz="1600" dirty="0" err="1"/>
              <a:t>zona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lebar</a:t>
            </a:r>
            <a:r>
              <a:rPr lang="en-US" sz="1600" dirty="0"/>
              <a:t> 6° </a:t>
            </a:r>
            <a:r>
              <a:rPr lang="it-IT" sz="1600" dirty="0"/>
              <a:t>dengan meridian sentral berada di pusat zona.</a:t>
            </a:r>
          </a:p>
          <a:p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konformal</a:t>
            </a:r>
            <a:r>
              <a:rPr lang="en-US" sz="1600" dirty="0"/>
              <a:t> (</a:t>
            </a:r>
            <a:r>
              <a:rPr lang="en-US" sz="1600" b="1" dirty="0"/>
              <a:t>conformal </a:t>
            </a:r>
            <a:r>
              <a:rPr lang="en-US" sz="1600" dirty="0"/>
              <a:t>projection),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bentuk-bentuk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sudut-sudut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peta</a:t>
            </a:r>
            <a:r>
              <a:rPr lang="en-US" sz="1600" dirty="0"/>
              <a:t> </a:t>
            </a:r>
            <a:r>
              <a:rPr lang="en-US" sz="1600" dirty="0" err="1"/>
              <a:t>dipertahankan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aslinya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Setiap</a:t>
            </a:r>
            <a:r>
              <a:rPr lang="en-US" sz="1600" dirty="0"/>
              <a:t> zone UTM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koordinat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. </a:t>
            </a:r>
            <a:r>
              <a:rPr lang="en-US" sz="1600" dirty="0" err="1"/>
              <a:t>Titik</a:t>
            </a:r>
            <a:r>
              <a:rPr lang="en-US" sz="1600" dirty="0"/>
              <a:t> </a:t>
            </a:r>
            <a:r>
              <a:rPr lang="en-US" sz="1600" dirty="0" err="1"/>
              <a:t>nol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perpotongan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meridian </a:t>
            </a:r>
            <a:r>
              <a:rPr lang="en-US" sz="1600" dirty="0" err="1"/>
              <a:t>sentral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ekuator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Zona</a:t>
            </a:r>
            <a:r>
              <a:rPr lang="en-US" sz="1600" dirty="0"/>
              <a:t> </a:t>
            </a:r>
            <a:r>
              <a:rPr lang="en-US" sz="1600" dirty="0" err="1"/>
              <a:t>nomor</a:t>
            </a:r>
            <a:r>
              <a:rPr lang="en-US" sz="1600" dirty="0"/>
              <a:t> 1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yang </a:t>
            </a:r>
            <a:r>
              <a:rPr lang="en-US" sz="1600" dirty="0" err="1"/>
              <a:t>dibatasi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meridian 180°B </a:t>
            </a:r>
            <a:r>
              <a:rPr lang="en-US" sz="1600" dirty="0" err="1"/>
              <a:t>dan</a:t>
            </a:r>
            <a:r>
              <a:rPr lang="en-US" sz="1600" dirty="0"/>
              <a:t> 174°B, </a:t>
            </a:r>
            <a:r>
              <a:rPr lang="en-US" sz="1600" dirty="0" err="1"/>
              <a:t>dilanjutkan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 </a:t>
            </a:r>
            <a:r>
              <a:rPr lang="en-US" sz="1600" dirty="0" err="1"/>
              <a:t>timur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zona</a:t>
            </a:r>
            <a:r>
              <a:rPr lang="en-US" sz="1600" dirty="0"/>
              <a:t> </a:t>
            </a:r>
            <a:r>
              <a:rPr lang="en-US" sz="1600" dirty="0" err="1"/>
              <a:t>enam</a:t>
            </a:r>
            <a:r>
              <a:rPr lang="en-US" sz="1600" dirty="0"/>
              <a:t> </a:t>
            </a:r>
            <a:r>
              <a:rPr lang="en-US" sz="1600" dirty="0" err="1"/>
              <a:t>puluh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vertikal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koordinat</a:t>
            </a:r>
            <a:r>
              <a:rPr lang="en-US" sz="1600" dirty="0"/>
              <a:t> </a:t>
            </a:r>
            <a:r>
              <a:rPr lang="en-US" sz="1600" dirty="0" err="1"/>
              <a:t>lintang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80</a:t>
            </a:r>
            <a:r>
              <a:rPr lang="en-US" sz="1600" baseline="30000" dirty="0"/>
              <a:t>0</a:t>
            </a:r>
            <a:r>
              <a:rPr lang="en-US" sz="1600" dirty="0"/>
              <a:t> LS </a:t>
            </a:r>
            <a:r>
              <a:rPr lang="en-US" sz="1600" dirty="0" err="1"/>
              <a:t>hingga</a:t>
            </a:r>
            <a:r>
              <a:rPr lang="en-US" sz="1600" dirty="0"/>
              <a:t> 84</a:t>
            </a:r>
            <a:r>
              <a:rPr lang="en-US" sz="1600" baseline="30000" dirty="0"/>
              <a:t>0</a:t>
            </a:r>
            <a:r>
              <a:rPr lang="en-US" sz="1600" dirty="0"/>
              <a:t> LU.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notasi</a:t>
            </a:r>
            <a:r>
              <a:rPr lang="en-US" sz="1600" dirty="0"/>
              <a:t> </a:t>
            </a:r>
            <a:r>
              <a:rPr lang="en-US" sz="1600" dirty="0" err="1"/>
              <a:t>alfabet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C </a:t>
            </a:r>
            <a:r>
              <a:rPr lang="en-US" sz="1600" dirty="0" err="1"/>
              <a:t>sampai</a:t>
            </a:r>
            <a:r>
              <a:rPr lang="en-US" sz="1600" dirty="0"/>
              <a:t> X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huruf</a:t>
            </a:r>
            <a:r>
              <a:rPr lang="en-US" sz="1600" dirty="0"/>
              <a:t> I </a:t>
            </a:r>
            <a:r>
              <a:rPr lang="en-US" sz="1600" dirty="0" err="1"/>
              <a:t>dan</a:t>
            </a:r>
            <a:r>
              <a:rPr lang="en-US" sz="1600" dirty="0"/>
              <a:t> O.</a:t>
            </a:r>
          </a:p>
          <a:p>
            <a:r>
              <a:rPr lang="en-US" sz="1600" dirty="0" err="1"/>
              <a:t>Misal</a:t>
            </a:r>
            <a:r>
              <a:rPr lang="en-US" sz="1600" dirty="0"/>
              <a:t> C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deraja</a:t>
            </a:r>
            <a:r>
              <a:rPr lang="en-US" sz="1600" dirty="0"/>
              <a:t> 80</a:t>
            </a:r>
            <a:r>
              <a:rPr lang="en-US" sz="1600" baseline="30000" dirty="0"/>
              <a:t>0</a:t>
            </a:r>
            <a:r>
              <a:rPr lang="en-US" sz="1600" dirty="0"/>
              <a:t> LS </a:t>
            </a:r>
            <a:r>
              <a:rPr lang="en-US" sz="1600" dirty="0" err="1"/>
              <a:t>hingga</a:t>
            </a:r>
            <a:r>
              <a:rPr lang="en-US" sz="1600" dirty="0"/>
              <a:t> 72</a:t>
            </a:r>
            <a:r>
              <a:rPr lang="en-US" sz="1600" baseline="30000" dirty="0"/>
              <a:t>0</a:t>
            </a:r>
            <a:r>
              <a:rPr lang="en-US" sz="1600" dirty="0"/>
              <a:t> LS.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748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616" y="830209"/>
            <a:ext cx="8172734" cy="40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0786"/>
            <a:ext cx="7886700" cy="662782"/>
          </a:xfrm>
        </p:spPr>
        <p:txBody>
          <a:bodyPr>
            <a:normAutofit/>
          </a:bodyPr>
          <a:lstStyle/>
          <a:p>
            <a:r>
              <a:rPr lang="en-US" sz="2400" i="1"/>
              <a:t>Universal Transverse Mercator (UTM) Coordinate System 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628650" y="0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/>
              <a:t>PROYEKSI MERCATOR (UTM)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616" y="5022882"/>
            <a:ext cx="2277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Sistem proyeksi ini telah dibakukan oleh BAKOSURTANAL sebagai sistem Proyeksi Pemetaan Nasional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4362" y="5022882"/>
            <a:ext cx="654410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geografi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Indonesia </a:t>
            </a:r>
            <a:r>
              <a:rPr lang="en-US" sz="1600" dirty="0" err="1"/>
              <a:t>membujur</a:t>
            </a:r>
            <a:r>
              <a:rPr lang="en-US" sz="1600" dirty="0"/>
              <a:t> di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Katulistiwa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sistim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Tranvers</a:t>
            </a:r>
            <a:r>
              <a:rPr lang="en-US" sz="1600" dirty="0"/>
              <a:t> Mercator/ </a:t>
            </a:r>
            <a:r>
              <a:rPr lang="en-US" sz="1600" dirty="0" err="1"/>
              <a:t>Silinder</a:t>
            </a:r>
            <a:r>
              <a:rPr lang="en-US" sz="1600" dirty="0"/>
              <a:t> </a:t>
            </a:r>
            <a:r>
              <a:rPr lang="en-US" sz="1600" dirty="0" err="1"/>
              <a:t>Melintang</a:t>
            </a:r>
            <a:r>
              <a:rPr lang="en-US" sz="1600" dirty="0"/>
              <a:t> Mercator </a:t>
            </a:r>
            <a:r>
              <a:rPr lang="en-US" sz="1600" dirty="0" err="1"/>
              <a:t>adalah</a:t>
            </a:r>
            <a:r>
              <a:rPr lang="en-US" sz="1600" dirty="0"/>
              <a:t> paling ideal (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distorsi</a:t>
            </a:r>
            <a:r>
              <a:rPr lang="en-US" sz="1600" dirty="0"/>
              <a:t> minimal)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pertimbangan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teknis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sistim</a:t>
            </a:r>
            <a:r>
              <a:rPr lang="en-US" sz="1600" dirty="0"/>
              <a:t> </a:t>
            </a:r>
            <a:r>
              <a:rPr lang="en-US" sz="1600" dirty="0" err="1"/>
              <a:t>proyeksi</a:t>
            </a:r>
            <a:r>
              <a:rPr lang="en-US" sz="1600" dirty="0"/>
              <a:t> Universal Transverse Mercator yang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batasan</a:t>
            </a:r>
            <a:r>
              <a:rPr lang="en-US" sz="1600" dirty="0"/>
              <a:t> </a:t>
            </a:r>
            <a:r>
              <a:rPr lang="en-US" sz="1600" dirty="0" err="1"/>
              <a:t>luasan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Koordinat</a:t>
            </a:r>
            <a:r>
              <a:rPr lang="en-US" sz="1600" dirty="0"/>
              <a:t> UTM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satuan</a:t>
            </a:r>
            <a:r>
              <a:rPr lang="en-US" sz="1600" dirty="0"/>
              <a:t> 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9715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Memilih Proyeksi Peta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800"/>
            <a:ext cx="7886700" cy="517547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 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letak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dipetakan</a:t>
            </a:r>
            <a:r>
              <a:rPr lang="en-US" dirty="0"/>
              <a:t>),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(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). 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pelayaran</a:t>
            </a:r>
            <a:r>
              <a:rPr lang="en-US" dirty="0"/>
              <a:t>/</a:t>
            </a:r>
            <a:r>
              <a:rPr lang="en-US" dirty="0" err="1"/>
              <a:t>navigasi</a:t>
            </a:r>
            <a:r>
              <a:rPr lang="en-US" dirty="0"/>
              <a:t>: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konform</a:t>
            </a:r>
            <a:r>
              <a:rPr lang="en-US" dirty="0"/>
              <a:t> yang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geografi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data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: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ekuivalen</a:t>
            </a:r>
            <a:r>
              <a:rPr lang="en-US" dirty="0"/>
              <a:t>/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yang </a:t>
            </a:r>
            <a:r>
              <a:rPr lang="en-US" dirty="0" err="1"/>
              <a:t>mementingkan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ekuidistan</a:t>
            </a:r>
            <a:r>
              <a:rPr lang="en-US" dirty="0"/>
              <a:t>/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: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Indonesia </a:t>
            </a:r>
            <a:r>
              <a:rPr lang="en-US" dirty="0" err="1"/>
              <a:t>membujur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equator,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. </a:t>
            </a:r>
            <a:r>
              <a:rPr lang="en-US" dirty="0" err="1"/>
              <a:t>Letak</a:t>
            </a:r>
            <a:r>
              <a:rPr lang="en-US" dirty="0"/>
              <a:t> Chili </a:t>
            </a:r>
            <a:r>
              <a:rPr lang="en-US" dirty="0" err="1"/>
              <a:t>melintang</a:t>
            </a:r>
            <a:r>
              <a:rPr lang="en-US" dirty="0"/>
              <a:t>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meridian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di  </a:t>
            </a:r>
            <a:r>
              <a:rPr lang="en-US" dirty="0" err="1"/>
              <a:t>selatan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kerucut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85433" y="6490154"/>
            <a:ext cx="1984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/>
              <a:t>Sumber : Hartono (1999)</a:t>
            </a:r>
          </a:p>
        </p:txBody>
      </p:sp>
    </p:spTree>
    <p:extLst>
      <p:ext uri="{BB962C8B-B14F-4D97-AF65-F5344CB8AC3E}">
        <p14:creationId xmlns:p14="http://schemas.microsoft.com/office/powerpoint/2010/main" val="12748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61" y="133114"/>
            <a:ext cx="7886700" cy="1093375"/>
          </a:xfrm>
        </p:spPr>
        <p:txBody>
          <a:bodyPr/>
          <a:lstStyle/>
          <a:p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Peta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2388" y="1212842"/>
            <a:ext cx="79967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	</a:t>
            </a:r>
            <a:r>
              <a:rPr lang="en-US" sz="2000" dirty="0" err="1"/>
              <a:t>Jika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digambarkan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lain: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	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endParaRPr lang="en-US" sz="2000" dirty="0"/>
          </a:p>
          <a:p>
            <a:r>
              <a:rPr lang="en-US" sz="2000" dirty="0"/>
              <a:t>  	a. 	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belahan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: </a:t>
            </a:r>
            <a:r>
              <a:rPr lang="en-US" sz="2000" dirty="0" err="1"/>
              <a:t>pakai</a:t>
            </a:r>
            <a:r>
              <a:rPr lang="en-US" sz="2000" dirty="0"/>
              <a:t> </a:t>
            </a:r>
            <a:r>
              <a:rPr lang="en-US" sz="2000" dirty="0" err="1"/>
              <a:t>Proyeksi</a:t>
            </a:r>
            <a:r>
              <a:rPr lang="en-US" sz="2000" dirty="0"/>
              <a:t> Zenithal </a:t>
            </a:r>
            <a:r>
              <a:rPr lang="en-US" sz="2000" dirty="0" err="1"/>
              <a:t>Kutub</a:t>
            </a:r>
            <a:r>
              <a:rPr lang="en-US" sz="2000" dirty="0"/>
              <a:t>.</a:t>
            </a:r>
          </a:p>
          <a:p>
            <a:pPr marL="900113" indent="-449263"/>
            <a:r>
              <a:rPr lang="en-US" sz="2000" dirty="0"/>
              <a:t>b. 	</a:t>
            </a:r>
            <a:r>
              <a:rPr lang="en-US" sz="2000" dirty="0" err="1"/>
              <a:t>Peta-peta</a:t>
            </a:r>
            <a:r>
              <a:rPr lang="en-US" sz="2000" dirty="0"/>
              <a:t> </a:t>
            </a:r>
            <a:r>
              <a:rPr lang="en-US" sz="2000" dirty="0" err="1"/>
              <a:t>statistika</a:t>
            </a:r>
            <a:r>
              <a:rPr lang="en-US" sz="2000" dirty="0"/>
              <a:t> (</a:t>
            </a:r>
            <a:r>
              <a:rPr lang="en-US" sz="2000" dirty="0" err="1"/>
              <a:t>penyebaran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,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pertanian</a:t>
            </a:r>
            <a:r>
              <a:rPr lang="en-US" sz="2000" dirty="0"/>
              <a:t> </a:t>
            </a:r>
            <a:r>
              <a:rPr lang="en-US" sz="2000" dirty="0" err="1"/>
              <a:t>dsb</a:t>
            </a:r>
            <a:r>
              <a:rPr lang="en-US" sz="2000" dirty="0"/>
              <a:t>.): </a:t>
            </a:r>
            <a:r>
              <a:rPr lang="en-US" sz="2000" dirty="0" err="1"/>
              <a:t>pakailah</a:t>
            </a:r>
            <a:r>
              <a:rPr lang="en-US" sz="2000" dirty="0"/>
              <a:t> </a:t>
            </a:r>
            <a:r>
              <a:rPr lang="en-US" sz="2000" dirty="0" err="1"/>
              <a:t>Mollweide</a:t>
            </a:r>
            <a:r>
              <a:rPr lang="en-US" sz="2000" dirty="0"/>
              <a:t>.</a:t>
            </a:r>
          </a:p>
          <a:p>
            <a:r>
              <a:rPr lang="en-US" sz="2000" dirty="0"/>
              <a:t>  	c. 	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laut</a:t>
            </a:r>
            <a:r>
              <a:rPr lang="en-US" sz="2000" dirty="0"/>
              <a:t>, </a:t>
            </a:r>
            <a:r>
              <a:rPr lang="en-US" sz="2000" dirty="0" err="1"/>
              <a:t>iklim</a:t>
            </a:r>
            <a:r>
              <a:rPr lang="en-US" sz="2000" dirty="0"/>
              <a:t> : </a:t>
            </a:r>
            <a:r>
              <a:rPr lang="en-US" sz="2000" dirty="0" err="1"/>
              <a:t>pakai</a:t>
            </a:r>
            <a:r>
              <a:rPr lang="en-US" sz="2000" dirty="0"/>
              <a:t> </a:t>
            </a:r>
            <a:r>
              <a:rPr lang="en-US" sz="2000" dirty="0" err="1"/>
              <a:t>Mollweide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Gall.</a:t>
            </a:r>
          </a:p>
          <a:p>
            <a:r>
              <a:rPr lang="en-US" sz="2000" dirty="0"/>
              <a:t>  	d. 	</a:t>
            </a:r>
            <a:r>
              <a:rPr lang="en-US" sz="2000" dirty="0" err="1"/>
              <a:t>Navigasi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kompas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: </a:t>
            </a:r>
            <a:r>
              <a:rPr lang="en-US" sz="2000" dirty="0" err="1"/>
              <a:t>pakai</a:t>
            </a:r>
            <a:r>
              <a:rPr lang="en-US" sz="2000" dirty="0"/>
              <a:t> Mercator.</a:t>
            </a:r>
          </a:p>
          <a:p>
            <a:pPr marL="895350" indent="-438150"/>
            <a:r>
              <a:rPr lang="en-US" sz="2000" dirty="0"/>
              <a:t>e. 	</a:t>
            </a:r>
            <a:r>
              <a:rPr lang="en-US" sz="2000" dirty="0" err="1"/>
              <a:t>Navigasi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terpendek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lingkaran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: </a:t>
            </a:r>
            <a:r>
              <a:rPr lang="en-US" sz="2000" dirty="0" err="1"/>
              <a:t>pakai</a:t>
            </a:r>
            <a:r>
              <a:rPr lang="en-US" sz="2000" dirty="0"/>
              <a:t> </a:t>
            </a:r>
            <a:r>
              <a:rPr lang="en-US" sz="2000" dirty="0" err="1"/>
              <a:t>Gnomonik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	Daerah </a:t>
            </a:r>
            <a:r>
              <a:rPr lang="en-US" sz="2000" dirty="0" err="1"/>
              <a:t>Kutub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proyeksi</a:t>
            </a:r>
            <a:r>
              <a:rPr lang="en-US" sz="2000" dirty="0"/>
              <a:t> Zenithal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	Daerah </a:t>
            </a:r>
            <a:r>
              <a:rPr lang="en-US" sz="2000" dirty="0" err="1"/>
              <a:t>belahan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 </a:t>
            </a:r>
            <a:r>
              <a:rPr lang="en-US" sz="2000" dirty="0" err="1"/>
              <a:t>sebelah</a:t>
            </a:r>
            <a:r>
              <a:rPr lang="en-US" sz="2000" dirty="0"/>
              <a:t> </a:t>
            </a:r>
            <a:r>
              <a:rPr lang="en-US" sz="2000" dirty="0" err="1"/>
              <a:t>selatan</a:t>
            </a:r>
            <a:r>
              <a:rPr lang="en-US" sz="2000" dirty="0"/>
              <a:t>, </a:t>
            </a:r>
            <a:r>
              <a:rPr lang="en-US" sz="2000" dirty="0" err="1"/>
              <a:t>gunakan</a:t>
            </a:r>
            <a:r>
              <a:rPr lang="en-US" sz="2000" dirty="0"/>
              <a:t>:</a:t>
            </a:r>
          </a:p>
          <a:p>
            <a:r>
              <a:rPr lang="en-US" sz="2000" dirty="0"/>
              <a:t>  	a. 	Sinusoidal</a:t>
            </a:r>
          </a:p>
          <a:p>
            <a:r>
              <a:rPr lang="en-US" sz="2000" dirty="0"/>
              <a:t>  	b. 	Bonne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yang </a:t>
            </a:r>
            <a:r>
              <a:rPr lang="en-US" sz="2000" dirty="0" err="1"/>
              <a:t>lebar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terletak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khatulistiwa</a:t>
            </a:r>
            <a:r>
              <a:rPr lang="en-US" sz="2000" dirty="0"/>
              <a:t>: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proyeksi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kerucut</a:t>
            </a:r>
            <a:r>
              <a:rPr lang="en-US" sz="2000" dirty="0"/>
              <a:t>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yang </a:t>
            </a:r>
            <a:r>
              <a:rPr lang="en-US" sz="2000" dirty="0" err="1"/>
              <a:t>membujur</a:t>
            </a:r>
            <a:r>
              <a:rPr lang="en-US" sz="2000" dirty="0"/>
              <a:t> </a:t>
            </a:r>
            <a:r>
              <a:rPr lang="en-US" sz="2000" dirty="0" err="1"/>
              <a:t>pipih</a:t>
            </a:r>
            <a:r>
              <a:rPr lang="en-US" sz="2000" dirty="0"/>
              <a:t> Utara-Selatan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terletak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khatulistiwa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Proyeksi</a:t>
            </a:r>
            <a:r>
              <a:rPr lang="en-US" sz="2000" dirty="0"/>
              <a:t> Bonne.</a:t>
            </a:r>
          </a:p>
        </p:txBody>
      </p:sp>
    </p:spTree>
    <p:extLst>
      <p:ext uri="{BB962C8B-B14F-4D97-AF65-F5344CB8AC3E}">
        <p14:creationId xmlns:p14="http://schemas.microsoft.com/office/powerpoint/2010/main" val="198470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1781403"/>
            <a:ext cx="8723085" cy="9121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SISTEM</a:t>
            </a:r>
            <a:r>
              <a:rPr lang="en-US" b="1" dirty="0">
                <a:latin typeface="Arial Black" panose="020B0A04020102020204" pitchFamily="34" charset="0"/>
              </a:rPr>
              <a:t> KOORDINAT 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PETA</a:t>
            </a:r>
          </a:p>
        </p:txBody>
      </p:sp>
      <p:pic>
        <p:nvPicPr>
          <p:cNvPr id="4" name="Picture 5" descr="globe_gores_cutting_l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486" y="3062514"/>
            <a:ext cx="2553167" cy="37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arth0_globe1_part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596" y="3062514"/>
            <a:ext cx="2527688" cy="379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eart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2515"/>
            <a:ext cx="3795486" cy="37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92688" y="6550222"/>
            <a:ext cx="2451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Times New Roman" panose="02020603050405020304" pitchFamily="18" charset="0"/>
              </a:rPr>
              <a:t>https://courses.washington.edu/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244727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 KOORDINAT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7886700" cy="4834482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Pendefinisian lokasi </a:t>
            </a:r>
            <a:r>
              <a:rPr lang="en-US">
                <a:sym typeface="Wingdings" panose="05000000000000000000" pitchFamily="2" charset="2"/>
              </a:rPr>
              <a:t> menjawab pertanyaan mendasar “dimana?”</a:t>
            </a:r>
          </a:p>
          <a:p>
            <a:r>
              <a:rPr lang="sv-SE"/>
              <a:t>Setiap lokasi adalah unik. Untuk mendeskripsikannya perlu pendefinisian melalui </a:t>
            </a:r>
            <a:r>
              <a:rPr lang="sv-SE" b="1"/>
              <a:t>georeference. </a:t>
            </a:r>
            <a:endParaRPr lang="sv-SE"/>
          </a:p>
          <a:p>
            <a:r>
              <a:rPr lang="en-US"/>
              <a:t>Untuk menetapkan posisi suatu lokasi di permukaan bumi, dikenal konsep </a:t>
            </a:r>
            <a:r>
              <a:rPr lang="en-US" b="1"/>
              <a:t>latitude </a:t>
            </a:r>
            <a:r>
              <a:rPr lang="en-US"/>
              <a:t>dan </a:t>
            </a:r>
            <a:r>
              <a:rPr lang="en-US" b="1"/>
              <a:t>longitude </a:t>
            </a:r>
            <a:r>
              <a:rPr lang="en-US"/>
              <a:t>yang melekat di “bola” bumi. </a:t>
            </a:r>
          </a:p>
          <a:p>
            <a:r>
              <a:rPr lang="en-US"/>
              <a:t>Sistem koordinat adalah sekumpulan aturan yang menentukan bagaimana koordinat – koordinat merepresentasikan titiknya.</a:t>
            </a:r>
          </a:p>
          <a:p>
            <a:r>
              <a:rPr lang="en-US"/>
              <a:t>Untuk perhitungan ketelitian yang lebih tinggi maka pendekatan geometrik bumi tidak lagi sebagai “bola” (yang memiliki jari-jari yang sama kesemua arah), tetapi berbentuk </a:t>
            </a:r>
            <a:r>
              <a:rPr lang="en-US" b="1"/>
              <a:t>ellipsoid </a:t>
            </a:r>
            <a:r>
              <a:rPr lang="en-US"/>
              <a:t>yaitu bentuk perputaran </a:t>
            </a:r>
            <a:r>
              <a:rPr lang="en-US" b="1"/>
              <a:t>ellips </a:t>
            </a:r>
            <a:r>
              <a:rPr lang="en-US"/>
              <a:t>(jari-jari ke arah equator &gt; jari-jari ke arah kutub) </a:t>
            </a:r>
          </a:p>
        </p:txBody>
      </p:sp>
    </p:spTree>
    <p:extLst>
      <p:ext uri="{BB962C8B-B14F-4D97-AF65-F5344CB8AC3E}">
        <p14:creationId xmlns:p14="http://schemas.microsoft.com/office/powerpoint/2010/main" val="3716771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753631" y="4290645"/>
            <a:ext cx="2603759" cy="243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80" y="15842"/>
            <a:ext cx="7071561" cy="5601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SISTEM KOORDINAT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4358" y="802519"/>
            <a:ext cx="4041410" cy="516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Koordinat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r>
              <a:rPr lang="en-US" sz="2000" dirty="0"/>
              <a:t> (2D</a:t>
            </a:r>
            <a:r>
              <a:rPr lang="en-US" sz="2000"/>
              <a:t>) :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590" y="1299867"/>
            <a:ext cx="4576607" cy="100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063" lvl="1" indent="-190500"/>
            <a:r>
              <a:rPr lang="en-US" sz="1600"/>
              <a:t>Sistem Koordinat Kartesian (absis dan ordinat)</a:t>
            </a:r>
          </a:p>
        </p:txBody>
      </p:sp>
      <p:pic>
        <p:nvPicPr>
          <p:cNvPr id="15362" name="Picture 2" descr="https://upload.wikimedia.org/wikipedia/commons/thumb/0/0e/Cartesian-coordinate-system.svg/250px-Cartesian-coordinate-syste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999" y="1646337"/>
            <a:ext cx="2367959" cy="21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ambar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315"/>
          <a:stretch/>
        </p:blipFill>
        <p:spPr bwMode="auto">
          <a:xfrm>
            <a:off x="5714922" y="1624462"/>
            <a:ext cx="2433515" cy="22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99" y="4180224"/>
            <a:ext cx="3947607" cy="26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80758" y="4762639"/>
            <a:ext cx="745680" cy="731370"/>
            <a:chOff x="1884879" y="2251881"/>
            <a:chExt cx="1439999" cy="1310185"/>
          </a:xfrm>
        </p:grpSpPr>
        <p:sp>
          <p:nvSpPr>
            <p:cNvPr id="12" name="Rectangle 11"/>
            <p:cNvSpPr/>
            <p:nvPr/>
          </p:nvSpPr>
          <p:spPr>
            <a:xfrm>
              <a:off x="1938231" y="2251881"/>
              <a:ext cx="1378424" cy="1310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4879" y="2706919"/>
              <a:ext cx="1439999" cy="5417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>
                  <a:solidFill>
                    <a:srgbClr val="4343C2"/>
                  </a:solidFill>
                </a:rPr>
                <a:t>3.5, 60</a:t>
              </a:r>
              <a:r>
                <a:rPr lang="en-US" sz="1200" b="1" baseline="30000">
                  <a:solidFill>
                    <a:srgbClr val="4343C2"/>
                  </a:solidFill>
                </a:rPr>
                <a:t>O</a:t>
              </a:r>
              <a:endParaRPr lang="en-US" sz="1200" b="1">
                <a:solidFill>
                  <a:srgbClr val="4343C2"/>
                </a:solidFill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2631" y="3975562"/>
            <a:ext cx="4452598" cy="121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87313" lvl="1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73063" lvl="1" indent="-190500">
              <a:buFont typeface="Arial" panose="020B0604020202020204" pitchFamily="34" charset="0"/>
              <a:buChar char="•"/>
            </a:pPr>
            <a:r>
              <a:rPr lang="en-US" sz="1600"/>
              <a:t>Sistem Koordinat Polar (jarak dan polar)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50263" y="1299867"/>
            <a:ext cx="2907127" cy="52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063" lvl="1" indent="-190500"/>
            <a:r>
              <a:rPr lang="en-US" sz="1600"/>
              <a:t>Sistem Koordinat Kartesian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0646" y="3975562"/>
            <a:ext cx="2907127" cy="52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063" lvl="1" indent="-190500"/>
            <a:r>
              <a:rPr lang="en-US" sz="1600"/>
              <a:t>Sistem Koordinat Polar 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53631" y="802519"/>
            <a:ext cx="4041410" cy="516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Sistem Koordinat 3D :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44553" y="802519"/>
            <a:ext cx="0" cy="5668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581" y="286111"/>
            <a:ext cx="7886700" cy="808581"/>
          </a:xfrm>
        </p:spPr>
        <p:txBody>
          <a:bodyPr>
            <a:normAutofit/>
          </a:bodyPr>
          <a:lstStyle/>
          <a:p>
            <a:r>
              <a:rPr lang="en-US"/>
              <a:t>PENGERTIAN PROYEKSI PETA </a:t>
            </a:r>
          </a:p>
        </p:txBody>
      </p:sp>
      <p:pic>
        <p:nvPicPr>
          <p:cNvPr id="4" name="Picture 7" descr="1ref_spat_d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3" y="3430012"/>
            <a:ext cx="67710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02431" y="6423368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/>
              <a:t>Sumber : ESRI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39287" y="6094350"/>
            <a:ext cx="4378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i="1"/>
              <a:t>Ilustrasi: memproyeksikan globe tembus pandang ke dinding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513" y="1173707"/>
            <a:ext cx="7682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3D yang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fr-FR" dirty="0" err="1"/>
              <a:t>ellips</a:t>
            </a:r>
            <a:r>
              <a:rPr lang="fr-FR" dirty="0"/>
              <a:t> 3 </a:t>
            </a:r>
            <a:r>
              <a:rPr lang="fr-FR" dirty="0" err="1"/>
              <a:t>dimensi</a:t>
            </a:r>
            <a:r>
              <a:rPr lang="fr-FR" dirty="0"/>
              <a:t> </a:t>
            </a:r>
            <a:r>
              <a:rPr lang="fr-FR" dirty="0" err="1"/>
              <a:t>atau</a:t>
            </a:r>
            <a:r>
              <a:rPr lang="fr-FR" dirty="0"/>
              <a:t> </a:t>
            </a:r>
            <a:r>
              <a:rPr lang="fr-FR" b="1" i="1" dirty="0" err="1"/>
              <a:t>ellipsoid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2D</a:t>
            </a:r>
          </a:p>
          <a:p>
            <a:endParaRPr lang="en-US" dirty="0"/>
          </a:p>
          <a:p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merealisasikan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berbentuk</a:t>
            </a:r>
            <a:r>
              <a:rPr lang="en-US" dirty="0"/>
              <a:t> ellipsoid (3D)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 (2D)</a:t>
            </a:r>
          </a:p>
          <a:p>
            <a:endParaRPr lang="en-US" dirty="0"/>
          </a:p>
          <a:p>
            <a:pPr algn="just"/>
            <a:r>
              <a:rPr lang="id-ID" dirty="0"/>
              <a:t>Dengan kata lain, proyeksi peta berarti mengkonversikan lokasi pada permukaan  bumi ke dalam peta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66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77823"/>
          </a:xfrm>
        </p:spPr>
        <p:txBody>
          <a:bodyPr>
            <a:noAutofit/>
          </a:bodyPr>
          <a:lstStyle/>
          <a:p>
            <a:r>
              <a:rPr lang="id-ID" sz="3600" b="1"/>
              <a:t>SISTEM KOORDINAT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124"/>
            <a:ext cx="8443882" cy="611188"/>
          </a:xfrm>
        </p:spPr>
        <p:txBody>
          <a:bodyPr>
            <a:normAutofit/>
          </a:bodyPr>
          <a:lstStyle/>
          <a:p>
            <a:r>
              <a:rPr lang="en-US" sz="2400"/>
              <a:t>GARIS LINTANG (Latitude)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782" y="1968486"/>
            <a:ext cx="3943350" cy="3914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691" y="1663715"/>
            <a:ext cx="39814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Lintang</a:t>
            </a:r>
            <a:r>
              <a:rPr lang="en-US" sz="2400" b="1" dirty="0"/>
              <a:t> (Latitude)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yang </a:t>
            </a:r>
            <a:r>
              <a:rPr lang="en-US" sz="2400" dirty="0" err="1"/>
              <a:t>sejajar</a:t>
            </a:r>
            <a:r>
              <a:rPr lang="en-US" sz="2400" dirty="0"/>
              <a:t> (parallel)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</a:t>
            </a:r>
            <a:r>
              <a:rPr lang="en-US" sz="2400" dirty="0" err="1"/>
              <a:t>ekuator</a:t>
            </a:r>
            <a:r>
              <a:rPr lang="en-US" sz="2400" dirty="0"/>
              <a:t>. Latitude (f) = 0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equator.</a:t>
            </a:r>
          </a:p>
          <a:p>
            <a:endParaRPr lang="en-US" sz="2400" dirty="0"/>
          </a:p>
          <a:p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Lintang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kearah</a:t>
            </a:r>
            <a:r>
              <a:rPr lang="en-US" sz="2400" dirty="0"/>
              <a:t> </a:t>
            </a:r>
            <a:r>
              <a:rPr lang="en-US" sz="2400" dirty="0" err="1"/>
              <a:t>utara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selatan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ekuator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90</a:t>
            </a:r>
            <a:r>
              <a:rPr lang="en-US" sz="2400" baseline="30000" dirty="0"/>
              <a:t>0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f = 90</a:t>
            </a:r>
            <a:r>
              <a:rPr lang="en-US" sz="2400" baseline="30000" dirty="0"/>
              <a:t>0</a:t>
            </a:r>
            <a:r>
              <a:rPr lang="en-US" sz="2400" dirty="0"/>
              <a:t> 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kutub</a:t>
            </a:r>
            <a:r>
              <a:rPr lang="en-US" sz="2400" dirty="0"/>
              <a:t> </a:t>
            </a:r>
            <a:r>
              <a:rPr lang="en-US" sz="2400" dirty="0" err="1"/>
              <a:t>utara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f = 90</a:t>
            </a:r>
            <a:r>
              <a:rPr lang="en-US" sz="2400" baseline="30000" dirty="0"/>
              <a:t>0</a:t>
            </a:r>
            <a:r>
              <a:rPr lang="en-US" sz="2400" dirty="0"/>
              <a:t> 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di </a:t>
            </a:r>
            <a:r>
              <a:rPr lang="en-US" sz="2400" dirty="0" err="1"/>
              <a:t>kutub</a:t>
            </a:r>
            <a:r>
              <a:rPr lang="en-US" sz="2400" dirty="0"/>
              <a:t> </a:t>
            </a:r>
            <a:r>
              <a:rPr lang="en-US" sz="2400" dirty="0" err="1"/>
              <a:t>selatan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91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77823"/>
          </a:xfrm>
        </p:spPr>
        <p:txBody>
          <a:bodyPr>
            <a:noAutofit/>
          </a:bodyPr>
          <a:lstStyle/>
          <a:p>
            <a:r>
              <a:rPr lang="id-ID" sz="3600" b="1"/>
              <a:t>SISTEM KOORDINAT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124"/>
            <a:ext cx="8443882" cy="611188"/>
          </a:xfrm>
        </p:spPr>
        <p:txBody>
          <a:bodyPr>
            <a:normAutofit/>
          </a:bodyPr>
          <a:lstStyle/>
          <a:p>
            <a:r>
              <a:rPr lang="en-US" sz="2400"/>
              <a:t>GARIS BUJUR (Longitude)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464024" y="1474708"/>
            <a:ext cx="46985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Bujur</a:t>
            </a:r>
            <a:r>
              <a:rPr lang="en-US" sz="2400" b="1" dirty="0"/>
              <a:t> (Longitude)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lingkaran</a:t>
            </a:r>
            <a:r>
              <a:rPr lang="en-US" sz="2400" dirty="0"/>
              <a:t> (meridian) yang </a:t>
            </a:r>
            <a:r>
              <a:rPr lang="en-US" sz="2400" dirty="0" err="1"/>
              <a:t>tegak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equator. </a:t>
            </a:r>
          </a:p>
          <a:p>
            <a:endParaRPr lang="en-US" sz="2400" dirty="0"/>
          </a:p>
          <a:p>
            <a:r>
              <a:rPr lang="en-US" sz="2400" dirty="0"/>
              <a:t>Longitude = 0</a:t>
            </a:r>
            <a:r>
              <a:rPr lang="en-US" sz="2400" baseline="30000" dirty="0"/>
              <a:t>0 </a:t>
            </a:r>
            <a:r>
              <a:rPr lang="en-US" sz="2400" dirty="0" err="1"/>
              <a:t>didefinisikan</a:t>
            </a:r>
            <a:r>
              <a:rPr lang="en-US" sz="2400" dirty="0"/>
              <a:t> meridian yang </a:t>
            </a:r>
            <a:r>
              <a:rPr lang="en-US" sz="2400" dirty="0" err="1"/>
              <a:t>melewati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di Greenwich (prime meridian). 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</a:t>
            </a:r>
            <a:r>
              <a:rPr lang="en-US" sz="2400" dirty="0" err="1"/>
              <a:t>meridien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Greenwich, London, </a:t>
            </a:r>
            <a:r>
              <a:rPr lang="en-US" sz="2400" dirty="0" err="1"/>
              <a:t>Inggris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Longitude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dirty="0" err="1"/>
              <a:t>kearah</a:t>
            </a:r>
            <a:r>
              <a:rPr lang="en-US" sz="2400" dirty="0"/>
              <a:t> </a:t>
            </a:r>
            <a:r>
              <a:rPr lang="en-US" sz="2400" dirty="0" err="1"/>
              <a:t>barat</a:t>
            </a:r>
            <a:r>
              <a:rPr lang="en-US" sz="2400" dirty="0"/>
              <a:t> (</a:t>
            </a:r>
            <a:r>
              <a:rPr lang="en-US" sz="2400" dirty="0" err="1"/>
              <a:t>maks</a:t>
            </a:r>
            <a:r>
              <a:rPr lang="en-US" sz="2400" dirty="0"/>
              <a:t> 180</a:t>
            </a:r>
            <a:r>
              <a:rPr lang="en-US" sz="2400" baseline="30000" dirty="0"/>
              <a:t>0</a:t>
            </a:r>
            <a:r>
              <a:rPr lang="en-US" sz="2400" dirty="0"/>
              <a:t> West)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kearah</a:t>
            </a:r>
            <a:r>
              <a:rPr lang="en-US" sz="2400" dirty="0"/>
              <a:t> </a:t>
            </a:r>
            <a:r>
              <a:rPr lang="en-US" sz="2400" dirty="0" err="1"/>
              <a:t>timur</a:t>
            </a:r>
            <a:r>
              <a:rPr lang="en-US" sz="2400" dirty="0"/>
              <a:t> (</a:t>
            </a:r>
            <a:r>
              <a:rPr lang="en-US" sz="2400" dirty="0" err="1"/>
              <a:t>maks</a:t>
            </a:r>
            <a:r>
              <a:rPr lang="en-US" sz="2400" dirty="0"/>
              <a:t> 180</a:t>
            </a:r>
            <a:r>
              <a:rPr lang="en-US" sz="2400" baseline="30000" dirty="0"/>
              <a:t>0</a:t>
            </a:r>
            <a:r>
              <a:rPr lang="en-US" sz="2400" dirty="0"/>
              <a:t> East).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1408236"/>
            <a:ext cx="3759747" cy="4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7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GC_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551"/>
            <a:ext cx="4591050" cy="48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445"/>
            <a:ext cx="7886700" cy="498473"/>
          </a:xfrm>
        </p:spPr>
        <p:txBody>
          <a:bodyPr>
            <a:noAutofit/>
          </a:bodyPr>
          <a:lstStyle/>
          <a:p>
            <a:r>
              <a:rPr lang="en-US" sz="2800"/>
              <a:t>MENENTUKAN LOKASI MELALUI SISTEM KOORDINAT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1050" y="863601"/>
            <a:ext cx="43751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Melalui garis lintang (latitude) dan garis bujur (longitude) maka setiap lokasi titik di muka bumi dapat didefinisikan secara jelas, absolut, dan ‘unik’.</a:t>
            </a:r>
            <a:r>
              <a:rPr lang="en-US" b="1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/>
              <a:t>Titik pertemuan antara garis lintang dan garis bujur disebut koordinat.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Misalkan Tokyo berada pada 36</a:t>
            </a:r>
            <a:r>
              <a:rPr lang="en-US" baseline="30000"/>
              <a:t>O </a:t>
            </a:r>
            <a:r>
              <a:rPr lang="en-US"/>
              <a:t>Lintang Utara dan 140</a:t>
            </a:r>
            <a:r>
              <a:rPr lang="en-US" baseline="30000"/>
              <a:t>O </a:t>
            </a:r>
            <a:r>
              <a:rPr lang="en-US"/>
              <a:t>Bujur Timur.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Agar lebih akurat, setiap derajat lebih selanjutnya dibagi menjadi 60 unit disebut menit dan detik.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533" y="4507437"/>
            <a:ext cx="3146090" cy="2325143"/>
          </a:xfrm>
          <a:prstGeom prst="round2DiagRect">
            <a:avLst>
              <a:gd name="adj1" fmla="val 46602"/>
              <a:gd name="adj2" fmla="val 0"/>
            </a:avLst>
          </a:prstGeom>
        </p:spPr>
      </p:pic>
      <p:sp>
        <p:nvSpPr>
          <p:cNvPr id="9" name="Rectangle 8"/>
          <p:cNvSpPr/>
          <p:nvPr/>
        </p:nvSpPr>
        <p:spPr>
          <a:xfrm>
            <a:off x="6207112" y="5398394"/>
            <a:ext cx="2308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/>
              <a:t>Satuan dalam </a:t>
            </a:r>
            <a:r>
              <a:rPr lang="id-ID" sz="1400" dirty="0"/>
              <a:t>Km</a:t>
            </a:r>
          </a:p>
          <a:p>
            <a:r>
              <a:rPr lang="id-ID" sz="1400" dirty="0"/>
              <a:t>1 </a:t>
            </a:r>
            <a:r>
              <a:rPr lang="id-ID" sz="1400"/>
              <a:t>derajat = </a:t>
            </a:r>
            <a:r>
              <a:rPr lang="id-ID" sz="1400" dirty="0"/>
              <a:t>111 km</a:t>
            </a:r>
            <a:br>
              <a:rPr lang="id-ID" sz="1400" dirty="0"/>
            </a:br>
            <a:r>
              <a:rPr lang="id-ID" sz="1400" dirty="0"/>
              <a:t>1 </a:t>
            </a:r>
            <a:r>
              <a:rPr lang="id-ID" sz="1400"/>
              <a:t>menit = 1.8</a:t>
            </a:r>
            <a:r>
              <a:rPr lang="en-US" sz="1400"/>
              <a:t>8</a:t>
            </a:r>
            <a:r>
              <a:rPr lang="id-ID" sz="1400"/>
              <a:t> </a:t>
            </a:r>
            <a:r>
              <a:rPr lang="id-ID" sz="1400" dirty="0"/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184792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ppejawa.navperencanaan.com/peta/logothumbnail/2?width=&amp;height=&amp;proportional=&amp;filename=DKI+Jakarta+-+Peta+Administrasi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29" y="511430"/>
            <a:ext cx="8084457" cy="57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1609" y="1845741"/>
            <a:ext cx="228562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/>
              <a:t>Universitas Esa Unggul</a:t>
            </a:r>
          </a:p>
          <a:p>
            <a:r>
              <a:rPr lang="en-US" sz="1400" b="1"/>
              <a:t>6°11'09“  LINTANG SELATAN</a:t>
            </a:r>
          </a:p>
          <a:p>
            <a:r>
              <a:rPr lang="en-US" sz="1400" b="1"/>
              <a:t>106°46'43“ BUJUR TIMUR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0700" y="2867932"/>
            <a:ext cx="7670800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41587" y="704850"/>
            <a:ext cx="0" cy="531495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67831" y="496555"/>
            <a:ext cx="939681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b="1"/>
              <a:t>106°46'43“ BT</a:t>
            </a:r>
            <a:endParaRPr lang="en-US" sz="100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35237" y="2300879"/>
            <a:ext cx="3366372" cy="5670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94518" y="2831976"/>
            <a:ext cx="81438" cy="71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2229" y="2703833"/>
            <a:ext cx="8162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b="1"/>
              <a:t>-6°11'09“ /</a:t>
            </a:r>
          </a:p>
          <a:p>
            <a:r>
              <a:rPr lang="en-US" sz="1000" b="1"/>
              <a:t> 6°11'09“ LS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09100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spyderonlines.com/images/wallpapers/world-map-wallpaper/world-map-wallpaper-1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1449" y="0"/>
            <a:ext cx="1046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0469" y="4867560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erlin Sans FB" pitchFamily="34" charset="0"/>
              </a:rPr>
              <a:t>TERIMA KASIH</a:t>
            </a:r>
            <a:endParaRPr lang="en-US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PROYEKSI PETA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1146" y="1690689"/>
            <a:ext cx="5881708" cy="28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belajar.kemdikbud.go.id/file_storage/modul_online/MO_123/Image/geo103_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146" y="4964453"/>
            <a:ext cx="27146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belajar.kemdikbud.go.id/file_storage/modul_online/MO_123/Image/geo103_2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172" y="4847204"/>
            <a:ext cx="2694682" cy="18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2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Permasalahannya</a:t>
            </a:r>
            <a:r>
              <a:rPr lang="en-US" dirty="0"/>
              <a:t>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membentangkan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datar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ketidakcocokan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aslinya</a:t>
            </a:r>
            <a:r>
              <a:rPr lang="en-US" dirty="0"/>
              <a:t> (</a:t>
            </a:r>
            <a:r>
              <a:rPr lang="en-US" dirty="0" err="1"/>
              <a:t>distorsi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membentangkannya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peta</a:t>
            </a:r>
            <a:r>
              <a:rPr lang="en-US" altLang="en-US" dirty="0"/>
              <a:t>,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mendistorsi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, </a:t>
            </a:r>
            <a:r>
              <a:rPr lang="en-US" altLang="en-US" dirty="0" err="1"/>
              <a:t>luasan</a:t>
            </a:r>
            <a:r>
              <a:rPr lang="en-US" altLang="en-US" dirty="0"/>
              <a:t>, </a:t>
            </a:r>
            <a:r>
              <a:rPr lang="en-US" altLang="en-US" dirty="0" err="1"/>
              <a:t>jarak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arah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proyeksi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mempertahankan</a:t>
            </a:r>
            <a:r>
              <a:rPr lang="en-US" altLang="en-US" dirty="0"/>
              <a:t> </a:t>
            </a:r>
            <a:r>
              <a:rPr lang="en-US" altLang="en-US" dirty="0" err="1"/>
              <a:t>kesempurnaan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yang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mempertahankan</a:t>
            </a:r>
            <a:r>
              <a:rPr lang="en-US" altLang="en-US" dirty="0"/>
              <a:t> </a:t>
            </a:r>
            <a:r>
              <a:rPr lang="en-US" altLang="en-US" dirty="0" err="1"/>
              <a:t>semuanya</a:t>
            </a:r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KONSEP PROYEKSI PETA</a:t>
            </a:r>
          </a:p>
        </p:txBody>
      </p:sp>
    </p:spTree>
    <p:extLst>
      <p:ext uri="{BB962C8B-B14F-4D97-AF65-F5344CB8AC3E}">
        <p14:creationId xmlns:p14="http://schemas.microsoft.com/office/powerpoint/2010/main" val="104765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939724" y="1869744"/>
            <a:ext cx="1329379" cy="12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0785" y="1869744"/>
            <a:ext cx="1530337" cy="12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200011" y="1869744"/>
            <a:ext cx="1825317" cy="12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48219" y="1869744"/>
            <a:ext cx="1394635" cy="12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535"/>
            <a:ext cx="7886700" cy="859809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Pembagian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Proyeksi</a:t>
            </a:r>
            <a:r>
              <a:rPr lang="en-US" sz="3600" b="1" dirty="0"/>
              <a:t> </a:t>
            </a:r>
            <a:r>
              <a:rPr lang="en-US" sz="3600" b="1" dirty="0" err="1"/>
              <a:t>Peta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48219" y="1090667"/>
            <a:ext cx="5157147" cy="42179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/>
              <a:t>Pertimbangan Ekstrinsik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784" y="1090667"/>
            <a:ext cx="3233319" cy="4217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Pertimbangan Intrinsik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66331" y="2033515"/>
            <a:ext cx="1554991" cy="67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/>
              <a:t>Bidang proyeksi yang digunakan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30770" y="1992572"/>
            <a:ext cx="2031810" cy="67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 err="1"/>
              <a:t>Posisi</a:t>
            </a:r>
            <a:r>
              <a:rPr lang="en-US" sz="1800" i="1" dirty="0"/>
              <a:t> </a:t>
            </a:r>
            <a:r>
              <a:rPr lang="en-US" sz="1800" i="1" dirty="0" err="1"/>
              <a:t>sumbu</a:t>
            </a:r>
            <a:r>
              <a:rPr lang="en-US" sz="1800" i="1" dirty="0"/>
              <a:t> </a:t>
            </a:r>
            <a:r>
              <a:rPr lang="en-US" sz="1800" i="1" dirty="0" err="1"/>
              <a:t>simetri</a:t>
            </a:r>
            <a:r>
              <a:rPr lang="en-US" sz="1800" i="1" dirty="0"/>
              <a:t> </a:t>
            </a:r>
            <a:r>
              <a:rPr lang="en-US" sz="1800" i="1" dirty="0" err="1"/>
              <a:t>bidang</a:t>
            </a:r>
            <a:r>
              <a:rPr lang="en-US" sz="1800" i="1" dirty="0"/>
              <a:t> </a:t>
            </a:r>
            <a:r>
              <a:rPr lang="en-US" sz="1800" i="1" dirty="0" err="1"/>
              <a:t>proyeksi</a:t>
            </a:r>
            <a:r>
              <a:rPr lang="en-US" sz="1800" i="1" dirty="0"/>
              <a:t> </a:t>
            </a:r>
            <a:r>
              <a:rPr lang="en-US" sz="1800" i="1" dirty="0" err="1"/>
              <a:t>terhadap</a:t>
            </a:r>
            <a:r>
              <a:rPr lang="en-US" sz="1800" i="1" dirty="0"/>
              <a:t> </a:t>
            </a:r>
            <a:r>
              <a:rPr lang="en-US" sz="1800" i="1" dirty="0" err="1"/>
              <a:t>sumbu</a:t>
            </a:r>
            <a:r>
              <a:rPr lang="en-US" sz="1800" i="1" dirty="0"/>
              <a:t> </a:t>
            </a:r>
            <a:r>
              <a:rPr lang="en-US" sz="1800" i="1" dirty="0" err="1"/>
              <a:t>bumi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265" y="2203636"/>
            <a:ext cx="1607375" cy="67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/>
              <a:t>Sifat asli yang dipertahankan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55079" y="2076519"/>
            <a:ext cx="1314024" cy="67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/>
              <a:t>Cara penurunan peta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896572" y="3309106"/>
            <a:ext cx="1265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azimutal/ zenital/ planar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96572" y="4708282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Kerucut (Conic)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96572" y="5861238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Silinder (Cylindrical)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5650" y="3309106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Proyeksi</a:t>
            </a:r>
            <a:r>
              <a:rPr lang="en-US" sz="1600" dirty="0"/>
              <a:t> Normal (Polar)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5650" y="4708282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Miring (Oblique)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5650" y="5861238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Transversal (Equatorial)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5430" y="3309106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Ekuivalen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5430" y="4708282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Konform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5430" y="5861238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Ekuidistan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21116" y="3309106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Geometris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21116" y="4708282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Matematis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21116" y="5861238"/>
            <a:ext cx="126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Semi Geometris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797557" y="3125338"/>
            <a:ext cx="293569" cy="2919386"/>
            <a:chOff x="368557" y="3125338"/>
            <a:chExt cx="293569" cy="291938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82203" y="3125338"/>
              <a:ext cx="1708" cy="2919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68557" y="3506241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68557" y="4871016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68557" y="6044724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323761" y="3125338"/>
            <a:ext cx="293569" cy="2919386"/>
            <a:chOff x="368557" y="3125338"/>
            <a:chExt cx="293569" cy="291938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82203" y="3125338"/>
              <a:ext cx="1708" cy="2919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8557" y="3506241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68557" y="4871016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368557" y="6044724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17416" y="3125338"/>
            <a:ext cx="293569" cy="2919386"/>
            <a:chOff x="368557" y="3125338"/>
            <a:chExt cx="293569" cy="2919386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82203" y="3125338"/>
              <a:ext cx="1708" cy="2919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68557" y="3506241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368557" y="4871016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68557" y="6044724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037814" y="3125338"/>
            <a:ext cx="293569" cy="2919386"/>
            <a:chOff x="368557" y="3125338"/>
            <a:chExt cx="293569" cy="291938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82203" y="3125338"/>
              <a:ext cx="1708" cy="2919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68557" y="3506241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68557" y="4871016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368557" y="6044724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2205045" y="1495864"/>
            <a:ext cx="4919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B     e     r     d     a     s     a     r     k     a     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182478" y="1869744"/>
            <a:ext cx="1622377" cy="1255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7134019" y="1992572"/>
            <a:ext cx="1646960" cy="671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800" i="1"/>
              <a:t>Persinggungan bidang proyeksi dengan bola bumi</a:t>
            </a:r>
            <a:r>
              <a:rPr lang="sv-SE" sz="1800"/>
              <a:t> </a:t>
            </a:r>
            <a:endParaRPr lang="en-US" sz="1800" dirty="0"/>
          </a:p>
        </p:txBody>
      </p:sp>
      <p:sp>
        <p:nvSpPr>
          <p:cNvPr id="82" name="Rectangle 81"/>
          <p:cNvSpPr/>
          <p:nvPr/>
        </p:nvSpPr>
        <p:spPr>
          <a:xfrm>
            <a:off x="7392455" y="3309106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Tangen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92455" y="4708282"/>
            <a:ext cx="126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/>
              <a:t>Proyeksi Secant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7321456" y="3125338"/>
            <a:ext cx="293569" cy="1745678"/>
            <a:chOff x="368557" y="3125338"/>
            <a:chExt cx="293569" cy="174567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382203" y="3125338"/>
              <a:ext cx="0" cy="1745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68557" y="3506241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68557" y="4871016"/>
              <a:ext cx="2935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0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/>
              <a:t>Jenis</a:t>
            </a:r>
            <a:r>
              <a:rPr lang="en-US" sz="3600" dirty="0"/>
              <a:t> </a:t>
            </a:r>
            <a:r>
              <a:rPr lang="en-US" sz="3600" dirty="0" err="1"/>
              <a:t>Proyeksi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Sifat</a:t>
            </a:r>
            <a:r>
              <a:rPr lang="en-US" sz="3600" dirty="0"/>
              <a:t> </a:t>
            </a:r>
            <a:r>
              <a:rPr lang="en-US" sz="3600" dirty="0" err="1"/>
              <a:t>Asli</a:t>
            </a:r>
            <a:r>
              <a:rPr lang="en-US" sz="3600" dirty="0"/>
              <a:t> yang </a:t>
            </a:r>
            <a:r>
              <a:rPr lang="en-US" sz="3600" dirty="0" err="1"/>
              <a:t>Dipertahankan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Proyeksi Ekuivalen </a:t>
            </a:r>
          </a:p>
          <a:p>
            <a:pPr marL="266700" indent="0">
              <a:buNone/>
            </a:pPr>
            <a:r>
              <a:rPr lang="en-US"/>
              <a:t>luas daerah dipertahankan sama, artinya luas di atas peta sama dengan luas di atas muka bumi setelah dikalikan skala.</a:t>
            </a:r>
          </a:p>
          <a:p>
            <a:r>
              <a:rPr lang="en-US"/>
              <a:t>Proyeksi Konform </a:t>
            </a:r>
          </a:p>
          <a:p>
            <a:pPr marL="266700" indent="0">
              <a:buNone/>
            </a:pPr>
            <a:r>
              <a:rPr lang="en-US"/>
              <a:t>bentuk-bentuk atau sudut-sudut pada peta dipertahankan sama dengan bentuk aslinya.</a:t>
            </a:r>
          </a:p>
          <a:p>
            <a:r>
              <a:rPr lang="en-US"/>
              <a:t>Proyeksi Ekuidistan </a:t>
            </a:r>
          </a:p>
          <a:p>
            <a:pPr marL="266700" indent="0">
              <a:buNone/>
            </a:pPr>
            <a:r>
              <a:rPr lang="en-US"/>
              <a:t>jarak-jarak di peta sama dengan jarak di muka bumi setelah dikalikan skala.</a:t>
            </a:r>
          </a:p>
        </p:txBody>
      </p:sp>
    </p:spTree>
    <p:extLst>
      <p:ext uri="{BB962C8B-B14F-4D97-AF65-F5344CB8AC3E}">
        <p14:creationId xmlns:p14="http://schemas.microsoft.com/office/powerpoint/2010/main" val="383037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Geometris:</a:t>
            </a:r>
            <a:r>
              <a:rPr lang="en-US"/>
              <a:t> proyeksi perspektif atau sentral</a:t>
            </a:r>
          </a:p>
          <a:p>
            <a:r>
              <a:rPr lang="en-US" i="1"/>
              <a:t>Matematis:</a:t>
            </a:r>
            <a:r>
              <a:rPr lang="en-US" b="1"/>
              <a:t> </a:t>
            </a:r>
            <a:r>
              <a:rPr lang="en-US"/>
              <a:t>tidak dilakukan proyeksi secara perpektif atau sentral, semuanya diperoleh dengan perhitungan matematis</a:t>
            </a:r>
          </a:p>
          <a:p>
            <a:r>
              <a:rPr lang="en-US" i="1"/>
              <a:t>Semigeometris:</a:t>
            </a:r>
            <a:r>
              <a:rPr lang="en-US"/>
              <a:t> sebagian peta diproyeksikan secara geometris dan sebagian titik-titik diperoleh dengan hitungan matematis</a:t>
            </a:r>
          </a:p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7582" y="378773"/>
            <a:ext cx="8310634" cy="10542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/>
              <a:t>Jenis</a:t>
            </a:r>
            <a:r>
              <a:rPr lang="en-US" sz="3600" dirty="0"/>
              <a:t> </a:t>
            </a:r>
            <a:r>
              <a:rPr lang="en-US" sz="3600" dirty="0" err="1"/>
              <a:t>Proyeksi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Cara </a:t>
            </a:r>
            <a:r>
              <a:rPr lang="en-US" sz="3600" dirty="0" err="1"/>
              <a:t>Penurunan</a:t>
            </a:r>
            <a:r>
              <a:rPr lang="en-US" sz="3600" dirty="0"/>
              <a:t> </a:t>
            </a:r>
            <a:r>
              <a:rPr lang="en-US" sz="3600" dirty="0" err="1"/>
              <a:t>Peta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11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urf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150" y="468086"/>
            <a:ext cx="54038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27252" y="2095725"/>
            <a:ext cx="3275757" cy="4544561"/>
          </a:xfrm>
        </p:spPr>
        <p:txBody>
          <a:bodyPr>
            <a:normAutofit fontScale="92500" lnSpcReduction="10000"/>
          </a:bodyPr>
          <a:lstStyle/>
          <a:p>
            <a:pPr marL="449263" indent="-449263">
              <a:buFont typeface="+mj-lt"/>
              <a:buAutoNum type="arabicPeriod"/>
            </a:pPr>
            <a:r>
              <a:rPr lang="id-ID" b="1" dirty="0"/>
              <a:t>Proyeksi planar</a:t>
            </a:r>
            <a:r>
              <a:rPr lang="en-US" b="1" dirty="0"/>
              <a:t>/ azimuthal/zenithal</a:t>
            </a:r>
          </a:p>
          <a:p>
            <a:pPr marL="457200" lvl="1" indent="0">
              <a:buNone/>
            </a:pPr>
            <a:r>
              <a:rPr lang="nn-NO" dirty="0"/>
              <a:t>Proyeksi yang bidang proyeksinya berupa bidang datar</a:t>
            </a:r>
          </a:p>
          <a:p>
            <a:pPr marL="449263" indent="-449263">
              <a:buFont typeface="+mj-lt"/>
              <a:buAutoNum type="arabicPeriod"/>
            </a:pPr>
            <a:r>
              <a:rPr lang="id-ID" b="1" dirty="0"/>
              <a:t>Proyeksi kerucut</a:t>
            </a:r>
            <a:r>
              <a:rPr lang="en-US" b="1" dirty="0"/>
              <a:t>/conical</a:t>
            </a:r>
          </a:p>
          <a:p>
            <a:pPr marL="457200" lvl="1" indent="0">
              <a:buNone/>
            </a:pPr>
            <a:r>
              <a:rPr lang="nn-NO" dirty="0"/>
              <a:t>Proyeksi yang bidang proyeksinya berupa </a:t>
            </a:r>
            <a:r>
              <a:rPr lang="en-US" dirty="0" err="1"/>
              <a:t>kerucut</a:t>
            </a:r>
            <a:endParaRPr lang="en-US" dirty="0"/>
          </a:p>
          <a:p>
            <a:pPr marL="449263" indent="-449263">
              <a:buFont typeface="+mj-lt"/>
              <a:buAutoNum type="arabicPeriod"/>
            </a:pPr>
            <a:r>
              <a:rPr lang="id-ID" b="1" dirty="0"/>
              <a:t>Proyeksi silinder</a:t>
            </a:r>
            <a:endParaRPr lang="en-US" b="1" dirty="0"/>
          </a:p>
          <a:p>
            <a:pPr marL="457200" lvl="1" indent="0">
              <a:buNone/>
            </a:pPr>
            <a:r>
              <a:rPr lang="nn-NO" dirty="0"/>
              <a:t>Proyeksi yang bidang proyeksinya berupa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tabung</a:t>
            </a:r>
            <a:endParaRPr lang="nn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01" y="243116"/>
            <a:ext cx="4833735" cy="1667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Proyeksi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Proyeksi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4408949"/>
            <a:ext cx="1494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Planar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860" y="4408949"/>
            <a:ext cx="1494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Kerucut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943" y="4593615"/>
            <a:ext cx="14944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Silinder</a:t>
            </a:r>
          </a:p>
        </p:txBody>
      </p:sp>
    </p:spTree>
    <p:extLst>
      <p:ext uri="{BB962C8B-B14F-4D97-AF65-F5344CB8AC3E}">
        <p14:creationId xmlns:p14="http://schemas.microsoft.com/office/powerpoint/2010/main" val="168813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4155</TotalTime>
  <Words>1787</Words>
  <Application>Microsoft Office PowerPoint</Application>
  <PresentationFormat>On-screen Show (4:3)</PresentationFormat>
  <Paragraphs>244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Batang</vt:lpstr>
      <vt:lpstr>Berlin Sans FB</vt:lpstr>
      <vt:lpstr>Calibri</vt:lpstr>
      <vt:lpstr>Calibri Light</vt:lpstr>
      <vt:lpstr>Cambria</vt:lpstr>
      <vt:lpstr>Times New Roman</vt:lpstr>
      <vt:lpstr>Trebuchet MS</vt:lpstr>
      <vt:lpstr>Wingdings</vt:lpstr>
      <vt:lpstr>Office Theme</vt:lpstr>
      <vt:lpstr>PowerPoint Presentation</vt:lpstr>
      <vt:lpstr>SISTEM PROYEKSI PETA</vt:lpstr>
      <vt:lpstr>PENGERTIAN PROYEKSI PETA </vt:lpstr>
      <vt:lpstr>KONSEP PROYEKSI PETA</vt:lpstr>
      <vt:lpstr>KONSEP PROYEKSI PETA</vt:lpstr>
      <vt:lpstr>Pembagian Sistem Proyeksi Peta</vt:lpstr>
      <vt:lpstr>Jenis Proyeksi Berdasarkan Sifat Asli yang Dipertahankan</vt:lpstr>
      <vt:lpstr>Jenis Proyeksi Berdasarkan  Cara Penurunan Peta </vt:lpstr>
      <vt:lpstr>PowerPoint Presentation</vt:lpstr>
      <vt:lpstr>PowerPoint Presentation</vt:lpstr>
      <vt:lpstr>PowerPoint Presentation</vt:lpstr>
      <vt:lpstr>Proyeksi Azimuthal</vt:lpstr>
      <vt:lpstr>PowerPoint Presentation</vt:lpstr>
      <vt:lpstr>PowerPoint Presentation</vt:lpstr>
      <vt:lpstr>PowerPoint Presentation</vt:lpstr>
      <vt:lpstr>Proyeksi Conical / Kerucut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Transverse Mercator (UTM) Coordinate System </vt:lpstr>
      <vt:lpstr>Memilih Proyeksi Peta </vt:lpstr>
      <vt:lpstr>Memilih Proyeksi Peta</vt:lpstr>
      <vt:lpstr>SISTEM KOORDINAT PETA</vt:lpstr>
      <vt:lpstr>SISTEM KOORDINAT</vt:lpstr>
      <vt:lpstr>SISTEM KOORDINAT DASAR</vt:lpstr>
      <vt:lpstr>SISTEM KOORDINAT</vt:lpstr>
      <vt:lpstr>SISTEM KOORDINAT</vt:lpstr>
      <vt:lpstr>MENENTUKAN LOKASI MELALUI SISTEM KOORDINAT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ASUS</cp:lastModifiedBy>
  <cp:revision>127</cp:revision>
  <dcterms:created xsi:type="dcterms:W3CDTF">2016-09-22T06:52:30Z</dcterms:created>
  <dcterms:modified xsi:type="dcterms:W3CDTF">2018-09-30T14:29:30Z</dcterms:modified>
</cp:coreProperties>
</file>