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6" r:id="rId3"/>
    <p:sldId id="267" r:id="rId4"/>
    <p:sldId id="261" r:id="rId5"/>
    <p:sldId id="268" r:id="rId6"/>
    <p:sldId id="282" r:id="rId7"/>
    <p:sldId id="269" r:id="rId8"/>
    <p:sldId id="270" r:id="rId9"/>
    <p:sldId id="275" r:id="rId10"/>
    <p:sldId id="276" r:id="rId11"/>
    <p:sldId id="277" r:id="rId12"/>
    <p:sldId id="278" r:id="rId13"/>
    <p:sldId id="279" r:id="rId14"/>
    <p:sldId id="280" r:id="rId15"/>
    <p:sldId id="281" r:id="rId16"/>
    <p:sldId id="283" r:id="rId17"/>
    <p:sldId id="305" r:id="rId18"/>
    <p:sldId id="307" r:id="rId19"/>
    <p:sldId id="309" r:id="rId20"/>
    <p:sldId id="316" r:id="rId21"/>
    <p:sldId id="317" r:id="rId22"/>
    <p:sldId id="318" r:id="rId23"/>
    <p:sldId id="319" r:id="rId24"/>
    <p:sldId id="320" r:id="rId25"/>
    <p:sldId id="321" r:id="rId26"/>
    <p:sldId id="322"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292" r:id="rId41"/>
    <p:sldId id="294" r:id="rId42"/>
    <p:sldId id="295" r:id="rId43"/>
    <p:sldId id="296" r:id="rId44"/>
    <p:sldId id="298" r:id="rId45"/>
    <p:sldId id="299" r:id="rId46"/>
    <p:sldId id="300" r:id="rId47"/>
    <p:sldId id="301" r:id="rId48"/>
    <p:sldId id="302" r:id="rId49"/>
    <p:sldId id="303" r:id="rId50"/>
    <p:sldId id="257" r:id="rId51"/>
    <p:sldId id="258" r:id="rId52"/>
    <p:sldId id="259" r:id="rId53"/>
    <p:sldId id="260" r:id="rId54"/>
    <p:sldId id="284" r:id="rId55"/>
    <p:sldId id="285" r:id="rId56"/>
    <p:sldId id="286" r:id="rId57"/>
    <p:sldId id="287" r:id="rId58"/>
    <p:sldId id="288" r:id="rId59"/>
    <p:sldId id="349" r:id="rId60"/>
    <p:sldId id="290" r:id="rId61"/>
    <p:sldId id="291" r:id="rId62"/>
    <p:sldId id="347" r:id="rId63"/>
    <p:sldId id="348" r:id="rId64"/>
    <p:sldId id="342" r:id="rId65"/>
    <p:sldId id="346" r:id="rId66"/>
    <p:sldId id="344" r:id="rId67"/>
    <p:sldId id="345" r:id="rId68"/>
    <p:sldId id="27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7541"/>
    <a:srgbClr val="3D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1848" autoAdjust="0"/>
  </p:normalViewPr>
  <p:slideViewPr>
    <p:cSldViewPr snapToGrid="0">
      <p:cViewPr varScale="1">
        <p:scale>
          <a:sx n="76" d="100"/>
          <a:sy n="76" d="100"/>
        </p:scale>
        <p:origin x="102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3178D-4753-44A0-AA64-2BBB00000731}" type="datetimeFigureOut">
              <a:rPr lang="en-US" smtClean="0"/>
              <a:t>9/30/2018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777E6-8351-4A09-83DF-04DA495A35A5}" type="slidenum">
              <a:rPr lang="en-US" smtClean="0"/>
              <a:t>‹#›</a:t>
            </a:fld>
            <a:endParaRPr lang="en-US"/>
          </a:p>
        </p:txBody>
      </p:sp>
    </p:spTree>
    <p:extLst>
      <p:ext uri="{BB962C8B-B14F-4D97-AF65-F5344CB8AC3E}">
        <p14:creationId xmlns:p14="http://schemas.microsoft.com/office/powerpoint/2010/main" val="150209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4834342-C12E-4A01-9806-C49C1A4C88AD}" type="slidenum">
              <a:rPr lang="en-US" altLang="en-US" sz="1200"/>
              <a:pPr eaLnBrk="1" hangingPunct="1"/>
              <a:t>3</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265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30984-9A79-45C6-B6EE-C36667621823}" type="slidenum">
              <a:rPr lang="en-US" altLang="en-US"/>
              <a:pPr/>
              <a:t>45</a:t>
            </a:fld>
            <a:endParaRPr lang="en-US" altLang="en-US"/>
          </a:p>
        </p:txBody>
      </p:sp>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6739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A3857-6B29-411E-AB2E-4BD302712CB1}" type="slidenum">
              <a:rPr lang="en-US" altLang="en-US"/>
              <a:pPr/>
              <a:t>46</a:t>
            </a:fld>
            <a:endParaRPr lang="en-US" altLang="en-US"/>
          </a:p>
        </p:txBody>
      </p:sp>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12259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FC1E0-9BC7-45C9-B98B-A75E05D330B0}" type="slidenum">
              <a:rPr lang="en-US" altLang="en-US"/>
              <a:pPr/>
              <a:t>47</a:t>
            </a:fld>
            <a:endParaRPr lang="en-US" altLang="en-US"/>
          </a:p>
        </p:txBody>
      </p:sp>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7898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DBA36-5056-4195-8521-AFEA0B293396}" type="slidenum">
              <a:rPr lang="en-US" altLang="en-US"/>
              <a:pPr/>
              <a:t>48</a:t>
            </a:fld>
            <a:endParaRPr lang="en-US" altLang="en-US"/>
          </a:p>
        </p:txBody>
      </p:sp>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2838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A049D-362D-4138-BABE-A5593582740D}" type="slidenum">
              <a:rPr lang="en-US" altLang="en-US"/>
              <a:pPr/>
              <a:t>49</a:t>
            </a:fld>
            <a:endParaRPr lang="en-US" altLang="en-US"/>
          </a:p>
        </p:txBody>
      </p:sp>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1916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9283A2-6A75-43F0-A387-AE6B7704E6F5}" type="slidenum">
              <a:rPr lang="en-US" altLang="en-US" sz="1200"/>
              <a:pPr eaLnBrk="1" hangingPunct="1"/>
              <a:t>54</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542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717CC5-9E5B-4366-9669-38E62EA65DFC}" type="slidenum">
              <a:rPr lang="en-US" altLang="en-US" sz="1200"/>
              <a:pPr eaLnBrk="1" hangingPunct="1"/>
              <a:t>55</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6532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5D7600-9F3E-4AEE-B3FA-7797F96E00FF}" type="slidenum">
              <a:rPr lang="en-US" altLang="en-US" sz="1200"/>
              <a:pPr eaLnBrk="1" hangingPunct="1"/>
              <a:t>56</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27690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40202F-89CB-445C-A383-0DD8DAFF89F2}" type="slidenum">
              <a:rPr lang="en-US" altLang="en-US" sz="1200"/>
              <a:pPr eaLnBrk="1" hangingPunct="1"/>
              <a:t>57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2971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E84A86-E02D-4749-819F-CC53B9E5DE45}" type="slidenum">
              <a:rPr lang="en-US" altLang="en-US" sz="1200"/>
              <a:pPr eaLnBrk="1" hangingPunct="1"/>
              <a:t>58</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5652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1977F04-5E10-4E6E-AE43-100128D06FC8}" type="slidenum">
              <a:rPr lang="en-US" altLang="en-US" sz="1200"/>
              <a:pPr eaLnBrk="1" hangingPunct="1"/>
              <a:t>5</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5207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C414A4-F0A7-4632-BF46-C1BB02438907}" type="slidenum">
              <a:rPr lang="en-US" altLang="en-US" sz="1200"/>
              <a:pPr eaLnBrk="1" hangingPunct="1"/>
              <a:t>60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8017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6CF2125-B708-486F-B27E-7B8D8C8A8819}" type="slidenum">
              <a:rPr lang="en-US" altLang="en-US" sz="1200"/>
              <a:pPr eaLnBrk="1" hangingPunct="1"/>
              <a:t>61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3822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04524F3-9F5F-4DFF-8CEB-9B16D79364C8}" type="slidenum">
              <a:rPr lang="en-US" altLang="en-US" sz="1200"/>
              <a:pPr eaLnBrk="1" hangingPunct="1"/>
              <a:t>6</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367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0CB0C6-1F0F-413E-B4A1-5B6DD54EE386}" type="slidenum">
              <a:rPr lang="en-US" altLang="en-US" sz="1200"/>
              <a:pPr eaLnBrk="1" hangingPunct="1"/>
              <a:t>16</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8452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7635C-F8E3-4E50-9B7D-530E0B2B50C7}" type="slidenum">
              <a:rPr lang="en-US" altLang="en-US"/>
              <a:pPr/>
              <a:t>40</a:t>
            </a:fld>
            <a:endParaRPr lang="en-US" altLang="en-US"/>
          </a:p>
        </p:txBody>
      </p:sp>
      <p:sp>
        <p:nvSpPr>
          <p:cNvPr id="83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8981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65B7F-6D5B-4C97-A231-89393A1F34F8}" type="slidenum">
              <a:rPr lang="en-US" altLang="en-US"/>
              <a:pPr/>
              <a:t>41</a:t>
            </a:fld>
            <a:endParaRPr lang="en-US" altLang="en-US"/>
          </a:p>
        </p:txBody>
      </p:sp>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359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E7936-5710-446F-BB10-3958A151FB36}" type="slidenum">
              <a:rPr lang="en-US" altLang="en-US"/>
              <a:pPr/>
              <a:t>42</a:t>
            </a:fld>
            <a:endParaRPr lang="en-US" altLang="en-US"/>
          </a:p>
        </p:txBody>
      </p:sp>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7566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7B799-0620-47F1-8FA9-0B929B84902B}" type="slidenum">
              <a:rPr lang="en-US" altLang="en-US"/>
              <a:pPr/>
              <a:t>43</a:t>
            </a:fld>
            <a:endParaRPr lang="en-US" altLang="en-US"/>
          </a:p>
        </p:txBody>
      </p:sp>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1482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581A0-18DE-4ECF-92A7-F873E3520275}" type="slidenum">
              <a:rPr lang="en-US" altLang="en-US"/>
              <a:pPr/>
              <a:t>44</a:t>
            </a:fld>
            <a:endParaRPr lang="en-US" altLang="en-US"/>
          </a:p>
        </p:txBody>
      </p:sp>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02982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A43AD22-DB70-4BB7-820B-6D4F7FE1F72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16795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3AD22-DB70-4BB7-820B-6D4F7FE1F72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318486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3AD22-DB70-4BB7-820B-6D4F7FE1F72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179500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1049"/>
          <p:cNvSpPr>
            <a:spLocks noGrp="1" noChangeArrowheads="1"/>
          </p:cNvSpPr>
          <p:nvPr>
            <p:ph type="dt" sz="half" idx="10"/>
          </p:nvPr>
        </p:nvSpPr>
        <p:spPr>
          <a:ln/>
        </p:spPr>
        <p:txBody>
          <a:bodyPr/>
          <a:lstStyle>
            <a:lvl1pPr>
              <a:defRPr/>
            </a:lvl1pPr>
          </a:lstStyle>
          <a:p>
            <a:pPr>
              <a:defRPr/>
            </a:pPr>
            <a:endParaRPr lang="en-US"/>
          </a:p>
        </p:txBody>
      </p:sp>
      <p:sp>
        <p:nvSpPr>
          <p:cNvPr id="6" name="Rectangle 1050"/>
          <p:cNvSpPr>
            <a:spLocks noGrp="1" noChangeArrowheads="1"/>
          </p:cNvSpPr>
          <p:nvPr>
            <p:ph type="ftr" sz="quarter" idx="11"/>
          </p:nvPr>
        </p:nvSpPr>
        <p:spPr>
          <a:ln/>
        </p:spPr>
        <p:txBody>
          <a:bodyPr/>
          <a:lstStyle>
            <a:lvl1pPr>
              <a:defRPr/>
            </a:lvl1pPr>
          </a:lstStyle>
          <a:p>
            <a:pPr>
              <a:defRPr/>
            </a:pPr>
            <a:endParaRPr lang="en-US"/>
          </a:p>
        </p:txBody>
      </p:sp>
      <p:sp>
        <p:nvSpPr>
          <p:cNvPr id="7" name="Rectangle 1051"/>
          <p:cNvSpPr>
            <a:spLocks noGrp="1" noChangeArrowheads="1"/>
          </p:cNvSpPr>
          <p:nvPr>
            <p:ph type="sldNum" sz="quarter" idx="12"/>
          </p:nvPr>
        </p:nvSpPr>
        <p:spPr>
          <a:ln/>
        </p:spPr>
        <p:txBody>
          <a:bodyPr/>
          <a:lstStyle>
            <a:lvl1pPr>
              <a:defRPr/>
            </a:lvl1pPr>
          </a:lstStyle>
          <a:p>
            <a:fld id="{125281A6-1C19-4CA6-9C89-7A5B68DB1A11}" type="slidenum">
              <a:rPr lang="en-US" altLang="en-US"/>
              <a:pPr/>
              <a:t>‹#›</a:t>
            </a:fld>
            <a:endParaRPr lang="en-US" altLang="en-US"/>
          </a:p>
        </p:txBody>
      </p:sp>
    </p:spTree>
    <p:extLst>
      <p:ext uri="{BB962C8B-B14F-4D97-AF65-F5344CB8AC3E}">
        <p14:creationId xmlns:p14="http://schemas.microsoft.com/office/powerpoint/2010/main" val="318889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3AD22-DB70-4BB7-820B-6D4F7FE1F72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369872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3AD22-DB70-4BB7-820B-6D4F7FE1F724}"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181929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3AD22-DB70-4BB7-820B-6D4F7FE1F72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9598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3AD22-DB70-4BB7-820B-6D4F7FE1F724}"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93466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3AD22-DB70-4BB7-820B-6D4F7FE1F724}"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73980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3AD22-DB70-4BB7-820B-6D4F7FE1F724}"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123176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43AD22-DB70-4BB7-820B-6D4F7FE1F72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426773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43AD22-DB70-4BB7-820B-6D4F7FE1F724}"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99BB6-2A70-4A91-B9E8-EC263527B405}" type="slidenum">
              <a:rPr lang="en-US" smtClean="0"/>
              <a:t>‹#›</a:t>
            </a:fld>
            <a:endParaRPr lang="en-US"/>
          </a:p>
        </p:txBody>
      </p:sp>
    </p:spTree>
    <p:extLst>
      <p:ext uri="{BB962C8B-B14F-4D97-AF65-F5344CB8AC3E}">
        <p14:creationId xmlns:p14="http://schemas.microsoft.com/office/powerpoint/2010/main" val="138095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43AD22-DB70-4BB7-820B-6D4F7FE1F724}" type="datetimeFigureOut">
              <a:rPr lang="en-US" smtClean="0"/>
              <a:t>9/30/2018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999BB6-2A70-4A91-B9E8-EC263527B405}" type="slidenum">
              <a:rPr lang="en-US" smtClean="0"/>
              <a:t>‹#›</a:t>
            </a:fld>
            <a:endParaRPr lang="en-US"/>
          </a:p>
        </p:txBody>
      </p:sp>
    </p:spTree>
    <p:extLst>
      <p:ext uri="{BB962C8B-B14F-4D97-AF65-F5344CB8AC3E}">
        <p14:creationId xmlns:p14="http://schemas.microsoft.com/office/powerpoint/2010/main" val="3977715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ww2.d155.org/cls/tdirectory/AKalousek/Shared%20Documents/Earth%20Science/Contour%20Maps%20powerpoint.ppt"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6d74ht2k6aj1.cloudfront.net/images/topo-map-950-587.png"/>
          <p:cNvPicPr>
            <a:picLocks noChangeAspect="1" noChangeArrowheads="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0" y="-252632"/>
            <a:ext cx="9144000" cy="71106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7600" y="2316163"/>
            <a:ext cx="5486400" cy="273480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21266" y="2349651"/>
            <a:ext cx="4741684" cy="1938992"/>
          </a:xfrm>
          <a:prstGeom prst="rect">
            <a:avLst/>
          </a:prstGeom>
          <a:noFill/>
        </p:spPr>
        <p:txBody>
          <a:bodyPr wrap="none" rtlCol="0">
            <a:spAutoFit/>
          </a:bodyPr>
          <a:lstStyle/>
          <a:p>
            <a:pPr algn="r"/>
            <a:r>
              <a:rPr lang="en-US" sz="4000" b="1">
                <a:solidFill>
                  <a:srgbClr val="FF0000"/>
                </a:solidFill>
                <a:latin typeface="Trebuchet MS" panose="020B0603020202020204" pitchFamily="34" charset="0"/>
              </a:rPr>
              <a:t>KONTUR </a:t>
            </a:r>
          </a:p>
          <a:p>
            <a:pPr algn="r"/>
            <a:r>
              <a:rPr lang="en-US" sz="4000" b="1">
                <a:latin typeface="Trebuchet MS" panose="020B0603020202020204" pitchFamily="34" charset="0"/>
              </a:rPr>
              <a:t>&amp; </a:t>
            </a:r>
          </a:p>
          <a:p>
            <a:pPr algn="r"/>
            <a:r>
              <a:rPr lang="en-US" sz="4000" b="1">
                <a:solidFill>
                  <a:srgbClr val="FF0000"/>
                </a:solidFill>
                <a:latin typeface="Trebuchet MS" panose="020B0603020202020204" pitchFamily="34" charset="0"/>
              </a:rPr>
              <a:t>PROFIL MELINTANG</a:t>
            </a:r>
          </a:p>
        </p:txBody>
      </p:sp>
      <p:sp>
        <p:nvSpPr>
          <p:cNvPr id="7" name="Rectangle 6"/>
          <p:cNvSpPr/>
          <p:nvPr/>
        </p:nvSpPr>
        <p:spPr>
          <a:xfrm>
            <a:off x="-143647" y="6404897"/>
            <a:ext cx="9126669" cy="338554"/>
          </a:xfrm>
          <a:prstGeom prst="rect">
            <a:avLst/>
          </a:prstGeom>
        </p:spPr>
        <p:txBody>
          <a:bodyPr wrap="square">
            <a:spAutoFit/>
          </a:bodyPr>
          <a:lstStyle/>
          <a:p>
            <a:pPr algn="r"/>
            <a:r>
              <a:rPr lang="id-ID" altLang="en-US" sz="1600" b="1"/>
              <a:t>PROGRAM STUDI PERENCANAAN WILAYAH DAN KOTA</a:t>
            </a:r>
            <a:r>
              <a:rPr lang="en-US" altLang="en-US" sz="1600" b="1"/>
              <a:t> | </a:t>
            </a:r>
            <a:r>
              <a:rPr lang="id-ID" altLang="en-US" sz="1600" b="1"/>
              <a:t>FAKULTAS</a:t>
            </a:r>
            <a:r>
              <a:rPr lang="en-US" altLang="en-US" sz="1600" b="1"/>
              <a:t> </a:t>
            </a:r>
            <a:r>
              <a:rPr lang="id-ID" altLang="en-US" sz="1600" b="1"/>
              <a:t>TEKNIK</a:t>
            </a:r>
            <a:r>
              <a:rPr lang="en-US" altLang="en-US" sz="1600" b="1"/>
              <a:t> | </a:t>
            </a:r>
            <a:r>
              <a:rPr lang="id-ID" altLang="en-US" sz="1600" b="1"/>
              <a:t>UNIVERSITAS ESA UNGGUL</a:t>
            </a:r>
          </a:p>
        </p:txBody>
      </p:sp>
      <p:sp>
        <p:nvSpPr>
          <p:cNvPr id="8" name="Rectangle 4"/>
          <p:cNvSpPr txBox="1">
            <a:spLocks noChangeArrowheads="1"/>
          </p:cNvSpPr>
          <p:nvPr/>
        </p:nvSpPr>
        <p:spPr>
          <a:xfrm>
            <a:off x="-381050" y="4372403"/>
            <a:ext cx="9144000" cy="781276"/>
          </a:xfrm>
          <a:prstGeom prst="rect">
            <a:avLst/>
          </a:prstGeom>
        </p:spPr>
        <p:txBody>
          <a:bodyPr vert="horz" lIns="92075" tIns="46038" rIns="92075" bIns="46038"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altLang="en-US" sz="1400">
                <a:latin typeface="Gadugi" panose="020B0502040204020203" pitchFamily="34" charset="0"/>
              </a:rPr>
              <a:t>d</a:t>
            </a:r>
            <a:r>
              <a:rPr lang="id-ID" altLang="en-US" sz="1400">
                <a:latin typeface="Gadugi" panose="020B0502040204020203" pitchFamily="34" charset="0"/>
              </a:rPr>
              <a:t>isiapkan </a:t>
            </a:r>
            <a:r>
              <a:rPr lang="en-US" altLang="en-US" sz="1400">
                <a:latin typeface="Gadugi" panose="020B0502040204020203" pitchFamily="34" charset="0"/>
              </a:rPr>
              <a:t>o</a:t>
            </a:r>
            <a:r>
              <a:rPr lang="id-ID" altLang="en-US" sz="1400">
                <a:latin typeface="Gadugi" panose="020B0502040204020203" pitchFamily="34" charset="0"/>
              </a:rPr>
              <a:t>leh</a:t>
            </a:r>
          </a:p>
          <a:p>
            <a:pPr algn="r"/>
            <a:r>
              <a:rPr lang="en-US" altLang="en-US" sz="1600">
                <a:latin typeface="Gadugi" panose="020B0502040204020203" pitchFamily="34" charset="0"/>
              </a:rPr>
              <a:t>Akhmad Fais Fauzi, ST., M.Eng.</a:t>
            </a:r>
            <a:endParaRPr lang="en-GB" altLang="en-US" sz="1400" b="1">
              <a:effectLst>
                <a:outerShdw blurRad="38100" dist="38100" dir="2700000" algn="tl">
                  <a:srgbClr val="C0C0C0"/>
                </a:outerShdw>
              </a:effectLst>
              <a:latin typeface="Gadugi" panose="020B0502040204020203" pitchFamily="34" charset="0"/>
            </a:endParaRPr>
          </a:p>
          <a:p>
            <a:pPr algn="r"/>
            <a:endParaRPr lang="en-GB" altLang="en-US" sz="1400" b="1">
              <a:effectLst>
                <a:outerShdw blurRad="38100" dist="38100" dir="2700000" algn="tl">
                  <a:srgbClr val="C0C0C0"/>
                </a:outerShdw>
              </a:effectLst>
              <a:latin typeface="Gadugi" panose="020B0502040204020203" pitchFamily="34" charset="0"/>
            </a:endParaRPr>
          </a:p>
        </p:txBody>
      </p:sp>
      <p:sp>
        <p:nvSpPr>
          <p:cNvPr id="9" name="Rectangle 8"/>
          <p:cNvSpPr/>
          <p:nvPr/>
        </p:nvSpPr>
        <p:spPr>
          <a:xfrm>
            <a:off x="2293432" y="6066343"/>
            <a:ext cx="4252512" cy="338554"/>
          </a:xfrm>
          <a:prstGeom prst="rect">
            <a:avLst/>
          </a:prstGeom>
        </p:spPr>
        <p:txBody>
          <a:bodyPr wrap="square">
            <a:spAutoFit/>
          </a:bodyPr>
          <a:lstStyle/>
          <a:p>
            <a:pPr algn="ctr"/>
            <a:r>
              <a:rPr lang="en-US" altLang="en-US" sz="1600" b="1"/>
              <a:t>JAKARTA, 2016</a:t>
            </a:r>
            <a:endParaRPr lang="id-ID" altLang="en-US" sz="1600" b="1"/>
          </a:p>
        </p:txBody>
      </p:sp>
    </p:spTree>
    <p:extLst>
      <p:ext uri="{BB962C8B-B14F-4D97-AF65-F5344CB8AC3E}">
        <p14:creationId xmlns:p14="http://schemas.microsoft.com/office/powerpoint/2010/main" val="3805189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68514" y="1494493"/>
            <a:ext cx="5992920" cy="5143500"/>
          </a:xfrm>
        </p:spPr>
        <p:txBody>
          <a:bodyPr/>
          <a:lstStyle/>
          <a:p>
            <a:r>
              <a:rPr lang="en-US" altLang="en-US" sz="2000"/>
              <a:t>Garis kontur pada suatu punggung bukit yang membentuk sudut 90° dengan kemiringan maksimumnya, akan membentuk huruf U menghadap ke bagian yang lebih tinggi. </a:t>
            </a:r>
          </a:p>
          <a:p>
            <a:r>
              <a:rPr lang="en-US" altLang="en-US" sz="2000"/>
              <a:t>Garis kontur pada bukit atau cekungan membentuk garis-garis kontur yang menutup-melingkar.</a:t>
            </a:r>
          </a:p>
          <a:p>
            <a:pPr>
              <a:buFontTx/>
              <a:buNone/>
            </a:pPr>
            <a:endParaRPr lang="en-US" altLang="en-US" sz="2000"/>
          </a:p>
          <a:p>
            <a:pPr eaLnBrk="1" hangingPunct="1">
              <a:buFontTx/>
              <a:buNone/>
            </a:pPr>
            <a:endParaRPr lang="en-US" altLang="en-US" sz="2000"/>
          </a:p>
        </p:txBody>
      </p:sp>
      <p:pic>
        <p:nvPicPr>
          <p:cNvPr id="11268" name="Picture 4" descr="D:\Bahan Ngajar\Materi Ilmu Ukur Tanah\Referensi Materi IUT\Diklat ITS\Gambar Garis Kontur\02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79713" y="4066243"/>
            <a:ext cx="6961088" cy="236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http://3.bp.blogspot.com/-dGF6AlqLYUA/VT-j5-pi-kI/AAAAAAAAAaA/4aMU6rsSM74/s1600/relief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0120" y="1463661"/>
            <a:ext cx="2236680" cy="21606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457200" y="274638"/>
            <a:ext cx="8229600" cy="706437"/>
          </a:xfrm>
        </p:spPr>
        <p:txBody>
          <a:bodyPr>
            <a:noAutofit/>
          </a:bodyPr>
          <a:lstStyle/>
          <a:p>
            <a:pPr eaLnBrk="1" hangingPunct="1"/>
            <a:r>
              <a:rPr lang="en-US" altLang="en-US" sz="4000"/>
              <a:t>Contoh bentuk kontur</a:t>
            </a:r>
          </a:p>
        </p:txBody>
      </p:sp>
    </p:spTree>
    <p:extLst>
      <p:ext uri="{BB962C8B-B14F-4D97-AF65-F5344CB8AC3E}">
        <p14:creationId xmlns:p14="http://schemas.microsoft.com/office/powerpoint/2010/main" val="50590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428750"/>
            <a:ext cx="8229600" cy="5143500"/>
          </a:xfrm>
        </p:spPr>
        <p:txBody>
          <a:bodyPr/>
          <a:lstStyle/>
          <a:p>
            <a:pPr marL="0" indent="0">
              <a:buNone/>
            </a:pPr>
            <a:r>
              <a:rPr lang="en-US"/>
              <a:t>Bentuk kontur menjorok ke arah hulu jika melewati sungai, menjorok ke arah jalan menurun jika melewati permukaan jalan</a:t>
            </a:r>
            <a:endParaRPr lang="en-US" altLang="en-US" sz="2800"/>
          </a:p>
        </p:txBody>
      </p:sp>
      <p:pic>
        <p:nvPicPr>
          <p:cNvPr id="67586" name="Picture 2" descr="http://1.bp.blogspot.com/-4oTD4Fs6RSo/VT-kFAPMlhI/AAAAAAAAAaI/8Yr4EkqPis8/s1600/relief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750" y="2699657"/>
            <a:ext cx="7894544" cy="2589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2456" y="5288728"/>
            <a:ext cx="3185487" cy="369332"/>
          </a:xfrm>
          <a:prstGeom prst="rect">
            <a:avLst/>
          </a:prstGeom>
        </p:spPr>
        <p:txBody>
          <a:bodyPr wrap="none">
            <a:spAutoFit/>
          </a:bodyPr>
          <a:lstStyle/>
          <a:p>
            <a:r>
              <a:rPr lang="fi-FI"/>
              <a:t>Kontur pada sungai dan jalan</a:t>
            </a:r>
            <a:endParaRPr lang="en-US"/>
          </a:p>
        </p:txBody>
      </p:sp>
      <p:sp>
        <p:nvSpPr>
          <p:cNvPr id="7" name="Rectangle 2"/>
          <p:cNvSpPr>
            <a:spLocks noGrp="1" noChangeArrowheads="1"/>
          </p:cNvSpPr>
          <p:nvPr>
            <p:ph type="title"/>
          </p:nvPr>
        </p:nvSpPr>
        <p:spPr>
          <a:xfrm>
            <a:off x="457200" y="274638"/>
            <a:ext cx="8229600" cy="706437"/>
          </a:xfrm>
        </p:spPr>
        <p:txBody>
          <a:bodyPr>
            <a:noAutofit/>
          </a:bodyPr>
          <a:lstStyle/>
          <a:p>
            <a:pPr eaLnBrk="1" hangingPunct="1"/>
            <a:r>
              <a:rPr lang="en-US" altLang="en-US" sz="4000"/>
              <a:t>Contoh bentuk kontur</a:t>
            </a:r>
          </a:p>
        </p:txBody>
      </p:sp>
    </p:spTree>
    <p:extLst>
      <p:ext uri="{BB962C8B-B14F-4D97-AF65-F5344CB8AC3E}">
        <p14:creationId xmlns:p14="http://schemas.microsoft.com/office/powerpoint/2010/main" val="267569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25487"/>
          </a:xfrm>
        </p:spPr>
        <p:txBody>
          <a:bodyPr>
            <a:normAutofit fontScale="90000"/>
          </a:bodyPr>
          <a:lstStyle/>
          <a:p>
            <a:pPr eaLnBrk="1" hangingPunct="1"/>
            <a:r>
              <a:rPr lang="en-US" altLang="en-US" sz="6000"/>
              <a:t>Kegunaan Garis Kontur</a:t>
            </a:r>
          </a:p>
        </p:txBody>
      </p:sp>
      <p:sp>
        <p:nvSpPr>
          <p:cNvPr id="13315" name="Rectangle 3"/>
          <p:cNvSpPr>
            <a:spLocks noGrp="1" noChangeArrowheads="1"/>
          </p:cNvSpPr>
          <p:nvPr>
            <p:ph type="body" idx="1"/>
          </p:nvPr>
        </p:nvSpPr>
        <p:spPr>
          <a:xfrm>
            <a:off x="457200" y="1285875"/>
            <a:ext cx="8229600" cy="1849211"/>
          </a:xfrm>
        </p:spPr>
        <p:txBody>
          <a:bodyPr/>
          <a:lstStyle/>
          <a:p>
            <a:pPr marL="0" indent="0" eaLnBrk="1" hangingPunct="1">
              <a:buNone/>
            </a:pPr>
            <a:r>
              <a:rPr lang="en-US" altLang="en-US" sz="2000"/>
              <a:t>Selain menunjukkan bentuk ketinggian permukaan tanah, garis kontur juga dapat digunakan untuk:</a:t>
            </a:r>
          </a:p>
          <a:p>
            <a:pPr marL="0" indent="0">
              <a:buNone/>
            </a:pPr>
            <a:r>
              <a:rPr lang="en-US" altLang="en-US" sz="2600"/>
              <a:t>Menentukan potongan memanjang ( </a:t>
            </a:r>
            <a:r>
              <a:rPr lang="en-US" altLang="en-US" sz="2600" i="1"/>
              <a:t>profile, longitudinal sections ) antara dua tempat.</a:t>
            </a:r>
          </a:p>
          <a:p>
            <a:pPr marL="514350" indent="-514350">
              <a:buFontTx/>
              <a:buNone/>
            </a:pPr>
            <a:endParaRPr lang="en-US" altLang="en-US" sz="2800" i="1"/>
          </a:p>
          <a:p>
            <a:pPr marL="514350" indent="-514350">
              <a:buFontTx/>
              <a:buNone/>
            </a:pPr>
            <a:endParaRPr lang="en-US" altLang="en-US" sz="2800" i="1"/>
          </a:p>
        </p:txBody>
      </p:sp>
      <p:pic>
        <p:nvPicPr>
          <p:cNvPr id="13316" name="Picture 12" descr="D:\Bahan Ngajar\Materi Ilmu Ukur Tanah\Referensi Materi IUT\Diklat ITS\Gambar Garis Kontur\02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1114" y="3556000"/>
            <a:ext cx="8195100" cy="291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2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427163"/>
            <a:ext cx="8229600" cy="517751"/>
          </a:xfrm>
        </p:spPr>
        <p:txBody>
          <a:bodyPr>
            <a:normAutofit/>
          </a:bodyPr>
          <a:lstStyle/>
          <a:p>
            <a:pPr marL="342900" lvl="1" indent="0">
              <a:buNone/>
              <a:defRPr/>
            </a:pPr>
            <a:r>
              <a:rPr lang="en-US" sz="2000">
                <a:ea typeface="+mn-ea"/>
                <a:cs typeface="+mn-cs"/>
              </a:rPr>
              <a:t>Menghitung </a:t>
            </a:r>
            <a:r>
              <a:rPr lang="en-US" sz="2000" dirty="0" err="1">
                <a:ea typeface="+mn-ea"/>
                <a:cs typeface="+mn-cs"/>
              </a:rPr>
              <a:t>luas</a:t>
            </a:r>
            <a:r>
              <a:rPr lang="en-US" sz="2000" dirty="0">
                <a:ea typeface="+mn-ea"/>
                <a:cs typeface="+mn-cs"/>
              </a:rPr>
              <a:t> </a:t>
            </a:r>
            <a:r>
              <a:rPr lang="en-US" sz="2000" dirty="0" err="1">
                <a:ea typeface="+mn-ea"/>
                <a:cs typeface="+mn-cs"/>
              </a:rPr>
              <a:t>daerah</a:t>
            </a:r>
            <a:r>
              <a:rPr lang="en-US" sz="2000" dirty="0">
                <a:ea typeface="+mn-ea"/>
                <a:cs typeface="+mn-cs"/>
              </a:rPr>
              <a:t> </a:t>
            </a:r>
            <a:r>
              <a:rPr lang="en-US" sz="2000" dirty="0" err="1">
                <a:ea typeface="+mn-ea"/>
                <a:cs typeface="+mn-cs"/>
              </a:rPr>
              <a:t>genangan</a:t>
            </a:r>
            <a:r>
              <a:rPr lang="en-US" sz="2000" dirty="0">
                <a:ea typeface="+mn-ea"/>
                <a:cs typeface="+mn-cs"/>
              </a:rPr>
              <a:t> </a:t>
            </a:r>
            <a:r>
              <a:rPr lang="en-US" sz="2000" dirty="0" err="1">
                <a:ea typeface="+mn-ea"/>
                <a:cs typeface="+mn-cs"/>
              </a:rPr>
              <a:t>dan</a:t>
            </a:r>
            <a:r>
              <a:rPr lang="en-US" sz="2000" dirty="0">
                <a:ea typeface="+mn-ea"/>
                <a:cs typeface="+mn-cs"/>
              </a:rPr>
              <a:t> volume </a:t>
            </a:r>
            <a:r>
              <a:rPr lang="en-US" sz="2000" dirty="0" err="1">
                <a:ea typeface="+mn-ea"/>
                <a:cs typeface="+mn-cs"/>
              </a:rPr>
              <a:t>suatu</a:t>
            </a:r>
            <a:r>
              <a:rPr lang="en-US" sz="2000" dirty="0">
                <a:ea typeface="+mn-ea"/>
                <a:cs typeface="+mn-cs"/>
              </a:rPr>
              <a:t> </a:t>
            </a:r>
            <a:r>
              <a:rPr lang="en-US" sz="2000" dirty="0" err="1">
                <a:ea typeface="+mn-ea"/>
                <a:cs typeface="+mn-cs"/>
              </a:rPr>
              <a:t>bendungan</a:t>
            </a:r>
            <a:r>
              <a:rPr lang="en-US" sz="2000" dirty="0">
                <a:ea typeface="+mn-ea"/>
                <a:cs typeface="+mn-cs"/>
              </a:rPr>
              <a:t>.</a:t>
            </a:r>
          </a:p>
          <a:p>
            <a:pPr lvl="1">
              <a:buFontTx/>
              <a:buNone/>
              <a:defRPr/>
            </a:pPr>
            <a:endParaRPr lang="en-US" sz="2800" dirty="0">
              <a:ea typeface="+mn-ea"/>
              <a:cs typeface="+mn-cs"/>
            </a:endParaRPr>
          </a:p>
          <a:p>
            <a:pPr marL="514350" indent="-514350" eaLnBrk="1" hangingPunct="1">
              <a:defRPr/>
            </a:pPr>
            <a:endParaRPr lang="en-US" sz="3200" dirty="0"/>
          </a:p>
        </p:txBody>
      </p:sp>
      <p:pic>
        <p:nvPicPr>
          <p:cNvPr id="14340" name="Picture 5" descr="D:\Bahan Ngajar\Materi Ilmu Ukur Tanah\Referensi Materi IUT\Diklat ITS\Gambar Garis Kontur\02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07281" y="2095047"/>
            <a:ext cx="6929437" cy="33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274638"/>
            <a:ext cx="8229600" cy="725487"/>
          </a:xfrm>
        </p:spPr>
        <p:txBody>
          <a:bodyPr>
            <a:normAutofit fontScale="90000"/>
          </a:bodyPr>
          <a:lstStyle/>
          <a:p>
            <a:pPr eaLnBrk="1" hangingPunct="1"/>
            <a:r>
              <a:rPr lang="en-US" altLang="en-US" sz="6000"/>
              <a:t>Kegunaan Garis Kontur</a:t>
            </a:r>
          </a:p>
        </p:txBody>
      </p:sp>
    </p:spTree>
    <p:extLst>
      <p:ext uri="{BB962C8B-B14F-4D97-AF65-F5344CB8AC3E}">
        <p14:creationId xmlns:p14="http://schemas.microsoft.com/office/powerpoint/2010/main" val="272694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500188"/>
            <a:ext cx="8229600" cy="928687"/>
          </a:xfrm>
        </p:spPr>
        <p:txBody>
          <a:bodyPr>
            <a:normAutofit/>
          </a:bodyPr>
          <a:lstStyle/>
          <a:p>
            <a:pPr marL="342900" lvl="1" indent="0">
              <a:buNone/>
              <a:defRPr/>
            </a:pPr>
            <a:r>
              <a:rPr lang="en-US" sz="2400" dirty="0" err="1">
                <a:ea typeface="+mn-ea"/>
                <a:cs typeface="+mn-cs"/>
              </a:rPr>
              <a:t>Menentukan</a:t>
            </a:r>
            <a:r>
              <a:rPr lang="en-US" sz="2400" dirty="0">
                <a:ea typeface="+mn-ea"/>
                <a:cs typeface="+mn-cs"/>
              </a:rPr>
              <a:t> route / trace </a:t>
            </a:r>
            <a:r>
              <a:rPr lang="en-US" sz="2400" dirty="0" err="1">
                <a:ea typeface="+mn-ea"/>
                <a:cs typeface="+mn-cs"/>
              </a:rPr>
              <a:t>dengan</a:t>
            </a:r>
            <a:r>
              <a:rPr lang="en-US" sz="2400" dirty="0">
                <a:ea typeface="+mn-ea"/>
                <a:cs typeface="+mn-cs"/>
              </a:rPr>
              <a:t> </a:t>
            </a:r>
            <a:r>
              <a:rPr lang="en-US" sz="2400" dirty="0" err="1">
                <a:ea typeface="+mn-ea"/>
                <a:cs typeface="+mn-cs"/>
              </a:rPr>
              <a:t>kelandaian</a:t>
            </a:r>
            <a:r>
              <a:rPr lang="en-US" sz="2400" dirty="0">
                <a:ea typeface="+mn-ea"/>
                <a:cs typeface="+mn-cs"/>
              </a:rPr>
              <a:t> </a:t>
            </a:r>
            <a:r>
              <a:rPr lang="en-US" sz="2400" dirty="0" err="1">
                <a:ea typeface="+mn-ea"/>
                <a:cs typeface="+mn-cs"/>
              </a:rPr>
              <a:t>tertentu</a:t>
            </a:r>
            <a:r>
              <a:rPr lang="en-US" sz="2400" dirty="0">
                <a:ea typeface="+mn-ea"/>
                <a:cs typeface="+mn-cs"/>
              </a:rPr>
              <a:t>. </a:t>
            </a:r>
          </a:p>
          <a:p>
            <a:pPr marL="914400" lvl="1" indent="-514350" eaLnBrk="1" hangingPunct="1">
              <a:buFontTx/>
              <a:buNone/>
              <a:defRPr/>
            </a:pPr>
            <a:endParaRPr lang="en-US" sz="3200" dirty="0"/>
          </a:p>
        </p:txBody>
      </p:sp>
      <p:pic>
        <p:nvPicPr>
          <p:cNvPr id="15364" name="Picture 4" descr="D:\Bahan Ngajar\Materi Ilmu Ukur Tanah\Referensi Materi IUT\Diklat ITS\Gambar Garis Kontur\02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59544" y="1935245"/>
            <a:ext cx="6894286" cy="41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457200" y="274638"/>
            <a:ext cx="8229600" cy="725487"/>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6000"/>
              <a:t>Kegunaan Garis Kontur</a:t>
            </a:r>
          </a:p>
        </p:txBody>
      </p:sp>
    </p:spTree>
    <p:extLst>
      <p:ext uri="{BB962C8B-B14F-4D97-AF65-F5344CB8AC3E}">
        <p14:creationId xmlns:p14="http://schemas.microsoft.com/office/powerpoint/2010/main" val="221643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428751"/>
            <a:ext cx="8229600" cy="603250"/>
          </a:xfrm>
        </p:spPr>
        <p:txBody>
          <a:bodyPr>
            <a:noAutofit/>
          </a:bodyPr>
          <a:lstStyle/>
          <a:p>
            <a:pPr marL="342900" lvl="1" indent="0">
              <a:buNone/>
              <a:defRPr/>
            </a:pPr>
            <a:r>
              <a:rPr lang="en-US" sz="2400" dirty="0" err="1"/>
              <a:t>Menentukan</a:t>
            </a:r>
            <a:r>
              <a:rPr lang="en-US" sz="2400" dirty="0"/>
              <a:t> </a:t>
            </a:r>
            <a:r>
              <a:rPr lang="en-US" sz="2400" dirty="0" err="1"/>
              <a:t>kemungkinan</a:t>
            </a:r>
            <a:r>
              <a:rPr lang="en-US" sz="2400" dirty="0"/>
              <a:t> </a:t>
            </a:r>
            <a:r>
              <a:rPr lang="en-US" sz="2400" dirty="0" err="1"/>
              <a:t>dua</a:t>
            </a:r>
            <a:r>
              <a:rPr lang="en-US" sz="2400" dirty="0"/>
              <a:t> </a:t>
            </a:r>
            <a:r>
              <a:rPr lang="en-US" sz="2400" dirty="0" err="1"/>
              <a:t>titik</a:t>
            </a:r>
            <a:r>
              <a:rPr lang="en-US" sz="2400" dirty="0"/>
              <a:t> </a:t>
            </a:r>
            <a:r>
              <a:rPr lang="en-US" sz="2400" dirty="0" err="1"/>
              <a:t>di</a:t>
            </a:r>
            <a:r>
              <a:rPr lang="en-US" sz="2400" dirty="0"/>
              <a:t> </a:t>
            </a:r>
            <a:r>
              <a:rPr lang="en-US" sz="2400" dirty="0" err="1"/>
              <a:t>lapangan</a:t>
            </a:r>
            <a:r>
              <a:rPr lang="en-US" sz="2400" dirty="0"/>
              <a:t> </a:t>
            </a:r>
            <a:r>
              <a:rPr lang="en-US" sz="2400" dirty="0" err="1"/>
              <a:t>sama</a:t>
            </a:r>
            <a:r>
              <a:rPr lang="en-US" sz="2400" dirty="0"/>
              <a:t> </a:t>
            </a:r>
            <a:r>
              <a:rPr lang="en-US" sz="2400" dirty="0" err="1"/>
              <a:t>tinggi</a:t>
            </a:r>
            <a:r>
              <a:rPr lang="en-US" sz="2400" dirty="0"/>
              <a:t> </a:t>
            </a:r>
            <a:r>
              <a:rPr lang="en-US" sz="2400" dirty="0" err="1"/>
              <a:t>dan</a:t>
            </a:r>
            <a:r>
              <a:rPr lang="en-US" sz="2400" dirty="0"/>
              <a:t> </a:t>
            </a:r>
            <a:r>
              <a:rPr lang="en-US" sz="2400" dirty="0" err="1"/>
              <a:t>saling</a:t>
            </a:r>
            <a:r>
              <a:rPr lang="en-US" sz="2400" dirty="0"/>
              <a:t> </a:t>
            </a:r>
            <a:r>
              <a:rPr lang="en-US" sz="2400" err="1"/>
              <a:t>terlihat</a:t>
            </a:r>
            <a:r>
              <a:rPr lang="en-US" sz="2400"/>
              <a:t>.</a:t>
            </a:r>
            <a:endParaRPr lang="en-US" sz="2400" dirty="0"/>
          </a:p>
          <a:p>
            <a:pPr eaLnBrk="1" hangingPunct="1">
              <a:buFont typeface="Wingdings" pitchFamily="2" charset="2"/>
              <a:buChar char="ü"/>
              <a:defRPr/>
            </a:pPr>
            <a:endParaRPr lang="en-US" sz="3600" dirty="0"/>
          </a:p>
          <a:p>
            <a:pPr eaLnBrk="1" hangingPunct="1">
              <a:buFontTx/>
              <a:buNone/>
              <a:defRPr/>
            </a:pPr>
            <a:r>
              <a:rPr lang="en-US" sz="3600" dirty="0"/>
              <a:t>	</a:t>
            </a:r>
          </a:p>
        </p:txBody>
      </p:sp>
      <p:pic>
        <p:nvPicPr>
          <p:cNvPr id="16388" name="Picture 4" descr="D:\Bahan Ngajar\Materi Ilmu Ukur Tanah\Referensi Materi IUT\Diklat ITS\Gambar Garis Kontur\01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57313" y="2490788"/>
            <a:ext cx="6572250" cy="332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457200" y="274638"/>
            <a:ext cx="8229600" cy="725487"/>
          </a:xfrm>
        </p:spPr>
        <p:txBody>
          <a:bodyPr>
            <a:normAutofit fontScale="90000"/>
          </a:bodyPr>
          <a:lstStyle/>
          <a:p>
            <a:pPr eaLnBrk="1" hangingPunct="1"/>
            <a:r>
              <a:rPr lang="en-US" altLang="en-US" sz="6000"/>
              <a:t>Kegunaan Garis Kontur</a:t>
            </a:r>
          </a:p>
        </p:txBody>
      </p:sp>
    </p:spTree>
    <p:extLst>
      <p:ext uri="{BB962C8B-B14F-4D97-AF65-F5344CB8AC3E}">
        <p14:creationId xmlns:p14="http://schemas.microsoft.com/office/powerpoint/2010/main" val="38545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74638"/>
            <a:ext cx="8763000" cy="639762"/>
          </a:xfrm>
        </p:spPr>
        <p:txBody>
          <a:bodyPr>
            <a:normAutofit fontScale="90000"/>
          </a:bodyPr>
          <a:lstStyle/>
          <a:p>
            <a:pPr eaLnBrk="1" hangingPunct="1"/>
            <a:r>
              <a:rPr lang="en-US" altLang="en-US" sz="4000"/>
              <a:t>Bagaimana peta kontur dibuat</a:t>
            </a:r>
          </a:p>
        </p:txBody>
      </p:sp>
      <p:sp>
        <p:nvSpPr>
          <p:cNvPr id="31747" name="Rectangle 3"/>
          <p:cNvSpPr>
            <a:spLocks noGrp="1" noChangeArrowheads="1"/>
          </p:cNvSpPr>
          <p:nvPr>
            <p:ph type="body" idx="1"/>
          </p:nvPr>
        </p:nvSpPr>
        <p:spPr>
          <a:xfrm>
            <a:off x="0" y="1219200"/>
            <a:ext cx="4648200" cy="5638800"/>
          </a:xfrm>
        </p:spPr>
        <p:txBody>
          <a:bodyPr/>
          <a:lstStyle/>
          <a:p>
            <a:r>
              <a:rPr lang="en-US" altLang="en-US"/>
              <a:t>Dilakukan survey lokasi untuk menemukan besaran ketinggiannya</a:t>
            </a:r>
          </a:p>
          <a:p>
            <a:r>
              <a:rPr lang="en-US" altLang="en-US"/>
              <a:t>Interval kontur dipilih berdasarkan bagaimana kecuraman lokasi atau bentuk medan</a:t>
            </a:r>
          </a:p>
          <a:p>
            <a:r>
              <a:rPr lang="en-US" altLang="en-US"/>
              <a:t>Garis ditarik menghubungkan tempat-tempat dengan ketinggian yang sama.</a:t>
            </a:r>
          </a:p>
        </p:txBody>
      </p:sp>
      <p:pic>
        <p:nvPicPr>
          <p:cNvPr id="31748" name="Picture 9" descr="Picture (540x489, 74K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295400"/>
            <a:ext cx="4324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1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866446"/>
            <a:ext cx="8229600" cy="5286375"/>
          </a:xfrm>
        </p:spPr>
        <p:txBody>
          <a:bodyPr>
            <a:normAutofit/>
          </a:bodyPr>
          <a:lstStyle/>
          <a:p>
            <a:pPr marL="514350" indent="-514350"/>
            <a:r>
              <a:rPr lang="en-US" altLang="en-US" sz="2400"/>
              <a:t>Semakin rapat titik detail yang diamati, maka semakin teliti informasi yang tersajikan dalam peta.</a:t>
            </a:r>
          </a:p>
          <a:p>
            <a:pPr marL="514350" indent="-514350"/>
            <a:r>
              <a:rPr lang="en-US" altLang="en-US" sz="2400"/>
              <a:t>Dalam batas ketelitian teknis tertentu, kerapatan titik detail ditentukan oleh skala peta dan ketelitian (</a:t>
            </a:r>
            <a:r>
              <a:rPr lang="en-US" altLang="en-US" sz="2400" i="1"/>
              <a:t>interval) </a:t>
            </a:r>
            <a:r>
              <a:rPr lang="en-US" altLang="en-US" sz="2400"/>
              <a:t>kontur yang diinginkan</a:t>
            </a:r>
            <a:r>
              <a:rPr lang="en-US" altLang="en-US" sz="2400" i="1"/>
              <a:t>.</a:t>
            </a:r>
          </a:p>
          <a:p>
            <a:pPr marL="514350" indent="-514350"/>
            <a:r>
              <a:rPr lang="en-US" altLang="en-US" sz="2400"/>
              <a:t>Pengukuran titik-titik detail untuk penarikan garis kontur suatu peta dapat dilakukan secara langsung dan tidak langsung.</a:t>
            </a:r>
          </a:p>
          <a:p>
            <a:pPr marL="514350" indent="-514350">
              <a:buFontTx/>
              <a:buNone/>
            </a:pPr>
            <a:endParaRPr lang="en-US" altLang="en-US" sz="2400"/>
          </a:p>
        </p:txBody>
      </p:sp>
      <p:sp>
        <p:nvSpPr>
          <p:cNvPr id="3" name="Rectangle 2"/>
          <p:cNvSpPr/>
          <p:nvPr/>
        </p:nvSpPr>
        <p:spPr>
          <a:xfrm>
            <a:off x="892628" y="493263"/>
            <a:ext cx="7794171" cy="954107"/>
          </a:xfrm>
          <a:prstGeom prst="rect">
            <a:avLst/>
          </a:prstGeom>
        </p:spPr>
        <p:txBody>
          <a:bodyPr wrap="square">
            <a:spAutoFit/>
          </a:bodyPr>
          <a:lstStyle/>
          <a:p>
            <a:r>
              <a:rPr lang="en-US" altLang="en-US" sz="2800"/>
              <a:t>Penentuan dan Pengukuran Titik Detil Untuk Pembuatan Garis Kontur</a:t>
            </a:r>
          </a:p>
        </p:txBody>
      </p:sp>
    </p:spTree>
    <p:extLst>
      <p:ext uri="{BB962C8B-B14F-4D97-AF65-F5344CB8AC3E}">
        <p14:creationId xmlns:p14="http://schemas.microsoft.com/office/powerpoint/2010/main" val="558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1285875"/>
            <a:ext cx="8229600" cy="5214938"/>
          </a:xfrm>
        </p:spPr>
        <p:txBody>
          <a:bodyPr/>
          <a:lstStyle/>
          <a:p>
            <a:pPr eaLnBrk="1" hangingPunct="1">
              <a:buFontTx/>
              <a:buNone/>
            </a:pPr>
            <a:endParaRPr lang="en-US" altLang="en-US" sz="2800"/>
          </a:p>
          <a:p>
            <a:pPr eaLnBrk="1" hangingPunct="1">
              <a:buFontTx/>
              <a:buNone/>
            </a:pPr>
            <a:endParaRPr lang="en-US" altLang="en-US" sz="2800"/>
          </a:p>
          <a:p>
            <a:pPr eaLnBrk="1" hangingPunct="1">
              <a:buFontTx/>
              <a:buNone/>
            </a:pPr>
            <a:endParaRPr lang="en-US" altLang="en-US" sz="2800" b="1"/>
          </a:p>
          <a:p>
            <a:pPr eaLnBrk="1" hangingPunct="1">
              <a:buFontTx/>
              <a:buNone/>
            </a:pPr>
            <a:endParaRPr lang="en-US" altLang="en-US" sz="2800"/>
          </a:p>
          <a:p>
            <a:pPr eaLnBrk="1" hangingPunct="1">
              <a:buFontTx/>
              <a:buNone/>
            </a:pPr>
            <a:endParaRPr lang="en-US" altLang="en-US" sz="2800"/>
          </a:p>
          <a:p>
            <a:pPr eaLnBrk="1" hangingPunct="1">
              <a:buFontTx/>
              <a:buNone/>
            </a:pPr>
            <a:endParaRPr lang="en-US" altLang="en-US" sz="2800"/>
          </a:p>
          <a:p>
            <a:pPr eaLnBrk="1" hangingPunct="1">
              <a:buFontTx/>
              <a:buNone/>
            </a:pPr>
            <a:endParaRPr lang="en-US" altLang="en-US" sz="2800"/>
          </a:p>
          <a:p>
            <a:pPr eaLnBrk="1" hangingPunct="1">
              <a:buFontTx/>
              <a:buNone/>
            </a:pPr>
            <a:endParaRPr lang="en-US" altLang="en-US" sz="2800"/>
          </a:p>
        </p:txBody>
      </p:sp>
      <p:pic>
        <p:nvPicPr>
          <p:cNvPr id="19460" name="Picture 4" descr="D:\Bahan Ngajar\Materi Ilmu Ukur Tanah\Referensi Materi IUT\Diklat ITS\Gambar Garis Kontur\02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0526" y="0"/>
            <a:ext cx="5037703" cy="342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Bahan Ngajar\Materi Ilmu Ukur Tanah\Referensi Materi IUT\Diklat ITS\Gambar Garis Kontur\02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0526" y="3423682"/>
            <a:ext cx="4990874" cy="340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70114" y="525690"/>
            <a:ext cx="3278983" cy="5975124"/>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en-US" sz="2800"/>
              <a:t>Pengukuran tidak langsung</a:t>
            </a:r>
          </a:p>
          <a:p>
            <a:pPr marL="514350" indent="-514350">
              <a:lnSpc>
                <a:spcPct val="120000"/>
              </a:lnSpc>
              <a:buFontTx/>
              <a:buAutoNum type="alphaLcPeriod"/>
            </a:pPr>
            <a:endParaRPr lang="en-US" altLang="en-US" sz="2800"/>
          </a:p>
          <a:p>
            <a:pPr>
              <a:lnSpc>
                <a:spcPct val="120000"/>
              </a:lnSpc>
            </a:pPr>
            <a:r>
              <a:rPr lang="en-US" altLang="en-US" sz="2800"/>
              <a:t>Titik-titik detail yang tidak harus sama tinggi, dipilih mengikuti pola tertentu, yaitu: pola kotak-kotak (</a:t>
            </a:r>
            <a:r>
              <a:rPr lang="en-US" altLang="en-US" sz="2800" i="1"/>
              <a:t>spot level), pola profil (grid) dan pola radial. </a:t>
            </a:r>
          </a:p>
          <a:p>
            <a:pPr>
              <a:lnSpc>
                <a:spcPct val="120000"/>
              </a:lnSpc>
            </a:pPr>
            <a:endParaRPr lang="en-US" altLang="en-US" sz="2800" i="1"/>
          </a:p>
          <a:p>
            <a:pPr>
              <a:lnSpc>
                <a:spcPct val="120000"/>
              </a:lnSpc>
            </a:pPr>
            <a:r>
              <a:rPr lang="sv-SE" altLang="en-US" sz="2800"/>
              <a:t>Pola radial digunakan untuk pemetaan topografi pada daerah yang luas dan permukaan tanahnya tidak beraturan.</a:t>
            </a:r>
            <a:endParaRPr lang="en-US" altLang="en-US" sz="2800"/>
          </a:p>
          <a:p>
            <a:pPr marL="514350" indent="-514350">
              <a:lnSpc>
                <a:spcPct val="120000"/>
              </a:lnSpc>
            </a:pPr>
            <a:endParaRPr lang="en-US" altLang="en-US" sz="2800"/>
          </a:p>
        </p:txBody>
      </p:sp>
    </p:spTree>
    <p:extLst>
      <p:ext uri="{BB962C8B-B14F-4D97-AF65-F5344CB8AC3E}">
        <p14:creationId xmlns:p14="http://schemas.microsoft.com/office/powerpoint/2010/main" val="73786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355725"/>
            <a:ext cx="8229600" cy="5145088"/>
          </a:xfrm>
        </p:spPr>
        <p:txBody>
          <a:bodyPr/>
          <a:lstStyle/>
          <a:p>
            <a:pPr marL="0" indent="0" eaLnBrk="1" hangingPunct="1">
              <a:buNone/>
            </a:pPr>
            <a:r>
              <a:rPr lang="en-US" altLang="en-US" sz="2800"/>
              <a:t>Pengukuran Langsung</a:t>
            </a:r>
          </a:p>
          <a:p>
            <a:pPr marL="514350" indent="-514350" eaLnBrk="1" hangingPunct="1"/>
            <a:r>
              <a:rPr lang="en-US" altLang="en-US" sz="2600"/>
              <a:t>Titik-titik detail ditelusuri sehingga dapat ditentukan posisinya dalam peta dan diukur pada ketinggian tertentu - ketinggian garis kontur.</a:t>
            </a:r>
          </a:p>
          <a:p>
            <a:pPr marL="514350" indent="-514350" eaLnBrk="1" hangingPunct="1">
              <a:buFontTx/>
              <a:buNone/>
            </a:pPr>
            <a:endParaRPr lang="en-US" altLang="en-US" sz="2600"/>
          </a:p>
          <a:p>
            <a:pPr marL="514350" indent="-514350" eaLnBrk="1" hangingPunct="1"/>
            <a:r>
              <a:rPr lang="en-US" altLang="en-US" sz="2600"/>
              <a:t>Cara pengukuran langsung lebih rumit dan sulit pelaksanaannya dibanding dengan cara tidak langsung, namun ada jenis kebutuhan tertentu yang harus menggunakan cara pengukuran kontur cara langsung, misalnya pengukuran dan pemasangan tanda batas daerah genangan. </a:t>
            </a:r>
          </a:p>
        </p:txBody>
      </p:sp>
    </p:spTree>
    <p:extLst>
      <p:ext uri="{BB962C8B-B14F-4D97-AF65-F5344CB8AC3E}">
        <p14:creationId xmlns:p14="http://schemas.microsoft.com/office/powerpoint/2010/main" val="136614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429375" y="-297177"/>
            <a:ext cx="2384425" cy="2794172"/>
            <a:chOff x="7788619" y="0"/>
            <a:chExt cx="1713124" cy="2219136"/>
          </a:xfrm>
        </p:grpSpPr>
        <p:pic>
          <p:nvPicPr>
            <p:cNvPr id="15" name="Picture 14"/>
            <p:cNvPicPr>
              <a:picLocks noChangeAspect="1"/>
            </p:cNvPicPr>
            <p:nvPr/>
          </p:nvPicPr>
          <p:blipFill>
            <a:blip r:embed="rId2"/>
            <a:stretch>
              <a:fillRect/>
            </a:stretch>
          </p:blipFill>
          <p:spPr>
            <a:xfrm>
              <a:off x="7788619" y="0"/>
              <a:ext cx="1713124" cy="2219136"/>
            </a:xfrm>
            <a:prstGeom prst="rect">
              <a:avLst/>
            </a:prstGeom>
          </p:spPr>
        </p:pic>
        <p:grpSp>
          <p:nvGrpSpPr>
            <p:cNvPr id="23" name="Group 22"/>
            <p:cNvGrpSpPr/>
            <p:nvPr/>
          </p:nvGrpSpPr>
          <p:grpSpPr>
            <a:xfrm>
              <a:off x="7961385" y="1463040"/>
              <a:ext cx="1352351" cy="643888"/>
              <a:chOff x="7961385" y="1463040"/>
              <a:chExt cx="1352351" cy="643888"/>
            </a:xfrm>
          </p:grpSpPr>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1385" y="1463040"/>
                <a:ext cx="1352351" cy="643888"/>
              </a:xfrm>
              <a:prstGeom prst="rect">
                <a:avLst/>
              </a:prstGeom>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9593" y="1500632"/>
                <a:ext cx="1024406" cy="487745"/>
              </a:xfrm>
              <a:prstGeom prst="rect">
                <a:avLst/>
              </a:prstGeom>
            </p:spPr>
          </p:pic>
        </p:grpSp>
        <p:grpSp>
          <p:nvGrpSpPr>
            <p:cNvPr id="24" name="Group 23"/>
            <p:cNvGrpSpPr/>
            <p:nvPr/>
          </p:nvGrpSpPr>
          <p:grpSpPr>
            <a:xfrm>
              <a:off x="8268613" y="1538463"/>
              <a:ext cx="715843" cy="326055"/>
              <a:chOff x="7961385" y="1463040"/>
              <a:chExt cx="1352351" cy="643888"/>
            </a:xfrm>
          </p:grpSpPr>
          <p:pic>
            <p:nvPicPr>
              <p:cNvPr id="25" name="Picture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61385" y="1463040"/>
                <a:ext cx="1352351" cy="643888"/>
              </a:xfrm>
              <a:prstGeom prst="rect">
                <a:avLst/>
              </a:prstGeom>
            </p:spPr>
          </p:pic>
          <p:pic>
            <p:nvPicPr>
              <p:cNvPr id="26" name="Picture 2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81976" y="1519902"/>
                <a:ext cx="893174" cy="425262"/>
              </a:xfrm>
              <a:prstGeom prst="rect">
                <a:avLst/>
              </a:prstGeom>
            </p:spPr>
          </p:pic>
        </p:grpSp>
      </p:grpSp>
      <p:sp>
        <p:nvSpPr>
          <p:cNvPr id="3" name="Content Placeholder 2"/>
          <p:cNvSpPr>
            <a:spLocks noGrp="1"/>
          </p:cNvSpPr>
          <p:nvPr>
            <p:ph idx="1"/>
          </p:nvPr>
        </p:nvSpPr>
        <p:spPr>
          <a:xfrm>
            <a:off x="294821" y="1099909"/>
            <a:ext cx="6134554" cy="1033690"/>
          </a:xfrm>
        </p:spPr>
        <p:txBody>
          <a:bodyPr>
            <a:noAutofit/>
          </a:bodyPr>
          <a:lstStyle/>
          <a:p>
            <a:pPr marL="449263" indent="-449263"/>
            <a:r>
              <a:rPr lang="en-US" sz="2400"/>
              <a:t>Pada peta topografi atau rupa bumi yang telah diterangkan pada sesi sebelumnya terdapat informasi mengenai garis kontur</a:t>
            </a:r>
          </a:p>
        </p:txBody>
      </p:sp>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72586" y="2259010"/>
            <a:ext cx="3756789" cy="3002415"/>
          </a:xfrm>
          <a:prstGeom prst="rect">
            <a:avLst/>
          </a:prstGeom>
        </p:spPr>
      </p:pic>
      <p:pic>
        <p:nvPicPr>
          <p:cNvPr id="6" name="Picture 4" descr="Grid"/>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a:xfrm>
            <a:off x="0" y="2259010"/>
            <a:ext cx="2672586" cy="3002417"/>
          </a:xfrm>
          <a:prstGeom prst="rect">
            <a:avLst/>
          </a:prstGeom>
          <a:noFill/>
        </p:spPr>
      </p:pic>
      <p:sp>
        <p:nvSpPr>
          <p:cNvPr id="7" name="Rectangle 6"/>
          <p:cNvSpPr/>
          <p:nvPr/>
        </p:nvSpPr>
        <p:spPr>
          <a:xfrm>
            <a:off x="294821" y="5538294"/>
            <a:ext cx="8849178" cy="1117340"/>
          </a:xfrm>
          <a:prstGeom prst="rect">
            <a:avLst/>
          </a:prstGeom>
        </p:spPr>
        <p:txBody>
          <a:bodyPr vert="horz" lIns="91440" tIns="45720" rIns="91440" bIns="45720" rtlCol="0">
            <a:normAutofit/>
          </a:bodyPr>
          <a:lstStyle/>
          <a:p>
            <a:pPr marL="449263" indent="-449263" defTabSz="685800">
              <a:lnSpc>
                <a:spcPct val="90000"/>
              </a:lnSpc>
              <a:spcBef>
                <a:spcPts val="750"/>
              </a:spcBef>
              <a:buFont typeface="Arial" panose="020B0604020202020204" pitchFamily="34" charset="0"/>
              <a:buChar char="•"/>
            </a:pPr>
            <a:r>
              <a:rPr lang="en-US" altLang="en-US" sz="2400"/>
              <a:t>Peta topografi menggunakan garis kontur untuk menunjukan ketinggian dan bentuk daratan (dalam peta rupa bumi Indonesia </a:t>
            </a:r>
            <a:r>
              <a:rPr lang="fr-FR" sz="2400"/>
              <a:t>biasanya berwarna cokelat atau oranye)</a:t>
            </a:r>
            <a:endParaRPr lang="en-US" sz="2400"/>
          </a:p>
        </p:txBody>
      </p:sp>
      <p:pic>
        <p:nvPicPr>
          <p:cNvPr id="8" name="Picture 9" descr="05s08q3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70393" y="2245362"/>
            <a:ext cx="2833168" cy="306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94821" y="132770"/>
            <a:ext cx="8849178"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a:solidFill>
                  <a:srgbClr val="FF0000"/>
                </a:solidFill>
              </a:rPr>
              <a:t>KONSEP &amp; PENGERTIAN </a:t>
            </a:r>
            <a:r>
              <a:rPr lang="en-US" sz="2800" b="1"/>
              <a:t>KONTUR</a:t>
            </a:r>
          </a:p>
        </p:txBody>
      </p:sp>
    </p:spTree>
    <p:extLst>
      <p:ext uri="{BB962C8B-B14F-4D97-AF65-F5344CB8AC3E}">
        <p14:creationId xmlns:p14="http://schemas.microsoft.com/office/powerpoint/2010/main" val="103967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25487"/>
          </a:xfrm>
        </p:spPr>
        <p:txBody>
          <a:bodyPr/>
          <a:lstStyle/>
          <a:p>
            <a:r>
              <a:rPr lang="en-US" altLang="en-US"/>
              <a:t>Pembuatan Garis Kontur</a:t>
            </a:r>
          </a:p>
        </p:txBody>
      </p:sp>
      <p:sp>
        <p:nvSpPr>
          <p:cNvPr id="3" name="Content Placeholder 2"/>
          <p:cNvSpPr>
            <a:spLocks noGrp="1"/>
          </p:cNvSpPr>
          <p:nvPr>
            <p:ph idx="1"/>
          </p:nvPr>
        </p:nvSpPr>
        <p:spPr>
          <a:xfrm>
            <a:off x="457200" y="1285875"/>
            <a:ext cx="8229600" cy="5357813"/>
          </a:xfrm>
        </p:spPr>
        <p:txBody>
          <a:bodyPr/>
          <a:lstStyle/>
          <a:p>
            <a:pPr>
              <a:defRPr/>
            </a:pPr>
            <a:r>
              <a:rPr lang="en-US" dirty="0" err="1"/>
              <a:t>Aturan</a:t>
            </a:r>
            <a:r>
              <a:rPr lang="en-US" dirty="0"/>
              <a:t> </a:t>
            </a:r>
            <a:r>
              <a:rPr lang="en-US" dirty="0" err="1"/>
              <a:t>Umum</a:t>
            </a:r>
            <a:r>
              <a:rPr lang="en-US" dirty="0"/>
              <a:t> </a:t>
            </a:r>
            <a:r>
              <a:rPr lang="en-US" dirty="0" err="1"/>
              <a:t>Garis</a:t>
            </a:r>
            <a:r>
              <a:rPr lang="en-US" dirty="0"/>
              <a:t> </a:t>
            </a:r>
            <a:r>
              <a:rPr lang="en-US" dirty="0" err="1"/>
              <a:t>Kontur</a:t>
            </a:r>
            <a:endParaRPr lang="en-US" dirty="0"/>
          </a:p>
          <a:p>
            <a:pPr marL="688975" indent="-404813" eaLnBrk="1" hangingPunct="1">
              <a:lnSpc>
                <a:spcPct val="90000"/>
              </a:lnSpc>
              <a:buFontTx/>
              <a:buAutoNum type="arabicPeriod"/>
              <a:defRPr/>
            </a:pPr>
            <a:r>
              <a:rPr lang="en-US" sz="2600" dirty="0" err="1"/>
              <a:t>Garis</a:t>
            </a:r>
            <a:r>
              <a:rPr lang="en-US" sz="2600" dirty="0"/>
              <a:t> </a:t>
            </a:r>
            <a:r>
              <a:rPr lang="en-US" sz="2600" dirty="0" err="1"/>
              <a:t>kontur</a:t>
            </a:r>
            <a:r>
              <a:rPr lang="en-US" sz="2600" dirty="0"/>
              <a:t> </a:t>
            </a:r>
            <a:r>
              <a:rPr lang="en-US" sz="2600" dirty="0" err="1"/>
              <a:t>tidak</a:t>
            </a:r>
            <a:r>
              <a:rPr lang="en-US" sz="2600" dirty="0"/>
              <a:t> </a:t>
            </a:r>
            <a:r>
              <a:rPr lang="en-US" sz="2600" dirty="0" err="1"/>
              <a:t>pernah</a:t>
            </a:r>
            <a:r>
              <a:rPr lang="en-US" sz="2600" dirty="0"/>
              <a:t> </a:t>
            </a:r>
            <a:r>
              <a:rPr lang="en-US" sz="2600" dirty="0" err="1"/>
              <a:t>berpotongan</a:t>
            </a:r>
            <a:r>
              <a:rPr lang="en-US" sz="2600" dirty="0"/>
              <a:t>.</a:t>
            </a:r>
          </a:p>
          <a:p>
            <a:pPr marL="688975" indent="-404813" eaLnBrk="1" hangingPunct="1">
              <a:lnSpc>
                <a:spcPct val="90000"/>
              </a:lnSpc>
              <a:buFontTx/>
              <a:buAutoNum type="arabicPeriod"/>
              <a:defRPr/>
            </a:pPr>
            <a:r>
              <a:rPr lang="en-US" sz="2600" dirty="0" err="1"/>
              <a:t>Perbedaan</a:t>
            </a:r>
            <a:r>
              <a:rPr lang="en-US" sz="2600" dirty="0"/>
              <a:t> </a:t>
            </a:r>
            <a:r>
              <a:rPr lang="en-US" sz="2600" dirty="0" err="1"/>
              <a:t>ketinggian</a:t>
            </a:r>
            <a:r>
              <a:rPr lang="en-US" sz="2600" dirty="0"/>
              <a:t> </a:t>
            </a:r>
            <a:r>
              <a:rPr lang="en-US" sz="2600" dirty="0" err="1"/>
              <a:t>antara</a:t>
            </a:r>
            <a:r>
              <a:rPr lang="en-US" sz="2600" dirty="0"/>
              <a:t> </a:t>
            </a:r>
            <a:r>
              <a:rPr lang="en-US" sz="2600" dirty="0" err="1"/>
              <a:t>garis</a:t>
            </a:r>
            <a:r>
              <a:rPr lang="en-US" sz="2600" dirty="0"/>
              <a:t> </a:t>
            </a:r>
            <a:r>
              <a:rPr lang="en-US" sz="2600" dirty="0" err="1"/>
              <a:t>kontur</a:t>
            </a:r>
            <a:r>
              <a:rPr lang="en-US" sz="2600" dirty="0"/>
              <a:t> </a:t>
            </a:r>
            <a:r>
              <a:rPr lang="en-US" sz="2600" dirty="0" err="1"/>
              <a:t>harus</a:t>
            </a:r>
            <a:r>
              <a:rPr lang="en-US" sz="2600" dirty="0"/>
              <a:t> </a:t>
            </a:r>
            <a:r>
              <a:rPr lang="en-US" sz="2600" dirty="0" err="1"/>
              <a:t>konstan</a:t>
            </a:r>
            <a:r>
              <a:rPr lang="en-US" sz="2600" dirty="0"/>
              <a:t>.</a:t>
            </a:r>
          </a:p>
          <a:p>
            <a:pPr marL="688975" indent="-404813" eaLnBrk="1" hangingPunct="1">
              <a:lnSpc>
                <a:spcPct val="90000"/>
              </a:lnSpc>
              <a:buFontTx/>
              <a:buAutoNum type="arabicPeriod"/>
              <a:defRPr/>
            </a:pPr>
            <a:r>
              <a:rPr lang="en-US" sz="2600" dirty="0"/>
              <a:t>Daerah yang </a:t>
            </a:r>
            <a:r>
              <a:rPr lang="en-US" sz="2600" dirty="0" err="1"/>
              <a:t>lebih</a:t>
            </a:r>
            <a:r>
              <a:rPr lang="en-US" sz="2600" dirty="0"/>
              <a:t> </a:t>
            </a:r>
            <a:r>
              <a:rPr lang="en-US" sz="2600" dirty="0" err="1"/>
              <a:t>tinggi</a:t>
            </a:r>
            <a:r>
              <a:rPr lang="en-US" sz="2600" dirty="0"/>
              <a:t> </a:t>
            </a:r>
            <a:r>
              <a:rPr lang="en-US" sz="2600" dirty="0" err="1"/>
              <a:t>selalu</a:t>
            </a:r>
            <a:r>
              <a:rPr lang="en-US" sz="2600" dirty="0"/>
              <a:t> </a:t>
            </a:r>
            <a:r>
              <a:rPr lang="en-US" sz="2600" dirty="0" err="1"/>
              <a:t>berada</a:t>
            </a:r>
            <a:r>
              <a:rPr lang="en-US" sz="2600" dirty="0"/>
              <a:t> </a:t>
            </a:r>
            <a:r>
              <a:rPr lang="en-US" sz="2600" dirty="0" err="1"/>
              <a:t>di</a:t>
            </a:r>
            <a:r>
              <a:rPr lang="en-US" sz="2600" dirty="0"/>
              <a:t> </a:t>
            </a:r>
            <a:r>
              <a:rPr lang="en-US" sz="2600" dirty="0" err="1"/>
              <a:t>sisi</a:t>
            </a:r>
            <a:r>
              <a:rPr lang="en-US" sz="2600" dirty="0"/>
              <a:t> yang </a:t>
            </a:r>
            <a:r>
              <a:rPr lang="en-US" sz="2600" dirty="0" err="1"/>
              <a:t>sama</a:t>
            </a:r>
            <a:r>
              <a:rPr lang="en-US" sz="2600" dirty="0"/>
              <a:t> </a:t>
            </a:r>
            <a:r>
              <a:rPr lang="en-US" sz="2600" dirty="0" err="1"/>
              <a:t>dari</a:t>
            </a:r>
            <a:r>
              <a:rPr lang="en-US" sz="2600" dirty="0"/>
              <a:t> </a:t>
            </a:r>
            <a:r>
              <a:rPr lang="en-US" sz="2600" dirty="0" err="1"/>
              <a:t>garis</a:t>
            </a:r>
            <a:r>
              <a:rPr lang="en-US" sz="2600" dirty="0"/>
              <a:t> </a:t>
            </a:r>
            <a:r>
              <a:rPr lang="en-US" sz="2600" dirty="0" err="1"/>
              <a:t>kontur</a:t>
            </a:r>
            <a:r>
              <a:rPr lang="en-US" sz="2600" dirty="0"/>
              <a:t>.</a:t>
            </a:r>
          </a:p>
          <a:p>
            <a:pPr marL="688975" indent="-404813" eaLnBrk="1" hangingPunct="1">
              <a:lnSpc>
                <a:spcPct val="90000"/>
              </a:lnSpc>
              <a:buFontTx/>
              <a:buAutoNum type="arabicPeriod"/>
              <a:defRPr/>
            </a:pPr>
            <a:r>
              <a:rPr lang="en-US" sz="2600" dirty="0" err="1"/>
              <a:t>Garis</a:t>
            </a:r>
            <a:r>
              <a:rPr lang="en-US" sz="2600" dirty="0"/>
              <a:t> </a:t>
            </a:r>
            <a:r>
              <a:rPr lang="en-US" sz="2600" dirty="0" err="1"/>
              <a:t>kontur</a:t>
            </a:r>
            <a:r>
              <a:rPr lang="en-US" sz="2600" dirty="0"/>
              <a:t> </a:t>
            </a:r>
            <a:r>
              <a:rPr lang="en-US" sz="2600" dirty="0" err="1"/>
              <a:t>selalu</a:t>
            </a:r>
            <a:r>
              <a:rPr lang="en-US" sz="2600" dirty="0"/>
              <a:t> </a:t>
            </a:r>
            <a:r>
              <a:rPr lang="en-US" sz="2600" dirty="0" err="1"/>
              <a:t>membentuk</a:t>
            </a:r>
            <a:r>
              <a:rPr lang="en-US" sz="2600" dirty="0"/>
              <a:t> </a:t>
            </a:r>
            <a:r>
              <a:rPr lang="en-US" sz="2600" dirty="0" err="1"/>
              <a:t>bidang</a:t>
            </a:r>
            <a:r>
              <a:rPr lang="en-US" sz="2600" dirty="0"/>
              <a:t> yang </a:t>
            </a:r>
            <a:r>
              <a:rPr lang="en-US" sz="2600" dirty="0" err="1"/>
              <a:t>tertutup</a:t>
            </a:r>
            <a:r>
              <a:rPr lang="en-US" sz="2600" dirty="0"/>
              <a:t>.</a:t>
            </a:r>
          </a:p>
          <a:p>
            <a:pPr marL="688975" indent="-404813" eaLnBrk="1" hangingPunct="1">
              <a:lnSpc>
                <a:spcPct val="90000"/>
              </a:lnSpc>
              <a:buFontTx/>
              <a:buAutoNum type="arabicPeriod"/>
              <a:defRPr/>
            </a:pPr>
            <a:r>
              <a:rPr lang="en-US" sz="2600" dirty="0" err="1"/>
              <a:t>Garis</a:t>
            </a:r>
            <a:r>
              <a:rPr lang="en-US" sz="2600" dirty="0"/>
              <a:t> </a:t>
            </a:r>
            <a:r>
              <a:rPr lang="en-US" sz="2600" dirty="0" err="1"/>
              <a:t>kontur</a:t>
            </a:r>
            <a:r>
              <a:rPr lang="en-US" sz="2600" dirty="0"/>
              <a:t> </a:t>
            </a:r>
            <a:r>
              <a:rPr lang="en-US" sz="2600" dirty="0" err="1"/>
              <a:t>selalu</a:t>
            </a:r>
            <a:r>
              <a:rPr lang="en-US" sz="2600" dirty="0"/>
              <a:t> </a:t>
            </a:r>
            <a:r>
              <a:rPr lang="en-US" sz="2600" dirty="0" err="1"/>
              <a:t>tegak</a:t>
            </a:r>
            <a:r>
              <a:rPr lang="en-US" sz="2600" dirty="0"/>
              <a:t> </a:t>
            </a:r>
            <a:r>
              <a:rPr lang="en-US" sz="2600" dirty="0" err="1"/>
              <a:t>lurus</a:t>
            </a:r>
            <a:r>
              <a:rPr lang="en-US" sz="2600" dirty="0"/>
              <a:t> </a:t>
            </a:r>
            <a:r>
              <a:rPr lang="en-US" sz="2600" dirty="0" err="1"/>
              <a:t>terhadap</a:t>
            </a:r>
            <a:r>
              <a:rPr lang="en-US" sz="2600" dirty="0"/>
              <a:t> </a:t>
            </a:r>
            <a:r>
              <a:rPr lang="en-US" sz="2600" dirty="0" err="1"/>
              <a:t>garis</a:t>
            </a:r>
            <a:r>
              <a:rPr lang="en-US" sz="2600" dirty="0"/>
              <a:t> </a:t>
            </a:r>
            <a:r>
              <a:rPr lang="en-US" sz="2600" dirty="0" err="1"/>
              <a:t>kelandaian</a:t>
            </a:r>
            <a:r>
              <a:rPr lang="en-US" sz="2600" dirty="0"/>
              <a:t> yang paling </a:t>
            </a:r>
            <a:r>
              <a:rPr lang="en-US" sz="2600" dirty="0" err="1"/>
              <a:t>terjal</a:t>
            </a:r>
            <a:r>
              <a:rPr lang="en-US" sz="2600" dirty="0"/>
              <a:t>.</a:t>
            </a:r>
          </a:p>
          <a:p>
            <a:pPr marL="688975" indent="-404813" eaLnBrk="1" hangingPunct="1">
              <a:lnSpc>
                <a:spcPct val="90000"/>
              </a:lnSpc>
              <a:buFontTx/>
              <a:buAutoNum type="arabicPeriod"/>
              <a:defRPr/>
            </a:pPr>
            <a:r>
              <a:rPr lang="en-US" sz="2600" dirty="0" err="1"/>
              <a:t>Jarak</a:t>
            </a:r>
            <a:r>
              <a:rPr lang="en-US" sz="2600" dirty="0"/>
              <a:t> </a:t>
            </a:r>
            <a:r>
              <a:rPr lang="en-US" sz="2600" dirty="0" err="1"/>
              <a:t>antara</a:t>
            </a:r>
            <a:r>
              <a:rPr lang="en-US" sz="2600" dirty="0"/>
              <a:t> </a:t>
            </a:r>
            <a:r>
              <a:rPr lang="en-US" sz="2600" dirty="0" err="1"/>
              <a:t>garis</a:t>
            </a:r>
            <a:r>
              <a:rPr lang="en-US" sz="2600" dirty="0"/>
              <a:t> </a:t>
            </a:r>
            <a:r>
              <a:rPr lang="en-US" sz="2600" dirty="0" err="1"/>
              <a:t>kontur</a:t>
            </a:r>
            <a:r>
              <a:rPr lang="en-US" sz="2600" dirty="0"/>
              <a:t> </a:t>
            </a:r>
            <a:r>
              <a:rPr lang="en-US" sz="2600" dirty="0" err="1"/>
              <a:t>memberikan</a:t>
            </a:r>
            <a:r>
              <a:rPr lang="en-US" sz="2600" dirty="0"/>
              <a:t> </a:t>
            </a:r>
            <a:r>
              <a:rPr lang="en-US" sz="2600" dirty="0" err="1"/>
              <a:t>gambaran</a:t>
            </a:r>
            <a:r>
              <a:rPr lang="en-US" sz="2600" dirty="0"/>
              <a:t> </a:t>
            </a:r>
            <a:r>
              <a:rPr lang="en-US" sz="2600" dirty="0" err="1"/>
              <a:t>tentang</a:t>
            </a:r>
            <a:r>
              <a:rPr lang="en-US" sz="2600" dirty="0"/>
              <a:t> </a:t>
            </a:r>
            <a:r>
              <a:rPr lang="en-US" sz="2600" dirty="0" err="1"/>
              <a:t>kelandaian</a:t>
            </a:r>
            <a:r>
              <a:rPr lang="en-US" sz="2600" dirty="0"/>
              <a:t> </a:t>
            </a:r>
            <a:r>
              <a:rPr lang="en-US" sz="2600" dirty="0" err="1"/>
              <a:t>daerah</a:t>
            </a:r>
            <a:r>
              <a:rPr lang="en-US" sz="2600" dirty="0"/>
              <a:t> yang </a:t>
            </a:r>
            <a:r>
              <a:rPr lang="en-US" sz="2600" dirty="0" err="1"/>
              <a:t>digambarkan</a:t>
            </a:r>
            <a:r>
              <a:rPr lang="en-US" sz="2600" dirty="0"/>
              <a:t>, </a:t>
            </a:r>
            <a:r>
              <a:rPr lang="en-US" sz="2600" dirty="0" err="1"/>
              <a:t>semakin</a:t>
            </a:r>
            <a:r>
              <a:rPr lang="en-US" sz="2600" dirty="0"/>
              <a:t> </a:t>
            </a:r>
            <a:r>
              <a:rPr lang="en-US" sz="2600" dirty="0" err="1"/>
              <a:t>dekat</a:t>
            </a:r>
            <a:r>
              <a:rPr lang="en-US" sz="2600" dirty="0"/>
              <a:t> </a:t>
            </a:r>
            <a:r>
              <a:rPr lang="en-US" sz="2600" dirty="0" err="1"/>
              <a:t>berarti</a:t>
            </a:r>
            <a:r>
              <a:rPr lang="en-US" sz="2600" dirty="0"/>
              <a:t> </a:t>
            </a:r>
            <a:r>
              <a:rPr lang="en-US" sz="2600" dirty="0" err="1"/>
              <a:t>semakin</a:t>
            </a:r>
            <a:r>
              <a:rPr lang="en-US" sz="2600" dirty="0"/>
              <a:t> </a:t>
            </a:r>
            <a:r>
              <a:rPr lang="en-US" sz="2600" dirty="0" err="1"/>
              <a:t>terjal</a:t>
            </a:r>
            <a:r>
              <a:rPr lang="en-US" sz="2600" dirty="0"/>
              <a:t>.</a:t>
            </a:r>
          </a:p>
          <a:p>
            <a:pPr>
              <a:buFontTx/>
              <a:buNone/>
              <a:defRPr/>
            </a:pPr>
            <a:endParaRPr lang="en-US" dirty="0"/>
          </a:p>
        </p:txBody>
      </p:sp>
    </p:spTree>
    <p:extLst>
      <p:ext uri="{BB962C8B-B14F-4D97-AF65-F5344CB8AC3E}">
        <p14:creationId xmlns:p14="http://schemas.microsoft.com/office/powerpoint/2010/main" val="322149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96925"/>
          </a:xfrm>
        </p:spPr>
        <p:txBody>
          <a:bodyPr/>
          <a:lstStyle/>
          <a:p>
            <a:r>
              <a:rPr lang="en-US" altLang="en-US"/>
              <a:t>Pembuatan Garis Kontur</a:t>
            </a:r>
          </a:p>
        </p:txBody>
      </p:sp>
      <p:sp>
        <p:nvSpPr>
          <p:cNvPr id="3" name="Content Placeholder 2"/>
          <p:cNvSpPr>
            <a:spLocks noGrp="1"/>
          </p:cNvSpPr>
          <p:nvPr>
            <p:ph idx="1"/>
          </p:nvPr>
        </p:nvSpPr>
        <p:spPr>
          <a:xfrm>
            <a:off x="485775" y="1214438"/>
            <a:ext cx="8229600" cy="5286375"/>
          </a:xfrm>
        </p:spPr>
        <p:txBody>
          <a:bodyPr/>
          <a:lstStyle/>
          <a:p>
            <a:pPr marL="793750" indent="-509588" eaLnBrk="1" hangingPunct="1">
              <a:lnSpc>
                <a:spcPct val="80000"/>
              </a:lnSpc>
              <a:buFontTx/>
              <a:buAutoNum type="arabicPeriod" startAt="7"/>
              <a:defRPr/>
            </a:pPr>
            <a:endParaRPr lang="en-US" sz="2600" dirty="0"/>
          </a:p>
          <a:p>
            <a:pPr marL="793750" indent="-509588" eaLnBrk="1" hangingPunct="1">
              <a:lnSpc>
                <a:spcPct val="80000"/>
              </a:lnSpc>
              <a:buFontTx/>
              <a:buAutoNum type="arabicPeriod" startAt="7"/>
              <a:defRPr/>
            </a:pPr>
            <a:r>
              <a:rPr lang="en-US" sz="2600" dirty="0" err="1"/>
              <a:t>Garis</a:t>
            </a:r>
            <a:r>
              <a:rPr lang="en-US" sz="2600" dirty="0"/>
              <a:t> </a:t>
            </a:r>
            <a:r>
              <a:rPr lang="en-US" sz="2600" dirty="0" err="1"/>
              <a:t>kontur</a:t>
            </a:r>
            <a:r>
              <a:rPr lang="en-US" sz="2600" dirty="0"/>
              <a:t> </a:t>
            </a:r>
            <a:r>
              <a:rPr lang="en-US" sz="2600" dirty="0" err="1"/>
              <a:t>berupa</a:t>
            </a:r>
            <a:r>
              <a:rPr lang="en-US" sz="2600" dirty="0"/>
              <a:t> </a:t>
            </a:r>
            <a:r>
              <a:rPr lang="en-US" sz="2600" dirty="0" err="1"/>
              <a:t>lingkaran</a:t>
            </a:r>
            <a:r>
              <a:rPr lang="en-US" sz="2600" dirty="0"/>
              <a:t> </a:t>
            </a:r>
            <a:r>
              <a:rPr lang="en-US" sz="2600" dirty="0" err="1"/>
              <a:t>tertutup</a:t>
            </a:r>
            <a:r>
              <a:rPr lang="en-US" sz="2600" dirty="0"/>
              <a:t> </a:t>
            </a:r>
            <a:r>
              <a:rPr lang="en-US" sz="2600" dirty="0" err="1"/>
              <a:t>dengan</a:t>
            </a:r>
            <a:r>
              <a:rPr lang="en-US" sz="2600" dirty="0"/>
              <a:t> </a:t>
            </a:r>
            <a:r>
              <a:rPr lang="en-US" sz="2600" dirty="0" err="1"/>
              <a:t>pusat</a:t>
            </a:r>
            <a:r>
              <a:rPr lang="en-US" sz="2600" dirty="0"/>
              <a:t> yang </a:t>
            </a:r>
            <a:r>
              <a:rPr lang="en-US" sz="2600" dirty="0" err="1"/>
              <a:t>sama</a:t>
            </a:r>
            <a:r>
              <a:rPr lang="en-US" sz="2600" dirty="0"/>
              <a:t> </a:t>
            </a:r>
            <a:r>
              <a:rPr lang="en-US" sz="2600" dirty="0" err="1"/>
              <a:t>dan</a:t>
            </a:r>
            <a:r>
              <a:rPr lang="en-US" sz="2600" dirty="0"/>
              <a:t> </a:t>
            </a:r>
            <a:r>
              <a:rPr lang="en-US" sz="2600" dirty="0" err="1"/>
              <a:t>semakin</a:t>
            </a:r>
            <a:r>
              <a:rPr lang="en-US" sz="2600" dirty="0"/>
              <a:t> </a:t>
            </a:r>
            <a:r>
              <a:rPr lang="en-US" sz="2600" dirty="0" err="1"/>
              <a:t>tinggi</a:t>
            </a:r>
            <a:r>
              <a:rPr lang="en-US" sz="2600" dirty="0"/>
              <a:t> </a:t>
            </a:r>
            <a:r>
              <a:rPr lang="en-US" sz="2600" dirty="0" err="1"/>
              <a:t>ke</a:t>
            </a:r>
            <a:r>
              <a:rPr lang="en-US" sz="2600" dirty="0"/>
              <a:t> </a:t>
            </a:r>
            <a:r>
              <a:rPr lang="en-US" sz="2600" dirty="0" err="1"/>
              <a:t>arah</a:t>
            </a:r>
            <a:r>
              <a:rPr lang="en-US" sz="2600" dirty="0"/>
              <a:t> </a:t>
            </a:r>
            <a:r>
              <a:rPr lang="en-US" sz="2600" dirty="0" err="1"/>
              <a:t>pusatnya</a:t>
            </a:r>
            <a:r>
              <a:rPr lang="en-US" sz="2600" dirty="0"/>
              <a:t> </a:t>
            </a:r>
            <a:r>
              <a:rPr lang="en-US" sz="2600" dirty="0" err="1"/>
              <a:t>menggambarkan</a:t>
            </a:r>
            <a:r>
              <a:rPr lang="en-US" sz="2600" dirty="0"/>
              <a:t> </a:t>
            </a:r>
            <a:r>
              <a:rPr lang="en-US" sz="2600" dirty="0" err="1"/>
              <a:t>sebuah</a:t>
            </a:r>
            <a:r>
              <a:rPr lang="en-US" sz="2600" dirty="0"/>
              <a:t> </a:t>
            </a:r>
            <a:r>
              <a:rPr lang="en-US" sz="2600" dirty="0" err="1"/>
              <a:t>bukit</a:t>
            </a:r>
            <a:r>
              <a:rPr lang="en-US" sz="2600" dirty="0"/>
              <a:t>.</a:t>
            </a:r>
          </a:p>
          <a:p>
            <a:pPr marL="793750" indent="-509588" eaLnBrk="1" hangingPunct="1">
              <a:lnSpc>
                <a:spcPct val="80000"/>
              </a:lnSpc>
              <a:buFontTx/>
              <a:buAutoNum type="arabicPeriod" startAt="7"/>
              <a:defRPr/>
            </a:pPr>
            <a:r>
              <a:rPr lang="en-US" sz="2600" dirty="0" err="1"/>
              <a:t>Garis</a:t>
            </a:r>
            <a:r>
              <a:rPr lang="en-US" sz="2600" dirty="0"/>
              <a:t> </a:t>
            </a:r>
            <a:r>
              <a:rPr lang="en-US" sz="2600" dirty="0" err="1"/>
              <a:t>kontur</a:t>
            </a:r>
            <a:r>
              <a:rPr lang="en-US" sz="2600" dirty="0"/>
              <a:t> </a:t>
            </a:r>
            <a:r>
              <a:rPr lang="en-US" sz="2600" dirty="0" err="1"/>
              <a:t>berupa</a:t>
            </a:r>
            <a:r>
              <a:rPr lang="en-US" sz="2600" dirty="0"/>
              <a:t> </a:t>
            </a:r>
            <a:r>
              <a:rPr lang="en-US" sz="2600" dirty="0" err="1"/>
              <a:t>lingkaran</a:t>
            </a:r>
            <a:r>
              <a:rPr lang="en-US" sz="2600" dirty="0"/>
              <a:t> </a:t>
            </a:r>
            <a:r>
              <a:rPr lang="en-US" sz="2600" dirty="0" err="1"/>
              <a:t>tertutup</a:t>
            </a:r>
            <a:r>
              <a:rPr lang="en-US" sz="2600" dirty="0"/>
              <a:t> </a:t>
            </a:r>
            <a:r>
              <a:rPr lang="en-US" sz="2600" dirty="0" err="1"/>
              <a:t>dengan</a:t>
            </a:r>
            <a:r>
              <a:rPr lang="en-US" sz="2600" dirty="0"/>
              <a:t> </a:t>
            </a:r>
            <a:r>
              <a:rPr lang="en-US" sz="2600" dirty="0" err="1"/>
              <a:t>pusat</a:t>
            </a:r>
            <a:r>
              <a:rPr lang="en-US" sz="2600" dirty="0"/>
              <a:t> yang </a:t>
            </a:r>
            <a:r>
              <a:rPr lang="en-US" sz="2600" dirty="0" err="1"/>
              <a:t>sama</a:t>
            </a:r>
            <a:r>
              <a:rPr lang="en-US" sz="2600" dirty="0"/>
              <a:t> </a:t>
            </a:r>
            <a:r>
              <a:rPr lang="en-US" sz="2600" dirty="0" err="1"/>
              <a:t>dan</a:t>
            </a:r>
            <a:r>
              <a:rPr lang="en-US" sz="2600" dirty="0"/>
              <a:t> </a:t>
            </a:r>
            <a:r>
              <a:rPr lang="en-US" sz="2600" dirty="0" err="1"/>
              <a:t>semakin</a:t>
            </a:r>
            <a:r>
              <a:rPr lang="en-US" sz="2600" dirty="0"/>
              <a:t> </a:t>
            </a:r>
            <a:r>
              <a:rPr lang="en-US" sz="2600" dirty="0" err="1"/>
              <a:t>rendah</a:t>
            </a:r>
            <a:r>
              <a:rPr lang="en-US" sz="2600" dirty="0"/>
              <a:t> </a:t>
            </a:r>
            <a:r>
              <a:rPr lang="en-US" sz="2600" dirty="0" err="1"/>
              <a:t>ke</a:t>
            </a:r>
            <a:r>
              <a:rPr lang="en-US" sz="2600" dirty="0"/>
              <a:t> </a:t>
            </a:r>
            <a:r>
              <a:rPr lang="en-US" sz="2600" dirty="0" err="1"/>
              <a:t>arah</a:t>
            </a:r>
            <a:r>
              <a:rPr lang="en-US" sz="2600" dirty="0"/>
              <a:t> </a:t>
            </a:r>
            <a:r>
              <a:rPr lang="en-US" sz="2600" dirty="0" err="1"/>
              <a:t>pusatnya</a:t>
            </a:r>
            <a:r>
              <a:rPr lang="en-US" sz="2600" dirty="0"/>
              <a:t> </a:t>
            </a:r>
            <a:r>
              <a:rPr lang="en-US" sz="2600" dirty="0" err="1"/>
              <a:t>menggambarkan</a:t>
            </a:r>
            <a:r>
              <a:rPr lang="en-US" sz="2600" dirty="0"/>
              <a:t> </a:t>
            </a:r>
            <a:r>
              <a:rPr lang="en-US" sz="2600" dirty="0" err="1"/>
              <a:t>sebuah</a:t>
            </a:r>
            <a:r>
              <a:rPr lang="en-US" sz="2600" dirty="0"/>
              <a:t> “</a:t>
            </a:r>
            <a:r>
              <a:rPr lang="en-US" sz="2600" dirty="0" err="1"/>
              <a:t>lubang</a:t>
            </a:r>
            <a:r>
              <a:rPr lang="en-US" sz="2600" dirty="0"/>
              <a:t>” </a:t>
            </a:r>
            <a:r>
              <a:rPr lang="en-US" sz="2600" dirty="0" err="1"/>
              <a:t>atau</a:t>
            </a:r>
            <a:r>
              <a:rPr lang="en-US" sz="2600" dirty="0"/>
              <a:t> </a:t>
            </a:r>
            <a:r>
              <a:rPr lang="en-US" sz="2600" dirty="0" err="1"/>
              <a:t>depresi</a:t>
            </a:r>
            <a:r>
              <a:rPr lang="en-US" sz="2600" dirty="0"/>
              <a:t>.</a:t>
            </a:r>
          </a:p>
          <a:p>
            <a:pPr marL="793750" indent="-509588" eaLnBrk="1" hangingPunct="1">
              <a:lnSpc>
                <a:spcPct val="80000"/>
              </a:lnSpc>
              <a:buFontTx/>
              <a:buAutoNum type="arabicPeriod" startAt="7"/>
              <a:defRPr/>
            </a:pPr>
            <a:r>
              <a:rPr lang="en-US" sz="2600" dirty="0" err="1"/>
              <a:t>Garis</a:t>
            </a:r>
            <a:r>
              <a:rPr lang="en-US" sz="2600" dirty="0"/>
              <a:t> yang </a:t>
            </a:r>
            <a:r>
              <a:rPr lang="en-US" sz="2600" dirty="0" err="1"/>
              <a:t>tidak</a:t>
            </a:r>
            <a:r>
              <a:rPr lang="en-US" sz="2600" dirty="0"/>
              <a:t> </a:t>
            </a:r>
            <a:r>
              <a:rPr lang="en-US" sz="2600" dirty="0" err="1"/>
              <a:t>teratur</a:t>
            </a:r>
            <a:r>
              <a:rPr lang="en-US" sz="2600" dirty="0"/>
              <a:t> </a:t>
            </a:r>
            <a:r>
              <a:rPr lang="en-US" sz="2600" dirty="0" err="1"/>
              <a:t>menunjukkan</a:t>
            </a:r>
            <a:r>
              <a:rPr lang="en-US" sz="2600" dirty="0"/>
              <a:t> </a:t>
            </a:r>
            <a:r>
              <a:rPr lang="en-US" sz="2600" dirty="0" err="1"/>
              <a:t>kelandaian</a:t>
            </a:r>
            <a:r>
              <a:rPr lang="en-US" sz="2600" dirty="0"/>
              <a:t> yang </a:t>
            </a:r>
            <a:r>
              <a:rPr lang="en-US" sz="2600" dirty="0" err="1"/>
              <a:t>tidak</a:t>
            </a:r>
            <a:r>
              <a:rPr lang="en-US" sz="2600" dirty="0"/>
              <a:t> </a:t>
            </a:r>
            <a:r>
              <a:rPr lang="en-US" sz="2600" dirty="0" err="1"/>
              <a:t>merata</a:t>
            </a:r>
            <a:r>
              <a:rPr lang="en-US" sz="2600" dirty="0"/>
              <a:t>.</a:t>
            </a:r>
          </a:p>
          <a:p>
            <a:pPr marL="793750" indent="-509588" eaLnBrk="1" hangingPunct="1">
              <a:lnSpc>
                <a:spcPct val="80000"/>
              </a:lnSpc>
              <a:buFontTx/>
              <a:buAutoNum type="arabicPeriod" startAt="7"/>
              <a:defRPr/>
            </a:pPr>
            <a:r>
              <a:rPr lang="en-US" sz="2600" dirty="0" err="1"/>
              <a:t>Garis</a:t>
            </a:r>
            <a:r>
              <a:rPr lang="en-US" sz="2600" dirty="0"/>
              <a:t> </a:t>
            </a:r>
            <a:r>
              <a:rPr lang="en-US" sz="2600" dirty="0" err="1"/>
              <a:t>kontur</a:t>
            </a:r>
            <a:r>
              <a:rPr lang="en-US" sz="2600" dirty="0"/>
              <a:t> </a:t>
            </a:r>
            <a:r>
              <a:rPr lang="en-US" sz="2600" dirty="0" err="1"/>
              <a:t>tidak</a:t>
            </a:r>
            <a:r>
              <a:rPr lang="en-US" sz="2600" dirty="0"/>
              <a:t> </a:t>
            </a:r>
            <a:r>
              <a:rPr lang="en-US" sz="2600" dirty="0" err="1"/>
              <a:t>pernah</a:t>
            </a:r>
            <a:r>
              <a:rPr lang="en-US" sz="2600" dirty="0"/>
              <a:t> </a:t>
            </a:r>
            <a:r>
              <a:rPr lang="en-US" sz="2600" dirty="0" err="1"/>
              <a:t>bercabang</a:t>
            </a:r>
            <a:r>
              <a:rPr lang="en-US" sz="2600" dirty="0"/>
              <a:t>.</a:t>
            </a:r>
          </a:p>
          <a:p>
            <a:pPr marL="793750" indent="-509588" eaLnBrk="1" hangingPunct="1">
              <a:lnSpc>
                <a:spcPct val="80000"/>
              </a:lnSpc>
              <a:buFontTx/>
              <a:buAutoNum type="arabicPeriod" startAt="7"/>
              <a:defRPr/>
            </a:pPr>
            <a:r>
              <a:rPr lang="en-US" sz="2600" dirty="0" err="1"/>
              <a:t>Lembah</a:t>
            </a:r>
            <a:r>
              <a:rPr lang="en-US" sz="2600" dirty="0"/>
              <a:t> </a:t>
            </a:r>
            <a:r>
              <a:rPr lang="en-US" sz="2600" dirty="0" err="1"/>
              <a:t>digambarkan</a:t>
            </a:r>
            <a:r>
              <a:rPr lang="en-US" sz="2600" dirty="0"/>
              <a:t> </a:t>
            </a:r>
            <a:r>
              <a:rPr lang="en-US" sz="2600" dirty="0" err="1"/>
              <a:t>dengan</a:t>
            </a:r>
            <a:r>
              <a:rPr lang="en-US" sz="2600" dirty="0"/>
              <a:t> </a:t>
            </a:r>
            <a:r>
              <a:rPr lang="en-US" sz="2600" dirty="0" err="1"/>
              <a:t>kontur</a:t>
            </a:r>
            <a:r>
              <a:rPr lang="en-US" sz="2600" dirty="0"/>
              <a:t> </a:t>
            </a:r>
            <a:r>
              <a:rPr lang="en-US" sz="2600" dirty="0" err="1"/>
              <a:t>berbentuk</a:t>
            </a:r>
            <a:r>
              <a:rPr lang="en-US" sz="2600" dirty="0"/>
              <a:t> V, </a:t>
            </a:r>
            <a:r>
              <a:rPr lang="en-US" sz="2600" dirty="0" err="1"/>
              <a:t>sedangkan</a:t>
            </a:r>
            <a:r>
              <a:rPr lang="en-US" sz="2600" dirty="0"/>
              <a:t> </a:t>
            </a:r>
            <a:r>
              <a:rPr lang="en-US" sz="2600" dirty="0" err="1"/>
              <a:t>lereng</a:t>
            </a:r>
            <a:r>
              <a:rPr lang="en-US" sz="2600" dirty="0"/>
              <a:t> </a:t>
            </a:r>
            <a:r>
              <a:rPr lang="en-US" sz="2600" dirty="0" err="1"/>
              <a:t>terjal</a:t>
            </a:r>
            <a:r>
              <a:rPr lang="en-US" sz="2600" dirty="0"/>
              <a:t> </a:t>
            </a:r>
            <a:r>
              <a:rPr lang="en-US" sz="2600" dirty="0" err="1"/>
              <a:t>berbentuk</a:t>
            </a:r>
            <a:r>
              <a:rPr lang="en-US" sz="2600" dirty="0"/>
              <a:t> U.</a:t>
            </a:r>
          </a:p>
          <a:p>
            <a:pPr marL="793750" indent="-509588" eaLnBrk="1" hangingPunct="1">
              <a:lnSpc>
                <a:spcPct val="80000"/>
              </a:lnSpc>
              <a:buFontTx/>
              <a:buAutoNum type="arabicPeriod" startAt="7"/>
              <a:defRPr/>
            </a:pPr>
            <a:r>
              <a:rPr lang="en-US" sz="2600" dirty="0" err="1"/>
              <a:t>Bentuk</a:t>
            </a:r>
            <a:r>
              <a:rPr lang="en-US" sz="2600" dirty="0"/>
              <a:t> V </a:t>
            </a:r>
            <a:r>
              <a:rPr lang="en-US" sz="2600" dirty="0" err="1"/>
              <a:t>pada</a:t>
            </a:r>
            <a:r>
              <a:rPr lang="en-US" sz="2600" dirty="0"/>
              <a:t> </a:t>
            </a:r>
            <a:r>
              <a:rPr lang="en-US" sz="2600" dirty="0" err="1"/>
              <a:t>aliran</a:t>
            </a:r>
            <a:r>
              <a:rPr lang="en-US" sz="2600" dirty="0"/>
              <a:t> </a:t>
            </a:r>
            <a:r>
              <a:rPr lang="en-US" sz="2600" dirty="0" err="1"/>
              <a:t>sungai</a:t>
            </a:r>
            <a:r>
              <a:rPr lang="en-US" sz="2600" dirty="0"/>
              <a:t> </a:t>
            </a:r>
            <a:r>
              <a:rPr lang="en-US" sz="2600" dirty="0" err="1"/>
              <a:t>selalu</a:t>
            </a:r>
            <a:r>
              <a:rPr lang="en-US" sz="2600" dirty="0"/>
              <a:t> </a:t>
            </a:r>
            <a:r>
              <a:rPr lang="en-US" sz="2600" dirty="0" err="1"/>
              <a:t>menunjukkan</a:t>
            </a:r>
            <a:r>
              <a:rPr lang="en-US" sz="2600" dirty="0"/>
              <a:t> </a:t>
            </a:r>
            <a:r>
              <a:rPr lang="en-US" sz="2600" dirty="0" err="1"/>
              <a:t>arah</a:t>
            </a:r>
            <a:r>
              <a:rPr lang="en-US" sz="2600" dirty="0"/>
              <a:t> </a:t>
            </a:r>
            <a:r>
              <a:rPr lang="en-US" sz="2600" dirty="0" err="1"/>
              <a:t>hulu</a:t>
            </a:r>
            <a:r>
              <a:rPr lang="en-US" sz="2600" dirty="0"/>
              <a:t>.</a:t>
            </a:r>
          </a:p>
          <a:p>
            <a:pPr>
              <a:defRPr/>
            </a:pPr>
            <a:endParaRPr lang="en-US" dirty="0"/>
          </a:p>
        </p:txBody>
      </p:sp>
    </p:spTree>
    <p:extLst>
      <p:ext uri="{BB962C8B-B14F-4D97-AF65-F5344CB8AC3E}">
        <p14:creationId xmlns:p14="http://schemas.microsoft.com/office/powerpoint/2010/main" val="339490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725487"/>
          </a:xfrm>
        </p:spPr>
        <p:txBody>
          <a:bodyPr>
            <a:normAutofit fontScale="90000"/>
          </a:bodyPr>
          <a:lstStyle/>
          <a:p>
            <a:r>
              <a:rPr lang="en-US" altLang="en-US"/>
              <a:t>Contoh 1</a:t>
            </a:r>
            <a:br>
              <a:rPr lang="en-US" altLang="en-US"/>
            </a:br>
            <a:r>
              <a:rPr lang="en-US" altLang="en-US"/>
              <a:t>Pembuatan Garis Kontur</a:t>
            </a:r>
          </a:p>
        </p:txBody>
      </p:sp>
      <p:sp>
        <p:nvSpPr>
          <p:cNvPr id="30723" name="Content Placeholder 2"/>
          <p:cNvSpPr>
            <a:spLocks noGrp="1"/>
          </p:cNvSpPr>
          <p:nvPr>
            <p:ph idx="1"/>
          </p:nvPr>
        </p:nvSpPr>
        <p:spPr>
          <a:xfrm>
            <a:off x="457200" y="1214438"/>
            <a:ext cx="8229600" cy="5214937"/>
          </a:xfrm>
        </p:spPr>
        <p:txBody>
          <a:bodyPr/>
          <a:lstStyle/>
          <a:p>
            <a:r>
              <a:rPr lang="en-US" altLang="en-US" sz="2800"/>
              <a:t>Jarak kontur 5 m</a:t>
            </a:r>
          </a:p>
          <a:p>
            <a:pPr>
              <a:buFontTx/>
              <a:buNone/>
            </a:pPr>
            <a:endParaRPr lang="en-US" altLang="en-US" sz="2800"/>
          </a:p>
        </p:txBody>
      </p:sp>
      <p:grpSp>
        <p:nvGrpSpPr>
          <p:cNvPr id="30724" name="Group 4"/>
          <p:cNvGrpSpPr>
            <a:grpSpLocks/>
          </p:cNvGrpSpPr>
          <p:nvPr/>
        </p:nvGrpSpPr>
        <p:grpSpPr bwMode="auto">
          <a:xfrm>
            <a:off x="609600" y="1781175"/>
            <a:ext cx="7924800" cy="4648200"/>
            <a:chOff x="609600" y="1524000"/>
            <a:chExt cx="7924800" cy="4648200"/>
          </a:xfrm>
        </p:grpSpPr>
        <p:sp>
          <p:nvSpPr>
            <p:cNvPr id="30725" name="Rectangle 5"/>
            <p:cNvSpPr>
              <a:spLocks noChangeArrowheads="1"/>
            </p:cNvSpPr>
            <p:nvPr/>
          </p:nvSpPr>
          <p:spPr bwMode="auto">
            <a:xfrm>
              <a:off x="609600" y="1524000"/>
              <a:ext cx="7924800" cy="4648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0726" name="Line 6"/>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7"/>
            <p:cNvSpPr>
              <a:spLocks noChangeShapeType="1"/>
            </p:cNvSpPr>
            <p:nvPr/>
          </p:nvSpPr>
          <p:spPr bwMode="auto">
            <a:xfrm>
              <a:off x="1752600" y="19050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8" name="Line 8"/>
            <p:cNvSpPr>
              <a:spLocks noChangeShapeType="1"/>
            </p:cNvSpPr>
            <p:nvPr/>
          </p:nvSpPr>
          <p:spPr bwMode="auto">
            <a:xfrm>
              <a:off x="7391400" y="19812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Text Box 9"/>
            <p:cNvSpPr txBox="1">
              <a:spLocks noChangeArrowheads="1"/>
            </p:cNvSpPr>
            <p:nvPr/>
          </p:nvSpPr>
          <p:spPr bwMode="auto">
            <a:xfrm>
              <a:off x="1736725" y="2322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0730" name="Text Box 10"/>
            <p:cNvSpPr txBox="1">
              <a:spLocks noChangeArrowheads="1"/>
            </p:cNvSpPr>
            <p:nvPr/>
          </p:nvSpPr>
          <p:spPr bwMode="auto">
            <a:xfrm>
              <a:off x="7397750" y="23320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grpSp>
    </p:spTree>
    <p:extLst>
      <p:ext uri="{BB962C8B-B14F-4D97-AF65-F5344CB8AC3E}">
        <p14:creationId xmlns:p14="http://schemas.microsoft.com/office/powerpoint/2010/main" val="195678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654050"/>
          </a:xfrm>
        </p:spPr>
        <p:txBody>
          <a:bodyPr/>
          <a:lstStyle/>
          <a:p>
            <a:r>
              <a:rPr lang="en-US" altLang="en-US"/>
              <a:t>Pembuatan Garis Kontur</a:t>
            </a:r>
          </a:p>
        </p:txBody>
      </p:sp>
      <p:sp>
        <p:nvSpPr>
          <p:cNvPr id="31747" name="Content Placeholder 2"/>
          <p:cNvSpPr>
            <a:spLocks noGrp="1"/>
          </p:cNvSpPr>
          <p:nvPr>
            <p:ph idx="1"/>
          </p:nvPr>
        </p:nvSpPr>
        <p:spPr>
          <a:xfrm>
            <a:off x="457200" y="1214438"/>
            <a:ext cx="8229600" cy="5214937"/>
          </a:xfrm>
        </p:spPr>
        <p:txBody>
          <a:bodyPr/>
          <a:lstStyle/>
          <a:p>
            <a:r>
              <a:rPr lang="en-US" altLang="en-US" sz="2800"/>
              <a:t>Jarak kontur 5 m</a:t>
            </a:r>
          </a:p>
          <a:p>
            <a:pPr>
              <a:buFontTx/>
              <a:buNone/>
            </a:pPr>
            <a:endParaRPr lang="en-US" altLang="en-US" sz="2800"/>
          </a:p>
        </p:txBody>
      </p:sp>
      <p:grpSp>
        <p:nvGrpSpPr>
          <p:cNvPr id="31748" name="Group 3"/>
          <p:cNvGrpSpPr>
            <a:grpSpLocks/>
          </p:cNvGrpSpPr>
          <p:nvPr/>
        </p:nvGrpSpPr>
        <p:grpSpPr bwMode="auto">
          <a:xfrm>
            <a:off x="609600" y="1852613"/>
            <a:ext cx="7924800" cy="4648200"/>
            <a:chOff x="609600" y="1524000"/>
            <a:chExt cx="7924800" cy="4648200"/>
          </a:xfrm>
        </p:grpSpPr>
        <p:sp>
          <p:nvSpPr>
            <p:cNvPr id="31749" name="Rectangle 3"/>
            <p:cNvSpPr>
              <a:spLocks noChangeArrowheads="1"/>
            </p:cNvSpPr>
            <p:nvPr/>
          </p:nvSpPr>
          <p:spPr bwMode="auto">
            <a:xfrm>
              <a:off x="609600" y="1524000"/>
              <a:ext cx="7924800" cy="4648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1750" name="Line 4"/>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5"/>
            <p:cNvSpPr>
              <a:spLocks noChangeShapeType="1"/>
            </p:cNvSpPr>
            <p:nvPr/>
          </p:nvSpPr>
          <p:spPr bwMode="auto">
            <a:xfrm>
              <a:off x="1752600" y="19050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6"/>
            <p:cNvSpPr>
              <a:spLocks noChangeShapeType="1"/>
            </p:cNvSpPr>
            <p:nvPr/>
          </p:nvSpPr>
          <p:spPr bwMode="auto">
            <a:xfrm>
              <a:off x="7391400" y="19812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Text Box 7"/>
            <p:cNvSpPr txBox="1">
              <a:spLocks noChangeArrowheads="1"/>
            </p:cNvSpPr>
            <p:nvPr/>
          </p:nvSpPr>
          <p:spPr bwMode="auto">
            <a:xfrm>
              <a:off x="1736725" y="2322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1754" name="Text Box 8"/>
            <p:cNvSpPr txBox="1">
              <a:spLocks noChangeArrowheads="1"/>
            </p:cNvSpPr>
            <p:nvPr/>
          </p:nvSpPr>
          <p:spPr bwMode="auto">
            <a:xfrm>
              <a:off x="7397750" y="23320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31755" name="Text Box 12"/>
            <p:cNvSpPr txBox="1">
              <a:spLocks noChangeArrowheads="1"/>
            </p:cNvSpPr>
            <p:nvPr/>
          </p:nvSpPr>
          <p:spPr bwMode="auto">
            <a:xfrm>
              <a:off x="1812925" y="3060700"/>
              <a:ext cx="3194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Garis kontur yang memotong:</a:t>
              </a:r>
            </a:p>
            <a:p>
              <a:pPr eaLnBrk="1" hangingPunct="1">
                <a:buFontTx/>
                <a:buChar char="•"/>
              </a:pPr>
              <a:r>
                <a:rPr lang="en-US" altLang="en-US">
                  <a:solidFill>
                    <a:srgbClr val="FF0000"/>
                  </a:solidFill>
                </a:rPr>
                <a:t> 675,0 m</a:t>
              </a:r>
            </a:p>
            <a:p>
              <a:pPr eaLnBrk="1" hangingPunct="1">
                <a:buFontTx/>
                <a:buChar char="•"/>
              </a:pPr>
              <a:r>
                <a:rPr lang="en-US" altLang="en-US">
                  <a:solidFill>
                    <a:srgbClr val="FF0000"/>
                  </a:solidFill>
                </a:rPr>
                <a:t> 680,0 m</a:t>
              </a:r>
            </a:p>
            <a:p>
              <a:pPr eaLnBrk="1" hangingPunct="1">
                <a:buFontTx/>
                <a:buChar char="•"/>
              </a:pPr>
              <a:r>
                <a:rPr lang="en-US" altLang="en-US">
                  <a:solidFill>
                    <a:srgbClr val="FF0000"/>
                  </a:solidFill>
                </a:rPr>
                <a:t> 685,0 m</a:t>
              </a:r>
            </a:p>
            <a:p>
              <a:pPr eaLnBrk="1" hangingPunct="1">
                <a:buFontTx/>
                <a:buChar char="•"/>
              </a:pPr>
              <a:r>
                <a:rPr lang="en-US" altLang="en-US">
                  <a:solidFill>
                    <a:srgbClr val="FF0000"/>
                  </a:solidFill>
                </a:rPr>
                <a:t> 690,0 m</a:t>
              </a:r>
            </a:p>
            <a:p>
              <a:pPr eaLnBrk="1" hangingPunct="1">
                <a:buFontTx/>
                <a:buChar char="•"/>
              </a:pPr>
              <a:r>
                <a:rPr lang="en-US" altLang="en-US">
                  <a:solidFill>
                    <a:srgbClr val="FF0000"/>
                  </a:solidFill>
                </a:rPr>
                <a:t> 695,0 m</a:t>
              </a:r>
            </a:p>
          </p:txBody>
        </p:sp>
      </p:grpSp>
    </p:spTree>
    <p:extLst>
      <p:ext uri="{BB962C8B-B14F-4D97-AF65-F5344CB8AC3E}">
        <p14:creationId xmlns:p14="http://schemas.microsoft.com/office/powerpoint/2010/main" val="226574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654050"/>
          </a:xfrm>
        </p:spPr>
        <p:txBody>
          <a:bodyPr/>
          <a:lstStyle/>
          <a:p>
            <a:r>
              <a:rPr lang="en-US" altLang="en-US"/>
              <a:t>Pembuatan Garis Kontur</a:t>
            </a:r>
          </a:p>
        </p:txBody>
      </p:sp>
      <p:sp>
        <p:nvSpPr>
          <p:cNvPr id="32771" name="Content Placeholder 2"/>
          <p:cNvSpPr>
            <a:spLocks noGrp="1"/>
          </p:cNvSpPr>
          <p:nvPr>
            <p:ph idx="1"/>
          </p:nvPr>
        </p:nvSpPr>
        <p:spPr>
          <a:xfrm>
            <a:off x="457200" y="1285875"/>
            <a:ext cx="8229600" cy="5143500"/>
          </a:xfrm>
        </p:spPr>
        <p:txBody>
          <a:bodyPr/>
          <a:lstStyle/>
          <a:p>
            <a:r>
              <a:rPr lang="en-US" altLang="en-US" sz="2800"/>
              <a:t>Jarak kontur 5 m</a:t>
            </a:r>
          </a:p>
          <a:p>
            <a:pPr>
              <a:buFontTx/>
              <a:buNone/>
            </a:pPr>
            <a:endParaRPr lang="en-US" altLang="en-US" sz="2800"/>
          </a:p>
        </p:txBody>
      </p:sp>
      <p:grpSp>
        <p:nvGrpSpPr>
          <p:cNvPr id="32772" name="Group 3"/>
          <p:cNvGrpSpPr>
            <a:grpSpLocks/>
          </p:cNvGrpSpPr>
          <p:nvPr/>
        </p:nvGrpSpPr>
        <p:grpSpPr bwMode="auto">
          <a:xfrm>
            <a:off x="609600" y="1924050"/>
            <a:ext cx="7924800" cy="4648200"/>
            <a:chOff x="609600" y="1524000"/>
            <a:chExt cx="7924800" cy="4648200"/>
          </a:xfrm>
        </p:grpSpPr>
        <p:sp>
          <p:nvSpPr>
            <p:cNvPr id="32773" name="Rectangle 3"/>
            <p:cNvSpPr>
              <a:spLocks noChangeArrowheads="1"/>
            </p:cNvSpPr>
            <p:nvPr/>
          </p:nvSpPr>
          <p:spPr bwMode="auto">
            <a:xfrm>
              <a:off x="609600" y="1524000"/>
              <a:ext cx="7924800" cy="4648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2774" name="Line 4"/>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Line 5"/>
            <p:cNvSpPr>
              <a:spLocks noChangeShapeType="1"/>
            </p:cNvSpPr>
            <p:nvPr/>
          </p:nvSpPr>
          <p:spPr bwMode="auto">
            <a:xfrm>
              <a:off x="1752600" y="19050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6" name="Line 6"/>
            <p:cNvSpPr>
              <a:spLocks noChangeShapeType="1"/>
            </p:cNvSpPr>
            <p:nvPr/>
          </p:nvSpPr>
          <p:spPr bwMode="auto">
            <a:xfrm>
              <a:off x="7391400" y="19812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Text Box 7"/>
            <p:cNvSpPr txBox="1">
              <a:spLocks noChangeArrowheads="1"/>
            </p:cNvSpPr>
            <p:nvPr/>
          </p:nvSpPr>
          <p:spPr bwMode="auto">
            <a:xfrm>
              <a:off x="1736725" y="2322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2778" name="Text Box 8"/>
            <p:cNvSpPr txBox="1">
              <a:spLocks noChangeArrowheads="1"/>
            </p:cNvSpPr>
            <p:nvPr/>
          </p:nvSpPr>
          <p:spPr bwMode="auto">
            <a:xfrm>
              <a:off x="7397750" y="23320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32779" name="Line 10"/>
            <p:cNvSpPr>
              <a:spLocks noChangeShapeType="1"/>
            </p:cNvSpPr>
            <p:nvPr/>
          </p:nvSpPr>
          <p:spPr bwMode="auto">
            <a:xfrm>
              <a:off x="1752600" y="2057400"/>
              <a:ext cx="56388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0" name="Text Box 11"/>
            <p:cNvSpPr txBox="1">
              <a:spLocks noChangeArrowheads="1"/>
            </p:cNvSpPr>
            <p:nvPr/>
          </p:nvSpPr>
          <p:spPr bwMode="auto">
            <a:xfrm>
              <a:off x="3657600" y="1712913"/>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Jarak peta = 10 cm</a:t>
              </a:r>
            </a:p>
          </p:txBody>
        </p:sp>
      </p:grpSp>
    </p:spTree>
    <p:extLst>
      <p:ext uri="{BB962C8B-B14F-4D97-AF65-F5344CB8AC3E}">
        <p14:creationId xmlns:p14="http://schemas.microsoft.com/office/powerpoint/2010/main" val="1678968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654050"/>
          </a:xfrm>
        </p:spPr>
        <p:txBody>
          <a:bodyPr/>
          <a:lstStyle/>
          <a:p>
            <a:r>
              <a:rPr lang="en-US" altLang="en-US"/>
              <a:t>Pembuatan Garis Kontur</a:t>
            </a:r>
          </a:p>
        </p:txBody>
      </p:sp>
      <p:sp>
        <p:nvSpPr>
          <p:cNvPr id="33795" name="Content Placeholder 2"/>
          <p:cNvSpPr>
            <a:spLocks noGrp="1"/>
          </p:cNvSpPr>
          <p:nvPr>
            <p:ph idx="1"/>
          </p:nvPr>
        </p:nvSpPr>
        <p:spPr>
          <a:xfrm>
            <a:off x="457200" y="1214438"/>
            <a:ext cx="8229600" cy="5214937"/>
          </a:xfrm>
        </p:spPr>
        <p:txBody>
          <a:bodyPr/>
          <a:lstStyle/>
          <a:p>
            <a:r>
              <a:rPr lang="en-US" altLang="en-US" sz="2800"/>
              <a:t>Jarak kontur 5 m</a:t>
            </a:r>
          </a:p>
          <a:p>
            <a:pPr>
              <a:buFontTx/>
              <a:buNone/>
            </a:pPr>
            <a:endParaRPr lang="en-US" altLang="en-US" sz="2800"/>
          </a:p>
        </p:txBody>
      </p:sp>
      <p:grpSp>
        <p:nvGrpSpPr>
          <p:cNvPr id="33796" name="Group 3"/>
          <p:cNvGrpSpPr>
            <a:grpSpLocks/>
          </p:cNvGrpSpPr>
          <p:nvPr/>
        </p:nvGrpSpPr>
        <p:grpSpPr bwMode="auto">
          <a:xfrm>
            <a:off x="609600" y="1857375"/>
            <a:ext cx="7924800" cy="4691063"/>
            <a:chOff x="609600" y="1480457"/>
            <a:chExt cx="7924800" cy="4691743"/>
          </a:xfrm>
        </p:grpSpPr>
        <p:sp>
          <p:nvSpPr>
            <p:cNvPr id="33797" name="Rectangle 3"/>
            <p:cNvSpPr>
              <a:spLocks noChangeArrowheads="1"/>
            </p:cNvSpPr>
            <p:nvPr/>
          </p:nvSpPr>
          <p:spPr bwMode="auto">
            <a:xfrm>
              <a:off x="609600" y="1480457"/>
              <a:ext cx="7924800" cy="4691743"/>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3798" name="Line 5"/>
            <p:cNvSpPr>
              <a:spLocks noChangeShapeType="1"/>
            </p:cNvSpPr>
            <p:nvPr/>
          </p:nvSpPr>
          <p:spPr bwMode="auto">
            <a:xfrm>
              <a:off x="1752600" y="1867881"/>
              <a:ext cx="0" cy="3999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Line 6"/>
            <p:cNvSpPr>
              <a:spLocks noChangeShapeType="1"/>
            </p:cNvSpPr>
            <p:nvPr/>
          </p:nvSpPr>
          <p:spPr bwMode="auto">
            <a:xfrm>
              <a:off x="7391400" y="1944081"/>
              <a:ext cx="0" cy="3999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Text Box 7"/>
            <p:cNvSpPr txBox="1">
              <a:spLocks noChangeArrowheads="1"/>
            </p:cNvSpPr>
            <p:nvPr/>
          </p:nvSpPr>
          <p:spPr bwMode="auto">
            <a:xfrm>
              <a:off x="1736725" y="2319078"/>
              <a:ext cx="1009650" cy="37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3801" name="Text Box 8"/>
            <p:cNvSpPr txBox="1">
              <a:spLocks noChangeArrowheads="1"/>
            </p:cNvSpPr>
            <p:nvPr/>
          </p:nvSpPr>
          <p:spPr bwMode="auto">
            <a:xfrm>
              <a:off x="7397750" y="2328603"/>
              <a:ext cx="1009650" cy="37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33802" name="AutoShape 10"/>
            <p:cNvSpPr>
              <a:spLocks/>
            </p:cNvSpPr>
            <p:nvPr/>
          </p:nvSpPr>
          <p:spPr bwMode="auto">
            <a:xfrm rot="5400000">
              <a:off x="4341258" y="74059"/>
              <a:ext cx="461483" cy="5638800"/>
            </a:xfrm>
            <a:prstGeom prst="rightBrace">
              <a:avLst>
                <a:gd name="adj1" fmla="val 102786"/>
                <a:gd name="adj2" fmla="val 49718"/>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803" name="Text Box 11"/>
            <p:cNvSpPr txBox="1">
              <a:spLocks noChangeArrowheads="1"/>
            </p:cNvSpPr>
            <p:nvPr/>
          </p:nvSpPr>
          <p:spPr bwMode="auto">
            <a:xfrm>
              <a:off x="2108200" y="3363653"/>
              <a:ext cx="4946650" cy="37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Beda ketinggian = 696,2 m – 673,4 m = 22,8 m</a:t>
              </a:r>
            </a:p>
          </p:txBody>
        </p:sp>
        <p:sp>
          <p:nvSpPr>
            <p:cNvPr id="33804" name="Line 4"/>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974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96925"/>
          </a:xfrm>
        </p:spPr>
        <p:txBody>
          <a:bodyPr/>
          <a:lstStyle/>
          <a:p>
            <a:r>
              <a:rPr lang="en-US" altLang="en-US"/>
              <a:t>Pembuatan Garis Kontur</a:t>
            </a:r>
          </a:p>
        </p:txBody>
      </p:sp>
      <p:sp>
        <p:nvSpPr>
          <p:cNvPr id="34819" name="Content Placeholder 2"/>
          <p:cNvSpPr>
            <a:spLocks noGrp="1"/>
          </p:cNvSpPr>
          <p:nvPr>
            <p:ph idx="1"/>
          </p:nvPr>
        </p:nvSpPr>
        <p:spPr>
          <a:xfrm>
            <a:off x="457200" y="1285875"/>
            <a:ext cx="8229600" cy="5143500"/>
          </a:xfrm>
        </p:spPr>
        <p:txBody>
          <a:bodyPr/>
          <a:lstStyle/>
          <a:p>
            <a:r>
              <a:rPr lang="en-US" altLang="en-US" sz="2800"/>
              <a:t>Jarak kontur 5 meter</a:t>
            </a:r>
          </a:p>
          <a:p>
            <a:pPr>
              <a:buFontTx/>
              <a:buNone/>
            </a:pPr>
            <a:endParaRPr lang="en-US" altLang="en-US" sz="2800"/>
          </a:p>
        </p:txBody>
      </p:sp>
      <p:grpSp>
        <p:nvGrpSpPr>
          <p:cNvPr id="34820" name="Group 3"/>
          <p:cNvGrpSpPr>
            <a:grpSpLocks/>
          </p:cNvGrpSpPr>
          <p:nvPr/>
        </p:nvGrpSpPr>
        <p:grpSpPr bwMode="auto">
          <a:xfrm>
            <a:off x="609600" y="1924050"/>
            <a:ext cx="7924800" cy="4648200"/>
            <a:chOff x="609600" y="1524000"/>
            <a:chExt cx="7924800" cy="4648200"/>
          </a:xfrm>
        </p:grpSpPr>
        <p:sp>
          <p:nvSpPr>
            <p:cNvPr id="34821" name="Rectangle 3"/>
            <p:cNvSpPr>
              <a:spLocks noChangeArrowheads="1"/>
            </p:cNvSpPr>
            <p:nvPr/>
          </p:nvSpPr>
          <p:spPr bwMode="auto">
            <a:xfrm>
              <a:off x="609600" y="1524000"/>
              <a:ext cx="7924800" cy="4648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4822" name="Line 4"/>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5"/>
            <p:cNvSpPr>
              <a:spLocks noChangeShapeType="1"/>
            </p:cNvSpPr>
            <p:nvPr/>
          </p:nvSpPr>
          <p:spPr bwMode="auto">
            <a:xfrm>
              <a:off x="1752600" y="19050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6"/>
            <p:cNvSpPr>
              <a:spLocks noChangeShapeType="1"/>
            </p:cNvSpPr>
            <p:nvPr/>
          </p:nvSpPr>
          <p:spPr bwMode="auto">
            <a:xfrm>
              <a:off x="7391400" y="19812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Text Box 7"/>
            <p:cNvSpPr txBox="1">
              <a:spLocks noChangeArrowheads="1"/>
            </p:cNvSpPr>
            <p:nvPr/>
          </p:nvSpPr>
          <p:spPr bwMode="auto">
            <a:xfrm>
              <a:off x="1736725" y="2322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4826" name="Text Box 8"/>
            <p:cNvSpPr txBox="1">
              <a:spLocks noChangeArrowheads="1"/>
            </p:cNvSpPr>
            <p:nvPr/>
          </p:nvSpPr>
          <p:spPr bwMode="auto">
            <a:xfrm>
              <a:off x="7397750" y="23320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34827" name="Text Box 10"/>
            <p:cNvSpPr txBox="1">
              <a:spLocks noChangeArrowheads="1"/>
            </p:cNvSpPr>
            <p:nvPr/>
          </p:nvSpPr>
          <p:spPr bwMode="auto">
            <a:xfrm>
              <a:off x="1812925" y="3060700"/>
              <a:ext cx="54260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Jarak dari 673,4:</a:t>
              </a:r>
            </a:p>
            <a:p>
              <a:pPr eaLnBrk="1" hangingPunct="1">
                <a:buFontTx/>
                <a:buChar char="•"/>
              </a:pPr>
              <a:r>
                <a:rPr lang="en-US" altLang="en-US">
                  <a:solidFill>
                    <a:srgbClr val="FF0000"/>
                  </a:solidFill>
                </a:rPr>
                <a:t> 675,0 m: (675,0 – 673,4) / 22,8 x 10 cm = </a:t>
              </a:r>
              <a:r>
                <a:rPr lang="en-US" altLang="en-US" b="1">
                  <a:solidFill>
                    <a:srgbClr val="FF0000"/>
                  </a:solidFill>
                </a:rPr>
                <a:t>0,7 cm</a:t>
              </a:r>
              <a:r>
                <a:rPr lang="en-US" altLang="en-US">
                  <a:solidFill>
                    <a:srgbClr val="FF0000"/>
                  </a:solidFill>
                </a:rPr>
                <a:t>  </a:t>
              </a:r>
            </a:p>
            <a:p>
              <a:pPr eaLnBrk="1" hangingPunct="1">
                <a:buFontTx/>
                <a:buChar char="•"/>
              </a:pPr>
              <a:r>
                <a:rPr lang="en-US" altLang="en-US">
                  <a:solidFill>
                    <a:srgbClr val="FF0000"/>
                  </a:solidFill>
                </a:rPr>
                <a:t> 680,0 m: (680,0 – 673,4) / 22,8 x 10 cm = </a:t>
              </a:r>
              <a:r>
                <a:rPr lang="en-US" altLang="en-US" b="1">
                  <a:solidFill>
                    <a:srgbClr val="FF0000"/>
                  </a:solidFill>
                </a:rPr>
                <a:t>2,9 cm</a:t>
              </a:r>
            </a:p>
            <a:p>
              <a:pPr eaLnBrk="1" hangingPunct="1">
                <a:buFontTx/>
                <a:buChar char="•"/>
              </a:pPr>
              <a:r>
                <a:rPr lang="en-US" altLang="en-US">
                  <a:solidFill>
                    <a:srgbClr val="FF0000"/>
                  </a:solidFill>
                </a:rPr>
                <a:t> 685,0 m: (685,0 – 673,4) / 22,8 x 10 cm = </a:t>
              </a:r>
              <a:r>
                <a:rPr lang="en-US" altLang="en-US" b="1">
                  <a:solidFill>
                    <a:srgbClr val="FF0000"/>
                  </a:solidFill>
                </a:rPr>
                <a:t>5,1 cm</a:t>
              </a:r>
            </a:p>
            <a:p>
              <a:pPr eaLnBrk="1" hangingPunct="1">
                <a:buFontTx/>
                <a:buChar char="•"/>
              </a:pPr>
              <a:r>
                <a:rPr lang="en-US" altLang="en-US">
                  <a:solidFill>
                    <a:srgbClr val="FF0000"/>
                  </a:solidFill>
                </a:rPr>
                <a:t> 690,0 m: (690,0 – 673,4) / 22,8 x 10 cm = </a:t>
              </a:r>
              <a:r>
                <a:rPr lang="en-US" altLang="en-US" b="1">
                  <a:solidFill>
                    <a:srgbClr val="FF0000"/>
                  </a:solidFill>
                </a:rPr>
                <a:t>7,3 cm</a:t>
              </a:r>
            </a:p>
            <a:p>
              <a:pPr eaLnBrk="1" hangingPunct="1">
                <a:buFontTx/>
                <a:buChar char="•"/>
              </a:pPr>
              <a:r>
                <a:rPr lang="en-US" altLang="en-US">
                  <a:solidFill>
                    <a:srgbClr val="FF0000"/>
                  </a:solidFill>
                </a:rPr>
                <a:t> 695,0 m: (695,0 – 673,4) / 22,8 x 10 cm = </a:t>
              </a:r>
              <a:r>
                <a:rPr lang="en-US" altLang="en-US" b="1">
                  <a:solidFill>
                    <a:srgbClr val="FF0000"/>
                  </a:solidFill>
                </a:rPr>
                <a:t>9,5 cm</a:t>
              </a:r>
            </a:p>
          </p:txBody>
        </p:sp>
      </p:grpSp>
    </p:spTree>
    <p:extLst>
      <p:ext uri="{BB962C8B-B14F-4D97-AF65-F5344CB8AC3E}">
        <p14:creationId xmlns:p14="http://schemas.microsoft.com/office/powerpoint/2010/main" val="192248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ChangeArrowheads="1"/>
          </p:cNvSpPr>
          <p:nvPr/>
        </p:nvSpPr>
        <p:spPr bwMode="auto">
          <a:xfrm>
            <a:off x="609600" y="1852613"/>
            <a:ext cx="7924800" cy="4648200"/>
          </a:xfrm>
          <a:prstGeom prst="rect">
            <a:avLst/>
          </a:prstGeom>
          <a:no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3" name="Group 2"/>
          <p:cNvGrpSpPr/>
          <p:nvPr/>
        </p:nvGrpSpPr>
        <p:grpSpPr>
          <a:xfrm>
            <a:off x="742950" y="2233613"/>
            <a:ext cx="7664450" cy="4038600"/>
            <a:chOff x="742950" y="2233613"/>
            <a:chExt cx="7664450" cy="4038600"/>
          </a:xfrm>
        </p:grpSpPr>
        <p:sp>
          <p:nvSpPr>
            <p:cNvPr id="39943" name="Text Box 7"/>
            <p:cNvSpPr txBox="1">
              <a:spLocks noChangeArrowheads="1"/>
            </p:cNvSpPr>
            <p:nvPr/>
          </p:nvSpPr>
          <p:spPr bwMode="auto">
            <a:xfrm>
              <a:off x="742950" y="2651126"/>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39944" name="Text Box 8"/>
            <p:cNvSpPr txBox="1">
              <a:spLocks noChangeArrowheads="1"/>
            </p:cNvSpPr>
            <p:nvPr/>
          </p:nvSpPr>
          <p:spPr bwMode="auto">
            <a:xfrm>
              <a:off x="7397750" y="2660651"/>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39956" name="Line 4"/>
            <p:cNvSpPr>
              <a:spLocks noChangeShapeType="1"/>
            </p:cNvSpPr>
            <p:nvPr/>
          </p:nvSpPr>
          <p:spPr bwMode="auto">
            <a:xfrm>
              <a:off x="1371600" y="2995613"/>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5"/>
            <p:cNvSpPr>
              <a:spLocks noChangeShapeType="1"/>
            </p:cNvSpPr>
            <p:nvPr/>
          </p:nvSpPr>
          <p:spPr bwMode="auto">
            <a:xfrm>
              <a:off x="1752600" y="2233613"/>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8" name="Line 6"/>
            <p:cNvSpPr>
              <a:spLocks noChangeShapeType="1"/>
            </p:cNvSpPr>
            <p:nvPr/>
          </p:nvSpPr>
          <p:spPr bwMode="auto">
            <a:xfrm>
              <a:off x="7391400" y="2309813"/>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938" name="Title 1"/>
          <p:cNvSpPr>
            <a:spLocks noGrp="1"/>
          </p:cNvSpPr>
          <p:nvPr>
            <p:ph type="title"/>
          </p:nvPr>
        </p:nvSpPr>
        <p:spPr>
          <a:xfrm>
            <a:off x="457200" y="274638"/>
            <a:ext cx="8229600" cy="725487"/>
          </a:xfrm>
        </p:spPr>
        <p:txBody>
          <a:bodyPr/>
          <a:lstStyle/>
          <a:p>
            <a:r>
              <a:rPr lang="en-US" altLang="en-US"/>
              <a:t>Pembuatan garis Kontur</a:t>
            </a:r>
          </a:p>
        </p:txBody>
      </p:sp>
      <p:sp>
        <p:nvSpPr>
          <p:cNvPr id="39939" name="Content Placeholder 2"/>
          <p:cNvSpPr>
            <a:spLocks noGrp="1"/>
          </p:cNvSpPr>
          <p:nvPr>
            <p:ph idx="1"/>
          </p:nvPr>
        </p:nvSpPr>
        <p:spPr>
          <a:xfrm>
            <a:off x="457200" y="1214438"/>
            <a:ext cx="8229600" cy="5357812"/>
          </a:xfrm>
        </p:spPr>
        <p:txBody>
          <a:bodyPr/>
          <a:lstStyle/>
          <a:p>
            <a:r>
              <a:rPr lang="en-US" altLang="en-US" sz="2800"/>
              <a:t>Jarak kontur 5 meter</a:t>
            </a:r>
          </a:p>
          <a:p>
            <a:pPr>
              <a:buFontTx/>
              <a:buNone/>
            </a:pPr>
            <a:endParaRPr lang="en-US" altLang="en-US" sz="2800"/>
          </a:p>
          <a:p>
            <a:pPr>
              <a:buFontTx/>
              <a:buNone/>
            </a:pPr>
            <a:endParaRPr lang="en-US" altLang="en-US" sz="2800"/>
          </a:p>
        </p:txBody>
      </p:sp>
      <p:grpSp>
        <p:nvGrpSpPr>
          <p:cNvPr id="4" name="Group 3"/>
          <p:cNvGrpSpPr/>
          <p:nvPr/>
        </p:nvGrpSpPr>
        <p:grpSpPr>
          <a:xfrm>
            <a:off x="1752600" y="1879356"/>
            <a:ext cx="698953" cy="1497257"/>
            <a:chOff x="1752600" y="1879356"/>
            <a:chExt cx="698953" cy="1497257"/>
          </a:xfrm>
        </p:grpSpPr>
        <p:sp>
          <p:nvSpPr>
            <p:cNvPr id="39959" name="Line 10"/>
            <p:cNvSpPr>
              <a:spLocks noChangeShapeType="1"/>
            </p:cNvSpPr>
            <p:nvPr/>
          </p:nvSpPr>
          <p:spPr bwMode="auto">
            <a:xfrm>
              <a:off x="1752600" y="3224213"/>
              <a:ext cx="3937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8" name="Line 19"/>
            <p:cNvSpPr>
              <a:spLocks noChangeShapeType="1"/>
            </p:cNvSpPr>
            <p:nvPr/>
          </p:nvSpPr>
          <p:spPr bwMode="auto">
            <a:xfrm flipV="1">
              <a:off x="2133600" y="2843213"/>
              <a:ext cx="0" cy="533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Text Box 20"/>
            <p:cNvSpPr txBox="1">
              <a:spLocks noChangeArrowheads="1"/>
            </p:cNvSpPr>
            <p:nvPr/>
          </p:nvSpPr>
          <p:spPr bwMode="auto">
            <a:xfrm>
              <a:off x="1810203" y="2992891"/>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0,7 cm</a:t>
              </a:r>
            </a:p>
          </p:txBody>
        </p:sp>
        <p:sp>
          <p:nvSpPr>
            <p:cNvPr id="39951" name="Text Box 25"/>
            <p:cNvSpPr txBox="1">
              <a:spLocks noChangeArrowheads="1"/>
            </p:cNvSpPr>
            <p:nvPr/>
          </p:nvSpPr>
          <p:spPr bwMode="auto">
            <a:xfrm rot="16200000">
              <a:off x="1615282" y="2200824"/>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675,0 m</a:t>
              </a:r>
            </a:p>
          </p:txBody>
        </p:sp>
      </p:grpSp>
      <p:grpSp>
        <p:nvGrpSpPr>
          <p:cNvPr id="5" name="Group 4"/>
          <p:cNvGrpSpPr/>
          <p:nvPr/>
        </p:nvGrpSpPr>
        <p:grpSpPr>
          <a:xfrm>
            <a:off x="1755775" y="1878013"/>
            <a:ext cx="1811338" cy="1879600"/>
            <a:chOff x="1755775" y="1878013"/>
            <a:chExt cx="1811338" cy="1879600"/>
          </a:xfrm>
        </p:grpSpPr>
        <p:sp>
          <p:nvSpPr>
            <p:cNvPr id="39960" name="Line 11"/>
            <p:cNvSpPr>
              <a:spLocks noChangeShapeType="1"/>
            </p:cNvSpPr>
            <p:nvPr/>
          </p:nvSpPr>
          <p:spPr bwMode="auto">
            <a:xfrm>
              <a:off x="1755775" y="3560763"/>
              <a:ext cx="1636713"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7" name="Line 18"/>
            <p:cNvSpPr>
              <a:spLocks noChangeShapeType="1"/>
            </p:cNvSpPr>
            <p:nvPr/>
          </p:nvSpPr>
          <p:spPr bwMode="auto">
            <a:xfrm flipV="1">
              <a:off x="3368675" y="2843213"/>
              <a:ext cx="0" cy="914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Text Box 21"/>
            <p:cNvSpPr txBox="1">
              <a:spLocks noChangeArrowheads="1"/>
            </p:cNvSpPr>
            <p:nvPr/>
          </p:nvSpPr>
          <p:spPr bwMode="auto">
            <a:xfrm>
              <a:off x="2254250" y="3314701"/>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2,9 cm</a:t>
              </a:r>
            </a:p>
          </p:txBody>
        </p:sp>
        <p:sp>
          <p:nvSpPr>
            <p:cNvPr id="39952" name="Text Box 26"/>
            <p:cNvSpPr txBox="1">
              <a:spLocks noChangeArrowheads="1"/>
            </p:cNvSpPr>
            <p:nvPr/>
          </p:nvSpPr>
          <p:spPr bwMode="auto">
            <a:xfrm rot="16200000">
              <a:off x="2878932" y="2199481"/>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680,0 m</a:t>
              </a:r>
            </a:p>
          </p:txBody>
        </p:sp>
      </p:grpSp>
      <p:grpSp>
        <p:nvGrpSpPr>
          <p:cNvPr id="6" name="Group 5"/>
          <p:cNvGrpSpPr/>
          <p:nvPr/>
        </p:nvGrpSpPr>
        <p:grpSpPr>
          <a:xfrm>
            <a:off x="1765300" y="1881188"/>
            <a:ext cx="3067050" cy="2105025"/>
            <a:chOff x="1765300" y="1881188"/>
            <a:chExt cx="3067050" cy="2105025"/>
          </a:xfrm>
        </p:grpSpPr>
        <p:sp>
          <p:nvSpPr>
            <p:cNvPr id="39961" name="Line 12"/>
            <p:cNvSpPr>
              <a:spLocks noChangeShapeType="1"/>
            </p:cNvSpPr>
            <p:nvPr/>
          </p:nvSpPr>
          <p:spPr bwMode="auto">
            <a:xfrm>
              <a:off x="1765300" y="3910013"/>
              <a:ext cx="28797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6" name="Line 17"/>
            <p:cNvSpPr>
              <a:spLocks noChangeShapeType="1"/>
            </p:cNvSpPr>
            <p:nvPr/>
          </p:nvSpPr>
          <p:spPr bwMode="auto">
            <a:xfrm flipV="1">
              <a:off x="4648200" y="2843213"/>
              <a:ext cx="0" cy="11430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Text Box 22"/>
            <p:cNvSpPr txBox="1">
              <a:spLocks noChangeArrowheads="1"/>
            </p:cNvSpPr>
            <p:nvPr/>
          </p:nvSpPr>
          <p:spPr bwMode="auto">
            <a:xfrm>
              <a:off x="2863850" y="3683001"/>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5,1 cm</a:t>
              </a:r>
            </a:p>
          </p:txBody>
        </p:sp>
        <p:sp>
          <p:nvSpPr>
            <p:cNvPr id="39953" name="Text Box 27"/>
            <p:cNvSpPr txBox="1">
              <a:spLocks noChangeArrowheads="1"/>
            </p:cNvSpPr>
            <p:nvPr/>
          </p:nvSpPr>
          <p:spPr bwMode="auto">
            <a:xfrm rot="16200000">
              <a:off x="4144169" y="2202657"/>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685,0 m</a:t>
              </a:r>
            </a:p>
          </p:txBody>
        </p:sp>
      </p:grpSp>
      <p:grpSp>
        <p:nvGrpSpPr>
          <p:cNvPr id="7" name="Group 6"/>
          <p:cNvGrpSpPr/>
          <p:nvPr/>
        </p:nvGrpSpPr>
        <p:grpSpPr>
          <a:xfrm>
            <a:off x="1758950" y="1876426"/>
            <a:ext cx="4291013" cy="2490787"/>
            <a:chOff x="1758950" y="1876426"/>
            <a:chExt cx="4291013" cy="2490787"/>
          </a:xfrm>
        </p:grpSpPr>
        <p:sp>
          <p:nvSpPr>
            <p:cNvPr id="39962" name="Line 13"/>
            <p:cNvSpPr>
              <a:spLocks noChangeShapeType="1"/>
            </p:cNvSpPr>
            <p:nvPr/>
          </p:nvSpPr>
          <p:spPr bwMode="auto">
            <a:xfrm>
              <a:off x="1758950" y="4294188"/>
              <a:ext cx="4113213"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5" name="Line 16"/>
            <p:cNvSpPr>
              <a:spLocks noChangeShapeType="1"/>
            </p:cNvSpPr>
            <p:nvPr/>
          </p:nvSpPr>
          <p:spPr bwMode="auto">
            <a:xfrm flipV="1">
              <a:off x="5867400" y="2843213"/>
              <a:ext cx="0" cy="15240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Text Box 23"/>
            <p:cNvSpPr txBox="1">
              <a:spLocks noChangeArrowheads="1"/>
            </p:cNvSpPr>
            <p:nvPr/>
          </p:nvSpPr>
          <p:spPr bwMode="auto">
            <a:xfrm>
              <a:off x="3625850" y="4062413"/>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7,3 cm</a:t>
              </a:r>
            </a:p>
          </p:txBody>
        </p:sp>
        <p:sp>
          <p:nvSpPr>
            <p:cNvPr id="39954" name="Text Box 28"/>
            <p:cNvSpPr txBox="1">
              <a:spLocks noChangeArrowheads="1"/>
            </p:cNvSpPr>
            <p:nvPr/>
          </p:nvSpPr>
          <p:spPr bwMode="auto">
            <a:xfrm rot="16200000">
              <a:off x="5361782" y="2197894"/>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690,0 m</a:t>
              </a:r>
            </a:p>
          </p:txBody>
        </p:sp>
      </p:grpSp>
      <p:grpSp>
        <p:nvGrpSpPr>
          <p:cNvPr id="8" name="Group 7"/>
          <p:cNvGrpSpPr/>
          <p:nvPr/>
        </p:nvGrpSpPr>
        <p:grpSpPr>
          <a:xfrm>
            <a:off x="1752600" y="1881188"/>
            <a:ext cx="5534025" cy="3019425"/>
            <a:chOff x="1752600" y="1881188"/>
            <a:chExt cx="5534025" cy="3019425"/>
          </a:xfrm>
        </p:grpSpPr>
        <p:sp>
          <p:nvSpPr>
            <p:cNvPr id="39963" name="Line 14"/>
            <p:cNvSpPr>
              <a:spLocks noChangeShapeType="1"/>
            </p:cNvSpPr>
            <p:nvPr/>
          </p:nvSpPr>
          <p:spPr bwMode="auto">
            <a:xfrm>
              <a:off x="1752600" y="4716463"/>
              <a:ext cx="5356225"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4" name="Line 15"/>
            <p:cNvSpPr>
              <a:spLocks noChangeShapeType="1"/>
            </p:cNvSpPr>
            <p:nvPr/>
          </p:nvSpPr>
          <p:spPr bwMode="auto">
            <a:xfrm flipV="1">
              <a:off x="7115175" y="2843213"/>
              <a:ext cx="0" cy="2057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Text Box 24"/>
            <p:cNvSpPr txBox="1">
              <a:spLocks noChangeArrowheads="1"/>
            </p:cNvSpPr>
            <p:nvPr/>
          </p:nvSpPr>
          <p:spPr bwMode="auto">
            <a:xfrm>
              <a:off x="4692650" y="4473576"/>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9,5 cm</a:t>
              </a:r>
            </a:p>
          </p:txBody>
        </p:sp>
        <p:sp>
          <p:nvSpPr>
            <p:cNvPr id="39955" name="Text Box 29"/>
            <p:cNvSpPr txBox="1">
              <a:spLocks noChangeArrowheads="1"/>
            </p:cNvSpPr>
            <p:nvPr/>
          </p:nvSpPr>
          <p:spPr bwMode="auto">
            <a:xfrm rot="16200000">
              <a:off x="6598444" y="2202657"/>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695,0 m</a:t>
              </a:r>
            </a:p>
          </p:txBody>
        </p:sp>
      </p:grpSp>
    </p:spTree>
    <p:extLst>
      <p:ext uri="{BB962C8B-B14F-4D97-AF65-F5344CB8AC3E}">
        <p14:creationId xmlns:p14="http://schemas.microsoft.com/office/powerpoint/2010/main" val="11238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654050"/>
          </a:xfrm>
        </p:spPr>
        <p:txBody>
          <a:bodyPr/>
          <a:lstStyle/>
          <a:p>
            <a:r>
              <a:rPr lang="en-US" altLang="en-US"/>
              <a:t>Pembuatan garis Kontur</a:t>
            </a:r>
          </a:p>
        </p:txBody>
      </p:sp>
      <p:sp>
        <p:nvSpPr>
          <p:cNvPr id="40963" name="Content Placeholder 2"/>
          <p:cNvSpPr>
            <a:spLocks noGrp="1"/>
          </p:cNvSpPr>
          <p:nvPr>
            <p:ph idx="1"/>
          </p:nvPr>
        </p:nvSpPr>
        <p:spPr>
          <a:xfrm>
            <a:off x="457200" y="1214438"/>
            <a:ext cx="8229600" cy="5286375"/>
          </a:xfrm>
        </p:spPr>
        <p:txBody>
          <a:bodyPr/>
          <a:lstStyle/>
          <a:p>
            <a:r>
              <a:rPr lang="en-US" altLang="en-US" sz="2800"/>
              <a:t>Jarak kontur 5 meter</a:t>
            </a:r>
          </a:p>
          <a:p>
            <a:pPr>
              <a:buFontTx/>
              <a:buNone/>
            </a:pPr>
            <a:endParaRPr lang="en-US" altLang="en-US"/>
          </a:p>
        </p:txBody>
      </p:sp>
      <p:grpSp>
        <p:nvGrpSpPr>
          <p:cNvPr id="40964" name="Group 3"/>
          <p:cNvGrpSpPr>
            <a:grpSpLocks/>
          </p:cNvGrpSpPr>
          <p:nvPr/>
        </p:nvGrpSpPr>
        <p:grpSpPr bwMode="auto">
          <a:xfrm>
            <a:off x="609600" y="1852613"/>
            <a:ext cx="7924800" cy="4648200"/>
            <a:chOff x="609600" y="1524000"/>
            <a:chExt cx="7924800" cy="4648200"/>
          </a:xfrm>
        </p:grpSpPr>
        <p:sp>
          <p:nvSpPr>
            <p:cNvPr id="40965" name="Rectangle 3"/>
            <p:cNvSpPr>
              <a:spLocks noChangeArrowheads="1"/>
            </p:cNvSpPr>
            <p:nvPr/>
          </p:nvSpPr>
          <p:spPr bwMode="auto">
            <a:xfrm>
              <a:off x="609600" y="1524000"/>
              <a:ext cx="7924800" cy="46482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966" name="Line 4"/>
            <p:cNvSpPr>
              <a:spLocks noChangeShapeType="1"/>
            </p:cNvSpPr>
            <p:nvPr/>
          </p:nvSpPr>
          <p:spPr bwMode="auto">
            <a:xfrm>
              <a:off x="1371600" y="2667000"/>
              <a:ext cx="647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5"/>
            <p:cNvSpPr>
              <a:spLocks noChangeShapeType="1"/>
            </p:cNvSpPr>
            <p:nvPr/>
          </p:nvSpPr>
          <p:spPr bwMode="auto">
            <a:xfrm>
              <a:off x="1752600" y="19050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6"/>
            <p:cNvSpPr>
              <a:spLocks noChangeShapeType="1"/>
            </p:cNvSpPr>
            <p:nvPr/>
          </p:nvSpPr>
          <p:spPr bwMode="auto">
            <a:xfrm>
              <a:off x="7391400" y="1981200"/>
              <a:ext cx="0" cy="396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Text Box 7"/>
            <p:cNvSpPr txBox="1">
              <a:spLocks noChangeArrowheads="1"/>
            </p:cNvSpPr>
            <p:nvPr/>
          </p:nvSpPr>
          <p:spPr bwMode="auto">
            <a:xfrm>
              <a:off x="742950" y="23225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673,4 m</a:t>
              </a:r>
            </a:p>
          </p:txBody>
        </p:sp>
        <p:sp>
          <p:nvSpPr>
            <p:cNvPr id="40970" name="Text Box 8"/>
            <p:cNvSpPr txBox="1">
              <a:spLocks noChangeArrowheads="1"/>
            </p:cNvSpPr>
            <p:nvPr/>
          </p:nvSpPr>
          <p:spPr bwMode="auto">
            <a:xfrm>
              <a:off x="7397750" y="233203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696,2 m</a:t>
              </a:r>
            </a:p>
          </p:txBody>
        </p:sp>
        <p:sp>
          <p:nvSpPr>
            <p:cNvPr id="40971" name="Text Box 25"/>
            <p:cNvSpPr txBox="1">
              <a:spLocks noChangeArrowheads="1"/>
            </p:cNvSpPr>
            <p:nvPr/>
          </p:nvSpPr>
          <p:spPr bwMode="auto">
            <a:xfrm rot="-5400000">
              <a:off x="1615282" y="1886743"/>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675,0 m</a:t>
              </a:r>
            </a:p>
          </p:txBody>
        </p:sp>
        <p:sp>
          <p:nvSpPr>
            <p:cNvPr id="40972" name="Text Box 26"/>
            <p:cNvSpPr txBox="1">
              <a:spLocks noChangeArrowheads="1"/>
            </p:cNvSpPr>
            <p:nvPr/>
          </p:nvSpPr>
          <p:spPr bwMode="auto">
            <a:xfrm rot="-5400000">
              <a:off x="2878932" y="1870868"/>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680,0 m</a:t>
              </a:r>
            </a:p>
          </p:txBody>
        </p:sp>
        <p:sp>
          <p:nvSpPr>
            <p:cNvPr id="40973" name="Text Box 27"/>
            <p:cNvSpPr txBox="1">
              <a:spLocks noChangeArrowheads="1"/>
            </p:cNvSpPr>
            <p:nvPr/>
          </p:nvSpPr>
          <p:spPr bwMode="auto">
            <a:xfrm rot="-5400000">
              <a:off x="4144169" y="1874044"/>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685,0 m</a:t>
              </a:r>
            </a:p>
          </p:txBody>
        </p:sp>
        <p:sp>
          <p:nvSpPr>
            <p:cNvPr id="40974" name="Text Box 28"/>
            <p:cNvSpPr txBox="1">
              <a:spLocks noChangeArrowheads="1"/>
            </p:cNvSpPr>
            <p:nvPr/>
          </p:nvSpPr>
          <p:spPr bwMode="auto">
            <a:xfrm rot="-5400000">
              <a:off x="5361782" y="1869281"/>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690,0 m</a:t>
              </a:r>
            </a:p>
          </p:txBody>
        </p:sp>
        <p:sp>
          <p:nvSpPr>
            <p:cNvPr id="40975" name="Text Box 29"/>
            <p:cNvSpPr txBox="1">
              <a:spLocks noChangeArrowheads="1"/>
            </p:cNvSpPr>
            <p:nvPr/>
          </p:nvSpPr>
          <p:spPr bwMode="auto">
            <a:xfrm rot="-5400000">
              <a:off x="6598444" y="1874044"/>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0000"/>
                  </a:solidFill>
                </a:rPr>
                <a:t>695,0 m</a:t>
              </a:r>
            </a:p>
          </p:txBody>
        </p:sp>
        <p:sp>
          <p:nvSpPr>
            <p:cNvPr id="40976" name="Oval 30"/>
            <p:cNvSpPr>
              <a:spLocks noChangeArrowheads="1"/>
            </p:cNvSpPr>
            <p:nvPr/>
          </p:nvSpPr>
          <p:spPr bwMode="auto">
            <a:xfrm>
              <a:off x="2101850" y="2638425"/>
              <a:ext cx="76200" cy="76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7" name="Oval 31"/>
            <p:cNvSpPr>
              <a:spLocks noChangeArrowheads="1"/>
            </p:cNvSpPr>
            <p:nvPr/>
          </p:nvSpPr>
          <p:spPr bwMode="auto">
            <a:xfrm>
              <a:off x="3340100" y="2635250"/>
              <a:ext cx="76200" cy="76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8" name="Oval 32"/>
            <p:cNvSpPr>
              <a:spLocks noChangeArrowheads="1"/>
            </p:cNvSpPr>
            <p:nvPr/>
          </p:nvSpPr>
          <p:spPr bwMode="auto">
            <a:xfrm>
              <a:off x="4619625" y="2635250"/>
              <a:ext cx="76200" cy="76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79" name="Oval 33"/>
            <p:cNvSpPr>
              <a:spLocks noChangeArrowheads="1"/>
            </p:cNvSpPr>
            <p:nvPr/>
          </p:nvSpPr>
          <p:spPr bwMode="auto">
            <a:xfrm>
              <a:off x="5838825" y="2628900"/>
              <a:ext cx="76200" cy="76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980" name="Oval 34"/>
            <p:cNvSpPr>
              <a:spLocks noChangeArrowheads="1"/>
            </p:cNvSpPr>
            <p:nvPr/>
          </p:nvSpPr>
          <p:spPr bwMode="auto">
            <a:xfrm>
              <a:off x="7073900" y="2635250"/>
              <a:ext cx="76200" cy="762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123474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654050"/>
          </a:xfrm>
        </p:spPr>
        <p:txBody>
          <a:bodyPr/>
          <a:lstStyle/>
          <a:p>
            <a:r>
              <a:rPr lang="en-US" altLang="en-US"/>
              <a:t>Contoh 2</a:t>
            </a:r>
          </a:p>
        </p:txBody>
      </p:sp>
      <p:sp>
        <p:nvSpPr>
          <p:cNvPr id="41987" name="Content Placeholder 2"/>
          <p:cNvSpPr>
            <a:spLocks noGrp="1"/>
          </p:cNvSpPr>
          <p:nvPr>
            <p:ph idx="1"/>
          </p:nvPr>
        </p:nvSpPr>
        <p:spPr>
          <a:xfrm>
            <a:off x="533400" y="904879"/>
            <a:ext cx="8229600" cy="496886"/>
          </a:xfrm>
        </p:spPr>
        <p:txBody>
          <a:bodyPr/>
          <a:lstStyle/>
          <a:p>
            <a:pPr marL="0" indent="0">
              <a:buNone/>
            </a:pPr>
            <a:r>
              <a:rPr lang="en-US" altLang="en-US" sz="2800"/>
              <a:t>Mentukan garis kontur dengan jarak 5 m</a:t>
            </a:r>
          </a:p>
          <a:p>
            <a:pPr>
              <a:buFontTx/>
              <a:buNone/>
            </a:pPr>
            <a:endParaRPr lang="en-US" altLang="en-US"/>
          </a:p>
        </p:txBody>
      </p:sp>
      <p:grpSp>
        <p:nvGrpSpPr>
          <p:cNvPr id="41988" name="Group 3"/>
          <p:cNvGrpSpPr>
            <a:grpSpLocks/>
          </p:cNvGrpSpPr>
          <p:nvPr/>
        </p:nvGrpSpPr>
        <p:grpSpPr bwMode="auto">
          <a:xfrm>
            <a:off x="685800" y="1847850"/>
            <a:ext cx="7924800" cy="4724400"/>
            <a:chOff x="685800" y="1524000"/>
            <a:chExt cx="7924800" cy="4724400"/>
          </a:xfrm>
        </p:grpSpPr>
        <p:sp>
          <p:nvSpPr>
            <p:cNvPr id="41989" name="Rectangle 5"/>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1990" name="Group 55"/>
            <p:cNvGrpSpPr>
              <a:grpSpLocks/>
            </p:cNvGrpSpPr>
            <p:nvPr/>
          </p:nvGrpSpPr>
          <p:grpSpPr bwMode="auto">
            <a:xfrm>
              <a:off x="2163761" y="1981202"/>
              <a:ext cx="5151432" cy="3721106"/>
              <a:chOff x="1363" y="1248"/>
              <a:chExt cx="3245" cy="2344"/>
            </a:xfrm>
          </p:grpSpPr>
          <p:grpSp>
            <p:nvGrpSpPr>
              <p:cNvPr id="41991" name="Group 30"/>
              <p:cNvGrpSpPr>
                <a:grpSpLocks/>
              </p:cNvGrpSpPr>
              <p:nvPr/>
            </p:nvGrpSpPr>
            <p:grpSpPr bwMode="auto">
              <a:xfrm>
                <a:off x="1421" y="1392"/>
                <a:ext cx="2880" cy="2160"/>
                <a:chOff x="1584" y="1344"/>
                <a:chExt cx="2880" cy="2160"/>
              </a:xfrm>
            </p:grpSpPr>
            <p:sp>
              <p:nvSpPr>
                <p:cNvPr id="42009" name="Rectangle 6"/>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0" name="Line 18"/>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1" name="Line 19"/>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2" name="Line 20"/>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3" name="Line 21"/>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4" name="Rectangle 22"/>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5" name="Rectangle 23"/>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6" name="Rectangle 24"/>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7" name="Rectangle 25"/>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8" name="Rectangle 26"/>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19" name="Rectangle 27"/>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20" name="Rectangle 28"/>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021" name="Rectangle 29"/>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1992" name="Text Box 32"/>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1993" name="Text Box 33"/>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1994" name="Text Box 34"/>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1995" name="Text Box 35"/>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1996" name="Text Box 36"/>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1997" name="Text Box 38"/>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1998" name="Text Box 39"/>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1999" name="Text Box 40"/>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2000" name="Text Box 41"/>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2001" name="Text Box 43"/>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2002" name="Text Box 44"/>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2003" name="Text Box 45"/>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2004" name="Text Box 46"/>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2005" name="Text Box 48"/>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2006" name="Text Box 49"/>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2007" name="Text Box 50"/>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2008" name="Text Box 51"/>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spTree>
    <p:extLst>
      <p:ext uri="{BB962C8B-B14F-4D97-AF65-F5344CB8AC3E}">
        <p14:creationId xmlns:p14="http://schemas.microsoft.com/office/powerpoint/2010/main" val="361866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9075" y="434248"/>
            <a:ext cx="7965847" cy="6174150"/>
            <a:chOff x="592365" y="434248"/>
            <a:chExt cx="8287882" cy="6423752"/>
          </a:xfrm>
        </p:grpSpPr>
        <p:pic>
          <p:nvPicPr>
            <p:cNvPr id="19460" name="Picture 5" descr="mapprojection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2365" y="434248"/>
              <a:ext cx="8287882" cy="593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4479" y="5822044"/>
              <a:ext cx="8085768" cy="1035956"/>
            </a:xfrm>
            <a:prstGeom prst="rect">
              <a:avLst/>
            </a:prstGeom>
            <a:solidFill>
              <a:srgbClr val="8E7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4380" y="5822044"/>
              <a:ext cx="7935867" cy="864592"/>
            </a:xfrm>
            <a:prstGeom prst="rect">
              <a:avLst/>
            </a:prstGeom>
          </p:spPr>
          <p:txBody>
            <a:bodyPr wrap="square">
              <a:spAutoFit/>
            </a:bodyPr>
            <a:lstStyle/>
            <a:p>
              <a:r>
                <a:rPr lang="en-US" sz="2400">
                  <a:solidFill>
                    <a:schemeClr val="bg1"/>
                  </a:solidFill>
                  <a:effectLst>
                    <a:outerShdw blurRad="38100" dist="38100" dir="2700000" algn="tl">
                      <a:srgbClr val="000000">
                        <a:alpha val="43137"/>
                      </a:srgbClr>
                    </a:outerShdw>
                  </a:effectLst>
                </a:rPr>
                <a:t>Kontur adalah garis khayal untuk menggambarkan semua titik yang mempunyai ketinggian yang sama</a:t>
              </a:r>
              <a:r>
                <a:rPr lang="en-US" sz="2000">
                  <a:solidFill>
                    <a:schemeClr val="bg1"/>
                  </a:solidFill>
                  <a:effectLst>
                    <a:outerShdw blurRad="38100" dist="38100" dir="2700000" algn="tl">
                      <a:srgbClr val="000000">
                        <a:alpha val="43137"/>
                      </a:srgbClr>
                    </a:outerShdw>
                  </a:effectLst>
                </a:rPr>
                <a:t>. </a:t>
              </a:r>
              <a:endParaRPr lang="fr-FR">
                <a:solidFill>
                  <a:schemeClr val="bg1"/>
                </a:solidFill>
                <a:effectLst>
                  <a:outerShdw blurRad="38100" dist="38100" dir="2700000" algn="tl">
                    <a:srgbClr val="000000">
                      <a:alpha val="43137"/>
                    </a:srgbClr>
                  </a:outerShdw>
                </a:effectLst>
              </a:endParaRPr>
            </a:p>
          </p:txBody>
        </p:sp>
      </p:grpSp>
      <p:sp>
        <p:nvSpPr>
          <p:cNvPr id="7" name="Content Placeholder 2"/>
          <p:cNvSpPr txBox="1">
            <a:spLocks/>
          </p:cNvSpPr>
          <p:nvPr/>
        </p:nvSpPr>
        <p:spPr>
          <a:xfrm>
            <a:off x="0" y="132770"/>
            <a:ext cx="9143999"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a:solidFill>
                  <a:srgbClr val="FF0000"/>
                </a:solidFill>
              </a:rPr>
              <a:t>KONSEP &amp; PENGERTIAN </a:t>
            </a:r>
            <a:r>
              <a:rPr lang="en-US" sz="2800" b="1"/>
              <a:t>KONTUR</a:t>
            </a:r>
          </a:p>
        </p:txBody>
      </p:sp>
    </p:spTree>
    <p:extLst>
      <p:ext uri="{BB962C8B-B14F-4D97-AF65-F5344CB8AC3E}">
        <p14:creationId xmlns:p14="http://schemas.microsoft.com/office/powerpoint/2010/main" val="1936724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1143000"/>
            <a:ext cx="8229600" cy="5357813"/>
          </a:xfrm>
        </p:spPr>
        <p:txBody>
          <a:bodyPr/>
          <a:lstStyle/>
          <a:p>
            <a:r>
              <a:rPr lang="en-US" altLang="en-US" sz="2800"/>
              <a:t>Jarak kontur 5 meter</a:t>
            </a:r>
          </a:p>
          <a:p>
            <a:pPr>
              <a:buFontTx/>
              <a:buNone/>
            </a:pPr>
            <a:endParaRPr lang="en-US" altLang="en-US"/>
          </a:p>
        </p:txBody>
      </p:sp>
      <p:grpSp>
        <p:nvGrpSpPr>
          <p:cNvPr id="43012" name="Group 3"/>
          <p:cNvGrpSpPr>
            <a:grpSpLocks/>
          </p:cNvGrpSpPr>
          <p:nvPr/>
        </p:nvGrpSpPr>
        <p:grpSpPr bwMode="auto">
          <a:xfrm>
            <a:off x="571500" y="1776413"/>
            <a:ext cx="7924800" cy="4724400"/>
            <a:chOff x="685800" y="1524000"/>
            <a:chExt cx="7924800" cy="4724400"/>
          </a:xfrm>
        </p:grpSpPr>
        <p:sp>
          <p:nvSpPr>
            <p:cNvPr id="43013"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3014" name="Group 52"/>
            <p:cNvGrpSpPr>
              <a:grpSpLocks/>
            </p:cNvGrpSpPr>
            <p:nvPr/>
          </p:nvGrpSpPr>
          <p:grpSpPr bwMode="auto">
            <a:xfrm>
              <a:off x="2163763" y="1965325"/>
              <a:ext cx="5151438" cy="3736975"/>
              <a:chOff x="2163763" y="1965325"/>
              <a:chExt cx="5151438" cy="3736975"/>
            </a:xfrm>
          </p:grpSpPr>
          <p:grpSp>
            <p:nvGrpSpPr>
              <p:cNvPr id="43015" name="Group 51"/>
              <p:cNvGrpSpPr>
                <a:grpSpLocks/>
              </p:cNvGrpSpPr>
              <p:nvPr/>
            </p:nvGrpSpPr>
            <p:grpSpPr bwMode="auto">
              <a:xfrm>
                <a:off x="2855913" y="2193925"/>
                <a:ext cx="3738562" cy="49213"/>
                <a:chOff x="2855913" y="2193925"/>
                <a:chExt cx="3738562" cy="49213"/>
              </a:xfrm>
            </p:grpSpPr>
            <p:sp>
              <p:nvSpPr>
                <p:cNvPr id="43055"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6"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7"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8"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9"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60"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43016" name="Group 49"/>
              <p:cNvGrpSpPr>
                <a:grpSpLocks/>
              </p:cNvGrpSpPr>
              <p:nvPr/>
            </p:nvGrpSpPr>
            <p:grpSpPr bwMode="auto">
              <a:xfrm>
                <a:off x="2163763" y="1965325"/>
                <a:ext cx="5151438" cy="3736975"/>
                <a:chOff x="2163763" y="1965325"/>
                <a:chExt cx="5151438" cy="3736975"/>
              </a:xfrm>
            </p:grpSpPr>
            <p:sp>
              <p:nvSpPr>
                <p:cNvPr id="43017"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3018"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3019"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3020"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3021"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3022"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grpSp>
              <p:nvGrpSpPr>
                <p:cNvPr id="43023" name="Group 52"/>
                <p:cNvGrpSpPr>
                  <a:grpSpLocks/>
                </p:cNvGrpSpPr>
                <p:nvPr/>
              </p:nvGrpSpPr>
              <p:grpSpPr bwMode="auto">
                <a:xfrm>
                  <a:off x="2163763" y="1981200"/>
                  <a:ext cx="5151438" cy="3721100"/>
                  <a:chOff x="1363" y="1248"/>
                  <a:chExt cx="3245" cy="2344"/>
                </a:xfrm>
              </p:grpSpPr>
              <p:grpSp>
                <p:nvGrpSpPr>
                  <p:cNvPr id="43024" name="Group 53"/>
                  <p:cNvGrpSpPr>
                    <a:grpSpLocks/>
                  </p:cNvGrpSpPr>
                  <p:nvPr/>
                </p:nvGrpSpPr>
                <p:grpSpPr bwMode="auto">
                  <a:xfrm>
                    <a:off x="1421" y="1392"/>
                    <a:ext cx="2880" cy="2160"/>
                    <a:chOff x="1584" y="1344"/>
                    <a:chExt cx="2880" cy="2160"/>
                  </a:xfrm>
                </p:grpSpPr>
                <p:sp>
                  <p:nvSpPr>
                    <p:cNvPr id="43042" name="Rectangle 54"/>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43" name="Line 55"/>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4" name="Line 56"/>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5" name="Line 57"/>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6" name="Line 58"/>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7" name="Rectangle 59"/>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48" name="Rectangle 60"/>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49" name="Rectangle 61"/>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0" name="Rectangle 62"/>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1" name="Rectangle 63"/>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2" name="Rectangle 64"/>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3" name="Rectangle 65"/>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054" name="Rectangle 66"/>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3025" name="Text Box 67"/>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3026" name="Text Box 68"/>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3027" name="Text Box 69"/>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3028" name="Text Box 70"/>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3029" name="Text Box 71"/>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3030" name="Text Box 72"/>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3031" name="Text Box 73"/>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3032" name="Text Box 74"/>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3033" name="Text Box 75"/>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3034" name="Text Box 76"/>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3035" name="Text Box 77"/>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3036" name="Text Box 78"/>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3037" name="Text Box 79"/>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3038" name="Text Box 80"/>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3039" name="Text Box 81"/>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3040" name="Text Box 82"/>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3041" name="Text Box 83"/>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grpSp>
    </p:spTree>
    <p:extLst>
      <p:ext uri="{BB962C8B-B14F-4D97-AF65-F5344CB8AC3E}">
        <p14:creationId xmlns:p14="http://schemas.microsoft.com/office/powerpoint/2010/main" val="2755677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1071563"/>
            <a:ext cx="8229600" cy="5429250"/>
          </a:xfrm>
        </p:spPr>
        <p:txBody>
          <a:bodyPr/>
          <a:lstStyle/>
          <a:p>
            <a:r>
              <a:rPr lang="en-US" altLang="en-US" sz="2800"/>
              <a:t>Jarak kontur 5 meter</a:t>
            </a:r>
          </a:p>
          <a:p>
            <a:pPr>
              <a:buFontTx/>
              <a:buNone/>
            </a:pPr>
            <a:endParaRPr lang="en-US" altLang="en-US" sz="2800"/>
          </a:p>
        </p:txBody>
      </p:sp>
      <p:grpSp>
        <p:nvGrpSpPr>
          <p:cNvPr id="44035" name="Group 3"/>
          <p:cNvGrpSpPr>
            <a:grpSpLocks/>
          </p:cNvGrpSpPr>
          <p:nvPr/>
        </p:nvGrpSpPr>
        <p:grpSpPr bwMode="auto">
          <a:xfrm>
            <a:off x="642938" y="1704975"/>
            <a:ext cx="7924800" cy="4724400"/>
            <a:chOff x="685800" y="1524000"/>
            <a:chExt cx="7924800" cy="4724400"/>
          </a:xfrm>
        </p:grpSpPr>
        <p:sp>
          <p:nvSpPr>
            <p:cNvPr id="44036"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4037" name="Group 60"/>
            <p:cNvGrpSpPr>
              <a:grpSpLocks/>
            </p:cNvGrpSpPr>
            <p:nvPr/>
          </p:nvGrpSpPr>
          <p:grpSpPr bwMode="auto">
            <a:xfrm>
              <a:off x="2163763" y="1965325"/>
              <a:ext cx="5151438" cy="3736975"/>
              <a:chOff x="2163763" y="1965325"/>
              <a:chExt cx="5151438" cy="3736975"/>
            </a:xfrm>
          </p:grpSpPr>
          <p:sp>
            <p:nvSpPr>
              <p:cNvPr id="44038"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4039" name="Group 59"/>
              <p:cNvGrpSpPr>
                <a:grpSpLocks/>
              </p:cNvGrpSpPr>
              <p:nvPr/>
            </p:nvGrpSpPr>
            <p:grpSpPr bwMode="auto">
              <a:xfrm>
                <a:off x="2163763" y="1965325"/>
                <a:ext cx="5151438" cy="3736975"/>
                <a:chOff x="2163763" y="1965325"/>
                <a:chExt cx="5151438" cy="3736975"/>
              </a:xfrm>
            </p:grpSpPr>
            <p:sp>
              <p:nvSpPr>
                <p:cNvPr id="44040"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1"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2"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3"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4"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5"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6"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7"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8"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49"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4050" name="Group 58"/>
                <p:cNvGrpSpPr>
                  <a:grpSpLocks/>
                </p:cNvGrpSpPr>
                <p:nvPr/>
              </p:nvGrpSpPr>
              <p:grpSpPr bwMode="auto">
                <a:xfrm>
                  <a:off x="2163763" y="1965325"/>
                  <a:ext cx="5151438" cy="3736975"/>
                  <a:chOff x="2163763" y="1965325"/>
                  <a:chExt cx="5151438" cy="3736975"/>
                </a:xfrm>
              </p:grpSpPr>
              <p:sp>
                <p:nvSpPr>
                  <p:cNvPr id="44051"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4052"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4053"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4054"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4055"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4056"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4057"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4058"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4059"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4060"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4061"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grpSp>
                <p:nvGrpSpPr>
                  <p:cNvPr id="44062" name="Group 60"/>
                  <p:cNvGrpSpPr>
                    <a:grpSpLocks/>
                  </p:cNvGrpSpPr>
                  <p:nvPr/>
                </p:nvGrpSpPr>
                <p:grpSpPr bwMode="auto">
                  <a:xfrm>
                    <a:off x="2163763" y="1981200"/>
                    <a:ext cx="5151438" cy="3721100"/>
                    <a:chOff x="1363" y="1248"/>
                    <a:chExt cx="3245" cy="2344"/>
                  </a:xfrm>
                </p:grpSpPr>
                <p:grpSp>
                  <p:nvGrpSpPr>
                    <p:cNvPr id="44063" name="Group 61"/>
                    <p:cNvGrpSpPr>
                      <a:grpSpLocks/>
                    </p:cNvGrpSpPr>
                    <p:nvPr/>
                  </p:nvGrpSpPr>
                  <p:grpSpPr bwMode="auto">
                    <a:xfrm>
                      <a:off x="1421" y="1392"/>
                      <a:ext cx="2880" cy="2160"/>
                      <a:chOff x="1584" y="1344"/>
                      <a:chExt cx="2880" cy="2160"/>
                    </a:xfrm>
                  </p:grpSpPr>
                  <p:sp>
                    <p:nvSpPr>
                      <p:cNvPr id="44081" name="Rectangle 62"/>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82" name="Line 63"/>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3" name="Line 64"/>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Line 65"/>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5" name="Line 66"/>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6" name="Rectangle 67"/>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87" name="Rectangle 68"/>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88" name="Rectangle 69"/>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89" name="Rectangle 70"/>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90" name="Rectangle 71"/>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91" name="Rectangle 72"/>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92" name="Rectangle 73"/>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093" name="Rectangle 74"/>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4064" name="Text Box 75"/>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4065" name="Text Box 76"/>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4066" name="Text Box 77"/>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4067" name="Text Box 78"/>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4068" name="Text Box 79"/>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4069" name="Text Box 80"/>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4070" name="Text Box 81"/>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4071" name="Text Box 82"/>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4072" name="Text Box 83"/>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4073" name="Text Box 84"/>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4074" name="Text Box 85"/>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4075" name="Text Box 86"/>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4076" name="Text Box 87"/>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4077" name="Text Box 88"/>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4078" name="Text Box 89"/>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4079" name="Text Box 90"/>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4080" name="Text Box 91"/>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grpSp>
      </p:grpSp>
    </p:spTree>
    <p:extLst>
      <p:ext uri="{BB962C8B-B14F-4D97-AF65-F5344CB8AC3E}">
        <p14:creationId xmlns:p14="http://schemas.microsoft.com/office/powerpoint/2010/main" val="65680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1214438"/>
            <a:ext cx="8229600" cy="5357812"/>
          </a:xfrm>
        </p:spPr>
        <p:txBody>
          <a:bodyPr/>
          <a:lstStyle/>
          <a:p>
            <a:r>
              <a:rPr lang="en-US" altLang="en-US" sz="2800"/>
              <a:t>Jarak kontur 5 meter</a:t>
            </a:r>
          </a:p>
          <a:p>
            <a:pPr>
              <a:buFontTx/>
              <a:buNone/>
            </a:pPr>
            <a:endParaRPr lang="en-US" altLang="en-US"/>
          </a:p>
        </p:txBody>
      </p:sp>
      <p:grpSp>
        <p:nvGrpSpPr>
          <p:cNvPr id="45059" name="Group 3"/>
          <p:cNvGrpSpPr>
            <a:grpSpLocks/>
          </p:cNvGrpSpPr>
          <p:nvPr/>
        </p:nvGrpSpPr>
        <p:grpSpPr bwMode="auto">
          <a:xfrm>
            <a:off x="685800" y="1847850"/>
            <a:ext cx="7924800" cy="4724400"/>
            <a:chOff x="685800" y="1524000"/>
            <a:chExt cx="7924800" cy="4724400"/>
          </a:xfrm>
        </p:grpSpPr>
        <p:sp>
          <p:nvSpPr>
            <p:cNvPr id="45060"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5061" name="Group 69"/>
            <p:cNvGrpSpPr>
              <a:grpSpLocks/>
            </p:cNvGrpSpPr>
            <p:nvPr/>
          </p:nvGrpSpPr>
          <p:grpSpPr bwMode="auto">
            <a:xfrm>
              <a:off x="2163763" y="1965325"/>
              <a:ext cx="5151438" cy="3736975"/>
              <a:chOff x="2163763" y="1965325"/>
              <a:chExt cx="5151438" cy="3736975"/>
            </a:xfrm>
          </p:grpSpPr>
          <p:sp>
            <p:nvSpPr>
              <p:cNvPr id="45062"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3"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4"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5"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6"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7"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8"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69"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0"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1"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2"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3" name="Oval 72"/>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4" name="Oval 74"/>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5" name="Oval 76"/>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6" name="Oval 78"/>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077" name="Oval 80"/>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5078" name="Group 68"/>
              <p:cNvGrpSpPr>
                <a:grpSpLocks/>
              </p:cNvGrpSpPr>
              <p:nvPr/>
            </p:nvGrpSpPr>
            <p:grpSpPr bwMode="auto">
              <a:xfrm>
                <a:off x="2163763" y="1965325"/>
                <a:ext cx="5151438" cy="3736975"/>
                <a:chOff x="2163763" y="1965325"/>
                <a:chExt cx="5151438" cy="3736975"/>
              </a:xfrm>
            </p:grpSpPr>
            <p:sp>
              <p:nvSpPr>
                <p:cNvPr id="45079"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5080"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5081"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5082"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5083"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5084"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5085"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5086"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5087"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5088"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5089"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5090" name="Text Box 73"/>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5091" name="Text Box 75"/>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5092" name="Text Box 77"/>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5093" name="Text Box 79"/>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5094" name="Text Box 81"/>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grpSp>
              <p:nvGrpSpPr>
                <p:cNvPr id="45095" name="Group 82"/>
                <p:cNvGrpSpPr>
                  <a:grpSpLocks/>
                </p:cNvGrpSpPr>
                <p:nvPr/>
              </p:nvGrpSpPr>
              <p:grpSpPr bwMode="auto">
                <a:xfrm>
                  <a:off x="2163763" y="1981200"/>
                  <a:ext cx="5151438" cy="3721100"/>
                  <a:chOff x="1363" y="1248"/>
                  <a:chExt cx="3245" cy="2344"/>
                </a:xfrm>
              </p:grpSpPr>
              <p:grpSp>
                <p:nvGrpSpPr>
                  <p:cNvPr id="45096" name="Group 83"/>
                  <p:cNvGrpSpPr>
                    <a:grpSpLocks/>
                  </p:cNvGrpSpPr>
                  <p:nvPr/>
                </p:nvGrpSpPr>
                <p:grpSpPr bwMode="auto">
                  <a:xfrm>
                    <a:off x="1421" y="1392"/>
                    <a:ext cx="2880" cy="2160"/>
                    <a:chOff x="1584" y="1344"/>
                    <a:chExt cx="2880" cy="2160"/>
                  </a:xfrm>
                </p:grpSpPr>
                <p:sp>
                  <p:nvSpPr>
                    <p:cNvPr id="45114" name="Rectangle 84"/>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15" name="Line 85"/>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6" name="Line 86"/>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7" name="Line 87"/>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Line 88"/>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9" name="Rectangle 89"/>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0" name="Rectangle 90"/>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1" name="Rectangle 91"/>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2" name="Rectangle 92"/>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3" name="Rectangle 93"/>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4" name="Rectangle 94"/>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5" name="Rectangle 95"/>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5126" name="Rectangle 96"/>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5097" name="Text Box 97"/>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5098" name="Text Box 98"/>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5099" name="Text Box 99"/>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5100" name="Text Box 100"/>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5101" name="Text Box 101"/>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5102" name="Text Box 102"/>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5103" name="Text Box 103"/>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5104" name="Text Box 104"/>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5105" name="Text Box 105"/>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5106" name="Text Box 106"/>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5107" name="Text Box 107"/>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5108" name="Text Box 108"/>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5109" name="Text Box 109"/>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5110" name="Text Box 110"/>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5111" name="Text Box 111"/>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5112" name="Text Box 112"/>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5113" name="Text Box 113"/>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grpSp>
    </p:spTree>
    <p:extLst>
      <p:ext uri="{BB962C8B-B14F-4D97-AF65-F5344CB8AC3E}">
        <p14:creationId xmlns:p14="http://schemas.microsoft.com/office/powerpoint/2010/main" val="426092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1000125"/>
            <a:ext cx="8229600" cy="5500688"/>
          </a:xfrm>
        </p:spPr>
        <p:txBody>
          <a:bodyPr/>
          <a:lstStyle/>
          <a:p>
            <a:r>
              <a:rPr lang="en-US" altLang="en-US" sz="2800"/>
              <a:t>Jarak kontur 5 meter</a:t>
            </a:r>
          </a:p>
          <a:p>
            <a:pPr>
              <a:buFontTx/>
              <a:buNone/>
            </a:pPr>
            <a:endParaRPr lang="en-US" altLang="en-US" sz="2800"/>
          </a:p>
          <a:p>
            <a:pPr>
              <a:buFontTx/>
              <a:buNone/>
            </a:pPr>
            <a:endParaRPr lang="en-US" altLang="en-US" sz="2800"/>
          </a:p>
        </p:txBody>
      </p:sp>
      <p:grpSp>
        <p:nvGrpSpPr>
          <p:cNvPr id="46083" name="Group 3"/>
          <p:cNvGrpSpPr>
            <a:grpSpLocks/>
          </p:cNvGrpSpPr>
          <p:nvPr/>
        </p:nvGrpSpPr>
        <p:grpSpPr bwMode="auto">
          <a:xfrm>
            <a:off x="685800" y="1524000"/>
            <a:ext cx="7924800" cy="4724400"/>
            <a:chOff x="685800" y="1524000"/>
            <a:chExt cx="7924800" cy="4724400"/>
          </a:xfrm>
        </p:grpSpPr>
        <p:sp>
          <p:nvSpPr>
            <p:cNvPr id="46084"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6085" name="Oval 77"/>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6086" name="Group 121"/>
            <p:cNvGrpSpPr>
              <a:grpSpLocks/>
            </p:cNvGrpSpPr>
            <p:nvPr/>
          </p:nvGrpSpPr>
          <p:grpSpPr bwMode="auto">
            <a:xfrm>
              <a:off x="2163763" y="1965325"/>
              <a:ext cx="5151438" cy="3736975"/>
              <a:chOff x="2163763" y="1965325"/>
              <a:chExt cx="5151438" cy="3736975"/>
            </a:xfrm>
          </p:grpSpPr>
          <p:sp>
            <p:nvSpPr>
              <p:cNvPr id="46087"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88"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89"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0"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1"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2"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3"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4"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5"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6"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7"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8" name="Oval 60"/>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099" name="Oval 62"/>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0" name="Oval 64"/>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1" name="Oval 66"/>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2" name="Oval 68"/>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3" name="Oval 70"/>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4" name="Oval 72"/>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05" name="Oval 74"/>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6106" name="Group 120"/>
              <p:cNvGrpSpPr>
                <a:grpSpLocks/>
              </p:cNvGrpSpPr>
              <p:nvPr/>
            </p:nvGrpSpPr>
            <p:grpSpPr bwMode="auto">
              <a:xfrm>
                <a:off x="2163763" y="1965325"/>
                <a:ext cx="5151438" cy="3736975"/>
                <a:chOff x="2163763" y="1965325"/>
                <a:chExt cx="5151438" cy="3736975"/>
              </a:xfrm>
            </p:grpSpPr>
            <p:sp>
              <p:nvSpPr>
                <p:cNvPr id="46107"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6108"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6109"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6110"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6111"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6112"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6113"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6114"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6115"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6116"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6117"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6118" name="Text Box 61"/>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6119" name="Text Box 63"/>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6120" name="Text Box 65"/>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6121" name="Text Box 67"/>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6122" name="Text Box 69"/>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6123" name="Text Box 71"/>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6124" name="Text Box 73"/>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6125" name="Text Box 75"/>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6126" name="Text Box 78"/>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grpSp>
              <p:nvGrpSpPr>
                <p:cNvPr id="46127" name="Group 80"/>
                <p:cNvGrpSpPr>
                  <a:grpSpLocks/>
                </p:cNvGrpSpPr>
                <p:nvPr/>
              </p:nvGrpSpPr>
              <p:grpSpPr bwMode="auto">
                <a:xfrm>
                  <a:off x="2163763" y="1981200"/>
                  <a:ext cx="5151438" cy="3721100"/>
                  <a:chOff x="1363" y="1248"/>
                  <a:chExt cx="3245" cy="2344"/>
                </a:xfrm>
              </p:grpSpPr>
              <p:grpSp>
                <p:nvGrpSpPr>
                  <p:cNvPr id="46128" name="Group 81"/>
                  <p:cNvGrpSpPr>
                    <a:grpSpLocks/>
                  </p:cNvGrpSpPr>
                  <p:nvPr/>
                </p:nvGrpSpPr>
                <p:grpSpPr bwMode="auto">
                  <a:xfrm>
                    <a:off x="1421" y="1392"/>
                    <a:ext cx="2880" cy="2160"/>
                    <a:chOff x="1584" y="1344"/>
                    <a:chExt cx="2880" cy="2160"/>
                  </a:xfrm>
                </p:grpSpPr>
                <p:sp>
                  <p:nvSpPr>
                    <p:cNvPr id="46146" name="Rectangle 82"/>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47" name="Line 83"/>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8" name="Line 84"/>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9" name="Line 85"/>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0" name="Line 86"/>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1" name="Rectangle 87"/>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2" name="Rectangle 88"/>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3" name="Rectangle 89"/>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4" name="Rectangle 90"/>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5" name="Rectangle 91"/>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6" name="Rectangle 92"/>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7" name="Rectangle 93"/>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158" name="Rectangle 94"/>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6129" name="Text Box 95"/>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6130" name="Text Box 96"/>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6131" name="Text Box 97"/>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6132" name="Text Box 98"/>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6133" name="Text Box 99"/>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6134" name="Text Box 100"/>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6135" name="Text Box 101"/>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6136" name="Text Box 102"/>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6137" name="Text Box 103"/>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6138" name="Text Box 104"/>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6139" name="Text Box 105"/>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6140" name="Text Box 106"/>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6141" name="Text Box 107"/>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6142" name="Text Box 108"/>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6143" name="Text Box 109"/>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6144" name="Text Box 110"/>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6145" name="Text Box 111"/>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grpSp>
    </p:spTree>
    <p:extLst>
      <p:ext uri="{BB962C8B-B14F-4D97-AF65-F5344CB8AC3E}">
        <p14:creationId xmlns:p14="http://schemas.microsoft.com/office/powerpoint/2010/main" val="138516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214438"/>
            <a:ext cx="8229600" cy="5286375"/>
          </a:xfrm>
        </p:spPr>
        <p:txBody>
          <a:bodyPr/>
          <a:lstStyle/>
          <a:p>
            <a:r>
              <a:rPr lang="en-US" altLang="en-US" sz="2800"/>
              <a:t>Jarak kontur 5 meter</a:t>
            </a:r>
          </a:p>
          <a:p>
            <a:pPr>
              <a:buFontTx/>
              <a:buNone/>
            </a:pPr>
            <a:endParaRPr lang="en-US" altLang="en-US" sz="2800"/>
          </a:p>
        </p:txBody>
      </p:sp>
      <p:grpSp>
        <p:nvGrpSpPr>
          <p:cNvPr id="47107" name="Group 3"/>
          <p:cNvGrpSpPr>
            <a:grpSpLocks/>
          </p:cNvGrpSpPr>
          <p:nvPr/>
        </p:nvGrpSpPr>
        <p:grpSpPr bwMode="auto">
          <a:xfrm>
            <a:off x="647700" y="1785938"/>
            <a:ext cx="7924800" cy="4724400"/>
            <a:chOff x="685800" y="1524000"/>
            <a:chExt cx="7924800" cy="4724400"/>
          </a:xfrm>
        </p:grpSpPr>
        <p:sp>
          <p:nvSpPr>
            <p:cNvPr id="47108"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7109" name="Group 121"/>
            <p:cNvGrpSpPr>
              <a:grpSpLocks/>
            </p:cNvGrpSpPr>
            <p:nvPr/>
          </p:nvGrpSpPr>
          <p:grpSpPr bwMode="auto">
            <a:xfrm>
              <a:off x="2163763" y="1965325"/>
              <a:ext cx="5151438" cy="3736975"/>
              <a:chOff x="2163763" y="1965325"/>
              <a:chExt cx="5151438" cy="3736975"/>
            </a:xfrm>
          </p:grpSpPr>
          <p:sp>
            <p:nvSpPr>
              <p:cNvPr id="47110" name="Oval 76"/>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7111" name="Group 120"/>
              <p:cNvGrpSpPr>
                <a:grpSpLocks/>
              </p:cNvGrpSpPr>
              <p:nvPr/>
            </p:nvGrpSpPr>
            <p:grpSpPr bwMode="auto">
              <a:xfrm>
                <a:off x="2163763" y="1965325"/>
                <a:ext cx="5151438" cy="3736975"/>
                <a:chOff x="2163763" y="1965325"/>
                <a:chExt cx="5151438" cy="3736975"/>
              </a:xfrm>
            </p:grpSpPr>
            <p:sp>
              <p:nvSpPr>
                <p:cNvPr id="47112"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3"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4"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5"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6"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7"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8"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19"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0"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1"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2"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3" name="Oval 60"/>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4" name="Oval 62"/>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5" name="Oval 64"/>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6" name="Oval 66"/>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7" name="Oval 68"/>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8" name="Oval 70"/>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29" name="Oval 72"/>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30" name="Oval 74"/>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31" name="Oval 84"/>
                <p:cNvSpPr>
                  <a:spLocks noChangeArrowheads="1"/>
                </p:cNvSpPr>
                <p:nvPr/>
              </p:nvSpPr>
              <p:spPr bwMode="auto">
                <a:xfrm>
                  <a:off x="413543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32" name="Oval 86"/>
                <p:cNvSpPr>
                  <a:spLocks noChangeArrowheads="1"/>
                </p:cNvSpPr>
                <p:nvPr/>
              </p:nvSpPr>
              <p:spPr bwMode="auto">
                <a:xfrm>
                  <a:off x="48910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33" name="Oval 88"/>
                <p:cNvSpPr>
                  <a:spLocks noChangeArrowheads="1"/>
                </p:cNvSpPr>
                <p:nvPr/>
              </p:nvSpPr>
              <p:spPr bwMode="auto">
                <a:xfrm>
                  <a:off x="55641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47134" name="Group 119"/>
                <p:cNvGrpSpPr>
                  <a:grpSpLocks/>
                </p:cNvGrpSpPr>
                <p:nvPr/>
              </p:nvGrpSpPr>
              <p:grpSpPr bwMode="auto">
                <a:xfrm>
                  <a:off x="2163763" y="1965325"/>
                  <a:ext cx="5151438" cy="3736975"/>
                  <a:chOff x="2163763" y="1965325"/>
                  <a:chExt cx="5151438" cy="3736975"/>
                </a:xfrm>
              </p:grpSpPr>
              <p:sp>
                <p:nvSpPr>
                  <p:cNvPr id="47135"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7136"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7137"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7138"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7139"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7140"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7141"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7142"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7143"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7144"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7145"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7146" name="Text Box 61"/>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7147" name="Text Box 63"/>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7148" name="Text Box 65"/>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7149" name="Text Box 67"/>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7150" name="Text Box 69"/>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7151" name="Text Box 71"/>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7152" name="Text Box 73"/>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7153" name="Text Box 75"/>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7154" name="Text Box 77"/>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7155" name="Text Box 85"/>
                  <p:cNvSpPr txBox="1">
                    <a:spLocks noChangeArrowheads="1"/>
                  </p:cNvSpPr>
                  <p:nvPr/>
                </p:nvSpPr>
                <p:spPr bwMode="auto">
                  <a:xfrm rot="-2137899">
                    <a:off x="408305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7156" name="Text Box 87"/>
                  <p:cNvSpPr txBox="1">
                    <a:spLocks noChangeArrowheads="1"/>
                  </p:cNvSpPr>
                  <p:nvPr/>
                </p:nvSpPr>
                <p:spPr bwMode="auto">
                  <a:xfrm rot="-2137899">
                    <a:off x="483870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7157" name="Text Box 89"/>
                  <p:cNvSpPr txBox="1">
                    <a:spLocks noChangeArrowheads="1"/>
                  </p:cNvSpPr>
                  <p:nvPr/>
                </p:nvSpPr>
                <p:spPr bwMode="auto">
                  <a:xfrm rot="-2137899">
                    <a:off x="5257800" y="4479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grpSp>
                <p:nvGrpSpPr>
                  <p:cNvPr id="47158" name="Group 90"/>
                  <p:cNvGrpSpPr>
                    <a:grpSpLocks/>
                  </p:cNvGrpSpPr>
                  <p:nvPr/>
                </p:nvGrpSpPr>
                <p:grpSpPr bwMode="auto">
                  <a:xfrm>
                    <a:off x="2163763" y="1981200"/>
                    <a:ext cx="5151438" cy="3721100"/>
                    <a:chOff x="1363" y="1248"/>
                    <a:chExt cx="3245" cy="2344"/>
                  </a:xfrm>
                </p:grpSpPr>
                <p:grpSp>
                  <p:nvGrpSpPr>
                    <p:cNvPr id="47159" name="Group 91"/>
                    <p:cNvGrpSpPr>
                      <a:grpSpLocks/>
                    </p:cNvGrpSpPr>
                    <p:nvPr/>
                  </p:nvGrpSpPr>
                  <p:grpSpPr bwMode="auto">
                    <a:xfrm>
                      <a:off x="1421" y="1392"/>
                      <a:ext cx="2880" cy="2160"/>
                      <a:chOff x="1584" y="1344"/>
                      <a:chExt cx="2880" cy="2160"/>
                    </a:xfrm>
                  </p:grpSpPr>
                  <p:sp>
                    <p:nvSpPr>
                      <p:cNvPr id="47177" name="Rectangle 92"/>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78" name="Line 93"/>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79" name="Line 94"/>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0" name="Line 95"/>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1" name="Line 96"/>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82" name="Rectangle 97"/>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3" name="Rectangle 98"/>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4" name="Rectangle 99"/>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5" name="Rectangle 100"/>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6" name="Rectangle 101"/>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7" name="Rectangle 102"/>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8" name="Rectangle 103"/>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189" name="Rectangle 104"/>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7160" name="Text Box 105"/>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7161" name="Text Box 106"/>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7162" name="Text Box 107"/>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7163" name="Text Box 108"/>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7164" name="Text Box 109"/>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7165" name="Text Box 110"/>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7166" name="Text Box 111"/>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7167" name="Text Box 112"/>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7168" name="Text Box 113"/>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7169" name="Text Box 114"/>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7170" name="Text Box 115"/>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7171" name="Text Box 116"/>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7172" name="Text Box 117"/>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7173" name="Text Box 118"/>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7174" name="Text Box 119"/>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7175" name="Text Box 120"/>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7176" name="Text Box 121"/>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grpSp>
      </p:grpSp>
    </p:spTree>
    <p:extLst>
      <p:ext uri="{BB962C8B-B14F-4D97-AF65-F5344CB8AC3E}">
        <p14:creationId xmlns:p14="http://schemas.microsoft.com/office/powerpoint/2010/main" val="83760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143000"/>
            <a:ext cx="8229600" cy="5357813"/>
          </a:xfrm>
        </p:spPr>
        <p:txBody>
          <a:bodyPr/>
          <a:lstStyle/>
          <a:p>
            <a:r>
              <a:rPr lang="en-US" altLang="en-US" sz="2800"/>
              <a:t>Jarak kontur 5 meter</a:t>
            </a:r>
          </a:p>
          <a:p>
            <a:pPr>
              <a:buFontTx/>
              <a:buNone/>
            </a:pPr>
            <a:endParaRPr lang="en-US" altLang="en-US" sz="2800"/>
          </a:p>
        </p:txBody>
      </p:sp>
      <p:grpSp>
        <p:nvGrpSpPr>
          <p:cNvPr id="48131" name="Group 3"/>
          <p:cNvGrpSpPr>
            <a:grpSpLocks/>
          </p:cNvGrpSpPr>
          <p:nvPr/>
        </p:nvGrpSpPr>
        <p:grpSpPr bwMode="auto">
          <a:xfrm>
            <a:off x="685800" y="1785938"/>
            <a:ext cx="7924800" cy="4724400"/>
            <a:chOff x="685800" y="1524000"/>
            <a:chExt cx="7924800" cy="4724400"/>
          </a:xfrm>
        </p:grpSpPr>
        <p:sp>
          <p:nvSpPr>
            <p:cNvPr id="48132"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48133" name="Group 86"/>
            <p:cNvGrpSpPr>
              <a:grpSpLocks/>
            </p:cNvGrpSpPr>
            <p:nvPr/>
          </p:nvGrpSpPr>
          <p:grpSpPr bwMode="auto">
            <a:xfrm>
              <a:off x="2163763" y="1965325"/>
              <a:ext cx="5151438" cy="3736975"/>
              <a:chOff x="2163763" y="1965325"/>
              <a:chExt cx="5151438" cy="3736975"/>
            </a:xfrm>
          </p:grpSpPr>
          <p:sp>
            <p:nvSpPr>
              <p:cNvPr id="48134"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35"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36"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37"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38"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39"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40"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8141"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8142"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8143"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8144"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8145"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8146"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47"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8148"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49"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8150"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51"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8152"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53"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8154"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55"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8156" name="Oval 60"/>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57" name="Text Box 61"/>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8158" name="Oval 62"/>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59" name="Text Box 63"/>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8160" name="Oval 64"/>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61" name="Text Box 65"/>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8162" name="Oval 66"/>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63" name="Text Box 67"/>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8164" name="Oval 68"/>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65" name="Text Box 69"/>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8166" name="Oval 70"/>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67" name="Text Box 71"/>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8168" name="Oval 72"/>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69" name="Text Box 73"/>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8170" name="Oval 74"/>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71" name="Text Box 75"/>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8172" name="Oval 76"/>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73" name="Text Box 77"/>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8174" name="Oval 84"/>
              <p:cNvSpPr>
                <a:spLocks noChangeArrowheads="1"/>
              </p:cNvSpPr>
              <p:nvPr/>
            </p:nvSpPr>
            <p:spPr bwMode="auto">
              <a:xfrm>
                <a:off x="413543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75" name="Text Box 85"/>
              <p:cNvSpPr txBox="1">
                <a:spLocks noChangeArrowheads="1"/>
              </p:cNvSpPr>
              <p:nvPr/>
            </p:nvSpPr>
            <p:spPr bwMode="auto">
              <a:xfrm rot="-2137899">
                <a:off x="408305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8176" name="Oval 86"/>
              <p:cNvSpPr>
                <a:spLocks noChangeArrowheads="1"/>
              </p:cNvSpPr>
              <p:nvPr/>
            </p:nvSpPr>
            <p:spPr bwMode="auto">
              <a:xfrm>
                <a:off x="48910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77" name="Text Box 87"/>
              <p:cNvSpPr txBox="1">
                <a:spLocks noChangeArrowheads="1"/>
              </p:cNvSpPr>
              <p:nvPr/>
            </p:nvSpPr>
            <p:spPr bwMode="auto">
              <a:xfrm rot="-2137899">
                <a:off x="483870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8178" name="Oval 88"/>
              <p:cNvSpPr>
                <a:spLocks noChangeArrowheads="1"/>
              </p:cNvSpPr>
              <p:nvPr/>
            </p:nvSpPr>
            <p:spPr bwMode="auto">
              <a:xfrm>
                <a:off x="55641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79" name="Text Box 89"/>
              <p:cNvSpPr txBox="1">
                <a:spLocks noChangeArrowheads="1"/>
              </p:cNvSpPr>
              <p:nvPr/>
            </p:nvSpPr>
            <p:spPr bwMode="auto">
              <a:xfrm rot="-2137899">
                <a:off x="5257800" y="4479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8180" name="Oval 92"/>
              <p:cNvSpPr>
                <a:spLocks noChangeArrowheads="1"/>
              </p:cNvSpPr>
              <p:nvPr/>
            </p:nvSpPr>
            <p:spPr bwMode="auto">
              <a:xfrm>
                <a:off x="4519613" y="51641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81" name="Text Box 93"/>
              <p:cNvSpPr txBox="1">
                <a:spLocks noChangeArrowheads="1"/>
              </p:cNvSpPr>
              <p:nvPr/>
            </p:nvSpPr>
            <p:spPr bwMode="auto">
              <a:xfrm rot="-2137899">
                <a:off x="4467225" y="49339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8182" name="Oval 94"/>
              <p:cNvSpPr>
                <a:spLocks noChangeArrowheads="1"/>
              </p:cNvSpPr>
              <p:nvPr/>
            </p:nvSpPr>
            <p:spPr bwMode="auto">
              <a:xfrm>
                <a:off x="6802438" y="48021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183" name="Text Box 95"/>
              <p:cNvSpPr txBox="1">
                <a:spLocks noChangeArrowheads="1"/>
              </p:cNvSpPr>
              <p:nvPr/>
            </p:nvSpPr>
            <p:spPr bwMode="auto">
              <a:xfrm rot="-2137899">
                <a:off x="6750050" y="45720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grpSp>
            <p:nvGrpSpPr>
              <p:cNvPr id="48184" name="Group 96"/>
              <p:cNvGrpSpPr>
                <a:grpSpLocks/>
              </p:cNvGrpSpPr>
              <p:nvPr/>
            </p:nvGrpSpPr>
            <p:grpSpPr bwMode="auto">
              <a:xfrm>
                <a:off x="2163763" y="1981200"/>
                <a:ext cx="5151438" cy="3721100"/>
                <a:chOff x="1363" y="1248"/>
                <a:chExt cx="3245" cy="2344"/>
              </a:xfrm>
            </p:grpSpPr>
            <p:grpSp>
              <p:nvGrpSpPr>
                <p:cNvPr id="48185" name="Group 97"/>
                <p:cNvGrpSpPr>
                  <a:grpSpLocks/>
                </p:cNvGrpSpPr>
                <p:nvPr/>
              </p:nvGrpSpPr>
              <p:grpSpPr bwMode="auto">
                <a:xfrm>
                  <a:off x="1421" y="1392"/>
                  <a:ext cx="2880" cy="2160"/>
                  <a:chOff x="1584" y="1344"/>
                  <a:chExt cx="2880" cy="2160"/>
                </a:xfrm>
              </p:grpSpPr>
              <p:sp>
                <p:nvSpPr>
                  <p:cNvPr id="48203" name="Rectangle 98"/>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04" name="Line 99"/>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5" name="Line 100"/>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6" name="Line 101"/>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7" name="Line 102"/>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08" name="Rectangle 103"/>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09" name="Rectangle 104"/>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0" name="Rectangle 105"/>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1" name="Rectangle 106"/>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2" name="Rectangle 107"/>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3" name="Rectangle 108"/>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4" name="Rectangle 109"/>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15" name="Rectangle 110"/>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8186" name="Text Box 111"/>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8187" name="Text Box 112"/>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8188" name="Text Box 113"/>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8189" name="Text Box 114"/>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8190" name="Text Box 115"/>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8191" name="Text Box 116"/>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8192" name="Text Box 117"/>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8193" name="Text Box 118"/>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8194" name="Text Box 119"/>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8195" name="Text Box 120"/>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8196" name="Text Box 121"/>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8197" name="Text Box 122"/>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8198" name="Text Box 123"/>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8199" name="Text Box 124"/>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8200" name="Text Box 125"/>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8201" name="Text Box 126"/>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8202" name="Text Box 127"/>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spTree>
    <p:extLst>
      <p:ext uri="{BB962C8B-B14F-4D97-AF65-F5344CB8AC3E}">
        <p14:creationId xmlns:p14="http://schemas.microsoft.com/office/powerpoint/2010/main" val="1841426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1000125"/>
            <a:ext cx="8229600" cy="5500688"/>
          </a:xfrm>
        </p:spPr>
        <p:txBody>
          <a:bodyPr/>
          <a:lstStyle/>
          <a:p>
            <a:r>
              <a:rPr lang="en-US" altLang="en-US" sz="2800"/>
              <a:t>Jarak kontur 5 meter</a:t>
            </a:r>
          </a:p>
          <a:p>
            <a:pPr>
              <a:buFontTx/>
              <a:buNone/>
            </a:pPr>
            <a:endParaRPr lang="en-US" altLang="en-US" sz="2800"/>
          </a:p>
        </p:txBody>
      </p:sp>
      <p:grpSp>
        <p:nvGrpSpPr>
          <p:cNvPr id="49155" name="Group 3"/>
          <p:cNvGrpSpPr>
            <a:grpSpLocks/>
          </p:cNvGrpSpPr>
          <p:nvPr/>
        </p:nvGrpSpPr>
        <p:grpSpPr bwMode="auto">
          <a:xfrm>
            <a:off x="647700" y="1704975"/>
            <a:ext cx="7924800" cy="4724400"/>
            <a:chOff x="685800" y="1524000"/>
            <a:chExt cx="7924800" cy="4724400"/>
          </a:xfrm>
        </p:grpSpPr>
        <p:sp>
          <p:nvSpPr>
            <p:cNvPr id="49156"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9157"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58"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59"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60"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61"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62"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63"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9164"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9165"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9166"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9167"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168"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169"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0"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49171"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2"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9173"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4"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175"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6"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177" name="Oval 58"/>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78"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9179" name="Oval 60"/>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80" name="Text Box 61"/>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9181" name="Oval 62"/>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82" name="Text Box 63"/>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9183" name="Oval 64"/>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84" name="Text Box 65"/>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185" name="Oval 66"/>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86" name="Text Box 67"/>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187" name="Oval 68"/>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88" name="Text Box 69"/>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9189" name="Oval 70"/>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90" name="Text Box 71"/>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49191" name="Oval 72"/>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92" name="Text Box 73"/>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49193" name="Oval 74"/>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94" name="Text Box 75"/>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195" name="Oval 76"/>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96" name="Text Box 77"/>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9197" name="Oval 84"/>
            <p:cNvSpPr>
              <a:spLocks noChangeArrowheads="1"/>
            </p:cNvSpPr>
            <p:nvPr/>
          </p:nvSpPr>
          <p:spPr bwMode="auto">
            <a:xfrm>
              <a:off x="413543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198" name="Text Box 85"/>
            <p:cNvSpPr txBox="1">
              <a:spLocks noChangeArrowheads="1"/>
            </p:cNvSpPr>
            <p:nvPr/>
          </p:nvSpPr>
          <p:spPr bwMode="auto">
            <a:xfrm rot="-2137899">
              <a:off x="408305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199" name="Oval 86"/>
            <p:cNvSpPr>
              <a:spLocks noChangeArrowheads="1"/>
            </p:cNvSpPr>
            <p:nvPr/>
          </p:nvSpPr>
          <p:spPr bwMode="auto">
            <a:xfrm>
              <a:off x="48910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00" name="Text Box 87"/>
            <p:cNvSpPr txBox="1">
              <a:spLocks noChangeArrowheads="1"/>
            </p:cNvSpPr>
            <p:nvPr/>
          </p:nvSpPr>
          <p:spPr bwMode="auto">
            <a:xfrm rot="-2137899">
              <a:off x="483870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201" name="Oval 88"/>
            <p:cNvSpPr>
              <a:spLocks noChangeArrowheads="1"/>
            </p:cNvSpPr>
            <p:nvPr/>
          </p:nvSpPr>
          <p:spPr bwMode="auto">
            <a:xfrm>
              <a:off x="55641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02" name="Text Box 89"/>
            <p:cNvSpPr txBox="1">
              <a:spLocks noChangeArrowheads="1"/>
            </p:cNvSpPr>
            <p:nvPr/>
          </p:nvSpPr>
          <p:spPr bwMode="auto">
            <a:xfrm rot="-2137899">
              <a:off x="5257800" y="4479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9203" name="Oval 90"/>
            <p:cNvSpPr>
              <a:spLocks noChangeArrowheads="1"/>
            </p:cNvSpPr>
            <p:nvPr/>
          </p:nvSpPr>
          <p:spPr bwMode="auto">
            <a:xfrm>
              <a:off x="4519613" y="51641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04" name="Text Box 91"/>
            <p:cNvSpPr txBox="1">
              <a:spLocks noChangeArrowheads="1"/>
            </p:cNvSpPr>
            <p:nvPr/>
          </p:nvSpPr>
          <p:spPr bwMode="auto">
            <a:xfrm rot="-2137899">
              <a:off x="4467225" y="49339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205" name="Oval 92"/>
            <p:cNvSpPr>
              <a:spLocks noChangeArrowheads="1"/>
            </p:cNvSpPr>
            <p:nvPr/>
          </p:nvSpPr>
          <p:spPr bwMode="auto">
            <a:xfrm>
              <a:off x="6802438" y="48021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06" name="Text Box 93"/>
            <p:cNvSpPr txBox="1">
              <a:spLocks noChangeArrowheads="1"/>
            </p:cNvSpPr>
            <p:nvPr/>
          </p:nvSpPr>
          <p:spPr bwMode="auto">
            <a:xfrm rot="-2137899">
              <a:off x="6750050" y="45720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49207" name="Oval 94"/>
            <p:cNvSpPr>
              <a:spLocks noChangeArrowheads="1"/>
            </p:cNvSpPr>
            <p:nvPr/>
          </p:nvSpPr>
          <p:spPr bwMode="auto">
            <a:xfrm>
              <a:off x="3662363" y="5611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08" name="Text Box 95"/>
            <p:cNvSpPr txBox="1">
              <a:spLocks noChangeArrowheads="1"/>
            </p:cNvSpPr>
            <p:nvPr/>
          </p:nvSpPr>
          <p:spPr bwMode="auto">
            <a:xfrm rot="-2137899">
              <a:off x="3362325" y="56197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49209" name="Oval 96"/>
            <p:cNvSpPr>
              <a:spLocks noChangeArrowheads="1"/>
            </p:cNvSpPr>
            <p:nvPr/>
          </p:nvSpPr>
          <p:spPr bwMode="auto">
            <a:xfrm>
              <a:off x="4287838"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10" name="Text Box 97"/>
            <p:cNvSpPr txBox="1">
              <a:spLocks noChangeArrowheads="1"/>
            </p:cNvSpPr>
            <p:nvPr/>
          </p:nvSpPr>
          <p:spPr bwMode="auto">
            <a:xfrm rot="-2137899">
              <a:off x="4235450"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49211" name="Oval 98"/>
            <p:cNvSpPr>
              <a:spLocks noChangeArrowheads="1"/>
            </p:cNvSpPr>
            <p:nvPr/>
          </p:nvSpPr>
          <p:spPr bwMode="auto">
            <a:xfrm>
              <a:off x="52689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12" name="Text Box 99"/>
            <p:cNvSpPr txBox="1">
              <a:spLocks noChangeArrowheads="1"/>
            </p:cNvSpPr>
            <p:nvPr/>
          </p:nvSpPr>
          <p:spPr bwMode="auto">
            <a:xfrm rot="-2137899">
              <a:off x="52165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49213" name="Oval 100"/>
            <p:cNvSpPr>
              <a:spLocks noChangeArrowheads="1"/>
            </p:cNvSpPr>
            <p:nvPr/>
          </p:nvSpPr>
          <p:spPr bwMode="auto">
            <a:xfrm>
              <a:off x="62595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14" name="Text Box 101"/>
            <p:cNvSpPr txBox="1">
              <a:spLocks noChangeArrowheads="1"/>
            </p:cNvSpPr>
            <p:nvPr/>
          </p:nvSpPr>
          <p:spPr bwMode="auto">
            <a:xfrm rot="-2137899">
              <a:off x="62071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grpSp>
          <p:nvGrpSpPr>
            <p:cNvPr id="49215" name="Group 102"/>
            <p:cNvGrpSpPr>
              <a:grpSpLocks/>
            </p:cNvGrpSpPr>
            <p:nvPr/>
          </p:nvGrpSpPr>
          <p:grpSpPr bwMode="auto">
            <a:xfrm>
              <a:off x="2163763" y="1981200"/>
              <a:ext cx="5151438" cy="3721100"/>
              <a:chOff x="1363" y="1248"/>
              <a:chExt cx="3245" cy="2344"/>
            </a:xfrm>
          </p:grpSpPr>
          <p:grpSp>
            <p:nvGrpSpPr>
              <p:cNvPr id="49216" name="Group 103"/>
              <p:cNvGrpSpPr>
                <a:grpSpLocks/>
              </p:cNvGrpSpPr>
              <p:nvPr/>
            </p:nvGrpSpPr>
            <p:grpSpPr bwMode="auto">
              <a:xfrm>
                <a:off x="1421" y="1392"/>
                <a:ext cx="2880" cy="2160"/>
                <a:chOff x="1584" y="1344"/>
                <a:chExt cx="2880" cy="2160"/>
              </a:xfrm>
            </p:grpSpPr>
            <p:sp>
              <p:nvSpPr>
                <p:cNvPr id="49234" name="Rectangle 104"/>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35" name="Line 105"/>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6" name="Line 106"/>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107"/>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8" name="Line 108"/>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9" name="Rectangle 109"/>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0" name="Rectangle 110"/>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1" name="Rectangle 111"/>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2" name="Rectangle 112"/>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3" name="Rectangle 113"/>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4" name="Rectangle 114"/>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5" name="Rectangle 115"/>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246" name="Rectangle 116"/>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9217" name="Text Box 117"/>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49218" name="Text Box 118"/>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49219" name="Text Box 119"/>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49220" name="Text Box 120"/>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9221" name="Text Box 121"/>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9222" name="Text Box 122"/>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49223" name="Text Box 123"/>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49224" name="Text Box 124"/>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49225" name="Text Box 125"/>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49226" name="Text Box 126"/>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49227" name="Text Box 127"/>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49228" name="Text Box 128"/>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49229" name="Text Box 129"/>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49230" name="Text Box 130"/>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49231" name="Text Box 131"/>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49232" name="Text Box 132"/>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49233" name="Text Box 133"/>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spTree>
    <p:extLst>
      <p:ext uri="{BB962C8B-B14F-4D97-AF65-F5344CB8AC3E}">
        <p14:creationId xmlns:p14="http://schemas.microsoft.com/office/powerpoint/2010/main" val="1499128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928688"/>
            <a:ext cx="8229600" cy="5572125"/>
          </a:xfrm>
        </p:spPr>
        <p:txBody>
          <a:bodyPr/>
          <a:lstStyle/>
          <a:p>
            <a:r>
              <a:rPr lang="en-US" altLang="en-US" sz="2800"/>
              <a:t>Jarak kontur 5 meter</a:t>
            </a:r>
          </a:p>
          <a:p>
            <a:pPr>
              <a:buFontTx/>
              <a:buNone/>
            </a:pPr>
            <a:endParaRPr lang="en-US" altLang="en-US" sz="2800"/>
          </a:p>
        </p:txBody>
      </p:sp>
      <p:grpSp>
        <p:nvGrpSpPr>
          <p:cNvPr id="50179" name="Group 3"/>
          <p:cNvGrpSpPr>
            <a:grpSpLocks/>
          </p:cNvGrpSpPr>
          <p:nvPr/>
        </p:nvGrpSpPr>
        <p:grpSpPr bwMode="auto">
          <a:xfrm>
            <a:off x="647700" y="1562100"/>
            <a:ext cx="7924800" cy="4724400"/>
            <a:chOff x="685800" y="1524000"/>
            <a:chExt cx="7924800" cy="4724400"/>
          </a:xfrm>
        </p:grpSpPr>
        <p:sp>
          <p:nvSpPr>
            <p:cNvPr id="50180"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50181" name="Group 97"/>
            <p:cNvGrpSpPr>
              <a:grpSpLocks/>
            </p:cNvGrpSpPr>
            <p:nvPr/>
          </p:nvGrpSpPr>
          <p:grpSpPr bwMode="auto">
            <a:xfrm>
              <a:off x="2163763" y="1965325"/>
              <a:ext cx="5151438" cy="3898900"/>
              <a:chOff x="2163763" y="1965325"/>
              <a:chExt cx="5151438" cy="3898900"/>
            </a:xfrm>
          </p:grpSpPr>
          <p:sp>
            <p:nvSpPr>
              <p:cNvPr id="50182"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3"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4"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5"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6"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7"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8"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0189"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0190"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0191"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0192"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193"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194"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95" name="Text Box 51"/>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0196" name="Oval 52"/>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97" name="Text Box 53"/>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0198" name="Oval 54"/>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99" name="Text Box 55"/>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200" name="Oval 56"/>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01" name="Text Box 57"/>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202" name="Text Box 59"/>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0203" name="Oval 60"/>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04" name="Text Box 61"/>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0205" name="Oval 62"/>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06" name="Text Box 63"/>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0207" name="Oval 64"/>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08" name="Text Box 65"/>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209" name="Oval 66"/>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10" name="Text Box 67"/>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211" name="Oval 68"/>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12" name="Text Box 69"/>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0213" name="Oval 70"/>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14" name="Text Box 71"/>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0215" name="Oval 72"/>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16" name="Text Box 73"/>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0217" name="Oval 74"/>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18" name="Text Box 75"/>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219" name="Oval 76"/>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20" name="Text Box 77"/>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0221" name="Oval 84"/>
              <p:cNvSpPr>
                <a:spLocks noChangeArrowheads="1"/>
              </p:cNvSpPr>
              <p:nvPr/>
            </p:nvSpPr>
            <p:spPr bwMode="auto">
              <a:xfrm>
                <a:off x="413543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22" name="Text Box 85"/>
              <p:cNvSpPr txBox="1">
                <a:spLocks noChangeArrowheads="1"/>
              </p:cNvSpPr>
              <p:nvPr/>
            </p:nvSpPr>
            <p:spPr bwMode="auto">
              <a:xfrm rot="-2137899">
                <a:off x="408305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223" name="Oval 86"/>
              <p:cNvSpPr>
                <a:spLocks noChangeArrowheads="1"/>
              </p:cNvSpPr>
              <p:nvPr/>
            </p:nvSpPr>
            <p:spPr bwMode="auto">
              <a:xfrm>
                <a:off x="48910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24" name="Text Box 87"/>
              <p:cNvSpPr txBox="1">
                <a:spLocks noChangeArrowheads="1"/>
              </p:cNvSpPr>
              <p:nvPr/>
            </p:nvSpPr>
            <p:spPr bwMode="auto">
              <a:xfrm rot="-2137899">
                <a:off x="483870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225" name="Oval 88"/>
              <p:cNvSpPr>
                <a:spLocks noChangeArrowheads="1"/>
              </p:cNvSpPr>
              <p:nvPr/>
            </p:nvSpPr>
            <p:spPr bwMode="auto">
              <a:xfrm>
                <a:off x="55641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26" name="Text Box 89"/>
              <p:cNvSpPr txBox="1">
                <a:spLocks noChangeArrowheads="1"/>
              </p:cNvSpPr>
              <p:nvPr/>
            </p:nvSpPr>
            <p:spPr bwMode="auto">
              <a:xfrm rot="-2137899">
                <a:off x="5257800" y="4479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0227" name="Oval 90"/>
              <p:cNvSpPr>
                <a:spLocks noChangeArrowheads="1"/>
              </p:cNvSpPr>
              <p:nvPr/>
            </p:nvSpPr>
            <p:spPr bwMode="auto">
              <a:xfrm>
                <a:off x="4519613" y="51641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28" name="Text Box 91"/>
              <p:cNvSpPr txBox="1">
                <a:spLocks noChangeArrowheads="1"/>
              </p:cNvSpPr>
              <p:nvPr/>
            </p:nvSpPr>
            <p:spPr bwMode="auto">
              <a:xfrm rot="-2137899">
                <a:off x="4467225" y="49339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229" name="Oval 92"/>
              <p:cNvSpPr>
                <a:spLocks noChangeArrowheads="1"/>
              </p:cNvSpPr>
              <p:nvPr/>
            </p:nvSpPr>
            <p:spPr bwMode="auto">
              <a:xfrm>
                <a:off x="6802438" y="48021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30" name="Text Box 93"/>
              <p:cNvSpPr txBox="1">
                <a:spLocks noChangeArrowheads="1"/>
              </p:cNvSpPr>
              <p:nvPr/>
            </p:nvSpPr>
            <p:spPr bwMode="auto">
              <a:xfrm rot="-2137899">
                <a:off x="6750050" y="45720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50231" name="Oval 94"/>
              <p:cNvSpPr>
                <a:spLocks noChangeArrowheads="1"/>
              </p:cNvSpPr>
              <p:nvPr/>
            </p:nvSpPr>
            <p:spPr bwMode="auto">
              <a:xfrm>
                <a:off x="3662363" y="5611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32" name="Text Box 95"/>
              <p:cNvSpPr txBox="1">
                <a:spLocks noChangeArrowheads="1"/>
              </p:cNvSpPr>
              <p:nvPr/>
            </p:nvSpPr>
            <p:spPr bwMode="auto">
              <a:xfrm rot="-2137899">
                <a:off x="3362325" y="56197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0233" name="Oval 96"/>
              <p:cNvSpPr>
                <a:spLocks noChangeArrowheads="1"/>
              </p:cNvSpPr>
              <p:nvPr/>
            </p:nvSpPr>
            <p:spPr bwMode="auto">
              <a:xfrm>
                <a:off x="4287838"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34" name="Text Box 97"/>
              <p:cNvSpPr txBox="1">
                <a:spLocks noChangeArrowheads="1"/>
              </p:cNvSpPr>
              <p:nvPr/>
            </p:nvSpPr>
            <p:spPr bwMode="auto">
              <a:xfrm rot="-2137899">
                <a:off x="4235450"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0235" name="Oval 98"/>
              <p:cNvSpPr>
                <a:spLocks noChangeArrowheads="1"/>
              </p:cNvSpPr>
              <p:nvPr/>
            </p:nvSpPr>
            <p:spPr bwMode="auto">
              <a:xfrm>
                <a:off x="52689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36" name="Text Box 99"/>
              <p:cNvSpPr txBox="1">
                <a:spLocks noChangeArrowheads="1"/>
              </p:cNvSpPr>
              <p:nvPr/>
            </p:nvSpPr>
            <p:spPr bwMode="auto">
              <a:xfrm rot="-2137899">
                <a:off x="52165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0237" name="Oval 100"/>
              <p:cNvSpPr>
                <a:spLocks noChangeArrowheads="1"/>
              </p:cNvSpPr>
              <p:nvPr/>
            </p:nvSpPr>
            <p:spPr bwMode="auto">
              <a:xfrm>
                <a:off x="62595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38" name="Text Box 101"/>
              <p:cNvSpPr txBox="1">
                <a:spLocks noChangeArrowheads="1"/>
              </p:cNvSpPr>
              <p:nvPr/>
            </p:nvSpPr>
            <p:spPr bwMode="auto">
              <a:xfrm rot="-2137899">
                <a:off x="62071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50239" name="Oval 102"/>
              <p:cNvSpPr>
                <a:spLocks noChangeArrowheads="1"/>
              </p:cNvSpPr>
              <p:nvPr/>
            </p:nvSpPr>
            <p:spPr bwMode="auto">
              <a:xfrm>
                <a:off x="3014663" y="45069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40" name="Text Box 103"/>
              <p:cNvSpPr txBox="1">
                <a:spLocks noChangeArrowheads="1"/>
              </p:cNvSpPr>
              <p:nvPr/>
            </p:nvSpPr>
            <p:spPr bwMode="auto">
              <a:xfrm rot="-2137899">
                <a:off x="2962275" y="42767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0241" name="Oval 104"/>
              <p:cNvSpPr>
                <a:spLocks noChangeArrowheads="1"/>
              </p:cNvSpPr>
              <p:nvPr/>
            </p:nvSpPr>
            <p:spPr bwMode="auto">
              <a:xfrm>
                <a:off x="2433638" y="27924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42" name="Text Box 105"/>
              <p:cNvSpPr txBox="1">
                <a:spLocks noChangeArrowheads="1"/>
              </p:cNvSpPr>
              <p:nvPr/>
            </p:nvSpPr>
            <p:spPr bwMode="auto">
              <a:xfrm rot="-2137899">
                <a:off x="2381250" y="25622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grpSp>
            <p:nvGrpSpPr>
              <p:cNvPr id="50243" name="Group 106"/>
              <p:cNvGrpSpPr>
                <a:grpSpLocks/>
              </p:cNvGrpSpPr>
              <p:nvPr/>
            </p:nvGrpSpPr>
            <p:grpSpPr bwMode="auto">
              <a:xfrm>
                <a:off x="2163763" y="1981200"/>
                <a:ext cx="5151438" cy="3721100"/>
                <a:chOff x="1363" y="1248"/>
                <a:chExt cx="3245" cy="2344"/>
              </a:xfrm>
            </p:grpSpPr>
            <p:grpSp>
              <p:nvGrpSpPr>
                <p:cNvPr id="50244" name="Group 107"/>
                <p:cNvGrpSpPr>
                  <a:grpSpLocks/>
                </p:cNvGrpSpPr>
                <p:nvPr/>
              </p:nvGrpSpPr>
              <p:grpSpPr bwMode="auto">
                <a:xfrm>
                  <a:off x="1421" y="1392"/>
                  <a:ext cx="2880" cy="2160"/>
                  <a:chOff x="1584" y="1344"/>
                  <a:chExt cx="2880" cy="2160"/>
                </a:xfrm>
              </p:grpSpPr>
              <p:sp>
                <p:nvSpPr>
                  <p:cNvPr id="50262" name="Rectangle 108"/>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63" name="Line 109"/>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4" name="Line 110"/>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5" name="Line 111"/>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6" name="Line 112"/>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7" name="Rectangle 113"/>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68" name="Rectangle 114"/>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69" name="Rectangle 115"/>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70" name="Rectangle 116"/>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71" name="Rectangle 117"/>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72" name="Rectangle 118"/>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73" name="Rectangle 119"/>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274" name="Rectangle 120"/>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50245" name="Text Box 121"/>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50246" name="Text Box 122"/>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50247" name="Text Box 123"/>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50248" name="Text Box 124"/>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50249" name="Text Box 125"/>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50250" name="Text Box 126"/>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50251" name="Text Box 127"/>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50252" name="Text Box 128"/>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50253" name="Text Box 129"/>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50254" name="Text Box 130"/>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50255" name="Text Box 131"/>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50256" name="Text Box 132"/>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50257" name="Text Box 133"/>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50258" name="Text Box 134"/>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50259" name="Text Box 135"/>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50260" name="Text Box 136"/>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50261" name="Text Box 137"/>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spTree>
    <p:extLst>
      <p:ext uri="{BB962C8B-B14F-4D97-AF65-F5344CB8AC3E}">
        <p14:creationId xmlns:p14="http://schemas.microsoft.com/office/powerpoint/2010/main" val="2471376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071563"/>
            <a:ext cx="8229600" cy="5429250"/>
          </a:xfrm>
        </p:spPr>
        <p:txBody>
          <a:bodyPr/>
          <a:lstStyle/>
          <a:p>
            <a:r>
              <a:rPr lang="en-US" altLang="en-US" sz="2800"/>
              <a:t>Jarak kontur 5 meter</a:t>
            </a:r>
          </a:p>
          <a:p>
            <a:pPr>
              <a:buFontTx/>
              <a:buNone/>
            </a:pPr>
            <a:endParaRPr lang="en-US" altLang="en-US" sz="2800"/>
          </a:p>
        </p:txBody>
      </p:sp>
      <p:grpSp>
        <p:nvGrpSpPr>
          <p:cNvPr id="51203" name="Group 3"/>
          <p:cNvGrpSpPr>
            <a:grpSpLocks/>
          </p:cNvGrpSpPr>
          <p:nvPr/>
        </p:nvGrpSpPr>
        <p:grpSpPr bwMode="auto">
          <a:xfrm>
            <a:off x="647700" y="1704975"/>
            <a:ext cx="7924800" cy="4724400"/>
            <a:chOff x="685800" y="1524000"/>
            <a:chExt cx="7924800" cy="4724400"/>
          </a:xfrm>
        </p:grpSpPr>
        <p:sp>
          <p:nvSpPr>
            <p:cNvPr id="51204" name="Rectangle 3"/>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51205" name="Group 105"/>
            <p:cNvGrpSpPr>
              <a:grpSpLocks/>
            </p:cNvGrpSpPr>
            <p:nvPr/>
          </p:nvGrpSpPr>
          <p:grpSpPr bwMode="auto">
            <a:xfrm>
              <a:off x="2163763" y="1965325"/>
              <a:ext cx="5151438" cy="3898900"/>
              <a:chOff x="2163763" y="1965325"/>
              <a:chExt cx="5151438" cy="3898900"/>
            </a:xfrm>
          </p:grpSpPr>
          <p:sp>
            <p:nvSpPr>
              <p:cNvPr id="51206" name="Oval 37"/>
              <p:cNvSpPr>
                <a:spLocks noChangeArrowheads="1"/>
              </p:cNvSpPr>
              <p:nvPr/>
            </p:nvSpPr>
            <p:spPr bwMode="auto">
              <a:xfrm>
                <a:off x="2855913" y="2195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7" name="Oval 38"/>
              <p:cNvSpPr>
                <a:spLocks noChangeArrowheads="1"/>
              </p:cNvSpPr>
              <p:nvPr/>
            </p:nvSpPr>
            <p:spPr bwMode="auto">
              <a:xfrm>
                <a:off x="3763963" y="2197100"/>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8" name="Oval 39"/>
              <p:cNvSpPr>
                <a:spLocks noChangeArrowheads="1"/>
              </p:cNvSpPr>
              <p:nvPr/>
            </p:nvSpPr>
            <p:spPr bwMode="auto">
              <a:xfrm>
                <a:off x="44148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09" name="Oval 40"/>
              <p:cNvSpPr>
                <a:spLocks noChangeArrowheads="1"/>
              </p:cNvSpPr>
              <p:nvPr/>
            </p:nvSpPr>
            <p:spPr bwMode="auto">
              <a:xfrm>
                <a:off x="508476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10" name="Oval 41"/>
              <p:cNvSpPr>
                <a:spLocks noChangeArrowheads="1"/>
              </p:cNvSpPr>
              <p:nvPr/>
            </p:nvSpPr>
            <p:spPr bwMode="auto">
              <a:xfrm>
                <a:off x="5916613"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11" name="Oval 42"/>
              <p:cNvSpPr>
                <a:spLocks noChangeArrowheads="1"/>
              </p:cNvSpPr>
              <p:nvPr/>
            </p:nvSpPr>
            <p:spPr bwMode="auto">
              <a:xfrm>
                <a:off x="6548438" y="2193925"/>
                <a:ext cx="46037" cy="460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12" name="Text Box 43"/>
              <p:cNvSpPr txBox="1">
                <a:spLocks noChangeArrowheads="1"/>
              </p:cNvSpPr>
              <p:nvPr/>
            </p:nvSpPr>
            <p:spPr bwMode="auto">
              <a:xfrm rot="-2137899">
                <a:off x="280352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1213" name="Text Box 44"/>
              <p:cNvSpPr txBox="1">
                <a:spLocks noChangeArrowheads="1"/>
              </p:cNvSpPr>
              <p:nvPr/>
            </p:nvSpPr>
            <p:spPr bwMode="auto">
              <a:xfrm rot="-2137899">
                <a:off x="3733800"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1214" name="Text Box 45"/>
              <p:cNvSpPr txBox="1">
                <a:spLocks noChangeArrowheads="1"/>
              </p:cNvSpPr>
              <p:nvPr/>
            </p:nvSpPr>
            <p:spPr bwMode="auto">
              <a:xfrm rot="-2137899">
                <a:off x="4114800" y="2209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1215" name="Text Box 46"/>
              <p:cNvSpPr txBox="1">
                <a:spLocks noChangeArrowheads="1"/>
              </p:cNvSpPr>
              <p:nvPr/>
            </p:nvSpPr>
            <p:spPr bwMode="auto">
              <a:xfrm rot="-2137899">
                <a:off x="50323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1216" name="Text Box 47"/>
              <p:cNvSpPr txBox="1">
                <a:spLocks noChangeArrowheads="1"/>
              </p:cNvSpPr>
              <p:nvPr/>
            </p:nvSpPr>
            <p:spPr bwMode="auto">
              <a:xfrm rot="-2137899">
                <a:off x="5629275" y="2193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17" name="Text Box 48"/>
              <p:cNvSpPr txBox="1">
                <a:spLocks noChangeArrowheads="1"/>
              </p:cNvSpPr>
              <p:nvPr/>
            </p:nvSpPr>
            <p:spPr bwMode="auto">
              <a:xfrm rot="-2137899">
                <a:off x="6492875" y="1965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18" name="Oval 50"/>
              <p:cNvSpPr>
                <a:spLocks noChangeArrowheads="1"/>
              </p:cNvSpPr>
              <p:nvPr/>
            </p:nvSpPr>
            <p:spPr bwMode="auto">
              <a:xfrm>
                <a:off x="3373438" y="27257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19" name="Oval 51"/>
              <p:cNvSpPr>
                <a:spLocks noChangeArrowheads="1"/>
              </p:cNvSpPr>
              <p:nvPr/>
            </p:nvSpPr>
            <p:spPr bwMode="auto">
              <a:xfrm>
                <a:off x="4516438" y="28305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0" name="Text Box 52"/>
              <p:cNvSpPr txBox="1">
                <a:spLocks noChangeArrowheads="1"/>
              </p:cNvSpPr>
              <p:nvPr/>
            </p:nvSpPr>
            <p:spPr bwMode="auto">
              <a:xfrm rot="-2137899">
                <a:off x="4464050" y="26003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1221" name="Oval 53"/>
              <p:cNvSpPr>
                <a:spLocks noChangeArrowheads="1"/>
              </p:cNvSpPr>
              <p:nvPr/>
            </p:nvSpPr>
            <p:spPr bwMode="auto">
              <a:xfrm>
                <a:off x="5659438" y="2992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2" name="Text Box 54"/>
              <p:cNvSpPr txBox="1">
                <a:spLocks noChangeArrowheads="1"/>
              </p:cNvSpPr>
              <p:nvPr/>
            </p:nvSpPr>
            <p:spPr bwMode="auto">
              <a:xfrm rot="-2137899">
                <a:off x="5607050" y="2762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23" name="Oval 55"/>
              <p:cNvSpPr>
                <a:spLocks noChangeArrowheads="1"/>
              </p:cNvSpPr>
              <p:nvPr/>
            </p:nvSpPr>
            <p:spPr bwMode="auto">
              <a:xfrm>
                <a:off x="5659438" y="24399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4" name="Text Box 56"/>
              <p:cNvSpPr txBox="1">
                <a:spLocks noChangeArrowheads="1"/>
              </p:cNvSpPr>
              <p:nvPr/>
            </p:nvSpPr>
            <p:spPr bwMode="auto">
              <a:xfrm rot="-2137899">
                <a:off x="5359400" y="24320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25" name="Oval 57"/>
              <p:cNvSpPr>
                <a:spLocks noChangeArrowheads="1"/>
              </p:cNvSpPr>
              <p:nvPr/>
            </p:nvSpPr>
            <p:spPr bwMode="auto">
              <a:xfrm>
                <a:off x="6805613" y="29257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6" name="Text Box 58"/>
              <p:cNvSpPr txBox="1">
                <a:spLocks noChangeArrowheads="1"/>
              </p:cNvSpPr>
              <p:nvPr/>
            </p:nvSpPr>
            <p:spPr bwMode="auto">
              <a:xfrm rot="-2137899">
                <a:off x="6753225" y="26955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1227" name="Oval 59"/>
              <p:cNvSpPr>
                <a:spLocks noChangeArrowheads="1"/>
              </p:cNvSpPr>
              <p:nvPr/>
            </p:nvSpPr>
            <p:spPr bwMode="auto">
              <a:xfrm>
                <a:off x="36591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28" name="Text Box 60"/>
              <p:cNvSpPr txBox="1">
                <a:spLocks noChangeArrowheads="1"/>
              </p:cNvSpPr>
              <p:nvPr/>
            </p:nvSpPr>
            <p:spPr bwMode="auto">
              <a:xfrm rot="-2137899">
                <a:off x="3362325" y="33464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1229" name="Oval 61"/>
              <p:cNvSpPr>
                <a:spLocks noChangeArrowheads="1"/>
              </p:cNvSpPr>
              <p:nvPr/>
            </p:nvSpPr>
            <p:spPr bwMode="auto">
              <a:xfrm>
                <a:off x="425926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0" name="Text Box 62"/>
              <p:cNvSpPr txBox="1">
                <a:spLocks noChangeArrowheads="1"/>
              </p:cNvSpPr>
              <p:nvPr/>
            </p:nvSpPr>
            <p:spPr bwMode="auto">
              <a:xfrm rot="-2137899">
                <a:off x="420687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1231" name="Oval 63"/>
              <p:cNvSpPr>
                <a:spLocks noChangeArrowheads="1"/>
              </p:cNvSpPr>
              <p:nvPr/>
            </p:nvSpPr>
            <p:spPr bwMode="auto">
              <a:xfrm>
                <a:off x="4776788" y="3325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2" name="Text Box 64"/>
              <p:cNvSpPr txBox="1">
                <a:spLocks noChangeArrowheads="1"/>
              </p:cNvSpPr>
              <p:nvPr/>
            </p:nvSpPr>
            <p:spPr bwMode="auto">
              <a:xfrm rot="-2137899">
                <a:off x="4495800" y="33528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33" name="Oval 65"/>
              <p:cNvSpPr>
                <a:spLocks noChangeArrowheads="1"/>
              </p:cNvSpPr>
              <p:nvPr/>
            </p:nvSpPr>
            <p:spPr bwMode="auto">
              <a:xfrm>
                <a:off x="5319713"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4" name="Text Box 66"/>
              <p:cNvSpPr txBox="1">
                <a:spLocks noChangeArrowheads="1"/>
              </p:cNvSpPr>
              <p:nvPr/>
            </p:nvSpPr>
            <p:spPr bwMode="auto">
              <a:xfrm rot="-2137899">
                <a:off x="5267325"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35" name="Oval 67"/>
              <p:cNvSpPr>
                <a:spLocks noChangeArrowheads="1"/>
              </p:cNvSpPr>
              <p:nvPr/>
            </p:nvSpPr>
            <p:spPr bwMode="auto">
              <a:xfrm>
                <a:off x="6338888" y="3335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6" name="Text Box 68"/>
              <p:cNvSpPr txBox="1">
                <a:spLocks noChangeArrowheads="1"/>
              </p:cNvSpPr>
              <p:nvPr/>
            </p:nvSpPr>
            <p:spPr bwMode="auto">
              <a:xfrm rot="-2137899">
                <a:off x="6286500" y="3105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1237" name="Oval 69"/>
              <p:cNvSpPr>
                <a:spLocks noChangeArrowheads="1"/>
              </p:cNvSpPr>
              <p:nvPr/>
            </p:nvSpPr>
            <p:spPr bwMode="auto">
              <a:xfrm>
                <a:off x="3373438" y="37544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8" name="Text Box 70"/>
              <p:cNvSpPr txBox="1">
                <a:spLocks noChangeArrowheads="1"/>
              </p:cNvSpPr>
              <p:nvPr/>
            </p:nvSpPr>
            <p:spPr bwMode="auto">
              <a:xfrm rot="-2137899">
                <a:off x="3321050" y="35242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1239" name="Oval 71"/>
              <p:cNvSpPr>
                <a:spLocks noChangeArrowheads="1"/>
              </p:cNvSpPr>
              <p:nvPr/>
            </p:nvSpPr>
            <p:spPr bwMode="auto">
              <a:xfrm>
                <a:off x="3376613" y="42306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0" name="Text Box 72"/>
              <p:cNvSpPr txBox="1">
                <a:spLocks noChangeArrowheads="1"/>
              </p:cNvSpPr>
              <p:nvPr/>
            </p:nvSpPr>
            <p:spPr bwMode="auto">
              <a:xfrm rot="-2137899">
                <a:off x="3324225" y="40005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1241" name="Oval 73"/>
              <p:cNvSpPr>
                <a:spLocks noChangeArrowheads="1"/>
              </p:cNvSpPr>
              <p:nvPr/>
            </p:nvSpPr>
            <p:spPr bwMode="auto">
              <a:xfrm>
                <a:off x="4516438" y="3916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2" name="Text Box 74"/>
              <p:cNvSpPr txBox="1">
                <a:spLocks noChangeArrowheads="1"/>
              </p:cNvSpPr>
              <p:nvPr/>
            </p:nvSpPr>
            <p:spPr bwMode="auto">
              <a:xfrm rot="-2137899">
                <a:off x="4464050" y="3686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43" name="Oval 75"/>
              <p:cNvSpPr>
                <a:spLocks noChangeArrowheads="1"/>
              </p:cNvSpPr>
              <p:nvPr/>
            </p:nvSpPr>
            <p:spPr bwMode="auto">
              <a:xfrm>
                <a:off x="5662613" y="429736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4" name="Text Box 76"/>
              <p:cNvSpPr txBox="1">
                <a:spLocks noChangeArrowheads="1"/>
              </p:cNvSpPr>
              <p:nvPr/>
            </p:nvSpPr>
            <p:spPr bwMode="auto">
              <a:xfrm rot="-2137899">
                <a:off x="5610225" y="406717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1245" name="Oval 83"/>
              <p:cNvSpPr>
                <a:spLocks noChangeArrowheads="1"/>
              </p:cNvSpPr>
              <p:nvPr/>
            </p:nvSpPr>
            <p:spPr bwMode="auto">
              <a:xfrm>
                <a:off x="413543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6" name="Text Box 84"/>
              <p:cNvSpPr txBox="1">
                <a:spLocks noChangeArrowheads="1"/>
              </p:cNvSpPr>
              <p:nvPr/>
            </p:nvSpPr>
            <p:spPr bwMode="auto">
              <a:xfrm rot="-2137899">
                <a:off x="408305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47" name="Oval 85"/>
              <p:cNvSpPr>
                <a:spLocks noChangeArrowheads="1"/>
              </p:cNvSpPr>
              <p:nvPr/>
            </p:nvSpPr>
            <p:spPr bwMode="auto">
              <a:xfrm>
                <a:off x="48910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8" name="Text Box 86"/>
              <p:cNvSpPr txBox="1">
                <a:spLocks noChangeArrowheads="1"/>
              </p:cNvSpPr>
              <p:nvPr/>
            </p:nvSpPr>
            <p:spPr bwMode="auto">
              <a:xfrm rot="-2137899">
                <a:off x="4838700" y="4248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49" name="Oval 87"/>
              <p:cNvSpPr>
                <a:spLocks noChangeArrowheads="1"/>
              </p:cNvSpPr>
              <p:nvPr/>
            </p:nvSpPr>
            <p:spPr bwMode="auto">
              <a:xfrm>
                <a:off x="5564188" y="4478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0" name="Text Box 88"/>
              <p:cNvSpPr txBox="1">
                <a:spLocks noChangeArrowheads="1"/>
              </p:cNvSpPr>
              <p:nvPr/>
            </p:nvSpPr>
            <p:spPr bwMode="auto">
              <a:xfrm rot="-2137899">
                <a:off x="5257800" y="44799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1251" name="Oval 89"/>
              <p:cNvSpPr>
                <a:spLocks noChangeArrowheads="1"/>
              </p:cNvSpPr>
              <p:nvPr/>
            </p:nvSpPr>
            <p:spPr bwMode="auto">
              <a:xfrm>
                <a:off x="4519613" y="51641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2" name="Text Box 90"/>
              <p:cNvSpPr txBox="1">
                <a:spLocks noChangeArrowheads="1"/>
              </p:cNvSpPr>
              <p:nvPr/>
            </p:nvSpPr>
            <p:spPr bwMode="auto">
              <a:xfrm rot="-2137899">
                <a:off x="4467225" y="49339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53" name="Oval 91"/>
              <p:cNvSpPr>
                <a:spLocks noChangeArrowheads="1"/>
              </p:cNvSpPr>
              <p:nvPr/>
            </p:nvSpPr>
            <p:spPr bwMode="auto">
              <a:xfrm>
                <a:off x="6802438" y="480218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4" name="Text Box 92"/>
              <p:cNvSpPr txBox="1">
                <a:spLocks noChangeArrowheads="1"/>
              </p:cNvSpPr>
              <p:nvPr/>
            </p:nvSpPr>
            <p:spPr bwMode="auto">
              <a:xfrm rot="-2137899">
                <a:off x="6750050" y="45720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51255" name="Oval 93"/>
              <p:cNvSpPr>
                <a:spLocks noChangeArrowheads="1"/>
              </p:cNvSpPr>
              <p:nvPr/>
            </p:nvSpPr>
            <p:spPr bwMode="auto">
              <a:xfrm>
                <a:off x="3662363" y="56118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6" name="Text Box 94"/>
              <p:cNvSpPr txBox="1">
                <a:spLocks noChangeArrowheads="1"/>
              </p:cNvSpPr>
              <p:nvPr/>
            </p:nvSpPr>
            <p:spPr bwMode="auto">
              <a:xfrm rot="-2137899">
                <a:off x="3362325" y="56197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1257" name="Oval 95"/>
              <p:cNvSpPr>
                <a:spLocks noChangeArrowheads="1"/>
              </p:cNvSpPr>
              <p:nvPr/>
            </p:nvSpPr>
            <p:spPr bwMode="auto">
              <a:xfrm>
                <a:off x="4287838"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58" name="Text Box 96"/>
              <p:cNvSpPr txBox="1">
                <a:spLocks noChangeArrowheads="1"/>
              </p:cNvSpPr>
              <p:nvPr/>
            </p:nvSpPr>
            <p:spPr bwMode="auto">
              <a:xfrm rot="-2137899">
                <a:off x="4235450"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1259" name="Oval 97"/>
              <p:cNvSpPr>
                <a:spLocks noChangeArrowheads="1"/>
              </p:cNvSpPr>
              <p:nvPr/>
            </p:nvSpPr>
            <p:spPr bwMode="auto">
              <a:xfrm>
                <a:off x="52689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0" name="Text Box 98"/>
              <p:cNvSpPr txBox="1">
                <a:spLocks noChangeArrowheads="1"/>
              </p:cNvSpPr>
              <p:nvPr/>
            </p:nvSpPr>
            <p:spPr bwMode="auto">
              <a:xfrm rot="-2137899">
                <a:off x="52165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1261" name="Oval 99"/>
              <p:cNvSpPr>
                <a:spLocks noChangeArrowheads="1"/>
              </p:cNvSpPr>
              <p:nvPr/>
            </p:nvSpPr>
            <p:spPr bwMode="auto">
              <a:xfrm>
                <a:off x="6259513" y="5621338"/>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2" name="Text Box 100"/>
              <p:cNvSpPr txBox="1">
                <a:spLocks noChangeArrowheads="1"/>
              </p:cNvSpPr>
              <p:nvPr/>
            </p:nvSpPr>
            <p:spPr bwMode="auto">
              <a:xfrm rot="-2137899">
                <a:off x="6207125" y="53911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51263" name="Oval 101"/>
              <p:cNvSpPr>
                <a:spLocks noChangeArrowheads="1"/>
              </p:cNvSpPr>
              <p:nvPr/>
            </p:nvSpPr>
            <p:spPr bwMode="auto">
              <a:xfrm>
                <a:off x="3014663" y="45069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4" name="Text Box 102"/>
              <p:cNvSpPr txBox="1">
                <a:spLocks noChangeArrowheads="1"/>
              </p:cNvSpPr>
              <p:nvPr/>
            </p:nvSpPr>
            <p:spPr bwMode="auto">
              <a:xfrm rot="-2137899">
                <a:off x="2962275" y="42767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1265" name="Oval 103"/>
              <p:cNvSpPr>
                <a:spLocks noChangeArrowheads="1"/>
              </p:cNvSpPr>
              <p:nvPr/>
            </p:nvSpPr>
            <p:spPr bwMode="auto">
              <a:xfrm>
                <a:off x="2433638" y="2792413"/>
                <a:ext cx="46037" cy="460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6" name="Text Box 104"/>
              <p:cNvSpPr txBox="1">
                <a:spLocks noChangeArrowheads="1"/>
              </p:cNvSpPr>
              <p:nvPr/>
            </p:nvSpPr>
            <p:spPr bwMode="auto">
              <a:xfrm rot="-2137899">
                <a:off x="2381250" y="25622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1267" name="Freeform 105"/>
              <p:cNvSpPr>
                <a:spLocks/>
              </p:cNvSpPr>
              <p:nvPr/>
            </p:nvSpPr>
            <p:spPr bwMode="auto">
              <a:xfrm>
                <a:off x="2876550" y="2216150"/>
                <a:ext cx="914400" cy="546100"/>
              </a:xfrm>
              <a:custGeom>
                <a:avLst/>
                <a:gdLst>
                  <a:gd name="T0" fmla="*/ 0 w 576"/>
                  <a:gd name="T1" fmla="*/ 0 h 344"/>
                  <a:gd name="T2" fmla="*/ 2147483647 w 576"/>
                  <a:gd name="T3" fmla="*/ 2147483647 h 344"/>
                  <a:gd name="T4" fmla="*/ 2147483647 w 576"/>
                  <a:gd name="T5" fmla="*/ 2147483647 h 344"/>
                  <a:gd name="T6" fmla="*/ 2147483647 w 576"/>
                  <a:gd name="T7" fmla="*/ 2147483647 h 344"/>
                  <a:gd name="T8" fmla="*/ 2147483647 w 576"/>
                  <a:gd name="T9" fmla="*/ 2147483647 h 344"/>
                  <a:gd name="T10" fmla="*/ 2147483647 w 576"/>
                  <a:gd name="T11" fmla="*/ 2147483647 h 344"/>
                  <a:gd name="T12" fmla="*/ 2147483647 w 576"/>
                  <a:gd name="T13" fmla="*/ 0 h 344"/>
                  <a:gd name="T14" fmla="*/ 0 60000 65536"/>
                  <a:gd name="T15" fmla="*/ 0 60000 65536"/>
                  <a:gd name="T16" fmla="*/ 0 60000 65536"/>
                  <a:gd name="T17" fmla="*/ 0 60000 65536"/>
                  <a:gd name="T18" fmla="*/ 0 60000 65536"/>
                  <a:gd name="T19" fmla="*/ 0 60000 65536"/>
                  <a:gd name="T20" fmla="*/ 0 60000 65536"/>
                  <a:gd name="T21" fmla="*/ 0 w 576"/>
                  <a:gd name="T22" fmla="*/ 0 h 344"/>
                  <a:gd name="T23" fmla="*/ 576 w 57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44">
                    <a:moveTo>
                      <a:pt x="0" y="0"/>
                    </a:moveTo>
                    <a:cubicBezTo>
                      <a:pt x="11" y="19"/>
                      <a:pt x="35" y="71"/>
                      <a:pt x="64" y="112"/>
                    </a:cubicBezTo>
                    <a:cubicBezTo>
                      <a:pt x="93" y="153"/>
                      <a:pt x="128" y="210"/>
                      <a:pt x="172" y="248"/>
                    </a:cubicBezTo>
                    <a:cubicBezTo>
                      <a:pt x="216" y="286"/>
                      <a:pt x="278" y="336"/>
                      <a:pt x="328" y="340"/>
                    </a:cubicBezTo>
                    <a:cubicBezTo>
                      <a:pt x="378" y="344"/>
                      <a:pt x="436" y="307"/>
                      <a:pt x="472" y="272"/>
                    </a:cubicBezTo>
                    <a:cubicBezTo>
                      <a:pt x="508" y="237"/>
                      <a:pt x="527" y="177"/>
                      <a:pt x="544" y="132"/>
                    </a:cubicBezTo>
                    <a:cubicBezTo>
                      <a:pt x="561" y="87"/>
                      <a:pt x="569" y="27"/>
                      <a:pt x="576"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68" name="Text Box 106"/>
              <p:cNvSpPr txBox="1">
                <a:spLocks noChangeArrowheads="1"/>
              </p:cNvSpPr>
              <p:nvPr/>
            </p:nvSpPr>
            <p:spPr bwMode="auto">
              <a:xfrm rot="-2137899">
                <a:off x="3321050" y="24955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1269" name="Freeform 107"/>
              <p:cNvSpPr>
                <a:spLocks/>
              </p:cNvSpPr>
              <p:nvPr/>
            </p:nvSpPr>
            <p:spPr bwMode="auto">
              <a:xfrm>
                <a:off x="2457450" y="2209800"/>
                <a:ext cx="1974850" cy="1773238"/>
              </a:xfrm>
              <a:custGeom>
                <a:avLst/>
                <a:gdLst>
                  <a:gd name="T0" fmla="*/ 0 w 1244"/>
                  <a:gd name="T1" fmla="*/ 2147483647 h 1117"/>
                  <a:gd name="T2" fmla="*/ 2147483647 w 1244"/>
                  <a:gd name="T3" fmla="*/ 2147483647 h 1117"/>
                  <a:gd name="T4" fmla="*/ 2147483647 w 1244"/>
                  <a:gd name="T5" fmla="*/ 2147483647 h 1117"/>
                  <a:gd name="T6" fmla="*/ 2147483647 w 1244"/>
                  <a:gd name="T7" fmla="*/ 2147483647 h 1117"/>
                  <a:gd name="T8" fmla="*/ 2147483647 w 1244"/>
                  <a:gd name="T9" fmla="*/ 2147483647 h 1117"/>
                  <a:gd name="T10" fmla="*/ 2147483647 w 1244"/>
                  <a:gd name="T11" fmla="*/ 2147483647 h 1117"/>
                  <a:gd name="T12" fmla="*/ 2147483647 w 1244"/>
                  <a:gd name="T13" fmla="*/ 2147483647 h 1117"/>
                  <a:gd name="T14" fmla="*/ 2147483647 w 1244"/>
                  <a:gd name="T15" fmla="*/ 2147483647 h 1117"/>
                  <a:gd name="T16" fmla="*/ 2147483647 w 1244"/>
                  <a:gd name="T17" fmla="*/ 0 h 1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4"/>
                  <a:gd name="T28" fmla="*/ 0 h 1117"/>
                  <a:gd name="T29" fmla="*/ 1244 w 1244"/>
                  <a:gd name="T30" fmla="*/ 1117 h 1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4" h="1117">
                    <a:moveTo>
                      <a:pt x="0" y="380"/>
                    </a:moveTo>
                    <a:cubicBezTo>
                      <a:pt x="21" y="428"/>
                      <a:pt x="81" y="563"/>
                      <a:pt x="128" y="668"/>
                    </a:cubicBezTo>
                    <a:cubicBezTo>
                      <a:pt x="175" y="773"/>
                      <a:pt x="232" y="938"/>
                      <a:pt x="284" y="1012"/>
                    </a:cubicBezTo>
                    <a:cubicBezTo>
                      <a:pt x="336" y="1086"/>
                      <a:pt x="389" y="1117"/>
                      <a:pt x="440" y="1112"/>
                    </a:cubicBezTo>
                    <a:cubicBezTo>
                      <a:pt x="491" y="1107"/>
                      <a:pt x="547" y="1033"/>
                      <a:pt x="592" y="980"/>
                    </a:cubicBezTo>
                    <a:cubicBezTo>
                      <a:pt x="637" y="927"/>
                      <a:pt x="681" y="840"/>
                      <a:pt x="712" y="796"/>
                    </a:cubicBezTo>
                    <a:cubicBezTo>
                      <a:pt x="743" y="752"/>
                      <a:pt x="713" y="799"/>
                      <a:pt x="776" y="716"/>
                    </a:cubicBezTo>
                    <a:cubicBezTo>
                      <a:pt x="839" y="633"/>
                      <a:pt x="1010" y="419"/>
                      <a:pt x="1088" y="300"/>
                    </a:cubicBezTo>
                    <a:cubicBezTo>
                      <a:pt x="1166" y="181"/>
                      <a:pt x="1211" y="63"/>
                      <a:pt x="12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0" name="Freeform 108"/>
              <p:cNvSpPr>
                <a:spLocks/>
              </p:cNvSpPr>
              <p:nvPr/>
            </p:nvSpPr>
            <p:spPr bwMode="auto">
              <a:xfrm>
                <a:off x="3022600" y="2216150"/>
                <a:ext cx="2082800" cy="2305050"/>
              </a:xfrm>
              <a:custGeom>
                <a:avLst/>
                <a:gdLst>
                  <a:gd name="T0" fmla="*/ 0 w 1312"/>
                  <a:gd name="T1" fmla="*/ 2147483647 h 1452"/>
                  <a:gd name="T2" fmla="*/ 2147483647 w 1312"/>
                  <a:gd name="T3" fmla="*/ 2147483647 h 1452"/>
                  <a:gd name="T4" fmla="*/ 2147483647 w 1312"/>
                  <a:gd name="T5" fmla="*/ 2147483647 h 1452"/>
                  <a:gd name="T6" fmla="*/ 2147483647 w 1312"/>
                  <a:gd name="T7" fmla="*/ 2147483647 h 1452"/>
                  <a:gd name="T8" fmla="*/ 2147483647 w 1312"/>
                  <a:gd name="T9" fmla="*/ 2147483647 h 1452"/>
                  <a:gd name="T10" fmla="*/ 2147483647 w 1312"/>
                  <a:gd name="T11" fmla="*/ 2147483647 h 1452"/>
                  <a:gd name="T12" fmla="*/ 2147483647 w 1312"/>
                  <a:gd name="T13" fmla="*/ 2147483647 h 1452"/>
                  <a:gd name="T14" fmla="*/ 2147483647 w 1312"/>
                  <a:gd name="T15" fmla="*/ 2147483647 h 1452"/>
                  <a:gd name="T16" fmla="*/ 2147483647 w 1312"/>
                  <a:gd name="T17" fmla="*/ 2147483647 h 1452"/>
                  <a:gd name="T18" fmla="*/ 2147483647 w 1312"/>
                  <a:gd name="T19" fmla="*/ 0 h 1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2"/>
                  <a:gd name="T31" fmla="*/ 0 h 1452"/>
                  <a:gd name="T32" fmla="*/ 1312 w 1312"/>
                  <a:gd name="T33" fmla="*/ 1452 h 1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2" h="1452">
                    <a:moveTo>
                      <a:pt x="0" y="1452"/>
                    </a:moveTo>
                    <a:cubicBezTo>
                      <a:pt x="25" y="1434"/>
                      <a:pt x="49" y="1417"/>
                      <a:pt x="76" y="1400"/>
                    </a:cubicBezTo>
                    <a:cubicBezTo>
                      <a:pt x="103" y="1383"/>
                      <a:pt x="137" y="1371"/>
                      <a:pt x="164" y="1352"/>
                    </a:cubicBezTo>
                    <a:cubicBezTo>
                      <a:pt x="191" y="1333"/>
                      <a:pt x="167" y="1345"/>
                      <a:pt x="236" y="1284"/>
                    </a:cubicBezTo>
                    <a:cubicBezTo>
                      <a:pt x="305" y="1223"/>
                      <a:pt x="483" y="1083"/>
                      <a:pt x="576" y="988"/>
                    </a:cubicBezTo>
                    <a:cubicBezTo>
                      <a:pt x="669" y="893"/>
                      <a:pt x="739" y="788"/>
                      <a:pt x="792" y="716"/>
                    </a:cubicBezTo>
                    <a:cubicBezTo>
                      <a:pt x="845" y="644"/>
                      <a:pt x="865" y="609"/>
                      <a:pt x="892" y="556"/>
                    </a:cubicBezTo>
                    <a:cubicBezTo>
                      <a:pt x="919" y="503"/>
                      <a:pt x="919" y="468"/>
                      <a:pt x="956" y="400"/>
                    </a:cubicBezTo>
                    <a:cubicBezTo>
                      <a:pt x="993" y="332"/>
                      <a:pt x="1057" y="215"/>
                      <a:pt x="1116" y="148"/>
                    </a:cubicBezTo>
                    <a:cubicBezTo>
                      <a:pt x="1175" y="81"/>
                      <a:pt x="1271" y="31"/>
                      <a:pt x="1312"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1" name="Freeform 109"/>
              <p:cNvSpPr>
                <a:spLocks/>
              </p:cNvSpPr>
              <p:nvPr/>
            </p:nvSpPr>
            <p:spPr bwMode="auto">
              <a:xfrm>
                <a:off x="3684588" y="2211388"/>
                <a:ext cx="2265362" cy="3425825"/>
              </a:xfrm>
              <a:custGeom>
                <a:avLst/>
                <a:gdLst>
                  <a:gd name="T0" fmla="*/ 0 w 1427"/>
                  <a:gd name="T1" fmla="*/ 2147483647 h 2158"/>
                  <a:gd name="T2" fmla="*/ 2147483647 w 1427"/>
                  <a:gd name="T3" fmla="*/ 2147483647 h 2158"/>
                  <a:gd name="T4" fmla="*/ 2147483647 w 1427"/>
                  <a:gd name="T5" fmla="*/ 2147483647 h 2158"/>
                  <a:gd name="T6" fmla="*/ 2147483647 w 1427"/>
                  <a:gd name="T7" fmla="*/ 2147483647 h 2158"/>
                  <a:gd name="T8" fmla="*/ 2147483647 w 1427"/>
                  <a:gd name="T9" fmla="*/ 2147483647 h 2158"/>
                  <a:gd name="T10" fmla="*/ 2147483647 w 1427"/>
                  <a:gd name="T11" fmla="*/ 2147483647 h 2158"/>
                  <a:gd name="T12" fmla="*/ 2147483647 w 1427"/>
                  <a:gd name="T13" fmla="*/ 2147483647 h 2158"/>
                  <a:gd name="T14" fmla="*/ 2147483647 w 1427"/>
                  <a:gd name="T15" fmla="*/ 2147483647 h 2158"/>
                  <a:gd name="T16" fmla="*/ 2147483647 w 1427"/>
                  <a:gd name="T17" fmla="*/ 2147483647 h 2158"/>
                  <a:gd name="T18" fmla="*/ 2147483647 w 1427"/>
                  <a:gd name="T19" fmla="*/ 2147483647 h 2158"/>
                  <a:gd name="T20" fmla="*/ 2147483647 w 1427"/>
                  <a:gd name="T21" fmla="*/ 2147483647 h 2158"/>
                  <a:gd name="T22" fmla="*/ 2147483647 w 1427"/>
                  <a:gd name="T23" fmla="*/ 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7"/>
                  <a:gd name="T37" fmla="*/ 0 h 2158"/>
                  <a:gd name="T38" fmla="*/ 1427 w 1427"/>
                  <a:gd name="T39" fmla="*/ 2158 h 2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7" h="2158">
                    <a:moveTo>
                      <a:pt x="0" y="2158"/>
                    </a:moveTo>
                    <a:cubicBezTo>
                      <a:pt x="28" y="2106"/>
                      <a:pt x="118" y="1968"/>
                      <a:pt x="168" y="1848"/>
                    </a:cubicBezTo>
                    <a:cubicBezTo>
                      <a:pt x="218" y="1728"/>
                      <a:pt x="260" y="1537"/>
                      <a:pt x="301" y="1440"/>
                    </a:cubicBezTo>
                    <a:cubicBezTo>
                      <a:pt x="342" y="1343"/>
                      <a:pt x="373" y="1326"/>
                      <a:pt x="413" y="1268"/>
                    </a:cubicBezTo>
                    <a:cubicBezTo>
                      <a:pt x="453" y="1210"/>
                      <a:pt x="501" y="1161"/>
                      <a:pt x="542" y="1092"/>
                    </a:cubicBezTo>
                    <a:cubicBezTo>
                      <a:pt x="583" y="1023"/>
                      <a:pt x="632" y="917"/>
                      <a:pt x="658" y="855"/>
                    </a:cubicBezTo>
                    <a:cubicBezTo>
                      <a:pt x="684" y="793"/>
                      <a:pt x="668" y="783"/>
                      <a:pt x="697" y="722"/>
                    </a:cubicBezTo>
                    <a:cubicBezTo>
                      <a:pt x="726" y="661"/>
                      <a:pt x="782" y="560"/>
                      <a:pt x="834" y="490"/>
                    </a:cubicBezTo>
                    <a:cubicBezTo>
                      <a:pt x="886" y="420"/>
                      <a:pt x="938" y="357"/>
                      <a:pt x="1010" y="301"/>
                    </a:cubicBezTo>
                    <a:cubicBezTo>
                      <a:pt x="1082" y="245"/>
                      <a:pt x="1205" y="193"/>
                      <a:pt x="1264" y="154"/>
                    </a:cubicBezTo>
                    <a:cubicBezTo>
                      <a:pt x="1323" y="115"/>
                      <a:pt x="1336" y="94"/>
                      <a:pt x="1363" y="68"/>
                    </a:cubicBezTo>
                    <a:cubicBezTo>
                      <a:pt x="1390" y="42"/>
                      <a:pt x="1414" y="14"/>
                      <a:pt x="1427"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2" name="Freeform 110"/>
              <p:cNvSpPr>
                <a:spLocks/>
              </p:cNvSpPr>
              <p:nvPr/>
            </p:nvSpPr>
            <p:spPr bwMode="auto">
              <a:xfrm>
                <a:off x="5287963" y="2954338"/>
                <a:ext cx="1536700" cy="2682875"/>
              </a:xfrm>
              <a:custGeom>
                <a:avLst/>
                <a:gdLst>
                  <a:gd name="T0" fmla="*/ 0 w 968"/>
                  <a:gd name="T1" fmla="*/ 2147483647 h 1690"/>
                  <a:gd name="T2" fmla="*/ 2147483647 w 968"/>
                  <a:gd name="T3" fmla="*/ 2147483647 h 1690"/>
                  <a:gd name="T4" fmla="*/ 2147483647 w 968"/>
                  <a:gd name="T5" fmla="*/ 2147483647 h 1690"/>
                  <a:gd name="T6" fmla="*/ 2147483647 w 968"/>
                  <a:gd name="T7" fmla="*/ 2147483647 h 1690"/>
                  <a:gd name="T8" fmla="*/ 2147483647 w 968"/>
                  <a:gd name="T9" fmla="*/ 2147483647 h 1690"/>
                  <a:gd name="T10" fmla="*/ 2147483647 w 968"/>
                  <a:gd name="T11" fmla="*/ 2147483647 h 1690"/>
                  <a:gd name="T12" fmla="*/ 2147483647 w 968"/>
                  <a:gd name="T13" fmla="*/ 2147483647 h 1690"/>
                  <a:gd name="T14" fmla="*/ 2147483647 w 968"/>
                  <a:gd name="T15" fmla="*/ 2147483647 h 1690"/>
                  <a:gd name="T16" fmla="*/ 2147483647 w 968"/>
                  <a:gd name="T17" fmla="*/ 2147483647 h 1690"/>
                  <a:gd name="T18" fmla="*/ 2147483647 w 968"/>
                  <a:gd name="T19" fmla="*/ 0 h 1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8"/>
                  <a:gd name="T31" fmla="*/ 0 h 1690"/>
                  <a:gd name="T32" fmla="*/ 968 w 968"/>
                  <a:gd name="T33" fmla="*/ 1690 h 1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8" h="1690">
                    <a:moveTo>
                      <a:pt x="0" y="1690"/>
                    </a:moveTo>
                    <a:cubicBezTo>
                      <a:pt x="13" y="1658"/>
                      <a:pt x="57" y="1562"/>
                      <a:pt x="78" y="1496"/>
                    </a:cubicBezTo>
                    <a:cubicBezTo>
                      <a:pt x="99" y="1430"/>
                      <a:pt x="107" y="1381"/>
                      <a:pt x="125" y="1294"/>
                    </a:cubicBezTo>
                    <a:cubicBezTo>
                      <a:pt x="143" y="1207"/>
                      <a:pt x="168" y="1050"/>
                      <a:pt x="189" y="976"/>
                    </a:cubicBezTo>
                    <a:cubicBezTo>
                      <a:pt x="210" y="902"/>
                      <a:pt x="208" y="901"/>
                      <a:pt x="250" y="851"/>
                    </a:cubicBezTo>
                    <a:cubicBezTo>
                      <a:pt x="292" y="801"/>
                      <a:pt x="380" y="750"/>
                      <a:pt x="439" y="675"/>
                    </a:cubicBezTo>
                    <a:cubicBezTo>
                      <a:pt x="498" y="600"/>
                      <a:pt x="562" y="475"/>
                      <a:pt x="602" y="404"/>
                    </a:cubicBezTo>
                    <a:cubicBezTo>
                      <a:pt x="642" y="333"/>
                      <a:pt x="645" y="304"/>
                      <a:pt x="680" y="250"/>
                    </a:cubicBezTo>
                    <a:cubicBezTo>
                      <a:pt x="715" y="196"/>
                      <a:pt x="765" y="124"/>
                      <a:pt x="813" y="82"/>
                    </a:cubicBezTo>
                    <a:cubicBezTo>
                      <a:pt x="861" y="40"/>
                      <a:pt x="936" y="17"/>
                      <a:pt x="968"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3" name="Freeform 111"/>
              <p:cNvSpPr>
                <a:spLocks/>
              </p:cNvSpPr>
              <p:nvPr/>
            </p:nvSpPr>
            <p:spPr bwMode="auto">
              <a:xfrm>
                <a:off x="4313238" y="2211388"/>
                <a:ext cx="2257425" cy="3425825"/>
              </a:xfrm>
              <a:custGeom>
                <a:avLst/>
                <a:gdLst>
                  <a:gd name="T0" fmla="*/ 0 w 1422"/>
                  <a:gd name="T1" fmla="*/ 2147483647 h 2158"/>
                  <a:gd name="T2" fmla="*/ 2147483647 w 1422"/>
                  <a:gd name="T3" fmla="*/ 2147483647 h 2158"/>
                  <a:gd name="T4" fmla="*/ 2147483647 w 1422"/>
                  <a:gd name="T5" fmla="*/ 2147483647 h 2158"/>
                  <a:gd name="T6" fmla="*/ 2147483647 w 1422"/>
                  <a:gd name="T7" fmla="*/ 2147483647 h 2158"/>
                  <a:gd name="T8" fmla="*/ 2147483647 w 1422"/>
                  <a:gd name="T9" fmla="*/ 2147483647 h 2158"/>
                  <a:gd name="T10" fmla="*/ 2147483647 w 1422"/>
                  <a:gd name="T11" fmla="*/ 2147483647 h 2158"/>
                  <a:gd name="T12" fmla="*/ 2147483647 w 1422"/>
                  <a:gd name="T13" fmla="*/ 2147483647 h 2158"/>
                  <a:gd name="T14" fmla="*/ 2147483647 w 1422"/>
                  <a:gd name="T15" fmla="*/ 2147483647 h 2158"/>
                  <a:gd name="T16" fmla="*/ 2147483647 w 1422"/>
                  <a:gd name="T17" fmla="*/ 2147483647 h 2158"/>
                  <a:gd name="T18" fmla="*/ 2147483647 w 1422"/>
                  <a:gd name="T19" fmla="*/ 2147483647 h 2158"/>
                  <a:gd name="T20" fmla="*/ 2147483647 w 1422"/>
                  <a:gd name="T21" fmla="*/ 0 h 2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2"/>
                  <a:gd name="T34" fmla="*/ 0 h 2158"/>
                  <a:gd name="T35" fmla="*/ 1422 w 1422"/>
                  <a:gd name="T36" fmla="*/ 2158 h 2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2" h="2158">
                    <a:moveTo>
                      <a:pt x="0" y="2158"/>
                    </a:moveTo>
                    <a:cubicBezTo>
                      <a:pt x="9" y="2134"/>
                      <a:pt x="32" y="2064"/>
                      <a:pt x="56" y="2016"/>
                    </a:cubicBezTo>
                    <a:cubicBezTo>
                      <a:pt x="80" y="1968"/>
                      <a:pt x="108" y="1931"/>
                      <a:pt x="146" y="1870"/>
                    </a:cubicBezTo>
                    <a:cubicBezTo>
                      <a:pt x="184" y="1809"/>
                      <a:pt x="244" y="1722"/>
                      <a:pt x="283" y="1650"/>
                    </a:cubicBezTo>
                    <a:cubicBezTo>
                      <a:pt x="322" y="1578"/>
                      <a:pt x="342" y="1550"/>
                      <a:pt x="382" y="1440"/>
                    </a:cubicBezTo>
                    <a:cubicBezTo>
                      <a:pt x="422" y="1330"/>
                      <a:pt x="479" y="1108"/>
                      <a:pt x="524" y="988"/>
                    </a:cubicBezTo>
                    <a:cubicBezTo>
                      <a:pt x="569" y="868"/>
                      <a:pt x="616" y="784"/>
                      <a:pt x="653" y="718"/>
                    </a:cubicBezTo>
                    <a:cubicBezTo>
                      <a:pt x="690" y="652"/>
                      <a:pt x="713" y="629"/>
                      <a:pt x="748" y="593"/>
                    </a:cubicBezTo>
                    <a:cubicBezTo>
                      <a:pt x="783" y="557"/>
                      <a:pt x="782" y="563"/>
                      <a:pt x="864" y="503"/>
                    </a:cubicBezTo>
                    <a:cubicBezTo>
                      <a:pt x="946" y="443"/>
                      <a:pt x="1149" y="316"/>
                      <a:pt x="1242" y="232"/>
                    </a:cubicBezTo>
                    <a:cubicBezTo>
                      <a:pt x="1335" y="148"/>
                      <a:pt x="1385" y="48"/>
                      <a:pt x="1422"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74" name="Freeform 112"/>
              <p:cNvSpPr>
                <a:spLocks/>
              </p:cNvSpPr>
              <p:nvPr/>
            </p:nvSpPr>
            <p:spPr bwMode="auto">
              <a:xfrm>
                <a:off x="6278563" y="4824413"/>
                <a:ext cx="546100" cy="819150"/>
              </a:xfrm>
              <a:custGeom>
                <a:avLst/>
                <a:gdLst>
                  <a:gd name="T0" fmla="*/ 0 w 344"/>
                  <a:gd name="T1" fmla="*/ 2147483647 h 516"/>
                  <a:gd name="T2" fmla="*/ 2147483647 w 344"/>
                  <a:gd name="T3" fmla="*/ 2147483647 h 516"/>
                  <a:gd name="T4" fmla="*/ 2147483647 w 344"/>
                  <a:gd name="T5" fmla="*/ 2147483647 h 516"/>
                  <a:gd name="T6" fmla="*/ 2147483647 w 344"/>
                  <a:gd name="T7" fmla="*/ 0 h 516"/>
                  <a:gd name="T8" fmla="*/ 0 60000 65536"/>
                  <a:gd name="T9" fmla="*/ 0 60000 65536"/>
                  <a:gd name="T10" fmla="*/ 0 60000 65536"/>
                  <a:gd name="T11" fmla="*/ 0 60000 65536"/>
                  <a:gd name="T12" fmla="*/ 0 w 344"/>
                  <a:gd name="T13" fmla="*/ 0 h 516"/>
                  <a:gd name="T14" fmla="*/ 344 w 344"/>
                  <a:gd name="T15" fmla="*/ 516 h 516"/>
                </a:gdLst>
                <a:ahLst/>
                <a:cxnLst>
                  <a:cxn ang="T8">
                    <a:pos x="T0" y="T1"/>
                  </a:cxn>
                  <a:cxn ang="T9">
                    <a:pos x="T2" y="T3"/>
                  </a:cxn>
                  <a:cxn ang="T10">
                    <a:pos x="T4" y="T5"/>
                  </a:cxn>
                  <a:cxn ang="T11">
                    <a:pos x="T6" y="T7"/>
                  </a:cxn>
                </a:cxnLst>
                <a:rect l="T12" t="T13" r="T14" b="T15"/>
                <a:pathLst>
                  <a:path w="344" h="516">
                    <a:moveTo>
                      <a:pt x="0" y="516"/>
                    </a:moveTo>
                    <a:cubicBezTo>
                      <a:pt x="15" y="485"/>
                      <a:pt x="53" y="388"/>
                      <a:pt x="90" y="327"/>
                    </a:cubicBezTo>
                    <a:cubicBezTo>
                      <a:pt x="127" y="266"/>
                      <a:pt x="181" y="205"/>
                      <a:pt x="223" y="150"/>
                    </a:cubicBezTo>
                    <a:cubicBezTo>
                      <a:pt x="265" y="95"/>
                      <a:pt x="319" y="31"/>
                      <a:pt x="3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51275" name="Group 115"/>
              <p:cNvGrpSpPr>
                <a:grpSpLocks/>
              </p:cNvGrpSpPr>
              <p:nvPr/>
            </p:nvGrpSpPr>
            <p:grpSpPr bwMode="auto">
              <a:xfrm>
                <a:off x="2163763" y="1981200"/>
                <a:ext cx="5151438" cy="3721100"/>
                <a:chOff x="1363" y="1248"/>
                <a:chExt cx="3245" cy="2344"/>
              </a:xfrm>
            </p:grpSpPr>
            <p:grpSp>
              <p:nvGrpSpPr>
                <p:cNvPr id="51276" name="Group 116"/>
                <p:cNvGrpSpPr>
                  <a:grpSpLocks/>
                </p:cNvGrpSpPr>
                <p:nvPr/>
              </p:nvGrpSpPr>
              <p:grpSpPr bwMode="auto">
                <a:xfrm>
                  <a:off x="1421" y="1392"/>
                  <a:ext cx="2880" cy="2160"/>
                  <a:chOff x="1584" y="1344"/>
                  <a:chExt cx="2880" cy="2160"/>
                </a:xfrm>
              </p:grpSpPr>
              <p:sp>
                <p:nvSpPr>
                  <p:cNvPr id="51294" name="Rectangle 117"/>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95" name="Line 118"/>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6" name="Line 119"/>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7" name="Line 120"/>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8" name="Line 121"/>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9" name="Rectangle 122"/>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0" name="Rectangle 123"/>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1" name="Rectangle 124"/>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2" name="Rectangle 125"/>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3" name="Rectangle 126"/>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4" name="Rectangle 127"/>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5" name="Rectangle 128"/>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6" name="Rectangle 129"/>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51277" name="Text Box 130"/>
                <p:cNvSpPr txBox="1">
                  <a:spLocks noChangeArrowheads="1"/>
                </p:cNvSpPr>
                <p:nvPr/>
              </p:nvSpPr>
              <p:spPr bwMode="auto">
                <a:xfrm>
                  <a:off x="136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436,3</a:t>
                  </a:r>
                </a:p>
              </p:txBody>
            </p:sp>
            <p:sp>
              <p:nvSpPr>
                <p:cNvPr id="51278" name="Text Box 131"/>
                <p:cNvSpPr txBox="1">
                  <a:spLocks noChangeArrowheads="1"/>
                </p:cNvSpPr>
                <p:nvPr/>
              </p:nvSpPr>
              <p:spPr bwMode="auto">
                <a:xfrm>
                  <a:off x="209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443,1</a:t>
                  </a:r>
                </a:p>
              </p:txBody>
            </p:sp>
            <p:sp>
              <p:nvSpPr>
                <p:cNvPr id="51279" name="Text Box 132"/>
                <p:cNvSpPr txBox="1">
                  <a:spLocks noChangeArrowheads="1"/>
                </p:cNvSpPr>
                <p:nvPr/>
              </p:nvSpPr>
              <p:spPr bwMode="auto">
                <a:xfrm>
                  <a:off x="281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434,8</a:t>
                  </a:r>
                </a:p>
              </p:txBody>
            </p:sp>
            <p:sp>
              <p:nvSpPr>
                <p:cNvPr id="51280" name="Text Box 133"/>
                <p:cNvSpPr txBox="1">
                  <a:spLocks noChangeArrowheads="1"/>
                </p:cNvSpPr>
                <p:nvPr/>
              </p:nvSpPr>
              <p:spPr bwMode="auto">
                <a:xfrm>
                  <a:off x="3533" y="124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51281" name="Text Box 134"/>
                <p:cNvSpPr txBox="1">
                  <a:spLocks noChangeArrowheads="1"/>
                </p:cNvSpPr>
                <p:nvPr/>
              </p:nvSpPr>
              <p:spPr bwMode="auto">
                <a:xfrm>
                  <a:off x="4253" y="1258"/>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51282" name="Text Box 135"/>
                <p:cNvSpPr txBox="1">
                  <a:spLocks noChangeArrowheads="1"/>
                </p:cNvSpPr>
                <p:nvPr/>
              </p:nvSpPr>
              <p:spPr bwMode="auto">
                <a:xfrm>
                  <a:off x="209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437,2</a:t>
                  </a:r>
                </a:p>
              </p:txBody>
            </p:sp>
            <p:sp>
              <p:nvSpPr>
                <p:cNvPr id="51283" name="Text Box 136"/>
                <p:cNvSpPr txBox="1">
                  <a:spLocks noChangeArrowheads="1"/>
                </p:cNvSpPr>
                <p:nvPr/>
              </p:nvSpPr>
              <p:spPr bwMode="auto">
                <a:xfrm>
                  <a:off x="281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427,3</a:t>
                  </a:r>
                </a:p>
              </p:txBody>
            </p:sp>
            <p:sp>
              <p:nvSpPr>
                <p:cNvPr id="51284" name="Text Box 137"/>
                <p:cNvSpPr txBox="1">
                  <a:spLocks noChangeArrowheads="1"/>
                </p:cNvSpPr>
                <p:nvPr/>
              </p:nvSpPr>
              <p:spPr bwMode="auto">
                <a:xfrm>
                  <a:off x="3532" y="196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417,4</a:t>
                  </a:r>
                </a:p>
              </p:txBody>
            </p:sp>
            <p:sp>
              <p:nvSpPr>
                <p:cNvPr id="51285" name="Text Box 138"/>
                <p:cNvSpPr txBox="1">
                  <a:spLocks noChangeArrowheads="1"/>
                </p:cNvSpPr>
                <p:nvPr/>
              </p:nvSpPr>
              <p:spPr bwMode="auto">
                <a:xfrm>
                  <a:off x="4252" y="197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413,2</a:t>
                  </a:r>
                </a:p>
              </p:txBody>
            </p:sp>
            <p:sp>
              <p:nvSpPr>
                <p:cNvPr id="51286" name="Text Box 139"/>
                <p:cNvSpPr txBox="1">
                  <a:spLocks noChangeArrowheads="1"/>
                </p:cNvSpPr>
                <p:nvPr/>
              </p:nvSpPr>
              <p:spPr bwMode="auto">
                <a:xfrm>
                  <a:off x="208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429,3</a:t>
                  </a:r>
                </a:p>
              </p:txBody>
            </p:sp>
            <p:sp>
              <p:nvSpPr>
                <p:cNvPr id="51287" name="Text Box 140"/>
                <p:cNvSpPr txBox="1">
                  <a:spLocks noChangeArrowheads="1"/>
                </p:cNvSpPr>
                <p:nvPr/>
              </p:nvSpPr>
              <p:spPr bwMode="auto">
                <a:xfrm>
                  <a:off x="280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422,5</a:t>
                  </a:r>
                </a:p>
              </p:txBody>
            </p:sp>
            <p:sp>
              <p:nvSpPr>
                <p:cNvPr id="51288" name="Text Box 141"/>
                <p:cNvSpPr txBox="1">
                  <a:spLocks noChangeArrowheads="1"/>
                </p:cNvSpPr>
                <p:nvPr/>
              </p:nvSpPr>
              <p:spPr bwMode="auto">
                <a:xfrm>
                  <a:off x="3529" y="268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414,3</a:t>
                  </a:r>
                </a:p>
              </p:txBody>
            </p:sp>
            <p:sp>
              <p:nvSpPr>
                <p:cNvPr id="51289" name="Text Box 142"/>
                <p:cNvSpPr txBox="1">
                  <a:spLocks noChangeArrowheads="1"/>
                </p:cNvSpPr>
                <p:nvPr/>
              </p:nvSpPr>
              <p:spPr bwMode="auto">
                <a:xfrm>
                  <a:off x="4249" y="2697"/>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411,7</a:t>
                  </a:r>
                </a:p>
              </p:txBody>
            </p:sp>
            <p:sp>
              <p:nvSpPr>
                <p:cNvPr id="51290" name="Text Box 143"/>
                <p:cNvSpPr txBox="1">
                  <a:spLocks noChangeArrowheads="1"/>
                </p:cNvSpPr>
                <p:nvPr/>
              </p:nvSpPr>
              <p:spPr bwMode="auto">
                <a:xfrm>
                  <a:off x="208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426,7</a:t>
                  </a:r>
                </a:p>
              </p:txBody>
            </p:sp>
            <p:sp>
              <p:nvSpPr>
                <p:cNvPr id="51291" name="Text Box 144"/>
                <p:cNvSpPr txBox="1">
                  <a:spLocks noChangeArrowheads="1"/>
                </p:cNvSpPr>
                <p:nvPr/>
              </p:nvSpPr>
              <p:spPr bwMode="auto">
                <a:xfrm>
                  <a:off x="280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418,3</a:t>
                  </a:r>
                </a:p>
              </p:txBody>
            </p:sp>
            <p:sp>
              <p:nvSpPr>
                <p:cNvPr id="51292" name="Text Box 145"/>
                <p:cNvSpPr txBox="1">
                  <a:spLocks noChangeArrowheads="1"/>
                </p:cNvSpPr>
                <p:nvPr/>
              </p:nvSpPr>
              <p:spPr bwMode="auto">
                <a:xfrm>
                  <a:off x="3529" y="340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412,3</a:t>
                  </a:r>
                </a:p>
              </p:txBody>
            </p:sp>
            <p:sp>
              <p:nvSpPr>
                <p:cNvPr id="51293" name="Text Box 146"/>
                <p:cNvSpPr txBox="1">
                  <a:spLocks noChangeArrowheads="1"/>
                </p:cNvSpPr>
                <p:nvPr/>
              </p:nvSpPr>
              <p:spPr bwMode="auto">
                <a:xfrm>
                  <a:off x="4249" y="3419"/>
                  <a:ext cx="3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407,4</a:t>
                  </a:r>
                </a:p>
              </p:txBody>
            </p:sp>
          </p:grpSp>
        </p:grpSp>
      </p:grpSp>
    </p:spTree>
    <p:extLst>
      <p:ext uri="{BB962C8B-B14F-4D97-AF65-F5344CB8AC3E}">
        <p14:creationId xmlns:p14="http://schemas.microsoft.com/office/powerpoint/2010/main" val="219595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457200" y="1000125"/>
            <a:ext cx="8229600" cy="5500688"/>
          </a:xfrm>
        </p:spPr>
        <p:txBody>
          <a:bodyPr/>
          <a:lstStyle/>
          <a:p>
            <a:r>
              <a:rPr lang="en-US" altLang="en-US" sz="2800"/>
              <a:t>Jarak kontur 5 meter</a:t>
            </a:r>
          </a:p>
          <a:p>
            <a:pPr>
              <a:buFontTx/>
              <a:buNone/>
            </a:pPr>
            <a:endParaRPr lang="en-US" altLang="en-US" sz="2800"/>
          </a:p>
        </p:txBody>
      </p:sp>
      <p:grpSp>
        <p:nvGrpSpPr>
          <p:cNvPr id="52227" name="Group 3"/>
          <p:cNvGrpSpPr>
            <a:grpSpLocks/>
          </p:cNvGrpSpPr>
          <p:nvPr/>
        </p:nvGrpSpPr>
        <p:grpSpPr bwMode="auto">
          <a:xfrm>
            <a:off x="642938" y="1704975"/>
            <a:ext cx="7924800" cy="4724400"/>
            <a:chOff x="685800" y="1524000"/>
            <a:chExt cx="7924800" cy="4724400"/>
          </a:xfrm>
        </p:grpSpPr>
        <p:sp>
          <p:nvSpPr>
            <p:cNvPr id="52228" name="Rectangle 2"/>
            <p:cNvSpPr>
              <a:spLocks noChangeArrowheads="1"/>
            </p:cNvSpPr>
            <p:nvPr/>
          </p:nvSpPr>
          <p:spPr bwMode="auto">
            <a:xfrm>
              <a:off x="685800" y="1524000"/>
              <a:ext cx="7924800" cy="47244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grpSp>
          <p:nvGrpSpPr>
            <p:cNvPr id="52229" name="Group 4"/>
            <p:cNvGrpSpPr>
              <a:grpSpLocks/>
            </p:cNvGrpSpPr>
            <p:nvPr/>
          </p:nvGrpSpPr>
          <p:grpSpPr bwMode="auto">
            <a:xfrm>
              <a:off x="2255838" y="2209800"/>
              <a:ext cx="4572000" cy="3429000"/>
              <a:chOff x="1584" y="1344"/>
              <a:chExt cx="2880" cy="2160"/>
            </a:xfrm>
          </p:grpSpPr>
          <p:sp>
            <p:nvSpPr>
              <p:cNvPr id="52244" name="Rectangle 5"/>
              <p:cNvSpPr>
                <a:spLocks noChangeArrowheads="1"/>
              </p:cNvSpPr>
              <p:nvPr/>
            </p:nvSpPr>
            <p:spPr bwMode="auto">
              <a:xfrm>
                <a:off x="230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5" name="Line 6"/>
              <p:cNvSpPr>
                <a:spLocks noChangeShapeType="1"/>
              </p:cNvSpPr>
              <p:nvPr/>
            </p:nvSpPr>
            <p:spPr bwMode="auto">
              <a:xfrm flipH="1" flipV="1">
                <a:off x="1584" y="1344"/>
                <a:ext cx="720" cy="21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7"/>
              <p:cNvSpPr>
                <a:spLocks noChangeShapeType="1"/>
              </p:cNvSpPr>
              <p:nvPr/>
            </p:nvSpPr>
            <p:spPr bwMode="auto">
              <a:xfrm>
                <a:off x="1584" y="1344"/>
                <a:ext cx="7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8"/>
              <p:cNvSpPr>
                <a:spLocks noChangeShapeType="1"/>
              </p:cNvSpPr>
              <p:nvPr/>
            </p:nvSpPr>
            <p:spPr bwMode="auto">
              <a:xfrm>
                <a:off x="1824" y="206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9"/>
              <p:cNvSpPr>
                <a:spLocks noChangeShapeType="1"/>
              </p:cNvSpPr>
              <p:nvPr/>
            </p:nvSpPr>
            <p:spPr bwMode="auto">
              <a:xfrm>
                <a:off x="2064" y="2784"/>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Rectangle 10"/>
              <p:cNvSpPr>
                <a:spLocks noChangeArrowheads="1"/>
              </p:cNvSpPr>
              <p:nvPr/>
            </p:nvSpPr>
            <p:spPr bwMode="auto">
              <a:xfrm>
                <a:off x="302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0" name="Rectangle 11"/>
              <p:cNvSpPr>
                <a:spLocks noChangeArrowheads="1"/>
              </p:cNvSpPr>
              <p:nvPr/>
            </p:nvSpPr>
            <p:spPr bwMode="auto">
              <a:xfrm>
                <a:off x="3744" y="134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1" name="Rectangle 12"/>
              <p:cNvSpPr>
                <a:spLocks noChangeArrowheads="1"/>
              </p:cNvSpPr>
              <p:nvPr/>
            </p:nvSpPr>
            <p:spPr bwMode="auto">
              <a:xfrm>
                <a:off x="302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2" name="Rectangle 13"/>
              <p:cNvSpPr>
                <a:spLocks noChangeArrowheads="1"/>
              </p:cNvSpPr>
              <p:nvPr/>
            </p:nvSpPr>
            <p:spPr bwMode="auto">
              <a:xfrm>
                <a:off x="374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3" name="Rectangle 14"/>
              <p:cNvSpPr>
                <a:spLocks noChangeArrowheads="1"/>
              </p:cNvSpPr>
              <p:nvPr/>
            </p:nvSpPr>
            <p:spPr bwMode="auto">
              <a:xfrm>
                <a:off x="302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4" name="Rectangle 15"/>
              <p:cNvSpPr>
                <a:spLocks noChangeArrowheads="1"/>
              </p:cNvSpPr>
              <p:nvPr/>
            </p:nvSpPr>
            <p:spPr bwMode="auto">
              <a:xfrm>
                <a:off x="374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5" name="Rectangle 16"/>
              <p:cNvSpPr>
                <a:spLocks noChangeArrowheads="1"/>
              </p:cNvSpPr>
              <p:nvPr/>
            </p:nvSpPr>
            <p:spPr bwMode="auto">
              <a:xfrm>
                <a:off x="2304" y="206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56" name="Rectangle 17"/>
              <p:cNvSpPr>
                <a:spLocks noChangeArrowheads="1"/>
              </p:cNvSpPr>
              <p:nvPr/>
            </p:nvSpPr>
            <p:spPr bwMode="auto">
              <a:xfrm>
                <a:off x="2304" y="2784"/>
                <a:ext cx="72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52230" name="Text Box 37"/>
            <p:cNvSpPr txBox="1">
              <a:spLocks noChangeArrowheads="1"/>
            </p:cNvSpPr>
            <p:nvPr/>
          </p:nvSpPr>
          <p:spPr bwMode="auto">
            <a:xfrm rot="-3684722">
              <a:off x="3838576" y="26130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435</a:t>
              </a:r>
            </a:p>
          </p:txBody>
        </p:sp>
        <p:sp>
          <p:nvSpPr>
            <p:cNvPr id="52231" name="Text Box 38"/>
            <p:cNvSpPr txBox="1">
              <a:spLocks noChangeArrowheads="1"/>
            </p:cNvSpPr>
            <p:nvPr/>
          </p:nvSpPr>
          <p:spPr bwMode="auto">
            <a:xfrm rot="-4071782">
              <a:off x="4197351" y="2790825"/>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430</a:t>
              </a:r>
            </a:p>
          </p:txBody>
        </p:sp>
        <p:sp>
          <p:nvSpPr>
            <p:cNvPr id="52232" name="Text Box 39"/>
            <p:cNvSpPr txBox="1">
              <a:spLocks noChangeArrowheads="1"/>
            </p:cNvSpPr>
            <p:nvPr/>
          </p:nvSpPr>
          <p:spPr bwMode="auto">
            <a:xfrm rot="-3714970">
              <a:off x="4657726" y="29146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425</a:t>
              </a:r>
            </a:p>
          </p:txBody>
        </p:sp>
        <p:sp>
          <p:nvSpPr>
            <p:cNvPr id="52233" name="Text Box 40"/>
            <p:cNvSpPr txBox="1">
              <a:spLocks noChangeArrowheads="1"/>
            </p:cNvSpPr>
            <p:nvPr/>
          </p:nvSpPr>
          <p:spPr bwMode="auto">
            <a:xfrm rot="-2517404">
              <a:off x="5610225" y="39433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415</a:t>
              </a:r>
            </a:p>
          </p:txBody>
        </p:sp>
        <p:sp>
          <p:nvSpPr>
            <p:cNvPr id="52234" name="Text Box 41"/>
            <p:cNvSpPr txBox="1">
              <a:spLocks noChangeArrowheads="1"/>
            </p:cNvSpPr>
            <p:nvPr/>
          </p:nvSpPr>
          <p:spPr bwMode="auto">
            <a:xfrm rot="-3873797">
              <a:off x="4962526" y="33909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420</a:t>
              </a:r>
            </a:p>
          </p:txBody>
        </p:sp>
        <p:sp>
          <p:nvSpPr>
            <p:cNvPr id="52235" name="Text Box 42"/>
            <p:cNvSpPr txBox="1">
              <a:spLocks noChangeArrowheads="1"/>
            </p:cNvSpPr>
            <p:nvPr/>
          </p:nvSpPr>
          <p:spPr bwMode="auto">
            <a:xfrm rot="-3083784">
              <a:off x="6426201" y="481965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410</a:t>
              </a:r>
            </a:p>
          </p:txBody>
        </p:sp>
        <p:sp>
          <p:nvSpPr>
            <p:cNvPr id="52236" name="Freeform 43"/>
            <p:cNvSpPr>
              <a:spLocks/>
            </p:cNvSpPr>
            <p:nvPr/>
          </p:nvSpPr>
          <p:spPr bwMode="auto">
            <a:xfrm>
              <a:off x="2876550" y="2216150"/>
              <a:ext cx="914400" cy="546100"/>
            </a:xfrm>
            <a:custGeom>
              <a:avLst/>
              <a:gdLst>
                <a:gd name="T0" fmla="*/ 0 w 576"/>
                <a:gd name="T1" fmla="*/ 0 h 344"/>
                <a:gd name="T2" fmla="*/ 2147483647 w 576"/>
                <a:gd name="T3" fmla="*/ 2147483647 h 344"/>
                <a:gd name="T4" fmla="*/ 2147483647 w 576"/>
                <a:gd name="T5" fmla="*/ 2147483647 h 344"/>
                <a:gd name="T6" fmla="*/ 2147483647 w 576"/>
                <a:gd name="T7" fmla="*/ 2147483647 h 344"/>
                <a:gd name="T8" fmla="*/ 2147483647 w 576"/>
                <a:gd name="T9" fmla="*/ 2147483647 h 344"/>
                <a:gd name="T10" fmla="*/ 2147483647 w 576"/>
                <a:gd name="T11" fmla="*/ 2147483647 h 344"/>
                <a:gd name="T12" fmla="*/ 2147483647 w 576"/>
                <a:gd name="T13" fmla="*/ 0 h 344"/>
                <a:gd name="T14" fmla="*/ 0 60000 65536"/>
                <a:gd name="T15" fmla="*/ 0 60000 65536"/>
                <a:gd name="T16" fmla="*/ 0 60000 65536"/>
                <a:gd name="T17" fmla="*/ 0 60000 65536"/>
                <a:gd name="T18" fmla="*/ 0 60000 65536"/>
                <a:gd name="T19" fmla="*/ 0 60000 65536"/>
                <a:gd name="T20" fmla="*/ 0 60000 65536"/>
                <a:gd name="T21" fmla="*/ 0 w 576"/>
                <a:gd name="T22" fmla="*/ 0 h 344"/>
                <a:gd name="T23" fmla="*/ 576 w 576"/>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344">
                  <a:moveTo>
                    <a:pt x="0" y="0"/>
                  </a:moveTo>
                  <a:cubicBezTo>
                    <a:pt x="11" y="19"/>
                    <a:pt x="35" y="71"/>
                    <a:pt x="64" y="112"/>
                  </a:cubicBezTo>
                  <a:cubicBezTo>
                    <a:pt x="93" y="153"/>
                    <a:pt x="128" y="210"/>
                    <a:pt x="172" y="248"/>
                  </a:cubicBezTo>
                  <a:cubicBezTo>
                    <a:pt x="216" y="286"/>
                    <a:pt x="278" y="336"/>
                    <a:pt x="328" y="340"/>
                  </a:cubicBezTo>
                  <a:cubicBezTo>
                    <a:pt x="378" y="344"/>
                    <a:pt x="436" y="307"/>
                    <a:pt x="472" y="272"/>
                  </a:cubicBezTo>
                  <a:cubicBezTo>
                    <a:pt x="508" y="237"/>
                    <a:pt x="527" y="177"/>
                    <a:pt x="544" y="132"/>
                  </a:cubicBezTo>
                  <a:cubicBezTo>
                    <a:pt x="561" y="87"/>
                    <a:pt x="569" y="27"/>
                    <a:pt x="576"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7" name="Text Box 44"/>
            <p:cNvSpPr txBox="1">
              <a:spLocks noChangeArrowheads="1"/>
            </p:cNvSpPr>
            <p:nvPr/>
          </p:nvSpPr>
          <p:spPr bwMode="auto">
            <a:xfrm rot="-3094312">
              <a:off x="3397251" y="2400300"/>
              <a:ext cx="39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FF0000"/>
                  </a:solidFill>
                </a:rPr>
                <a:t>440</a:t>
              </a:r>
            </a:p>
          </p:txBody>
        </p:sp>
        <p:sp>
          <p:nvSpPr>
            <p:cNvPr id="52238" name="Freeform 45"/>
            <p:cNvSpPr>
              <a:spLocks/>
            </p:cNvSpPr>
            <p:nvPr/>
          </p:nvSpPr>
          <p:spPr bwMode="auto">
            <a:xfrm>
              <a:off x="2457450" y="2209800"/>
              <a:ext cx="1974850" cy="1773238"/>
            </a:xfrm>
            <a:custGeom>
              <a:avLst/>
              <a:gdLst>
                <a:gd name="T0" fmla="*/ 0 w 1244"/>
                <a:gd name="T1" fmla="*/ 2147483647 h 1117"/>
                <a:gd name="T2" fmla="*/ 2147483647 w 1244"/>
                <a:gd name="T3" fmla="*/ 2147483647 h 1117"/>
                <a:gd name="T4" fmla="*/ 2147483647 w 1244"/>
                <a:gd name="T5" fmla="*/ 2147483647 h 1117"/>
                <a:gd name="T6" fmla="*/ 2147483647 w 1244"/>
                <a:gd name="T7" fmla="*/ 2147483647 h 1117"/>
                <a:gd name="T8" fmla="*/ 2147483647 w 1244"/>
                <a:gd name="T9" fmla="*/ 2147483647 h 1117"/>
                <a:gd name="T10" fmla="*/ 2147483647 w 1244"/>
                <a:gd name="T11" fmla="*/ 2147483647 h 1117"/>
                <a:gd name="T12" fmla="*/ 2147483647 w 1244"/>
                <a:gd name="T13" fmla="*/ 2147483647 h 1117"/>
                <a:gd name="T14" fmla="*/ 2147483647 w 1244"/>
                <a:gd name="T15" fmla="*/ 2147483647 h 1117"/>
                <a:gd name="T16" fmla="*/ 2147483647 w 1244"/>
                <a:gd name="T17" fmla="*/ 0 h 1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4"/>
                <a:gd name="T28" fmla="*/ 0 h 1117"/>
                <a:gd name="T29" fmla="*/ 1244 w 1244"/>
                <a:gd name="T30" fmla="*/ 1117 h 1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4" h="1117">
                  <a:moveTo>
                    <a:pt x="0" y="380"/>
                  </a:moveTo>
                  <a:cubicBezTo>
                    <a:pt x="21" y="428"/>
                    <a:pt x="81" y="563"/>
                    <a:pt x="128" y="668"/>
                  </a:cubicBezTo>
                  <a:cubicBezTo>
                    <a:pt x="175" y="773"/>
                    <a:pt x="232" y="938"/>
                    <a:pt x="284" y="1012"/>
                  </a:cubicBezTo>
                  <a:cubicBezTo>
                    <a:pt x="336" y="1086"/>
                    <a:pt x="389" y="1117"/>
                    <a:pt x="440" y="1112"/>
                  </a:cubicBezTo>
                  <a:cubicBezTo>
                    <a:pt x="491" y="1107"/>
                    <a:pt x="547" y="1033"/>
                    <a:pt x="592" y="980"/>
                  </a:cubicBezTo>
                  <a:cubicBezTo>
                    <a:pt x="637" y="927"/>
                    <a:pt x="681" y="840"/>
                    <a:pt x="712" y="796"/>
                  </a:cubicBezTo>
                  <a:cubicBezTo>
                    <a:pt x="743" y="752"/>
                    <a:pt x="713" y="799"/>
                    <a:pt x="776" y="716"/>
                  </a:cubicBezTo>
                  <a:cubicBezTo>
                    <a:pt x="839" y="633"/>
                    <a:pt x="1010" y="419"/>
                    <a:pt x="1088" y="300"/>
                  </a:cubicBezTo>
                  <a:cubicBezTo>
                    <a:pt x="1166" y="181"/>
                    <a:pt x="1211" y="63"/>
                    <a:pt x="12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9" name="Freeform 46"/>
            <p:cNvSpPr>
              <a:spLocks/>
            </p:cNvSpPr>
            <p:nvPr/>
          </p:nvSpPr>
          <p:spPr bwMode="auto">
            <a:xfrm>
              <a:off x="3022600" y="2216150"/>
              <a:ext cx="2082800" cy="2305050"/>
            </a:xfrm>
            <a:custGeom>
              <a:avLst/>
              <a:gdLst>
                <a:gd name="T0" fmla="*/ 0 w 1312"/>
                <a:gd name="T1" fmla="*/ 2147483647 h 1452"/>
                <a:gd name="T2" fmla="*/ 2147483647 w 1312"/>
                <a:gd name="T3" fmla="*/ 2147483647 h 1452"/>
                <a:gd name="T4" fmla="*/ 2147483647 w 1312"/>
                <a:gd name="T5" fmla="*/ 2147483647 h 1452"/>
                <a:gd name="T6" fmla="*/ 2147483647 w 1312"/>
                <a:gd name="T7" fmla="*/ 2147483647 h 1452"/>
                <a:gd name="T8" fmla="*/ 2147483647 w 1312"/>
                <a:gd name="T9" fmla="*/ 2147483647 h 1452"/>
                <a:gd name="T10" fmla="*/ 2147483647 w 1312"/>
                <a:gd name="T11" fmla="*/ 2147483647 h 1452"/>
                <a:gd name="T12" fmla="*/ 2147483647 w 1312"/>
                <a:gd name="T13" fmla="*/ 2147483647 h 1452"/>
                <a:gd name="T14" fmla="*/ 2147483647 w 1312"/>
                <a:gd name="T15" fmla="*/ 2147483647 h 1452"/>
                <a:gd name="T16" fmla="*/ 2147483647 w 1312"/>
                <a:gd name="T17" fmla="*/ 2147483647 h 1452"/>
                <a:gd name="T18" fmla="*/ 2147483647 w 1312"/>
                <a:gd name="T19" fmla="*/ 0 h 1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2"/>
                <a:gd name="T31" fmla="*/ 0 h 1452"/>
                <a:gd name="T32" fmla="*/ 1312 w 1312"/>
                <a:gd name="T33" fmla="*/ 1452 h 1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2" h="1452">
                  <a:moveTo>
                    <a:pt x="0" y="1452"/>
                  </a:moveTo>
                  <a:cubicBezTo>
                    <a:pt x="25" y="1434"/>
                    <a:pt x="49" y="1417"/>
                    <a:pt x="76" y="1400"/>
                  </a:cubicBezTo>
                  <a:cubicBezTo>
                    <a:pt x="103" y="1383"/>
                    <a:pt x="137" y="1371"/>
                    <a:pt x="164" y="1352"/>
                  </a:cubicBezTo>
                  <a:cubicBezTo>
                    <a:pt x="191" y="1333"/>
                    <a:pt x="167" y="1345"/>
                    <a:pt x="236" y="1284"/>
                  </a:cubicBezTo>
                  <a:cubicBezTo>
                    <a:pt x="305" y="1223"/>
                    <a:pt x="483" y="1083"/>
                    <a:pt x="576" y="988"/>
                  </a:cubicBezTo>
                  <a:cubicBezTo>
                    <a:pt x="669" y="893"/>
                    <a:pt x="739" y="788"/>
                    <a:pt x="792" y="716"/>
                  </a:cubicBezTo>
                  <a:cubicBezTo>
                    <a:pt x="845" y="644"/>
                    <a:pt x="865" y="609"/>
                    <a:pt x="892" y="556"/>
                  </a:cubicBezTo>
                  <a:cubicBezTo>
                    <a:pt x="919" y="503"/>
                    <a:pt x="919" y="468"/>
                    <a:pt x="956" y="400"/>
                  </a:cubicBezTo>
                  <a:cubicBezTo>
                    <a:pt x="993" y="332"/>
                    <a:pt x="1057" y="215"/>
                    <a:pt x="1116" y="148"/>
                  </a:cubicBezTo>
                  <a:cubicBezTo>
                    <a:pt x="1175" y="81"/>
                    <a:pt x="1271" y="31"/>
                    <a:pt x="1312"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0" name="Freeform 47"/>
            <p:cNvSpPr>
              <a:spLocks/>
            </p:cNvSpPr>
            <p:nvPr/>
          </p:nvSpPr>
          <p:spPr bwMode="auto">
            <a:xfrm>
              <a:off x="3684588" y="2211388"/>
              <a:ext cx="2265362" cy="3425825"/>
            </a:xfrm>
            <a:custGeom>
              <a:avLst/>
              <a:gdLst>
                <a:gd name="T0" fmla="*/ 0 w 1427"/>
                <a:gd name="T1" fmla="*/ 2147483647 h 2158"/>
                <a:gd name="T2" fmla="*/ 2147483647 w 1427"/>
                <a:gd name="T3" fmla="*/ 2147483647 h 2158"/>
                <a:gd name="T4" fmla="*/ 2147483647 w 1427"/>
                <a:gd name="T5" fmla="*/ 2147483647 h 2158"/>
                <a:gd name="T6" fmla="*/ 2147483647 w 1427"/>
                <a:gd name="T7" fmla="*/ 2147483647 h 2158"/>
                <a:gd name="T8" fmla="*/ 2147483647 w 1427"/>
                <a:gd name="T9" fmla="*/ 2147483647 h 2158"/>
                <a:gd name="T10" fmla="*/ 2147483647 w 1427"/>
                <a:gd name="T11" fmla="*/ 2147483647 h 2158"/>
                <a:gd name="T12" fmla="*/ 2147483647 w 1427"/>
                <a:gd name="T13" fmla="*/ 2147483647 h 2158"/>
                <a:gd name="T14" fmla="*/ 2147483647 w 1427"/>
                <a:gd name="T15" fmla="*/ 2147483647 h 2158"/>
                <a:gd name="T16" fmla="*/ 2147483647 w 1427"/>
                <a:gd name="T17" fmla="*/ 2147483647 h 2158"/>
                <a:gd name="T18" fmla="*/ 2147483647 w 1427"/>
                <a:gd name="T19" fmla="*/ 2147483647 h 2158"/>
                <a:gd name="T20" fmla="*/ 2147483647 w 1427"/>
                <a:gd name="T21" fmla="*/ 2147483647 h 2158"/>
                <a:gd name="T22" fmla="*/ 2147483647 w 1427"/>
                <a:gd name="T23" fmla="*/ 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7"/>
                <a:gd name="T37" fmla="*/ 0 h 2158"/>
                <a:gd name="T38" fmla="*/ 1427 w 1427"/>
                <a:gd name="T39" fmla="*/ 2158 h 2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7" h="2158">
                  <a:moveTo>
                    <a:pt x="0" y="2158"/>
                  </a:moveTo>
                  <a:cubicBezTo>
                    <a:pt x="28" y="2106"/>
                    <a:pt x="118" y="1968"/>
                    <a:pt x="168" y="1848"/>
                  </a:cubicBezTo>
                  <a:cubicBezTo>
                    <a:pt x="218" y="1728"/>
                    <a:pt x="260" y="1537"/>
                    <a:pt x="301" y="1440"/>
                  </a:cubicBezTo>
                  <a:cubicBezTo>
                    <a:pt x="342" y="1343"/>
                    <a:pt x="373" y="1326"/>
                    <a:pt x="413" y="1268"/>
                  </a:cubicBezTo>
                  <a:cubicBezTo>
                    <a:pt x="453" y="1210"/>
                    <a:pt x="501" y="1161"/>
                    <a:pt x="542" y="1092"/>
                  </a:cubicBezTo>
                  <a:cubicBezTo>
                    <a:pt x="583" y="1023"/>
                    <a:pt x="632" y="917"/>
                    <a:pt x="658" y="855"/>
                  </a:cubicBezTo>
                  <a:cubicBezTo>
                    <a:pt x="684" y="793"/>
                    <a:pt x="668" y="783"/>
                    <a:pt x="697" y="722"/>
                  </a:cubicBezTo>
                  <a:cubicBezTo>
                    <a:pt x="726" y="661"/>
                    <a:pt x="782" y="560"/>
                    <a:pt x="834" y="490"/>
                  </a:cubicBezTo>
                  <a:cubicBezTo>
                    <a:pt x="886" y="420"/>
                    <a:pt x="938" y="357"/>
                    <a:pt x="1010" y="301"/>
                  </a:cubicBezTo>
                  <a:cubicBezTo>
                    <a:pt x="1082" y="245"/>
                    <a:pt x="1205" y="193"/>
                    <a:pt x="1264" y="154"/>
                  </a:cubicBezTo>
                  <a:cubicBezTo>
                    <a:pt x="1323" y="115"/>
                    <a:pt x="1336" y="94"/>
                    <a:pt x="1363" y="68"/>
                  </a:cubicBezTo>
                  <a:cubicBezTo>
                    <a:pt x="1390" y="42"/>
                    <a:pt x="1414" y="14"/>
                    <a:pt x="1427"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1" name="Freeform 48"/>
            <p:cNvSpPr>
              <a:spLocks/>
            </p:cNvSpPr>
            <p:nvPr/>
          </p:nvSpPr>
          <p:spPr bwMode="auto">
            <a:xfrm>
              <a:off x="5287963" y="2954338"/>
              <a:ext cx="1536700" cy="2682875"/>
            </a:xfrm>
            <a:custGeom>
              <a:avLst/>
              <a:gdLst>
                <a:gd name="T0" fmla="*/ 0 w 968"/>
                <a:gd name="T1" fmla="*/ 2147483647 h 1690"/>
                <a:gd name="T2" fmla="*/ 2147483647 w 968"/>
                <a:gd name="T3" fmla="*/ 2147483647 h 1690"/>
                <a:gd name="T4" fmla="*/ 2147483647 w 968"/>
                <a:gd name="T5" fmla="*/ 2147483647 h 1690"/>
                <a:gd name="T6" fmla="*/ 2147483647 w 968"/>
                <a:gd name="T7" fmla="*/ 2147483647 h 1690"/>
                <a:gd name="T8" fmla="*/ 2147483647 w 968"/>
                <a:gd name="T9" fmla="*/ 2147483647 h 1690"/>
                <a:gd name="T10" fmla="*/ 2147483647 w 968"/>
                <a:gd name="T11" fmla="*/ 2147483647 h 1690"/>
                <a:gd name="T12" fmla="*/ 2147483647 w 968"/>
                <a:gd name="T13" fmla="*/ 2147483647 h 1690"/>
                <a:gd name="T14" fmla="*/ 2147483647 w 968"/>
                <a:gd name="T15" fmla="*/ 2147483647 h 1690"/>
                <a:gd name="T16" fmla="*/ 2147483647 w 968"/>
                <a:gd name="T17" fmla="*/ 2147483647 h 1690"/>
                <a:gd name="T18" fmla="*/ 2147483647 w 968"/>
                <a:gd name="T19" fmla="*/ 0 h 1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8"/>
                <a:gd name="T31" fmla="*/ 0 h 1690"/>
                <a:gd name="T32" fmla="*/ 968 w 968"/>
                <a:gd name="T33" fmla="*/ 1690 h 1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8" h="1690">
                  <a:moveTo>
                    <a:pt x="0" y="1690"/>
                  </a:moveTo>
                  <a:cubicBezTo>
                    <a:pt x="13" y="1658"/>
                    <a:pt x="57" y="1562"/>
                    <a:pt x="78" y="1496"/>
                  </a:cubicBezTo>
                  <a:cubicBezTo>
                    <a:pt x="99" y="1430"/>
                    <a:pt x="107" y="1381"/>
                    <a:pt x="125" y="1294"/>
                  </a:cubicBezTo>
                  <a:cubicBezTo>
                    <a:pt x="143" y="1207"/>
                    <a:pt x="168" y="1050"/>
                    <a:pt x="189" y="976"/>
                  </a:cubicBezTo>
                  <a:cubicBezTo>
                    <a:pt x="210" y="902"/>
                    <a:pt x="208" y="901"/>
                    <a:pt x="250" y="851"/>
                  </a:cubicBezTo>
                  <a:cubicBezTo>
                    <a:pt x="292" y="801"/>
                    <a:pt x="380" y="750"/>
                    <a:pt x="439" y="675"/>
                  </a:cubicBezTo>
                  <a:cubicBezTo>
                    <a:pt x="498" y="600"/>
                    <a:pt x="562" y="475"/>
                    <a:pt x="602" y="404"/>
                  </a:cubicBezTo>
                  <a:cubicBezTo>
                    <a:pt x="642" y="333"/>
                    <a:pt x="645" y="304"/>
                    <a:pt x="680" y="250"/>
                  </a:cubicBezTo>
                  <a:cubicBezTo>
                    <a:pt x="715" y="196"/>
                    <a:pt x="765" y="124"/>
                    <a:pt x="813" y="82"/>
                  </a:cubicBezTo>
                  <a:cubicBezTo>
                    <a:pt x="861" y="40"/>
                    <a:pt x="936" y="17"/>
                    <a:pt x="968"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2" name="Freeform 49"/>
            <p:cNvSpPr>
              <a:spLocks/>
            </p:cNvSpPr>
            <p:nvPr/>
          </p:nvSpPr>
          <p:spPr bwMode="auto">
            <a:xfrm>
              <a:off x="4313238" y="2211388"/>
              <a:ext cx="2257425" cy="3425825"/>
            </a:xfrm>
            <a:custGeom>
              <a:avLst/>
              <a:gdLst>
                <a:gd name="T0" fmla="*/ 0 w 1422"/>
                <a:gd name="T1" fmla="*/ 2147483647 h 2158"/>
                <a:gd name="T2" fmla="*/ 2147483647 w 1422"/>
                <a:gd name="T3" fmla="*/ 2147483647 h 2158"/>
                <a:gd name="T4" fmla="*/ 2147483647 w 1422"/>
                <a:gd name="T5" fmla="*/ 2147483647 h 2158"/>
                <a:gd name="T6" fmla="*/ 2147483647 w 1422"/>
                <a:gd name="T7" fmla="*/ 2147483647 h 2158"/>
                <a:gd name="T8" fmla="*/ 2147483647 w 1422"/>
                <a:gd name="T9" fmla="*/ 2147483647 h 2158"/>
                <a:gd name="T10" fmla="*/ 2147483647 w 1422"/>
                <a:gd name="T11" fmla="*/ 2147483647 h 2158"/>
                <a:gd name="T12" fmla="*/ 2147483647 w 1422"/>
                <a:gd name="T13" fmla="*/ 2147483647 h 2158"/>
                <a:gd name="T14" fmla="*/ 2147483647 w 1422"/>
                <a:gd name="T15" fmla="*/ 2147483647 h 2158"/>
                <a:gd name="T16" fmla="*/ 2147483647 w 1422"/>
                <a:gd name="T17" fmla="*/ 2147483647 h 2158"/>
                <a:gd name="T18" fmla="*/ 2147483647 w 1422"/>
                <a:gd name="T19" fmla="*/ 2147483647 h 2158"/>
                <a:gd name="T20" fmla="*/ 2147483647 w 1422"/>
                <a:gd name="T21" fmla="*/ 0 h 2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2"/>
                <a:gd name="T34" fmla="*/ 0 h 2158"/>
                <a:gd name="T35" fmla="*/ 1422 w 1422"/>
                <a:gd name="T36" fmla="*/ 2158 h 21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2" h="2158">
                  <a:moveTo>
                    <a:pt x="0" y="2158"/>
                  </a:moveTo>
                  <a:cubicBezTo>
                    <a:pt x="9" y="2134"/>
                    <a:pt x="32" y="2064"/>
                    <a:pt x="56" y="2016"/>
                  </a:cubicBezTo>
                  <a:cubicBezTo>
                    <a:pt x="80" y="1968"/>
                    <a:pt x="108" y="1931"/>
                    <a:pt x="146" y="1870"/>
                  </a:cubicBezTo>
                  <a:cubicBezTo>
                    <a:pt x="184" y="1809"/>
                    <a:pt x="244" y="1722"/>
                    <a:pt x="283" y="1650"/>
                  </a:cubicBezTo>
                  <a:cubicBezTo>
                    <a:pt x="322" y="1578"/>
                    <a:pt x="342" y="1550"/>
                    <a:pt x="382" y="1440"/>
                  </a:cubicBezTo>
                  <a:cubicBezTo>
                    <a:pt x="422" y="1330"/>
                    <a:pt x="479" y="1108"/>
                    <a:pt x="524" y="988"/>
                  </a:cubicBezTo>
                  <a:cubicBezTo>
                    <a:pt x="569" y="868"/>
                    <a:pt x="616" y="784"/>
                    <a:pt x="653" y="718"/>
                  </a:cubicBezTo>
                  <a:cubicBezTo>
                    <a:pt x="690" y="652"/>
                    <a:pt x="713" y="629"/>
                    <a:pt x="748" y="593"/>
                  </a:cubicBezTo>
                  <a:cubicBezTo>
                    <a:pt x="783" y="557"/>
                    <a:pt x="782" y="563"/>
                    <a:pt x="864" y="503"/>
                  </a:cubicBezTo>
                  <a:cubicBezTo>
                    <a:pt x="946" y="443"/>
                    <a:pt x="1149" y="316"/>
                    <a:pt x="1242" y="232"/>
                  </a:cubicBezTo>
                  <a:cubicBezTo>
                    <a:pt x="1335" y="148"/>
                    <a:pt x="1385" y="48"/>
                    <a:pt x="1422"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43" name="Freeform 50"/>
            <p:cNvSpPr>
              <a:spLocks/>
            </p:cNvSpPr>
            <p:nvPr/>
          </p:nvSpPr>
          <p:spPr bwMode="auto">
            <a:xfrm>
              <a:off x="6278563" y="4824413"/>
              <a:ext cx="546100" cy="819150"/>
            </a:xfrm>
            <a:custGeom>
              <a:avLst/>
              <a:gdLst>
                <a:gd name="T0" fmla="*/ 0 w 344"/>
                <a:gd name="T1" fmla="*/ 2147483647 h 516"/>
                <a:gd name="T2" fmla="*/ 2147483647 w 344"/>
                <a:gd name="T3" fmla="*/ 2147483647 h 516"/>
                <a:gd name="T4" fmla="*/ 2147483647 w 344"/>
                <a:gd name="T5" fmla="*/ 2147483647 h 516"/>
                <a:gd name="T6" fmla="*/ 2147483647 w 344"/>
                <a:gd name="T7" fmla="*/ 0 h 516"/>
                <a:gd name="T8" fmla="*/ 0 60000 65536"/>
                <a:gd name="T9" fmla="*/ 0 60000 65536"/>
                <a:gd name="T10" fmla="*/ 0 60000 65536"/>
                <a:gd name="T11" fmla="*/ 0 60000 65536"/>
                <a:gd name="T12" fmla="*/ 0 w 344"/>
                <a:gd name="T13" fmla="*/ 0 h 516"/>
                <a:gd name="T14" fmla="*/ 344 w 344"/>
                <a:gd name="T15" fmla="*/ 516 h 516"/>
              </a:gdLst>
              <a:ahLst/>
              <a:cxnLst>
                <a:cxn ang="T8">
                  <a:pos x="T0" y="T1"/>
                </a:cxn>
                <a:cxn ang="T9">
                  <a:pos x="T2" y="T3"/>
                </a:cxn>
                <a:cxn ang="T10">
                  <a:pos x="T4" y="T5"/>
                </a:cxn>
                <a:cxn ang="T11">
                  <a:pos x="T6" y="T7"/>
                </a:cxn>
              </a:cxnLst>
              <a:rect l="T12" t="T13" r="T14" b="T15"/>
              <a:pathLst>
                <a:path w="344" h="516">
                  <a:moveTo>
                    <a:pt x="0" y="516"/>
                  </a:moveTo>
                  <a:cubicBezTo>
                    <a:pt x="15" y="485"/>
                    <a:pt x="53" y="388"/>
                    <a:pt x="90" y="327"/>
                  </a:cubicBezTo>
                  <a:cubicBezTo>
                    <a:pt x="127" y="266"/>
                    <a:pt x="181" y="205"/>
                    <a:pt x="223" y="150"/>
                  </a:cubicBezTo>
                  <a:cubicBezTo>
                    <a:pt x="265" y="95"/>
                    <a:pt x="319" y="31"/>
                    <a:pt x="3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Tree>
    <p:extLst>
      <p:ext uri="{BB962C8B-B14F-4D97-AF65-F5344CB8AC3E}">
        <p14:creationId xmlns:p14="http://schemas.microsoft.com/office/powerpoint/2010/main" val="4219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Bahan Ngajar\Materi Ilmu Ukur Tanah\Referensi Materi IUT\Diklat ITS\Gambar Garis Kontur\01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0610" y="2687826"/>
            <a:ext cx="7802778" cy="404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5421" y="773662"/>
            <a:ext cx="8467322" cy="2031325"/>
          </a:xfrm>
          <a:prstGeom prst="rect">
            <a:avLst/>
          </a:prstGeom>
        </p:spPr>
        <p:txBody>
          <a:bodyPr wrap="square">
            <a:spAutoFit/>
          </a:bodyPr>
          <a:lstStyle/>
          <a:p>
            <a:pPr marL="285750" indent="-285750">
              <a:buFont typeface="Arial" panose="020B0604020202020204" pitchFamily="34" charset="0"/>
              <a:buChar char="•"/>
            </a:pPr>
            <a:r>
              <a:rPr lang="en-US" altLang="en-US"/>
              <a:t>Nama lain garis kontur yaitu garis tranches, garis tinggi atau garis lengkung horisontal.</a:t>
            </a:r>
          </a:p>
          <a:p>
            <a:pPr marL="285750" indent="-285750">
              <a:buFont typeface="Arial" panose="020B0604020202020204" pitchFamily="34" charset="0"/>
              <a:buChar char="•"/>
            </a:pPr>
            <a:r>
              <a:rPr lang="en-US" altLang="en-US"/>
              <a:t>Garis kontur dapat dibentuk dengan membuat proyeksi tegak garis-garis perpotongan bidang mendatar dengan permukaan bumi ke bidang mendatar peta.</a:t>
            </a:r>
          </a:p>
          <a:p>
            <a:pPr marL="285750" indent="-285750">
              <a:buFont typeface="Arial" panose="020B0604020202020204" pitchFamily="34" charset="0"/>
              <a:buChar char="•"/>
            </a:pPr>
            <a:r>
              <a:rPr lang="en-US" altLang="en-US"/>
              <a:t>Karena peta umumnya dibuat dengan skala tertentu, maka bentuk garis kontur ini juga akan mengalami pengecilan sesuai skala peta.</a:t>
            </a:r>
          </a:p>
          <a:p>
            <a:pPr marL="285750" indent="-285750">
              <a:buFont typeface="Arial" panose="020B0604020202020204" pitchFamily="34" charset="0"/>
              <a:buChar char="•"/>
            </a:pPr>
            <a:r>
              <a:rPr lang="fr-FR"/>
              <a:t>Kontur digambar dalam bentuk garis-garis utuh yang kontinyu</a:t>
            </a:r>
            <a:endParaRPr lang="en-US" altLang="en-US"/>
          </a:p>
          <a:p>
            <a:pPr marL="285750" indent="-285750">
              <a:buFont typeface="Arial" panose="020B0604020202020204" pitchFamily="34" charset="0"/>
              <a:buChar char="•"/>
            </a:pPr>
            <a:endParaRPr lang="en-US" altLang="en-US"/>
          </a:p>
        </p:txBody>
      </p:sp>
      <p:sp>
        <p:nvSpPr>
          <p:cNvPr id="6" name="Content Placeholder 2"/>
          <p:cNvSpPr txBox="1">
            <a:spLocks/>
          </p:cNvSpPr>
          <p:nvPr/>
        </p:nvSpPr>
        <p:spPr>
          <a:xfrm>
            <a:off x="0" y="132770"/>
            <a:ext cx="9143999"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a:solidFill>
                  <a:srgbClr val="FF0000"/>
                </a:solidFill>
              </a:rPr>
              <a:t>KONSEP &amp; PENGERTIAN </a:t>
            </a:r>
            <a:r>
              <a:rPr lang="en-US" sz="2800" b="1"/>
              <a:t>KONTUR</a:t>
            </a:r>
          </a:p>
        </p:txBody>
      </p:sp>
    </p:spTree>
    <p:extLst>
      <p:ext uri="{BB962C8B-B14F-4D97-AF65-F5344CB8AC3E}">
        <p14:creationId xmlns:p14="http://schemas.microsoft.com/office/powerpoint/2010/main" val="134397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6540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a:t>Contoh 3</a:t>
            </a:r>
          </a:p>
        </p:txBody>
      </p:sp>
      <p:sp>
        <p:nvSpPr>
          <p:cNvPr id="7" name="Content Placeholder 2"/>
          <p:cNvSpPr txBox="1">
            <a:spLocks/>
          </p:cNvSpPr>
          <p:nvPr/>
        </p:nvSpPr>
        <p:spPr>
          <a:xfrm>
            <a:off x="533400" y="904879"/>
            <a:ext cx="8229600" cy="4968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en-US" sz="2800"/>
              <a:t>Menggambar garis kontur</a:t>
            </a:r>
          </a:p>
          <a:p>
            <a:pPr>
              <a:buFontTx/>
              <a:buNone/>
            </a:pPr>
            <a:endParaRPr lang="en-US" altLang="en-US"/>
          </a:p>
        </p:txBody>
      </p:sp>
      <p:sp>
        <p:nvSpPr>
          <p:cNvPr id="10" name="Rectangle 3"/>
          <p:cNvSpPr txBox="1">
            <a:spLocks noChangeArrowheads="1"/>
          </p:cNvSpPr>
          <p:nvPr/>
        </p:nvSpPr>
        <p:spPr>
          <a:xfrm>
            <a:off x="4811842" y="1558929"/>
            <a:ext cx="3722557" cy="3276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0" hangingPunct="0">
              <a:lnSpc>
                <a:spcPct val="120000"/>
              </a:lnSpc>
              <a:spcBef>
                <a:spcPct val="0"/>
              </a:spcBef>
            </a:pPr>
            <a:r>
              <a:rPr lang="en-US" altLang="en-US"/>
              <a:t>Tidak ada titik awal benar atau salah.</a:t>
            </a:r>
          </a:p>
          <a:p>
            <a:pPr eaLnBrk="0" hangingPunct="0">
              <a:lnSpc>
                <a:spcPct val="120000"/>
              </a:lnSpc>
              <a:spcBef>
                <a:spcPct val="0"/>
              </a:spcBef>
            </a:pPr>
            <a:r>
              <a:rPr lang="en-US" altLang="en-US"/>
              <a:t>Memilih interval kontur, dalam hal ini akan dipilih interval konturnya 2 meter.</a:t>
            </a:r>
          </a:p>
          <a:p>
            <a:pPr eaLnBrk="0" hangingPunct="0">
              <a:lnSpc>
                <a:spcPct val="120000"/>
              </a:lnSpc>
              <a:spcBef>
                <a:spcPct val="0"/>
              </a:spcBef>
            </a:pPr>
            <a:r>
              <a:rPr lang="en-US" altLang="en-US"/>
              <a:t>Contoh ini dimulai dengan kontur 14 meter.</a:t>
            </a:r>
          </a:p>
        </p:txBody>
      </p:sp>
      <p:pic>
        <p:nvPicPr>
          <p:cNvPr id="11" name="Picture 4" descr="TopoExGr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558929"/>
            <a:ext cx="3810000" cy="321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2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685800" y="1143000"/>
            <a:ext cx="7848600" cy="1600200"/>
          </a:xfrm>
        </p:spPr>
        <p:txBody>
          <a:bodyPr/>
          <a:lstStyle/>
          <a:p>
            <a:r>
              <a:rPr lang="en-US" altLang="en-US"/>
              <a:t>Diantara A3 dan A4 adalah titik kontur 14 meter</a:t>
            </a:r>
          </a:p>
          <a:p>
            <a:r>
              <a:rPr lang="en-US" altLang="en-US"/>
              <a:t>Langkah selanjutnya adalah menentukan diagonal dan jaringan garis yang akan dilewati.</a:t>
            </a:r>
          </a:p>
        </p:txBody>
      </p:sp>
      <p:sp>
        <p:nvSpPr>
          <p:cNvPr id="87044" name="Rectangle 4"/>
          <p:cNvSpPr>
            <a:spLocks noChangeArrowheads="1"/>
          </p:cNvSpPr>
          <p:nvPr/>
        </p:nvSpPr>
        <p:spPr bwMode="auto">
          <a:xfrm>
            <a:off x="685800" y="2667000"/>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en-US" altLang="en-US"/>
              <a:t>A3 dan B3 13 meter, oleh karena itu kontur 14 meter bukan di antara A3 dan B3</a:t>
            </a:r>
          </a:p>
          <a:p>
            <a:r>
              <a:rPr lang="en-US" altLang="en-US"/>
              <a:t>B4 14 meter, namun sebelum menandai B4, stasiun diagonal harus diperiksa.</a:t>
            </a:r>
          </a:p>
        </p:txBody>
      </p:sp>
      <p:pic>
        <p:nvPicPr>
          <p:cNvPr id="87045" name="Picture 5" descr="TopoExGrid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2514600"/>
            <a:ext cx="3429000" cy="289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3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P spid="870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038600" y="1143000"/>
            <a:ext cx="4572000" cy="4953000"/>
          </a:xfrm>
        </p:spPr>
        <p:txBody>
          <a:bodyPr/>
          <a:lstStyle/>
          <a:p>
            <a:r>
              <a:rPr lang="en-US" altLang="en-US"/>
              <a:t>Diagonal harus diperiksa untuk menentukan apakah kontur 14 meter dilanjutkan ke B4.</a:t>
            </a:r>
          </a:p>
          <a:p>
            <a:r>
              <a:rPr lang="en-US" altLang="en-US"/>
              <a:t>B3 13 meter dan A4  15 meter, titik diantara keduanya 14 meter, oleh karena itu garis kontur tadi dapat diperpanjang ke B4.</a:t>
            </a:r>
          </a:p>
          <a:p>
            <a:r>
              <a:rPr lang="en-US" altLang="en-US"/>
              <a:t>Setiap pasangan titik grid diselidiki dan kontur diperpanjang sampai selesai.</a:t>
            </a:r>
            <a:endParaRPr lang="en-US" altLang="en-US" sz="1600"/>
          </a:p>
        </p:txBody>
      </p:sp>
      <p:pic>
        <p:nvPicPr>
          <p:cNvPr id="89092" name="Picture 4" descr="TopoExGrid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57200"/>
            <a:ext cx="3124200" cy="2636838"/>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TopoExGrid14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3200400"/>
            <a:ext cx="3124200"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64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685800" y="1023078"/>
            <a:ext cx="4495800" cy="1974955"/>
          </a:xfrm>
        </p:spPr>
        <p:txBody>
          <a:bodyPr/>
          <a:lstStyle/>
          <a:p>
            <a:r>
              <a:rPr lang="en-US" altLang="en-US"/>
              <a:t>Untuk memperpanjang kontur, opsi berikutnya harus diperiksa.</a:t>
            </a:r>
          </a:p>
          <a:p>
            <a:r>
              <a:rPr lang="en-US" altLang="en-US"/>
              <a:t>B3 13 meter  dan B4 14 meter.</a:t>
            </a:r>
          </a:p>
          <a:p>
            <a:r>
              <a:rPr lang="en-US" altLang="en-US"/>
              <a:t>Kontur memanjang dari posisi diagonal ke B4.</a:t>
            </a:r>
          </a:p>
        </p:txBody>
      </p:sp>
      <p:pic>
        <p:nvPicPr>
          <p:cNvPr id="91140" name="Picture 4" descr="TopoExGrid1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496887"/>
            <a:ext cx="3429000" cy="28940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874426" y="4368216"/>
            <a:ext cx="3429000" cy="9863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altLang="en-US"/>
              <a:t>Kontur diselesaikan dengan membuat garis halus dari titik-titik tersebut </a:t>
            </a:r>
          </a:p>
        </p:txBody>
      </p:sp>
      <p:pic>
        <p:nvPicPr>
          <p:cNvPr id="7" name="Picture 4" descr="TopoExGrid14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0" y="3676000"/>
            <a:ext cx="3432872" cy="289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990600"/>
            <a:ext cx="4343400" cy="3200400"/>
          </a:xfrm>
        </p:spPr>
        <p:txBody>
          <a:bodyPr>
            <a:normAutofit lnSpcReduction="10000"/>
          </a:bodyPr>
          <a:lstStyle/>
          <a:p>
            <a:endParaRPr lang="en-US" altLang="en-US"/>
          </a:p>
          <a:p>
            <a:r>
              <a:rPr lang="en-US" altLang="en-US"/>
              <a:t>Interval selanjutnya yaitu kontur 12 meter, selesaikan dengan cara yang sama.</a:t>
            </a:r>
          </a:p>
          <a:p>
            <a:r>
              <a:rPr lang="en-US" altLang="en-US"/>
              <a:t>A2 11 meter dan A3 13 meter, oleh karena itu diantara kedua titik tersebut adalah 12 meter.</a:t>
            </a:r>
          </a:p>
          <a:p>
            <a:r>
              <a:rPr lang="en-US" altLang="en-US"/>
              <a:t>A2 dan B2 11 meter, kontur tidak dilanjutkan diantara kedua titik tersebut.</a:t>
            </a:r>
          </a:p>
        </p:txBody>
      </p:sp>
      <p:pic>
        <p:nvPicPr>
          <p:cNvPr id="95236" name="Picture 4" descr="TopoExGrid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219200"/>
            <a:ext cx="3581400" cy="3024188"/>
          </a:xfrm>
          <a:prstGeom prst="rect">
            <a:avLst/>
          </a:prstGeom>
          <a:noFill/>
          <a:extLst>
            <a:ext uri="{909E8E84-426E-40DD-AFC4-6F175D3DCCD1}">
              <a14:hiddenFill xmlns:a14="http://schemas.microsoft.com/office/drawing/2010/main">
                <a:solidFill>
                  <a:srgbClr val="FFFFFF"/>
                </a:solidFill>
              </a14:hiddenFill>
            </a:ext>
          </a:extLst>
        </p:spPr>
      </p:pic>
      <p:sp>
        <p:nvSpPr>
          <p:cNvPr id="95237" name="Rectangle 5"/>
          <p:cNvSpPr>
            <a:spLocks noChangeArrowheads="1"/>
          </p:cNvSpPr>
          <p:nvPr/>
        </p:nvSpPr>
        <p:spPr bwMode="auto">
          <a:xfrm>
            <a:off x="685800" y="4624388"/>
            <a:ext cx="7772400" cy="1676400"/>
          </a:xfrm>
          <a:prstGeom prst="rect">
            <a:avLst/>
          </a:prstGeom>
          <a:noFill/>
          <a:ln>
            <a:noFill/>
          </a:ln>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en-US" altLang="en-US"/>
              <a:t>A3 dan B3 13 meter, kontur tidak dilanjutkan ke arah tersebut.</a:t>
            </a:r>
          </a:p>
          <a:p>
            <a:r>
              <a:rPr lang="en-US" altLang="en-US"/>
              <a:t>B2 11 meter dan B3 13 meter, ketinggian 12 meter adalah diantara keduanya. Kontur akan melewati titik ini, asalkan diagonal ok.</a:t>
            </a:r>
          </a:p>
        </p:txBody>
      </p:sp>
    </p:spTree>
    <p:extLst>
      <p:ext uri="{BB962C8B-B14F-4D97-AF65-F5344CB8AC3E}">
        <p14:creationId xmlns:p14="http://schemas.microsoft.com/office/powerpoint/2010/main" val="15398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P spid="952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4343400" y="1143000"/>
            <a:ext cx="4191000" cy="4419600"/>
          </a:xfrm>
        </p:spPr>
        <p:txBody>
          <a:bodyPr>
            <a:normAutofit/>
          </a:bodyPr>
          <a:lstStyle/>
          <a:p>
            <a:r>
              <a:rPr lang="en-US" altLang="en-US"/>
              <a:t>Grid berikutnya lebih sulit karena garis kontur 12 meter akan melewati dua pilihan, yaitu B2: C2 dan B3: C3.</a:t>
            </a:r>
          </a:p>
          <a:p>
            <a:r>
              <a:rPr lang="en-US" altLang="en-US"/>
              <a:t>Poin yang tersisa harus diselidiki untuk menentukan jalur terbaik.</a:t>
            </a:r>
          </a:p>
        </p:txBody>
      </p:sp>
      <p:pic>
        <p:nvPicPr>
          <p:cNvPr id="97284" name="Picture 4" descr="TopoExGrid12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066800"/>
            <a:ext cx="3505200" cy="2957513"/>
          </a:xfrm>
          <a:prstGeom prst="rect">
            <a:avLst/>
          </a:prstGeom>
          <a:noFill/>
          <a:extLst>
            <a:ext uri="{909E8E84-426E-40DD-AFC4-6F175D3DCCD1}">
              <a14:hiddenFill xmlns:a14="http://schemas.microsoft.com/office/drawing/2010/main">
                <a:solidFill>
                  <a:srgbClr val="FFFFFF"/>
                </a:solidFill>
              </a14:hiddenFill>
            </a:ext>
          </a:extLst>
        </p:spPr>
      </p:pic>
      <p:sp>
        <p:nvSpPr>
          <p:cNvPr id="97285" name="Line 5"/>
          <p:cNvSpPr>
            <a:spLocks noChangeShapeType="1"/>
          </p:cNvSpPr>
          <p:nvPr/>
        </p:nvSpPr>
        <p:spPr bwMode="auto">
          <a:xfrm>
            <a:off x="1828800" y="2057400"/>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86" name="Line 6"/>
          <p:cNvSpPr>
            <a:spLocks noChangeShapeType="1"/>
          </p:cNvSpPr>
          <p:nvPr/>
        </p:nvSpPr>
        <p:spPr bwMode="auto">
          <a:xfrm>
            <a:off x="2667000" y="2057400"/>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87" name="Line 7"/>
          <p:cNvSpPr>
            <a:spLocks noChangeShapeType="1"/>
          </p:cNvSpPr>
          <p:nvPr/>
        </p:nvSpPr>
        <p:spPr bwMode="auto">
          <a:xfrm flipH="1">
            <a:off x="1828800" y="2057400"/>
            <a:ext cx="838200" cy="6858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7288" name="Line 8"/>
          <p:cNvSpPr>
            <a:spLocks noChangeShapeType="1"/>
          </p:cNvSpPr>
          <p:nvPr/>
        </p:nvSpPr>
        <p:spPr bwMode="auto">
          <a:xfrm>
            <a:off x="1828800" y="2057400"/>
            <a:ext cx="838200" cy="6858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696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762000" y="1143000"/>
            <a:ext cx="4114800" cy="3657600"/>
          </a:xfrm>
        </p:spPr>
        <p:txBody>
          <a:bodyPr/>
          <a:lstStyle/>
          <a:p>
            <a:r>
              <a:rPr lang="en-US" altLang="en-US"/>
              <a:t>Jika kontur diperpanjang melalui B2: C2 dan diselesaikan untuk D3, diagonal harus dilanggar di D2: C3 untuk melanjutkan ke D3.</a:t>
            </a:r>
          </a:p>
          <a:p>
            <a:r>
              <a:rPr lang="en-US" altLang="en-US"/>
              <a:t>Harus ada interpretasi yang lebih baik.</a:t>
            </a:r>
          </a:p>
        </p:txBody>
      </p:sp>
      <p:pic>
        <p:nvPicPr>
          <p:cNvPr id="99332" name="Picture 4" descr="TopoExGrid12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143000"/>
            <a:ext cx="3989388" cy="3367088"/>
          </a:xfrm>
          <a:prstGeom prst="rect">
            <a:avLst/>
          </a:prstGeom>
          <a:noFill/>
          <a:extLst>
            <a:ext uri="{909E8E84-426E-40DD-AFC4-6F175D3DCCD1}">
              <a14:hiddenFill xmlns:a14="http://schemas.microsoft.com/office/drawing/2010/main">
                <a:solidFill>
                  <a:srgbClr val="FFFFFF"/>
                </a:solidFill>
              </a14:hiddenFill>
            </a:ext>
          </a:extLst>
        </p:spPr>
      </p:pic>
      <p:sp>
        <p:nvSpPr>
          <p:cNvPr id="99333" name="Line 5"/>
          <p:cNvSpPr>
            <a:spLocks noChangeShapeType="1"/>
          </p:cNvSpPr>
          <p:nvPr/>
        </p:nvSpPr>
        <p:spPr bwMode="auto">
          <a:xfrm flipV="1">
            <a:off x="6324600" y="3048000"/>
            <a:ext cx="914400" cy="7620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4988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533400" y="1219200"/>
            <a:ext cx="4038600" cy="4419600"/>
          </a:xfrm>
        </p:spPr>
        <p:txBody>
          <a:bodyPr/>
          <a:lstStyle/>
          <a:p>
            <a:pPr marL="457200" indent="-457200"/>
            <a:r>
              <a:rPr lang="en-US" altLang="en-US"/>
              <a:t>Kontur harus diselesaikan dengan melewati antara B3: C3.</a:t>
            </a:r>
          </a:p>
          <a:p>
            <a:pPr marL="457200" indent="-457200"/>
            <a:r>
              <a:rPr lang="en-US" altLang="en-US"/>
              <a:t>Ini interpretasi yang lebih baik karena:</a:t>
            </a:r>
          </a:p>
          <a:p>
            <a:pPr marL="800100" lvl="1" indent="-350838"/>
            <a:r>
              <a:rPr lang="en-US" altLang="en-US"/>
              <a:t>kontur selesai tanpa melanggar diagonal di C3: D4.</a:t>
            </a:r>
          </a:p>
          <a:p>
            <a:pPr marL="800100" lvl="1" indent="-350838"/>
            <a:r>
              <a:rPr lang="en-US" altLang="en-US"/>
              <a:t>kontur 12 kaki sejajar kontur 14 meter.</a:t>
            </a:r>
          </a:p>
        </p:txBody>
      </p:sp>
      <p:pic>
        <p:nvPicPr>
          <p:cNvPr id="101380" name="Picture 4" descr="TopoExGrid12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219200"/>
            <a:ext cx="4267200" cy="3602038"/>
          </a:xfrm>
          <a:prstGeom prst="rect">
            <a:avLst/>
          </a:prstGeom>
          <a:noFill/>
          <a:extLst>
            <a:ext uri="{909E8E84-426E-40DD-AFC4-6F175D3DCCD1}">
              <a14:hiddenFill xmlns:a14="http://schemas.microsoft.com/office/drawing/2010/main">
                <a:solidFill>
                  <a:srgbClr val="FFFFFF"/>
                </a:solidFill>
              </a14:hiddenFill>
            </a:ext>
          </a:extLst>
        </p:spPr>
      </p:pic>
      <p:sp>
        <p:nvSpPr>
          <p:cNvPr id="101381" name="Line 5"/>
          <p:cNvSpPr>
            <a:spLocks noChangeShapeType="1"/>
          </p:cNvSpPr>
          <p:nvPr/>
        </p:nvSpPr>
        <p:spPr bwMode="auto">
          <a:xfrm flipH="1" flipV="1">
            <a:off x="7246257" y="3323772"/>
            <a:ext cx="914400" cy="762000"/>
          </a:xfrm>
          <a:prstGeom prst="line">
            <a:avLst/>
          </a:prstGeom>
          <a:noFill/>
          <a:ln w="9525">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0691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379">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609600" y="1219200"/>
            <a:ext cx="3962400" cy="3200400"/>
          </a:xfrm>
        </p:spPr>
        <p:txBody>
          <a:bodyPr/>
          <a:lstStyle/>
          <a:p>
            <a:r>
              <a:rPr lang="en-US" altLang="en-US"/>
              <a:t>Interval 10 meter diselesaikan dengan cara yang sama.</a:t>
            </a:r>
          </a:p>
          <a:p>
            <a:r>
              <a:rPr lang="en-US" altLang="en-US"/>
              <a:t>Pada titik ini sebenarnya perlu mempertimbangkan peta yang lengkap, tetapi kita harus selalu periksa kemungkinan bukit atau depresi pada peta.</a:t>
            </a:r>
          </a:p>
          <a:p>
            <a:r>
              <a:rPr lang="en-US" altLang="en-US"/>
              <a:t>Dalam contoh ini ada kontur 12 meter sekitar C2</a:t>
            </a:r>
          </a:p>
        </p:txBody>
      </p:sp>
      <p:sp>
        <p:nvSpPr>
          <p:cNvPr id="103428" name="Rectangle 4"/>
          <p:cNvSpPr>
            <a:spLocks noChangeArrowheads="1"/>
          </p:cNvSpPr>
          <p:nvPr/>
        </p:nvSpPr>
        <p:spPr bwMode="auto">
          <a:xfrm>
            <a:off x="9069388" y="79136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ltLang="en-US"/>
          </a:p>
        </p:txBody>
      </p:sp>
      <p:pic>
        <p:nvPicPr>
          <p:cNvPr id="103429" name="Picture 5" descr="TopoExGrid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143000"/>
            <a:ext cx="4217988" cy="3560763"/>
          </a:xfrm>
          <a:prstGeom prst="rect">
            <a:avLst/>
          </a:prstGeom>
          <a:noFill/>
          <a:extLst>
            <a:ext uri="{909E8E84-426E-40DD-AFC4-6F175D3DCCD1}">
              <a14:hiddenFill xmlns:a14="http://schemas.microsoft.com/office/drawing/2010/main">
                <a:solidFill>
                  <a:srgbClr val="FFFFFF"/>
                </a:solidFill>
              </a14:hiddenFill>
            </a:ext>
          </a:extLst>
        </p:spPr>
      </p:pic>
      <p:sp>
        <p:nvSpPr>
          <p:cNvPr id="103430" name="Line 6"/>
          <p:cNvSpPr>
            <a:spLocks noChangeShapeType="1"/>
          </p:cNvSpPr>
          <p:nvPr/>
        </p:nvSpPr>
        <p:spPr bwMode="auto">
          <a:xfrm>
            <a:off x="6096000" y="3124200"/>
            <a:ext cx="0" cy="83820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1" name="Line 7"/>
          <p:cNvSpPr>
            <a:spLocks noChangeShapeType="1"/>
          </p:cNvSpPr>
          <p:nvPr/>
        </p:nvSpPr>
        <p:spPr bwMode="auto">
          <a:xfrm flipH="1">
            <a:off x="5105400" y="3124200"/>
            <a:ext cx="990600" cy="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2" name="Line 8"/>
          <p:cNvSpPr>
            <a:spLocks noChangeShapeType="1"/>
          </p:cNvSpPr>
          <p:nvPr/>
        </p:nvSpPr>
        <p:spPr bwMode="auto">
          <a:xfrm flipH="1">
            <a:off x="6172200" y="3124200"/>
            <a:ext cx="990600" cy="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9"/>
          <p:cNvSpPr>
            <a:spLocks noChangeShapeType="1"/>
          </p:cNvSpPr>
          <p:nvPr/>
        </p:nvSpPr>
        <p:spPr bwMode="auto">
          <a:xfrm>
            <a:off x="6096000" y="2286000"/>
            <a:ext cx="0" cy="838200"/>
          </a:xfrm>
          <a:prstGeom prst="line">
            <a:avLst/>
          </a:prstGeom>
          <a:noFill/>
          <a:ln w="12700">
            <a:solidFill>
              <a:srgbClr val="1A1F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929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P spid="103430" grpId="0" animBg="1"/>
      <p:bldP spid="103431" grpId="0" animBg="1"/>
      <p:bldP spid="103432" grpId="0" animBg="1"/>
      <p:bldP spid="1034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381000" y="838200"/>
            <a:ext cx="4191000" cy="4572000"/>
          </a:xfrm>
        </p:spPr>
        <p:txBody>
          <a:bodyPr/>
          <a:lstStyle/>
          <a:p>
            <a:r>
              <a:rPr lang="en-US" altLang="en-US"/>
              <a:t>Menempatkan kontur 12 meter sekitar C2 melanggar diagonal antara C2 dan B3.</a:t>
            </a:r>
          </a:p>
          <a:p>
            <a:r>
              <a:rPr lang="en-US" altLang="en-US"/>
              <a:t>Hal ini dapat diterima karena terdapat lembah dari A2, B2 sampai C3</a:t>
            </a:r>
          </a:p>
        </p:txBody>
      </p:sp>
      <p:pic>
        <p:nvPicPr>
          <p:cNvPr id="105476" name="Picture 4" descr="TopoExGrid12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990600"/>
            <a:ext cx="4114800" cy="3471863"/>
          </a:xfrm>
          <a:prstGeom prst="rect">
            <a:avLst/>
          </a:prstGeom>
          <a:noFill/>
          <a:extLst>
            <a:ext uri="{909E8E84-426E-40DD-AFC4-6F175D3DCCD1}">
              <a14:hiddenFill xmlns:a14="http://schemas.microsoft.com/office/drawing/2010/main">
                <a:solidFill>
                  <a:srgbClr val="FFFFFF"/>
                </a:solidFill>
              </a14:hiddenFill>
            </a:ext>
          </a:extLst>
        </p:spPr>
      </p:pic>
      <p:sp>
        <p:nvSpPr>
          <p:cNvPr id="105477" name="Line 5"/>
          <p:cNvSpPr>
            <a:spLocks noChangeShapeType="1"/>
          </p:cNvSpPr>
          <p:nvPr/>
        </p:nvSpPr>
        <p:spPr bwMode="auto">
          <a:xfrm>
            <a:off x="6324600" y="2971800"/>
            <a:ext cx="914400" cy="762000"/>
          </a:xfrm>
          <a:prstGeom prst="line">
            <a:avLst/>
          </a:prstGeom>
          <a:noFill/>
          <a:ln w="12700">
            <a:solidFill>
              <a:srgbClr val="FF191C"/>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478" name="Freeform 6"/>
          <p:cNvSpPr>
            <a:spLocks/>
          </p:cNvSpPr>
          <p:nvPr/>
        </p:nvSpPr>
        <p:spPr bwMode="auto">
          <a:xfrm>
            <a:off x="6324600" y="1371600"/>
            <a:ext cx="990600" cy="2362200"/>
          </a:xfrm>
          <a:custGeom>
            <a:avLst/>
            <a:gdLst>
              <a:gd name="T0" fmla="*/ 0 w 624"/>
              <a:gd name="T1" fmla="*/ 0 h 1488"/>
              <a:gd name="T2" fmla="*/ 0 w 624"/>
              <a:gd name="T3" fmla="*/ 480 h 1488"/>
              <a:gd name="T4" fmla="*/ 624 w 624"/>
              <a:gd name="T5" fmla="*/ 1008 h 1488"/>
              <a:gd name="T6" fmla="*/ 336 w 624"/>
              <a:gd name="T7" fmla="*/ 1488 h 1488"/>
            </a:gdLst>
            <a:ahLst/>
            <a:cxnLst>
              <a:cxn ang="0">
                <a:pos x="T0" y="T1"/>
              </a:cxn>
              <a:cxn ang="0">
                <a:pos x="T2" y="T3"/>
              </a:cxn>
              <a:cxn ang="0">
                <a:pos x="T4" y="T5"/>
              </a:cxn>
              <a:cxn ang="0">
                <a:pos x="T6" y="T7"/>
              </a:cxn>
            </a:cxnLst>
            <a:rect l="0" t="0" r="r" b="b"/>
            <a:pathLst>
              <a:path w="624" h="1488">
                <a:moveTo>
                  <a:pt x="0" y="0"/>
                </a:moveTo>
                <a:lnTo>
                  <a:pt x="0" y="480"/>
                </a:lnTo>
                <a:lnTo>
                  <a:pt x="624" y="1008"/>
                </a:lnTo>
                <a:lnTo>
                  <a:pt x="336" y="1488"/>
                </a:lnTo>
              </a:path>
            </a:pathLst>
          </a:custGeom>
          <a:noFill/>
          <a:ln w="19050" cmpd="sng">
            <a:solidFill>
              <a:srgbClr val="51CB1A"/>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78040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73" y="793113"/>
            <a:ext cx="4907890" cy="4154984"/>
          </a:xfrm>
          <a:prstGeom prst="rect">
            <a:avLst/>
          </a:prstGeom>
        </p:spPr>
        <p:txBody>
          <a:bodyPr wrap="square">
            <a:spAutoFit/>
          </a:bodyPr>
          <a:lstStyle/>
          <a:p>
            <a:pPr marL="514350" indent="-334963">
              <a:spcAft>
                <a:spcPts val="600"/>
              </a:spcAft>
              <a:buFont typeface="Arial" panose="020B0604020202020204" pitchFamily="34" charset="0"/>
              <a:buChar char="•"/>
            </a:pPr>
            <a:r>
              <a:rPr lang="en-US" altLang="en-US"/>
              <a:t>Interval kontur adalah jarak vertikal antara 2 (dua) garis ketinggian yang ditentukan berdasarkan skalanya</a:t>
            </a:r>
          </a:p>
          <a:p>
            <a:pPr marL="514350" indent="-334963">
              <a:spcAft>
                <a:spcPts val="600"/>
              </a:spcAft>
              <a:buFont typeface="Arial" panose="020B0604020202020204" pitchFamily="34" charset="0"/>
              <a:buChar char="•"/>
            </a:pPr>
            <a:r>
              <a:rPr lang="en-US" altLang="en-US"/>
              <a:t>Jarak interval kontur (antara satu garis kontur dengan lainnya) selalu konsisten</a:t>
            </a:r>
          </a:p>
          <a:p>
            <a:pPr marL="514350" indent="-334963">
              <a:spcAft>
                <a:spcPts val="600"/>
              </a:spcAft>
              <a:buFont typeface="Arial" panose="020B0604020202020204" pitchFamily="34" charset="0"/>
              <a:buChar char="•"/>
            </a:pPr>
            <a:r>
              <a:rPr lang="en-US" altLang="en-US"/>
              <a:t>Indeks kontur adalah garis kontur yang penyajiannya ditonjolkan setiap kelipatan interval kontur tertentu</a:t>
            </a:r>
          </a:p>
          <a:p>
            <a:pPr marL="514350" indent="-334963">
              <a:spcAft>
                <a:spcPts val="600"/>
              </a:spcAft>
              <a:buFont typeface="Arial" panose="020B0604020202020204" pitchFamily="34" charset="0"/>
              <a:buChar char="•"/>
            </a:pPr>
            <a:r>
              <a:rPr lang="en-US" altLang="en-US"/>
              <a:t>Pada peta rupa bumi, interval konturnya adalah 1/2000 dari penyebut skala</a:t>
            </a:r>
          </a:p>
          <a:p>
            <a:pPr marL="179387">
              <a:spcAft>
                <a:spcPts val="600"/>
              </a:spcAft>
            </a:pPr>
            <a:endParaRPr lang="en-US" altLang="en-US"/>
          </a:p>
          <a:p>
            <a:pPr marL="514350" indent="-334963">
              <a:spcAft>
                <a:spcPts val="600"/>
              </a:spcAft>
              <a:buFont typeface="Arial" panose="020B0604020202020204" pitchFamily="34" charset="0"/>
              <a:buChar char="•"/>
            </a:pPr>
            <a:endParaRPr lang="en-US" altLang="en-US"/>
          </a:p>
          <a:p>
            <a:pPr marL="514350" indent="-334963">
              <a:spcAft>
                <a:spcPts val="600"/>
              </a:spcAft>
              <a:buFont typeface="Arial" panose="020B0604020202020204" pitchFamily="34" charset="0"/>
              <a:buChar char="•"/>
            </a:pPr>
            <a:endParaRPr lang="en-US" altLang="en-US"/>
          </a:p>
        </p:txBody>
      </p:sp>
      <p:sp>
        <p:nvSpPr>
          <p:cNvPr id="12" name="Content Placeholder 2"/>
          <p:cNvSpPr txBox="1">
            <a:spLocks/>
          </p:cNvSpPr>
          <p:nvPr/>
        </p:nvSpPr>
        <p:spPr>
          <a:xfrm>
            <a:off x="0" y="132770"/>
            <a:ext cx="9143999"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a:solidFill>
                  <a:srgbClr val="FF0000"/>
                </a:solidFill>
              </a:rPr>
              <a:t>INTERVAL &amp; INDEKS </a:t>
            </a:r>
            <a:r>
              <a:rPr lang="en-US" sz="2800" b="1"/>
              <a:t>KONTUR</a:t>
            </a:r>
          </a:p>
        </p:txBody>
      </p:sp>
      <p:grpSp>
        <p:nvGrpSpPr>
          <p:cNvPr id="9" name="Group 8"/>
          <p:cNvGrpSpPr/>
          <p:nvPr/>
        </p:nvGrpSpPr>
        <p:grpSpPr>
          <a:xfrm>
            <a:off x="4675188" y="3538684"/>
            <a:ext cx="4385988" cy="3177143"/>
            <a:chOff x="2362200" y="2684660"/>
            <a:chExt cx="6438900" cy="4664240"/>
          </a:xfrm>
        </p:grpSpPr>
        <p:pic>
          <p:nvPicPr>
            <p:cNvPr id="25604" name="Picture 4" descr="contou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3021013"/>
              <a:ext cx="643890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cxnSpLocks noChangeShapeType="1"/>
            </p:cNvCxnSpPr>
            <p:nvPr/>
          </p:nvCxnSpPr>
          <p:spPr bwMode="auto">
            <a:xfrm flipV="1">
              <a:off x="2895600" y="4038600"/>
              <a:ext cx="1143000" cy="76200"/>
            </a:xfrm>
            <a:prstGeom prst="straightConnector1">
              <a:avLst/>
            </a:prstGeom>
            <a:noFill/>
            <a:ln w="25400">
              <a:solidFill>
                <a:srgbClr val="FF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5657900" y="3239100"/>
              <a:ext cx="1200100" cy="34230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H="1" flipV="1">
              <a:off x="2819401" y="5638801"/>
              <a:ext cx="195603" cy="130344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08" name="TextBox 19"/>
            <p:cNvSpPr txBox="1">
              <a:spLocks noChangeArrowheads="1"/>
            </p:cNvSpPr>
            <p:nvPr/>
          </p:nvSpPr>
          <p:spPr bwMode="auto">
            <a:xfrm>
              <a:off x="2743201" y="3276600"/>
              <a:ext cx="1219199" cy="6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Interval </a:t>
              </a:r>
            </a:p>
            <a:p>
              <a:pPr eaLnBrk="1" hangingPunct="1"/>
              <a:r>
                <a:rPr lang="en-US" altLang="en-US" sz="1200"/>
                <a:t>Kontur</a:t>
              </a:r>
            </a:p>
          </p:txBody>
        </p:sp>
        <p:cxnSp>
          <p:nvCxnSpPr>
            <p:cNvPr id="22" name="Straight Arrow Connector 21"/>
            <p:cNvCxnSpPr>
              <a:cxnSpLocks noChangeShapeType="1"/>
            </p:cNvCxnSpPr>
            <p:nvPr/>
          </p:nvCxnSpPr>
          <p:spPr bwMode="auto">
            <a:xfrm flipV="1">
              <a:off x="4648200" y="5715000"/>
              <a:ext cx="1524000" cy="381000"/>
            </a:xfrm>
            <a:prstGeom prst="straightConnector1">
              <a:avLst/>
            </a:prstGeom>
            <a:noFill/>
            <a:ln w="25400">
              <a:solidFill>
                <a:srgbClr val="FF33CC"/>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10" name="TextBox 25"/>
            <p:cNvSpPr txBox="1">
              <a:spLocks noChangeArrowheads="1"/>
            </p:cNvSpPr>
            <p:nvPr/>
          </p:nvSpPr>
          <p:spPr bwMode="auto">
            <a:xfrm>
              <a:off x="4876800" y="5943600"/>
              <a:ext cx="1219199" cy="6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t>Interval Kontur</a:t>
              </a:r>
            </a:p>
          </p:txBody>
        </p:sp>
        <p:sp>
          <p:nvSpPr>
            <p:cNvPr id="15" name="TextBox 19"/>
            <p:cNvSpPr txBox="1">
              <a:spLocks noChangeArrowheads="1"/>
            </p:cNvSpPr>
            <p:nvPr/>
          </p:nvSpPr>
          <p:spPr bwMode="auto">
            <a:xfrm>
              <a:off x="2743202" y="6942249"/>
              <a:ext cx="2133598"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FF0000"/>
                  </a:solidFill>
                </a:rPr>
                <a:t>Indeks Kontur</a:t>
              </a:r>
            </a:p>
          </p:txBody>
        </p:sp>
        <p:sp>
          <p:nvSpPr>
            <p:cNvPr id="16" name="TextBox 19"/>
            <p:cNvSpPr txBox="1">
              <a:spLocks noChangeArrowheads="1"/>
            </p:cNvSpPr>
            <p:nvPr/>
          </p:nvSpPr>
          <p:spPr bwMode="auto">
            <a:xfrm>
              <a:off x="4641642" y="2684660"/>
              <a:ext cx="1689515" cy="40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FF0000"/>
                  </a:solidFill>
                </a:rPr>
                <a:t>Indeks Kontur</a:t>
              </a:r>
            </a:p>
          </p:txBody>
        </p:sp>
      </p:grpSp>
      <p:pic>
        <p:nvPicPr>
          <p:cNvPr id="12290" name="Picture 2" descr="http://aanpambudi.files.wordpress.com/2010/08/kontur2.png?w=30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6619"/>
          <a:stretch/>
        </p:blipFill>
        <p:spPr bwMode="auto">
          <a:xfrm>
            <a:off x="5339206" y="872194"/>
            <a:ext cx="3161829" cy="254902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18529" y="4482198"/>
            <a:ext cx="4185895" cy="400110"/>
          </a:xfrm>
          <a:prstGeom prst="rect">
            <a:avLst/>
          </a:prstGeom>
        </p:spPr>
        <p:txBody>
          <a:bodyPr wrap="square">
            <a:spAutoFit/>
          </a:bodyPr>
          <a:lstStyle/>
          <a:p>
            <a:pPr marL="285750" indent="-285750">
              <a:buFont typeface="Arial" panose="020B0604020202020204" pitchFamily="34" charset="0"/>
              <a:buChar char="•"/>
            </a:pPr>
            <a:endParaRPr lang="en-US" sz="2000"/>
          </a:p>
        </p:txBody>
      </p:sp>
      <p:graphicFrame>
        <p:nvGraphicFramePr>
          <p:cNvPr id="3" name="Table 2"/>
          <p:cNvGraphicFramePr>
            <a:graphicFrameLocks noGrp="1"/>
          </p:cNvGraphicFramePr>
          <p:nvPr>
            <p:extLst>
              <p:ext uri="{D42A27DB-BD31-4B8C-83A1-F6EECF244321}">
                <p14:modId xmlns:p14="http://schemas.microsoft.com/office/powerpoint/2010/main" val="1403350782"/>
              </p:ext>
            </p:extLst>
          </p:nvPr>
        </p:nvGraphicFramePr>
        <p:xfrm>
          <a:off x="534962" y="4267198"/>
          <a:ext cx="3854746" cy="2448630"/>
        </p:xfrm>
        <a:graphic>
          <a:graphicData uri="http://schemas.openxmlformats.org/drawingml/2006/table">
            <a:tbl>
              <a:tblPr>
                <a:tableStyleId>{E8B1032C-EA38-4F05-BA0D-38AFFFC7BED3}</a:tableStyleId>
              </a:tblPr>
              <a:tblGrid>
                <a:gridCol w="1708804">
                  <a:extLst>
                    <a:ext uri="{9D8B030D-6E8A-4147-A177-3AD203B41FA5}">
                      <a16:colId xmlns:a16="http://schemas.microsoft.com/office/drawing/2014/main" val="1213270974"/>
                    </a:ext>
                  </a:extLst>
                </a:gridCol>
                <a:gridCol w="1072971">
                  <a:extLst>
                    <a:ext uri="{9D8B030D-6E8A-4147-A177-3AD203B41FA5}">
                      <a16:colId xmlns:a16="http://schemas.microsoft.com/office/drawing/2014/main" val="1853421106"/>
                    </a:ext>
                  </a:extLst>
                </a:gridCol>
                <a:gridCol w="1072971">
                  <a:extLst>
                    <a:ext uri="{9D8B030D-6E8A-4147-A177-3AD203B41FA5}">
                      <a16:colId xmlns:a16="http://schemas.microsoft.com/office/drawing/2014/main" val="2096634434"/>
                    </a:ext>
                  </a:extLst>
                </a:gridCol>
              </a:tblGrid>
              <a:tr h="668115">
                <a:tc>
                  <a:txBody>
                    <a:bodyPr/>
                    <a:lstStyle/>
                    <a:p>
                      <a:pPr algn="ctr" fontAlgn="ctr"/>
                      <a:r>
                        <a:rPr lang="en-US" sz="1600" u="none" strike="noStrike">
                          <a:effectLst/>
                        </a:rPr>
                        <a:t>Skala Peta</a:t>
                      </a:r>
                      <a:endParaRPr lang="en-US" sz="1600" b="1" i="0" u="none" strike="noStrike">
                        <a:solidFill>
                          <a:srgbClr val="333333"/>
                        </a:solidFill>
                        <a:effectLst/>
                        <a:latin typeface="Inherit"/>
                      </a:endParaRPr>
                    </a:p>
                  </a:txBody>
                  <a:tcPr marL="9525" marR="9525" marT="9525" marB="0" anchor="ctr"/>
                </a:tc>
                <a:tc>
                  <a:txBody>
                    <a:bodyPr/>
                    <a:lstStyle/>
                    <a:p>
                      <a:pPr algn="ctr" fontAlgn="ctr"/>
                      <a:r>
                        <a:rPr lang="en-US" sz="1600" u="none" strike="noStrike">
                          <a:effectLst/>
                        </a:rPr>
                        <a:t>Interval Kontur</a:t>
                      </a:r>
                      <a:endParaRPr lang="en-US" sz="1600" b="1" i="0" u="none" strike="noStrike">
                        <a:solidFill>
                          <a:srgbClr val="333333"/>
                        </a:solidFill>
                        <a:effectLst/>
                        <a:latin typeface="Inherit"/>
                      </a:endParaRPr>
                    </a:p>
                  </a:txBody>
                  <a:tcPr marL="9525" marR="9525" marT="9525" marB="0" anchor="ctr"/>
                </a:tc>
                <a:tc>
                  <a:txBody>
                    <a:bodyPr/>
                    <a:lstStyle/>
                    <a:p>
                      <a:pPr algn="ctr" fontAlgn="ctr"/>
                      <a:r>
                        <a:rPr lang="en-US" sz="1600" u="none" strike="noStrike">
                          <a:effectLst/>
                        </a:rPr>
                        <a:t>Indeks Kontur</a:t>
                      </a:r>
                      <a:endParaRPr lang="en-US" sz="1600" b="1" i="0" u="none" strike="noStrike">
                        <a:solidFill>
                          <a:srgbClr val="333333"/>
                        </a:solidFill>
                        <a:effectLst/>
                        <a:latin typeface="Inherit"/>
                      </a:endParaRPr>
                    </a:p>
                  </a:txBody>
                  <a:tcPr marL="9525" marR="9525" marT="9525" marB="0" anchor="ctr"/>
                </a:tc>
                <a:extLst>
                  <a:ext uri="{0D108BD9-81ED-4DB2-BD59-A6C34878D82A}">
                    <a16:rowId xmlns:a16="http://schemas.microsoft.com/office/drawing/2014/main" val="1591125915"/>
                  </a:ext>
                </a:extLst>
              </a:tr>
              <a:tr h="356103">
                <a:tc>
                  <a:txBody>
                    <a:bodyPr/>
                    <a:lstStyle/>
                    <a:p>
                      <a:pPr algn="ctr" fontAlgn="ctr"/>
                      <a:r>
                        <a:rPr lang="en-US" sz="1600" u="none" strike="noStrike">
                          <a:effectLst/>
                        </a:rPr>
                        <a:t>1:10.000</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 meter</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25 meter</a:t>
                      </a:r>
                      <a:endParaRPr lang="en-US" sz="16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23145345"/>
                  </a:ext>
                </a:extLst>
              </a:tr>
              <a:tr h="356103">
                <a:tc>
                  <a:txBody>
                    <a:bodyPr/>
                    <a:lstStyle/>
                    <a:p>
                      <a:pPr algn="ctr" fontAlgn="ctr"/>
                      <a:r>
                        <a:rPr lang="en-US" sz="1600" u="none" strike="noStrike">
                          <a:effectLst/>
                        </a:rPr>
                        <a:t>1:25.000</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12,5 meter</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50 meter</a:t>
                      </a:r>
                      <a:endParaRPr lang="en-US" sz="16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84609651"/>
                  </a:ext>
                </a:extLst>
              </a:tr>
              <a:tr h="356103">
                <a:tc>
                  <a:txBody>
                    <a:bodyPr/>
                    <a:lstStyle/>
                    <a:p>
                      <a:pPr algn="ctr" fontAlgn="ctr"/>
                      <a:r>
                        <a:rPr lang="en-US" sz="1600" u="none" strike="noStrike">
                          <a:effectLst/>
                        </a:rPr>
                        <a:t>1:50.000</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25 meter</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100 meter</a:t>
                      </a:r>
                      <a:endParaRPr lang="en-US" sz="16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34421751"/>
                  </a:ext>
                </a:extLst>
              </a:tr>
              <a:tr h="356103">
                <a:tc>
                  <a:txBody>
                    <a:bodyPr/>
                    <a:lstStyle/>
                    <a:p>
                      <a:pPr algn="ctr" fontAlgn="ctr"/>
                      <a:r>
                        <a:rPr lang="en-US" sz="1600" u="none" strike="noStrike">
                          <a:effectLst/>
                        </a:rPr>
                        <a:t>1:100.000</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50 meter</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200 meter</a:t>
                      </a:r>
                      <a:endParaRPr lang="en-US" sz="16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85414165"/>
                  </a:ext>
                </a:extLst>
              </a:tr>
              <a:tr h="356103">
                <a:tc>
                  <a:txBody>
                    <a:bodyPr/>
                    <a:lstStyle/>
                    <a:p>
                      <a:pPr algn="ctr" fontAlgn="ctr"/>
                      <a:r>
                        <a:rPr lang="en-US" sz="1600" u="none" strike="noStrike">
                          <a:effectLst/>
                        </a:rPr>
                        <a:t>1:250.000</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100 meter</a:t>
                      </a:r>
                      <a:endParaRPr lang="en-US" sz="16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500 meter</a:t>
                      </a:r>
                      <a:endParaRPr lang="en-US" sz="16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32605950"/>
                  </a:ext>
                </a:extLst>
              </a:tr>
            </a:tbl>
          </a:graphicData>
        </a:graphic>
      </p:graphicFrame>
    </p:spTree>
    <p:extLst>
      <p:ext uri="{BB962C8B-B14F-4D97-AF65-F5344CB8AC3E}">
        <p14:creationId xmlns:p14="http://schemas.microsoft.com/office/powerpoint/2010/main" val="4139326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586582"/>
            <a:ext cx="7772400" cy="609600"/>
          </a:xfrm>
        </p:spPr>
        <p:txBody>
          <a:bodyPr/>
          <a:lstStyle/>
          <a:p>
            <a:pPr eaLnBrk="1" hangingPunct="1"/>
            <a:r>
              <a:rPr lang="en-US" altLang="en-US"/>
              <a:t>“</a:t>
            </a:r>
            <a:r>
              <a:rPr lang="en-US" altLang="en-US" i="1"/>
              <a:t>Check Point</a:t>
            </a:r>
            <a:r>
              <a:rPr lang="en-US" altLang="en-US"/>
              <a:t>”</a:t>
            </a:r>
          </a:p>
        </p:txBody>
      </p:sp>
      <p:sp>
        <p:nvSpPr>
          <p:cNvPr id="22531" name="Rectangle 3"/>
          <p:cNvSpPr>
            <a:spLocks noGrp="1" noChangeArrowheads="1"/>
          </p:cNvSpPr>
          <p:nvPr>
            <p:ph type="body" idx="1"/>
          </p:nvPr>
        </p:nvSpPr>
        <p:spPr>
          <a:xfrm>
            <a:off x="609600" y="4526507"/>
            <a:ext cx="7848600" cy="1264693"/>
          </a:xfrm>
        </p:spPr>
        <p:txBody>
          <a:bodyPr>
            <a:normAutofit/>
          </a:bodyPr>
          <a:lstStyle/>
          <a:p>
            <a:pPr marL="238125" indent="-238125" eaLnBrk="1" hangingPunct="1">
              <a:lnSpc>
                <a:spcPct val="90000"/>
              </a:lnSpc>
            </a:pPr>
            <a:r>
              <a:rPr lang="en-US" altLang="en-US" sz="3600"/>
              <a:t>Bukit mana yang lebih tinggi, A atau B? </a:t>
            </a:r>
          </a:p>
          <a:p>
            <a:pPr marL="238125" indent="-238125" eaLnBrk="1" hangingPunct="1">
              <a:lnSpc>
                <a:spcPct val="90000"/>
              </a:lnSpc>
            </a:pPr>
            <a:r>
              <a:rPr lang="en-US" altLang="en-US" sz="3600"/>
              <a:t>Bukit mana yang lebih curam?</a:t>
            </a:r>
          </a:p>
        </p:txBody>
      </p:sp>
      <p:pic>
        <p:nvPicPr>
          <p:cNvPr id="18436" name="Picture 4" descr="ABhill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400" y="1196182"/>
            <a:ext cx="54864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619" y="6858000"/>
            <a:ext cx="9749518" cy="230832"/>
          </a:xfrm>
          <a:prstGeom prst="rect">
            <a:avLst/>
          </a:prstGeom>
        </p:spPr>
        <p:txBody>
          <a:bodyPr wrap="square">
            <a:spAutoFit/>
          </a:bodyPr>
          <a:lstStyle/>
          <a:p>
            <a:pPr fontAlgn="ctr"/>
            <a:r>
              <a:rPr lang="en-US" sz="900">
                <a:hlinkClick r:id="rId3"/>
              </a:rPr>
              <a:t>http://ww2.d155.org/cls/tdirectory/AKalousek/Shared%20Documents/Earth%20Science/Contour%20Maps%20powerpoint.ppt</a:t>
            </a:r>
            <a:endParaRPr lang="en-US" sz="900"/>
          </a:p>
        </p:txBody>
      </p:sp>
      <p:sp>
        <p:nvSpPr>
          <p:cNvPr id="6" name="Rectangle 2"/>
          <p:cNvSpPr txBox="1">
            <a:spLocks noChangeArrowheads="1"/>
          </p:cNvSpPr>
          <p:nvPr/>
        </p:nvSpPr>
        <p:spPr>
          <a:xfrm>
            <a:off x="381000" y="0"/>
            <a:ext cx="8229600" cy="868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a:t>Menginterpretasikan bentuk lahan</a:t>
            </a:r>
          </a:p>
        </p:txBody>
      </p:sp>
    </p:spTree>
    <p:extLst>
      <p:ext uri="{BB962C8B-B14F-4D97-AF65-F5344CB8AC3E}">
        <p14:creationId xmlns:p14="http://schemas.microsoft.com/office/powerpoint/2010/main" val="279120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ABhills_cro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1022553"/>
            <a:ext cx="5257800" cy="56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685800" y="547914"/>
            <a:ext cx="7772400" cy="609600"/>
          </a:xfrm>
        </p:spPr>
        <p:txBody>
          <a:bodyPr/>
          <a:lstStyle/>
          <a:p>
            <a:pPr eaLnBrk="1" hangingPunct="1"/>
            <a:r>
              <a:rPr lang="en-US" altLang="en-US"/>
              <a:t>“</a:t>
            </a:r>
            <a:r>
              <a:rPr lang="en-US" altLang="en-US" i="1"/>
              <a:t>Check Point</a:t>
            </a:r>
            <a:r>
              <a:rPr lang="en-US" altLang="en-US"/>
              <a:t>”</a:t>
            </a:r>
          </a:p>
        </p:txBody>
      </p:sp>
      <p:sp>
        <p:nvSpPr>
          <p:cNvPr id="4" name="Rectangle 2"/>
          <p:cNvSpPr txBox="1">
            <a:spLocks noChangeArrowheads="1"/>
          </p:cNvSpPr>
          <p:nvPr/>
        </p:nvSpPr>
        <p:spPr>
          <a:xfrm>
            <a:off x="381000" y="0"/>
            <a:ext cx="8229600" cy="868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a:t>Menginterpretasikan bentuk lahan</a:t>
            </a:r>
          </a:p>
        </p:txBody>
      </p:sp>
    </p:spTree>
    <p:extLst>
      <p:ext uri="{BB962C8B-B14F-4D97-AF65-F5344CB8AC3E}">
        <p14:creationId xmlns:p14="http://schemas.microsoft.com/office/powerpoint/2010/main" val="4036531175"/>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matc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1400" y="1295400"/>
            <a:ext cx="510540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609600" y="1516504"/>
            <a:ext cx="266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latin typeface="Arial" panose="020B0604020202020204" pitchFamily="34" charset="0"/>
                <a:cs typeface="Arial" panose="020B0604020202020204" pitchFamily="34" charset="0"/>
              </a:rPr>
              <a:t>Sesuaikan penampang di sebelah kiri dengan kontur di sebelah kanan</a:t>
            </a:r>
          </a:p>
        </p:txBody>
      </p:sp>
      <p:sp>
        <p:nvSpPr>
          <p:cNvPr id="7" name="Rectangle 2"/>
          <p:cNvSpPr>
            <a:spLocks noGrp="1" noChangeArrowheads="1"/>
          </p:cNvSpPr>
          <p:nvPr>
            <p:ph type="title"/>
          </p:nvPr>
        </p:nvSpPr>
        <p:spPr>
          <a:xfrm>
            <a:off x="685800" y="685800"/>
            <a:ext cx="7772400" cy="609600"/>
          </a:xfrm>
        </p:spPr>
        <p:txBody>
          <a:bodyPr/>
          <a:lstStyle/>
          <a:p>
            <a:pPr eaLnBrk="1" hangingPunct="1"/>
            <a:r>
              <a:rPr lang="en-US" altLang="en-US"/>
              <a:t>“</a:t>
            </a:r>
            <a:r>
              <a:rPr lang="en-US" altLang="en-US" i="1"/>
              <a:t>Check Point</a:t>
            </a:r>
            <a:r>
              <a:rPr lang="en-US" altLang="en-US"/>
              <a:t>”</a:t>
            </a:r>
          </a:p>
        </p:txBody>
      </p:sp>
      <p:sp>
        <p:nvSpPr>
          <p:cNvPr id="9" name="Rectangle 2"/>
          <p:cNvSpPr txBox="1">
            <a:spLocks noChangeArrowheads="1"/>
          </p:cNvSpPr>
          <p:nvPr/>
        </p:nvSpPr>
        <p:spPr>
          <a:xfrm>
            <a:off x="381000" y="0"/>
            <a:ext cx="8229600" cy="868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a:t>Menginterpretasikan bentuk lahan</a:t>
            </a:r>
          </a:p>
        </p:txBody>
      </p:sp>
    </p:spTree>
    <p:extLst>
      <p:ext uri="{BB962C8B-B14F-4D97-AF65-F5344CB8AC3E}">
        <p14:creationId xmlns:p14="http://schemas.microsoft.com/office/powerpoint/2010/main" val="3919678317"/>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atch"/>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67067" y="1569492"/>
            <a:ext cx="2601036" cy="454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402007" y="6529681"/>
            <a:ext cx="49131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600">
                <a:latin typeface="Comic Sans MS" panose="030F0702030302020204" pitchFamily="66" charset="0"/>
              </a:rPr>
              <a:t>1 – B	2 – E	3 – D	4 – C	5 - A</a:t>
            </a:r>
            <a:endParaRPr lang="en-US" altLang="en-US" sz="1600"/>
          </a:p>
        </p:txBody>
      </p:sp>
      <p:pic>
        <p:nvPicPr>
          <p:cNvPr id="10" name="Picture 2" descr="match"/>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3051" y="1524000"/>
            <a:ext cx="2375530" cy="48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203510" y="1897039"/>
            <a:ext cx="1583141" cy="928048"/>
          </a:xfrm>
          <a:prstGeom prst="line">
            <a:avLst/>
          </a:prstGeom>
          <a:ln w="38100">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4449890" y="1897039"/>
            <a:ext cx="1336761" cy="3690579"/>
          </a:xfrm>
          <a:prstGeom prst="line">
            <a:avLst/>
          </a:prstGeom>
          <a:ln w="38100">
            <a:solidFill>
              <a:schemeClr val="accent6">
                <a:lumMod val="75000"/>
              </a:schemeClr>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4397457" y="2802343"/>
            <a:ext cx="1389194" cy="2785275"/>
          </a:xfrm>
          <a:prstGeom prst="line">
            <a:avLst/>
          </a:prstGeom>
          <a:ln w="38100">
            <a:solidFill>
              <a:schemeClr val="accent5">
                <a:lumMod val="50000"/>
              </a:schemeClr>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203510" y="3719584"/>
            <a:ext cx="1583141" cy="888929"/>
          </a:xfrm>
          <a:prstGeom prst="line">
            <a:avLst/>
          </a:prstGeom>
          <a:ln w="38100">
            <a:solidFill>
              <a:srgbClr val="FF0000"/>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4428565" y="3742328"/>
            <a:ext cx="1358086" cy="1026426"/>
          </a:xfrm>
          <a:prstGeom prst="line">
            <a:avLst/>
          </a:prstGeom>
          <a:ln w="38100">
            <a:solidFill>
              <a:srgbClr val="3DDAEB"/>
            </a:solidFill>
            <a:headEnd type="oval" w="med" len="med"/>
            <a:tailEnd type="oval"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95752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604"/>
                                        </p:tgtEl>
                                        <p:attrNameLst>
                                          <p:attrName>style.visibility</p:attrName>
                                        </p:attrNameLst>
                                      </p:cBhvr>
                                      <p:to>
                                        <p:strVal val="visible"/>
                                      </p:to>
                                    </p:set>
                                    <p:anim calcmode="lin" valueType="num">
                                      <p:cBhvr additive="base">
                                        <p:cTn id="32" dur="500" fill="hold"/>
                                        <p:tgtEl>
                                          <p:spTgt spid="25604"/>
                                        </p:tgtEl>
                                        <p:attrNameLst>
                                          <p:attrName>ppt_x</p:attrName>
                                        </p:attrNameLst>
                                      </p:cBhvr>
                                      <p:tavLst>
                                        <p:tav tm="0">
                                          <p:val>
                                            <p:strVal val="#ppt_x"/>
                                          </p:val>
                                        </p:tav>
                                        <p:tav tm="100000">
                                          <p:val>
                                            <p:strVal val="#ppt_x"/>
                                          </p:val>
                                        </p:tav>
                                      </p:tavLst>
                                    </p:anim>
                                    <p:anim calcmode="lin" valueType="num">
                                      <p:cBhvr additive="base">
                                        <p:cTn id="33"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0"/>
            <a:ext cx="8229600" cy="868363"/>
          </a:xfrm>
        </p:spPr>
        <p:txBody>
          <a:bodyPr/>
          <a:lstStyle/>
          <a:p>
            <a:pPr eaLnBrk="1" hangingPunct="1"/>
            <a:r>
              <a:rPr lang="en-US" altLang="en-US"/>
              <a:t>Menginterpretasikan bentuk lahan</a:t>
            </a:r>
          </a:p>
        </p:txBody>
      </p:sp>
      <p:pic>
        <p:nvPicPr>
          <p:cNvPr id="37892" name="Picture 5" descr="a01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5023" y="1616439"/>
            <a:ext cx="33670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6474936" y="3181726"/>
            <a:ext cx="2533337" cy="33115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3175">
              <a:buFont typeface="Arial" panose="020B0604020202020204" pitchFamily="34" charset="0"/>
              <a:buNone/>
            </a:pPr>
            <a:r>
              <a:rPr lang="en-US" altLang="en-US" sz="2000"/>
              <a:t>Kontur yang memiliki jarak dekat menunjukkan daerah yang CURAM. </a:t>
            </a:r>
          </a:p>
          <a:p>
            <a:pPr indent="3175">
              <a:buFont typeface="Arial" panose="020B0604020202020204" pitchFamily="34" charset="0"/>
              <a:buNone/>
            </a:pPr>
            <a:r>
              <a:rPr lang="en-US" altLang="en-US" sz="2000"/>
              <a:t>Ketinggian meningkat tajam</a:t>
            </a:r>
          </a:p>
        </p:txBody>
      </p:sp>
      <p:sp>
        <p:nvSpPr>
          <p:cNvPr id="7" name="Rectangle 3"/>
          <p:cNvSpPr txBox="1">
            <a:spLocks noChangeArrowheads="1"/>
          </p:cNvSpPr>
          <p:nvPr/>
        </p:nvSpPr>
        <p:spPr>
          <a:xfrm>
            <a:off x="46381" y="3231693"/>
            <a:ext cx="3118642" cy="362630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3175">
              <a:buFont typeface="Arial" panose="020B0604020202020204" pitchFamily="34" charset="0"/>
              <a:buNone/>
            </a:pPr>
            <a:r>
              <a:rPr lang="en-US" altLang="en-US" sz="2000"/>
              <a:t>Kontur yang memiliki jarak lebih jauh menunjukkan tanah yang tidak curam (kemiringan landai). </a:t>
            </a:r>
          </a:p>
          <a:p>
            <a:pPr indent="3175">
              <a:buFont typeface="Arial" panose="020B0604020202020204" pitchFamily="34" charset="0"/>
              <a:buNone/>
            </a:pPr>
            <a:r>
              <a:rPr lang="en-US" altLang="en-US" sz="2000"/>
              <a:t>Semakin jauh jarak kontur, ketinggian tidak terlalu berubah</a:t>
            </a:r>
          </a:p>
        </p:txBody>
      </p:sp>
      <p:sp>
        <p:nvSpPr>
          <p:cNvPr id="3" name="TextBox 2"/>
          <p:cNvSpPr txBox="1"/>
          <p:nvPr/>
        </p:nvSpPr>
        <p:spPr>
          <a:xfrm>
            <a:off x="1342649" y="2233535"/>
            <a:ext cx="526106" cy="769441"/>
          </a:xfrm>
          <a:prstGeom prst="rect">
            <a:avLst/>
          </a:prstGeom>
          <a:noFill/>
        </p:spPr>
        <p:txBody>
          <a:bodyPr wrap="none" rtlCol="0">
            <a:spAutoFit/>
          </a:bodyPr>
          <a:lstStyle/>
          <a:p>
            <a:r>
              <a:rPr lang="en-US" sz="4400" b="1"/>
              <a:t>A</a:t>
            </a:r>
          </a:p>
        </p:txBody>
      </p:sp>
      <p:sp>
        <p:nvSpPr>
          <p:cNvPr id="9" name="TextBox 8"/>
          <p:cNvSpPr txBox="1"/>
          <p:nvPr/>
        </p:nvSpPr>
        <p:spPr>
          <a:xfrm>
            <a:off x="7327921" y="2233534"/>
            <a:ext cx="500458" cy="769441"/>
          </a:xfrm>
          <a:prstGeom prst="rect">
            <a:avLst/>
          </a:prstGeom>
          <a:noFill/>
        </p:spPr>
        <p:txBody>
          <a:bodyPr wrap="none" rtlCol="0">
            <a:spAutoFit/>
          </a:bodyPr>
          <a:lstStyle/>
          <a:p>
            <a:r>
              <a:rPr lang="en-US" sz="4400" b="1"/>
              <a:t>B</a:t>
            </a:r>
          </a:p>
        </p:txBody>
      </p:sp>
    </p:spTree>
    <p:extLst>
      <p:ext uri="{BB962C8B-B14F-4D97-AF65-F5344CB8AC3E}">
        <p14:creationId xmlns:p14="http://schemas.microsoft.com/office/powerpoint/2010/main" val="208601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altLang="en-US"/>
          </a:p>
        </p:txBody>
      </p:sp>
      <p:sp>
        <p:nvSpPr>
          <p:cNvPr id="39939" name="Rectangle 3"/>
          <p:cNvSpPr>
            <a:spLocks noGrp="1" noChangeArrowheads="1"/>
          </p:cNvSpPr>
          <p:nvPr>
            <p:ph type="body" idx="1"/>
          </p:nvPr>
        </p:nvSpPr>
        <p:spPr/>
        <p:txBody>
          <a:bodyPr/>
          <a:lstStyle/>
          <a:p>
            <a:pPr eaLnBrk="1" hangingPunct="1"/>
            <a:endParaRPr lang="en-US" altLang="en-US"/>
          </a:p>
        </p:txBody>
      </p:sp>
      <p:pic>
        <p:nvPicPr>
          <p:cNvPr id="39940" name="Picture 7" descr="contour-lin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36513"/>
            <a:ext cx="2629525" cy="26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ntour-line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2803160"/>
            <a:ext cx="2629525" cy="40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ontour-line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25917" y="0"/>
            <a:ext cx="2713220" cy="26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ntour-lines"/>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55442" y="0"/>
            <a:ext cx="2667127" cy="26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ntour-lines"/>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25918" y="2803160"/>
            <a:ext cx="2713219" cy="40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ontour-lines"/>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839136" y="2803160"/>
            <a:ext cx="2695263" cy="405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2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altLang="en-US"/>
          </a:p>
        </p:txBody>
      </p:sp>
      <p:sp>
        <p:nvSpPr>
          <p:cNvPr id="41987" name="Rectangle 3"/>
          <p:cNvSpPr>
            <a:spLocks noGrp="1" noChangeArrowheads="1"/>
          </p:cNvSpPr>
          <p:nvPr>
            <p:ph type="body" idx="1"/>
          </p:nvPr>
        </p:nvSpPr>
        <p:spPr/>
        <p:txBody>
          <a:bodyPr/>
          <a:lstStyle/>
          <a:p>
            <a:pPr eaLnBrk="1" hangingPunct="1"/>
            <a:endParaRPr lang="en-US" altLang="en-US"/>
          </a:p>
        </p:txBody>
      </p:sp>
      <p:pic>
        <p:nvPicPr>
          <p:cNvPr id="41988" name="Picture 5" descr="Art:A topographic map is clearer than a picture. Contour lines connect places that are the same height above sea level. Numbers on the lines give the height in feet. (Sea level is zero.) Lines close together show that the slope is stee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3363"/>
            <a:ext cx="88392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467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altLang="en-US" sz="4000"/>
              <a:t>Gunung dan penurunan/cekungan</a:t>
            </a:r>
          </a:p>
        </p:txBody>
      </p:sp>
      <p:sp>
        <p:nvSpPr>
          <p:cNvPr id="44035" name="Rectangle 3"/>
          <p:cNvSpPr>
            <a:spLocks noGrp="1" noChangeArrowheads="1"/>
          </p:cNvSpPr>
          <p:nvPr>
            <p:ph type="body" idx="1"/>
          </p:nvPr>
        </p:nvSpPr>
        <p:spPr>
          <a:xfrm>
            <a:off x="381000" y="1066800"/>
            <a:ext cx="8534400" cy="3429000"/>
          </a:xfrm>
        </p:spPr>
        <p:txBody>
          <a:bodyPr/>
          <a:lstStyle/>
          <a:p>
            <a:pPr>
              <a:buNone/>
            </a:pPr>
            <a:r>
              <a:rPr lang="en-US" altLang="en-US"/>
              <a:t>Garis kontur membentuk lingkaran tertutup di sekitar puncak gunung</a:t>
            </a:r>
          </a:p>
          <a:p>
            <a:pPr marL="0" indent="0">
              <a:buNone/>
            </a:pPr>
            <a:r>
              <a:rPr lang="en-US" altLang="en-US"/>
              <a:t>Suatu daerah cekungan ditandai dengan tanda garis kecil-kecil (hash mark) mengarah pada lingkaran. </a:t>
            </a:r>
          </a:p>
          <a:p>
            <a:pPr marL="0" indent="0">
              <a:buNone/>
            </a:pPr>
            <a:r>
              <a:rPr lang="en-US" altLang="en-US"/>
              <a:t>Hal ini menunjukkan bahwa elevasi turun.</a:t>
            </a:r>
          </a:p>
        </p:txBody>
      </p:sp>
      <p:pic>
        <p:nvPicPr>
          <p:cNvPr id="44036" name="Picture 7" descr="Depression contou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3620293"/>
            <a:ext cx="36576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1" descr="mou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010693"/>
            <a:ext cx="5029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173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54195"/>
            <a:ext cx="8229600" cy="868363"/>
          </a:xfrm>
        </p:spPr>
        <p:txBody>
          <a:bodyPr/>
          <a:lstStyle/>
          <a:p>
            <a:pPr eaLnBrk="1" hangingPunct="1"/>
            <a:r>
              <a:rPr lang="en-US" altLang="en-US"/>
              <a:t>Sungai</a:t>
            </a:r>
          </a:p>
        </p:txBody>
      </p:sp>
      <p:sp>
        <p:nvSpPr>
          <p:cNvPr id="46083" name="Rectangle 3"/>
          <p:cNvSpPr>
            <a:spLocks noGrp="1" noChangeArrowheads="1"/>
          </p:cNvSpPr>
          <p:nvPr>
            <p:ph type="body" idx="1"/>
          </p:nvPr>
        </p:nvSpPr>
        <p:spPr>
          <a:xfrm>
            <a:off x="0" y="649976"/>
            <a:ext cx="5140618" cy="5179324"/>
          </a:xfrm>
        </p:spPr>
        <p:txBody>
          <a:bodyPr>
            <a:normAutofit/>
          </a:bodyPr>
          <a:lstStyle/>
          <a:p>
            <a:pPr marL="360363" indent="-188913"/>
            <a:r>
              <a:rPr lang="en-US" altLang="en-US" sz="2000"/>
              <a:t>Karena sungai mengikis tanah, daerah sekitar sungai memiliki ketinggian lebih rendah dibanding daerah sekitarnya. </a:t>
            </a:r>
          </a:p>
          <a:p>
            <a:pPr marL="360363" indent="-188913"/>
            <a:r>
              <a:rPr lang="en-US" altLang="en-US" sz="2000"/>
              <a:t>Dalam garis kontur ditandai dengan cengkokan menurun (dips). </a:t>
            </a:r>
          </a:p>
          <a:p>
            <a:pPr marL="360363" indent="-188913"/>
            <a:r>
              <a:rPr lang="en-US" altLang="en-US" sz="2000"/>
              <a:t>Titik dipsnya selalu menunjuk hulu atau atas bukit.</a:t>
            </a:r>
          </a:p>
        </p:txBody>
      </p:sp>
      <p:pic>
        <p:nvPicPr>
          <p:cNvPr id="46084" name="Picture 4" descr="topomap"/>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55932" y="-228601"/>
            <a:ext cx="3788068" cy="526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asil gambar untuk river contou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55932" y="4267200"/>
            <a:ext cx="3788068" cy="2508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sil gambar untuk river contou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027658"/>
            <a:ext cx="5355932" cy="4021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5932" y="6543031"/>
            <a:ext cx="1257204" cy="276999"/>
          </a:xfrm>
          <a:prstGeom prst="rect">
            <a:avLst/>
          </a:prstGeom>
        </p:spPr>
        <p:txBody>
          <a:bodyPr wrap="none">
            <a:spAutoFit/>
          </a:bodyPr>
          <a:lstStyle/>
          <a:p>
            <a:r>
              <a:rPr lang="en-US" sz="1200"/>
              <a:t>texasgateway.org</a:t>
            </a:r>
          </a:p>
        </p:txBody>
      </p:sp>
    </p:spTree>
    <p:extLst>
      <p:ext uri="{BB962C8B-B14F-4D97-AF65-F5344CB8AC3E}">
        <p14:creationId xmlns:p14="http://schemas.microsoft.com/office/powerpoint/2010/main" val="4016200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9770"/>
            <a:ext cx="7634514" cy="5754915"/>
            <a:chOff x="0" y="529771"/>
            <a:chExt cx="5945050" cy="421005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529771"/>
              <a:ext cx="5307279" cy="196215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82421"/>
              <a:ext cx="5307279" cy="2057400"/>
            </a:xfrm>
            <a:prstGeom prst="rect">
              <a:avLst/>
            </a:prstGeom>
          </p:spPr>
        </p:pic>
        <p:sp>
          <p:nvSpPr>
            <p:cNvPr id="8" name="TextBox 7"/>
            <p:cNvSpPr txBox="1"/>
            <p:nvPr/>
          </p:nvSpPr>
          <p:spPr>
            <a:xfrm>
              <a:off x="4669508" y="1249236"/>
              <a:ext cx="1275542" cy="523220"/>
            </a:xfrm>
            <a:prstGeom prst="rect">
              <a:avLst/>
            </a:prstGeom>
            <a:noFill/>
          </p:spPr>
          <p:txBody>
            <a:bodyPr wrap="none" rtlCol="0">
              <a:spAutoFit/>
            </a:bodyPr>
            <a:lstStyle/>
            <a:p>
              <a:r>
                <a:rPr lang="en-US" sz="2800"/>
                <a:t>Plateau</a:t>
              </a:r>
            </a:p>
          </p:txBody>
        </p:sp>
        <p:sp>
          <p:nvSpPr>
            <p:cNvPr id="9" name="TextBox 8"/>
            <p:cNvSpPr txBox="1"/>
            <p:nvPr/>
          </p:nvSpPr>
          <p:spPr>
            <a:xfrm>
              <a:off x="4669508" y="3449511"/>
              <a:ext cx="1159292" cy="523220"/>
            </a:xfrm>
            <a:prstGeom prst="rect">
              <a:avLst/>
            </a:prstGeom>
            <a:noFill/>
          </p:spPr>
          <p:txBody>
            <a:bodyPr wrap="none" rtlCol="0">
              <a:spAutoFit/>
            </a:bodyPr>
            <a:lstStyle/>
            <a:p>
              <a:r>
                <a:rPr lang="en-US" sz="2800"/>
                <a:t>Saddle</a:t>
              </a:r>
            </a:p>
          </p:txBody>
        </p:sp>
      </p:grpSp>
    </p:spTree>
    <p:extLst>
      <p:ext uri="{BB962C8B-B14F-4D97-AF65-F5344CB8AC3E}">
        <p14:creationId xmlns:p14="http://schemas.microsoft.com/office/powerpoint/2010/main" val="251219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0" y="6494717"/>
            <a:ext cx="3873500" cy="346586"/>
          </a:xfrm>
        </p:spPr>
        <p:txBody>
          <a:bodyPr>
            <a:normAutofit/>
          </a:bodyPr>
          <a:lstStyle/>
          <a:p>
            <a:pPr eaLnBrk="1" hangingPunct="1"/>
            <a:r>
              <a:rPr lang="en-US" altLang="en-US" sz="1200" i="1"/>
              <a:t>Sumber gambar : topozone.com, dengan modifikasi (2016)</a:t>
            </a:r>
          </a:p>
        </p:txBody>
      </p:sp>
      <p:sp>
        <p:nvSpPr>
          <p:cNvPr id="27652" name="Text Box 8"/>
          <p:cNvSpPr>
            <a:spLocks noGrp="1" noChangeArrowheads="1"/>
          </p:cNvSpPr>
          <p:nvPr>
            <p:ph type="body" idx="1"/>
          </p:nvPr>
        </p:nvSpPr>
        <p:spPr>
          <a:xfrm>
            <a:off x="628650" y="1462342"/>
            <a:ext cx="7886700" cy="4351338"/>
          </a:xfrm>
          <a:noFill/>
        </p:spPr>
        <p:txBody>
          <a:bodyPr/>
          <a:lstStyle/>
          <a:p>
            <a:pPr eaLnBrk="1" hangingPunct="1">
              <a:spcBef>
                <a:spcPct val="50000"/>
              </a:spcBef>
              <a:buFontTx/>
              <a:buNone/>
            </a:pPr>
            <a:r>
              <a:rPr lang="en-US" altLang="en-US" sz="1800"/>
              <a:t>0</a:t>
            </a:r>
          </a:p>
        </p:txBody>
      </p:sp>
      <p:grpSp>
        <p:nvGrpSpPr>
          <p:cNvPr id="4" name="Group 3"/>
          <p:cNvGrpSpPr/>
          <p:nvPr/>
        </p:nvGrpSpPr>
        <p:grpSpPr>
          <a:xfrm>
            <a:off x="290286" y="275346"/>
            <a:ext cx="8505371" cy="5182026"/>
            <a:chOff x="290286" y="275346"/>
            <a:chExt cx="8505371" cy="5182026"/>
          </a:xfrm>
        </p:grpSpPr>
        <p:pic>
          <p:nvPicPr>
            <p:cNvPr id="27651" name="Picture 5" descr="spruceknobcontourinterval"/>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174" t="9315" r="3810" b="15107"/>
            <a:stretch/>
          </p:blipFill>
          <p:spPr bwMode="auto">
            <a:xfrm>
              <a:off x="290286" y="275346"/>
              <a:ext cx="8505371" cy="51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9"/>
            <p:cNvSpPr txBox="1">
              <a:spLocks noChangeArrowheads="1"/>
            </p:cNvSpPr>
            <p:nvPr/>
          </p:nvSpPr>
          <p:spPr bwMode="auto">
            <a:xfrm>
              <a:off x="5105400" y="4056317"/>
              <a:ext cx="22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b="1">
                  <a:solidFill>
                    <a:srgbClr val="800080"/>
                  </a:solidFill>
                </a:rPr>
                <a:t>0</a:t>
              </a:r>
            </a:p>
          </p:txBody>
        </p:sp>
        <p:sp>
          <p:nvSpPr>
            <p:cNvPr id="27654" name="Text Box 10"/>
            <p:cNvSpPr txBox="1">
              <a:spLocks noChangeArrowheads="1"/>
            </p:cNvSpPr>
            <p:nvPr/>
          </p:nvSpPr>
          <p:spPr bwMode="auto">
            <a:xfrm>
              <a:off x="6629400" y="4056317"/>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800080"/>
                  </a:solidFill>
                </a:rPr>
                <a:t>-</a:t>
              </a:r>
            </a:p>
          </p:txBody>
        </p:sp>
        <p:sp>
          <p:nvSpPr>
            <p:cNvPr id="27655" name="Text Box 11"/>
            <p:cNvSpPr txBox="1">
              <a:spLocks noChangeArrowheads="1"/>
            </p:cNvSpPr>
            <p:nvPr/>
          </p:nvSpPr>
          <p:spPr bwMode="auto">
            <a:xfrm>
              <a:off x="5334000" y="4589717"/>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solidFill>
                    <a:srgbClr val="800080"/>
                  </a:solidFill>
                </a:rPr>
                <a:t>-</a:t>
              </a:r>
            </a:p>
          </p:txBody>
        </p:sp>
        <p:sp>
          <p:nvSpPr>
            <p:cNvPr id="2" name="Rectangle 1"/>
            <p:cNvSpPr/>
            <p:nvPr/>
          </p:nvSpPr>
          <p:spPr>
            <a:xfrm>
              <a:off x="1364343" y="461707"/>
              <a:ext cx="2351314" cy="64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Indeks kontur menunjukkan 4000 meter</a:t>
              </a:r>
            </a:p>
          </p:txBody>
        </p:sp>
        <p:sp>
          <p:nvSpPr>
            <p:cNvPr id="9" name="Rectangle 8"/>
            <p:cNvSpPr/>
            <p:nvPr/>
          </p:nvSpPr>
          <p:spPr>
            <a:xfrm>
              <a:off x="4423229" y="1462342"/>
              <a:ext cx="2390321" cy="709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Indeks kontur menunjukkan 4400 meter</a:t>
              </a:r>
            </a:p>
          </p:txBody>
        </p:sp>
        <p:sp>
          <p:nvSpPr>
            <p:cNvPr id="10" name="Rectangle 9"/>
            <p:cNvSpPr/>
            <p:nvPr/>
          </p:nvSpPr>
          <p:spPr>
            <a:xfrm rot="1608514">
              <a:off x="715484" y="2875252"/>
              <a:ext cx="2627829" cy="260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10 garis kontur</a:t>
              </a:r>
            </a:p>
          </p:txBody>
        </p:sp>
        <p:sp>
          <p:nvSpPr>
            <p:cNvPr id="3" name="Rectangle 2"/>
            <p:cNvSpPr/>
            <p:nvPr/>
          </p:nvSpPr>
          <p:spPr>
            <a:xfrm>
              <a:off x="628650" y="4165034"/>
              <a:ext cx="7310664" cy="108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794235" y="4142495"/>
            <a:ext cx="7203136" cy="1169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Perbedaan ketinggian antar indeks kontur : 4400 - 4000 = 400 m</a:t>
            </a:r>
          </a:p>
          <a:p>
            <a:pPr algn="ctr"/>
            <a:r>
              <a:rPr lang="en-US" sz="2000">
                <a:solidFill>
                  <a:schemeClr val="tx1"/>
                </a:solidFill>
              </a:rPr>
              <a:t>Jumlah garis kontur : 10</a:t>
            </a:r>
          </a:p>
          <a:p>
            <a:pPr algn="ctr"/>
            <a:r>
              <a:rPr lang="en-US" sz="2000">
                <a:solidFill>
                  <a:schemeClr val="tx1"/>
                </a:solidFill>
              </a:rPr>
              <a:t>Interval kontur : 400 m / 10 = 40 meter</a:t>
            </a:r>
          </a:p>
        </p:txBody>
      </p:sp>
    </p:spTree>
    <p:extLst>
      <p:ext uri="{BB962C8B-B14F-4D97-AF65-F5344CB8AC3E}">
        <p14:creationId xmlns:p14="http://schemas.microsoft.com/office/powerpoint/2010/main" val="369970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contours"/>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52400" y="146050"/>
            <a:ext cx="8991600" cy="6677025"/>
          </a:xfrm>
          <a:noFill/>
        </p:spPr>
      </p:pic>
      <p:grpSp>
        <p:nvGrpSpPr>
          <p:cNvPr id="17" name="Group 16"/>
          <p:cNvGrpSpPr/>
          <p:nvPr/>
        </p:nvGrpSpPr>
        <p:grpSpPr>
          <a:xfrm>
            <a:off x="116875" y="153855"/>
            <a:ext cx="9027904" cy="6692552"/>
            <a:chOff x="116875" y="153855"/>
            <a:chExt cx="9027904" cy="6692552"/>
          </a:xfrm>
        </p:grpSpPr>
        <p:pic>
          <p:nvPicPr>
            <p:cNvPr id="4" name="Picture 3"/>
            <p:cNvPicPr>
              <a:picLocks noChangeAspect="1"/>
            </p:cNvPicPr>
            <p:nvPr/>
          </p:nvPicPr>
          <p:blipFill>
            <a:blip r:embed="rId4"/>
            <a:stretch>
              <a:fillRect/>
            </a:stretch>
          </p:blipFill>
          <p:spPr>
            <a:xfrm>
              <a:off x="152400" y="153855"/>
              <a:ext cx="8992379" cy="6675699"/>
            </a:xfrm>
            <a:prstGeom prst="rect">
              <a:avLst/>
            </a:prstGeom>
          </p:spPr>
        </p:pic>
        <p:sp>
          <p:nvSpPr>
            <p:cNvPr id="2" name="Rectangle 1"/>
            <p:cNvSpPr/>
            <p:nvPr/>
          </p:nvSpPr>
          <p:spPr>
            <a:xfrm>
              <a:off x="1656414" y="265557"/>
              <a:ext cx="1896255" cy="369332"/>
            </a:xfrm>
            <a:prstGeom prst="rect">
              <a:avLst/>
            </a:prstGeom>
            <a:solidFill>
              <a:schemeClr val="bg1"/>
            </a:solidFill>
          </p:spPr>
          <p:txBody>
            <a:bodyPr wrap="square">
              <a:spAutoFit/>
            </a:bodyPr>
            <a:lstStyle/>
            <a:p>
              <a:r>
                <a:rPr lang="en-US">
                  <a:solidFill>
                    <a:srgbClr val="222222"/>
                  </a:solidFill>
                  <a:latin typeface="arial" panose="020B0604020202020204" pitchFamily="34" charset="0"/>
                </a:rPr>
                <a:t>Turunan curam</a:t>
              </a:r>
              <a:endParaRPr lang="en-US" b="0" i="0">
                <a:solidFill>
                  <a:srgbClr val="777777"/>
                </a:solidFill>
                <a:effectLst/>
                <a:latin typeface="arial" panose="020B0604020202020204" pitchFamily="34" charset="0"/>
              </a:endParaRPr>
            </a:p>
          </p:txBody>
        </p:sp>
        <p:sp>
          <p:nvSpPr>
            <p:cNvPr id="5" name="Rectangle 4"/>
            <p:cNvSpPr/>
            <p:nvPr/>
          </p:nvSpPr>
          <p:spPr>
            <a:xfrm>
              <a:off x="5715470" y="450223"/>
              <a:ext cx="2319257" cy="646331"/>
            </a:xfrm>
            <a:prstGeom prst="rect">
              <a:avLst/>
            </a:prstGeom>
            <a:solidFill>
              <a:schemeClr val="bg1"/>
            </a:solidFill>
          </p:spPr>
          <p:txBody>
            <a:bodyPr wrap="square">
              <a:spAutoFit/>
            </a:bodyPr>
            <a:lstStyle/>
            <a:p>
              <a:r>
                <a:rPr lang="en-US">
                  <a:solidFill>
                    <a:srgbClr val="222222"/>
                  </a:solidFill>
                  <a:latin typeface="arial" panose="020B0604020202020204" pitchFamily="34" charset="0"/>
                </a:rPr>
                <a:t>Pelana di antara dua puncak</a:t>
              </a:r>
              <a:endParaRPr lang="en-US" b="0" i="0">
                <a:solidFill>
                  <a:srgbClr val="777777"/>
                </a:solidFill>
                <a:effectLst/>
                <a:latin typeface="arial" panose="020B0604020202020204" pitchFamily="34" charset="0"/>
              </a:endParaRPr>
            </a:p>
          </p:txBody>
        </p:sp>
        <p:sp>
          <p:nvSpPr>
            <p:cNvPr id="6" name="Rectangle 5"/>
            <p:cNvSpPr/>
            <p:nvPr/>
          </p:nvSpPr>
          <p:spPr>
            <a:xfrm>
              <a:off x="7355721" y="5741751"/>
              <a:ext cx="1788279" cy="369332"/>
            </a:xfrm>
            <a:prstGeom prst="rect">
              <a:avLst/>
            </a:prstGeom>
            <a:solidFill>
              <a:schemeClr val="bg1"/>
            </a:solidFill>
          </p:spPr>
          <p:txBody>
            <a:bodyPr wrap="square">
              <a:spAutoFit/>
            </a:bodyPr>
            <a:lstStyle/>
            <a:p>
              <a:r>
                <a:rPr lang="en-US">
                  <a:solidFill>
                    <a:srgbClr val="222222"/>
                  </a:solidFill>
                  <a:latin typeface="arial" panose="020B0604020202020204" pitchFamily="34" charset="0"/>
                </a:rPr>
                <a:t>Turunan landai</a:t>
              </a:r>
              <a:endParaRPr lang="en-US" b="0" i="0">
                <a:solidFill>
                  <a:srgbClr val="777777"/>
                </a:solidFill>
                <a:effectLst/>
                <a:latin typeface="arial" panose="020B0604020202020204" pitchFamily="34" charset="0"/>
              </a:endParaRPr>
            </a:p>
          </p:txBody>
        </p:sp>
        <p:sp>
          <p:nvSpPr>
            <p:cNvPr id="7" name="Rectangle 6"/>
            <p:cNvSpPr/>
            <p:nvPr/>
          </p:nvSpPr>
          <p:spPr>
            <a:xfrm>
              <a:off x="6737612" y="6322923"/>
              <a:ext cx="1788279" cy="369332"/>
            </a:xfrm>
            <a:prstGeom prst="rect">
              <a:avLst/>
            </a:prstGeom>
            <a:solidFill>
              <a:schemeClr val="bg1"/>
            </a:solidFill>
          </p:spPr>
          <p:txBody>
            <a:bodyPr wrap="square">
              <a:spAutoFit/>
            </a:bodyPr>
            <a:lstStyle/>
            <a:p>
              <a:r>
                <a:rPr lang="en-US">
                  <a:solidFill>
                    <a:srgbClr val="222222"/>
                  </a:solidFill>
                  <a:latin typeface="arial" panose="020B0604020202020204" pitchFamily="34" charset="0"/>
                </a:rPr>
                <a:t>Sungai</a:t>
              </a:r>
              <a:endParaRPr lang="en-US" b="0" i="0">
                <a:solidFill>
                  <a:srgbClr val="777777"/>
                </a:solidFill>
                <a:effectLst/>
                <a:latin typeface="arial" panose="020B0604020202020204" pitchFamily="34" charset="0"/>
              </a:endParaRPr>
            </a:p>
          </p:txBody>
        </p:sp>
        <p:sp>
          <p:nvSpPr>
            <p:cNvPr id="8" name="Rectangle 7"/>
            <p:cNvSpPr/>
            <p:nvPr/>
          </p:nvSpPr>
          <p:spPr>
            <a:xfrm>
              <a:off x="4136425" y="6460222"/>
              <a:ext cx="1023549" cy="369332"/>
            </a:xfrm>
            <a:prstGeom prst="rect">
              <a:avLst/>
            </a:prstGeom>
            <a:solidFill>
              <a:schemeClr val="bg1"/>
            </a:solidFill>
          </p:spPr>
          <p:txBody>
            <a:bodyPr wrap="square">
              <a:spAutoFit/>
            </a:bodyPr>
            <a:lstStyle/>
            <a:p>
              <a:pPr algn="ctr"/>
              <a:r>
                <a:rPr lang="en-US">
                  <a:solidFill>
                    <a:srgbClr val="222222"/>
                  </a:solidFill>
                  <a:latin typeface="arial" panose="020B0604020202020204" pitchFamily="34" charset="0"/>
                </a:rPr>
                <a:t>Air</a:t>
              </a:r>
              <a:endParaRPr lang="en-US" b="0" i="0">
                <a:solidFill>
                  <a:srgbClr val="777777"/>
                </a:solidFill>
                <a:effectLst/>
                <a:latin typeface="arial" panose="020B0604020202020204" pitchFamily="34" charset="0"/>
              </a:endParaRPr>
            </a:p>
          </p:txBody>
        </p:sp>
        <p:sp>
          <p:nvSpPr>
            <p:cNvPr id="9" name="Rectangle 8"/>
            <p:cNvSpPr/>
            <p:nvPr/>
          </p:nvSpPr>
          <p:spPr>
            <a:xfrm>
              <a:off x="1423205" y="6384742"/>
              <a:ext cx="1023549" cy="461665"/>
            </a:xfrm>
            <a:prstGeom prst="rect">
              <a:avLst/>
            </a:prstGeom>
            <a:solidFill>
              <a:schemeClr val="bg1"/>
            </a:solidFill>
          </p:spPr>
          <p:txBody>
            <a:bodyPr wrap="square">
              <a:spAutoFit/>
            </a:bodyPr>
            <a:lstStyle/>
            <a:p>
              <a:pPr algn="ctr"/>
              <a:r>
                <a:rPr lang="en-US" sz="1200">
                  <a:solidFill>
                    <a:srgbClr val="222222"/>
                  </a:solidFill>
                  <a:latin typeface="arial" panose="020B0604020202020204" pitchFamily="34" charset="0"/>
                </a:rPr>
                <a:t>Hamparan Lembah</a:t>
              </a:r>
              <a:endParaRPr lang="en-US" sz="1200" b="0" i="0">
                <a:solidFill>
                  <a:srgbClr val="777777"/>
                </a:solidFill>
                <a:effectLst/>
                <a:latin typeface="arial" panose="020B0604020202020204" pitchFamily="34" charset="0"/>
              </a:endParaRPr>
            </a:p>
          </p:txBody>
        </p:sp>
        <p:sp>
          <p:nvSpPr>
            <p:cNvPr id="10" name="Rectangle 9"/>
            <p:cNvSpPr/>
            <p:nvPr/>
          </p:nvSpPr>
          <p:spPr>
            <a:xfrm>
              <a:off x="152400" y="5557085"/>
              <a:ext cx="1023549" cy="738664"/>
            </a:xfrm>
            <a:prstGeom prst="rect">
              <a:avLst/>
            </a:prstGeom>
            <a:solidFill>
              <a:schemeClr val="bg1"/>
            </a:solidFill>
          </p:spPr>
          <p:txBody>
            <a:bodyPr wrap="square">
              <a:spAutoFit/>
            </a:bodyPr>
            <a:lstStyle/>
            <a:p>
              <a:pPr algn="ctr"/>
              <a:r>
                <a:rPr lang="en-US" sz="1400">
                  <a:solidFill>
                    <a:srgbClr val="222222"/>
                  </a:solidFill>
                  <a:latin typeface="arial" panose="020B0604020202020204" pitchFamily="34" charset="0"/>
                </a:rPr>
                <a:t>Parit/Jalur di antara tebing</a:t>
              </a:r>
              <a:endParaRPr lang="en-US" sz="1400" b="0" i="0">
                <a:solidFill>
                  <a:srgbClr val="777777"/>
                </a:solidFill>
                <a:effectLst/>
                <a:latin typeface="arial" panose="020B0604020202020204" pitchFamily="34" charset="0"/>
              </a:endParaRPr>
            </a:p>
          </p:txBody>
        </p:sp>
        <p:sp>
          <p:nvSpPr>
            <p:cNvPr id="11" name="Rectangle 10"/>
            <p:cNvSpPr/>
            <p:nvPr/>
          </p:nvSpPr>
          <p:spPr>
            <a:xfrm>
              <a:off x="116875" y="3256437"/>
              <a:ext cx="1023549" cy="523220"/>
            </a:xfrm>
            <a:prstGeom prst="rect">
              <a:avLst/>
            </a:prstGeom>
            <a:solidFill>
              <a:schemeClr val="bg1"/>
            </a:solidFill>
          </p:spPr>
          <p:txBody>
            <a:bodyPr wrap="square">
              <a:spAutoFit/>
            </a:bodyPr>
            <a:lstStyle/>
            <a:p>
              <a:pPr algn="ctr"/>
              <a:r>
                <a:rPr lang="en-US" sz="1400">
                  <a:solidFill>
                    <a:srgbClr val="222222"/>
                  </a:solidFill>
                  <a:latin typeface="arial" panose="020B0604020202020204" pitchFamily="34" charset="0"/>
                </a:rPr>
                <a:t>Punggung bukit</a:t>
              </a:r>
              <a:endParaRPr lang="en-US" sz="1400" b="0" i="0">
                <a:solidFill>
                  <a:srgbClr val="777777"/>
                </a:solidFill>
                <a:effectLst/>
                <a:latin typeface="arial" panose="020B0604020202020204" pitchFamily="34" charset="0"/>
              </a:endParaRPr>
            </a:p>
          </p:txBody>
        </p:sp>
        <p:sp>
          <p:nvSpPr>
            <p:cNvPr id="12" name="Rectangle 11"/>
            <p:cNvSpPr/>
            <p:nvPr/>
          </p:nvSpPr>
          <p:spPr>
            <a:xfrm>
              <a:off x="632865" y="898834"/>
              <a:ext cx="1375817" cy="338554"/>
            </a:xfrm>
            <a:prstGeom prst="rect">
              <a:avLst/>
            </a:prstGeom>
            <a:solidFill>
              <a:schemeClr val="bg1"/>
            </a:solidFill>
          </p:spPr>
          <p:txBody>
            <a:bodyPr wrap="square">
              <a:spAutoFit/>
            </a:bodyPr>
            <a:lstStyle/>
            <a:p>
              <a:pPr algn="ctr"/>
              <a:r>
                <a:rPr lang="en-US" sz="1600">
                  <a:solidFill>
                    <a:srgbClr val="222222"/>
                  </a:solidFill>
                  <a:latin typeface="arial" panose="020B0604020202020204" pitchFamily="34" charset="0"/>
                </a:rPr>
                <a:t>Puncak</a:t>
              </a:r>
              <a:endParaRPr lang="en-US" sz="1600" b="0" i="0">
                <a:solidFill>
                  <a:srgbClr val="777777"/>
                </a:solidFill>
                <a:effectLst/>
                <a:latin typeface="arial" panose="020B0604020202020204" pitchFamily="34" charset="0"/>
              </a:endParaRPr>
            </a:p>
          </p:txBody>
        </p:sp>
      </p:grpSp>
    </p:spTree>
    <p:extLst>
      <p:ext uri="{BB962C8B-B14F-4D97-AF65-F5344CB8AC3E}">
        <p14:creationId xmlns:p14="http://schemas.microsoft.com/office/powerpoint/2010/main" val="3014301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23719" y="234950"/>
            <a:ext cx="7886700" cy="722938"/>
          </a:xfrm>
        </p:spPr>
        <p:txBody>
          <a:bodyPr/>
          <a:lstStyle/>
          <a:p>
            <a:pPr eaLnBrk="1" hangingPunct="1"/>
            <a:r>
              <a:rPr lang="en-US" altLang="en-US" b="1"/>
              <a:t>Profil</a:t>
            </a:r>
            <a:r>
              <a:rPr lang="en-US" altLang="en-US"/>
              <a:t> </a:t>
            </a:r>
            <a:r>
              <a:rPr lang="en-US" altLang="en-US" b="1">
                <a:solidFill>
                  <a:srgbClr val="FF0000"/>
                </a:solidFill>
              </a:rPr>
              <a:t>Melintang</a:t>
            </a:r>
          </a:p>
        </p:txBody>
      </p:sp>
      <p:sp>
        <p:nvSpPr>
          <p:cNvPr id="52227" name="Rectangle 3"/>
          <p:cNvSpPr>
            <a:spLocks noGrp="1" noChangeArrowheads="1"/>
          </p:cNvSpPr>
          <p:nvPr>
            <p:ph type="body" idx="1"/>
          </p:nvPr>
        </p:nvSpPr>
        <p:spPr/>
        <p:txBody>
          <a:bodyPr/>
          <a:lstStyle/>
          <a:p>
            <a:pPr eaLnBrk="1" hangingPunct="1"/>
            <a:endParaRPr lang="en-US" altLang="en-US"/>
          </a:p>
        </p:txBody>
      </p:sp>
      <p:pic>
        <p:nvPicPr>
          <p:cNvPr id="52228" name="Picture 5" descr="Top illustration is a topographic map. Bottom illustration is a profile of the area that this map represents. Each contour line on the map is indicated with an elevation number. Higher the elevation, higher the number. Dash lines are drawn from the contour lines to the elevation lines on the bottom picture to show how topographic map depicts elev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678" y="1161738"/>
            <a:ext cx="40147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4771327" y="1124262"/>
            <a:ext cx="4222884" cy="5219076"/>
          </a:xfrm>
          <a:prstGeom prst="rect">
            <a:avLst/>
          </a:prstGeom>
          <a:noFill/>
          <a:ln w="9525">
            <a:noFill/>
            <a:miter lim="800000"/>
            <a:headEnd/>
            <a:tailEnd/>
          </a:ln>
          <a:effectLst/>
        </p:spPr>
      </p:pic>
    </p:spTree>
    <p:extLst>
      <p:ext uri="{BB962C8B-B14F-4D97-AF65-F5344CB8AC3E}">
        <p14:creationId xmlns:p14="http://schemas.microsoft.com/office/powerpoint/2010/main" val="120848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asil gambar untuk saddle contou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6076" y="509666"/>
            <a:ext cx="8129273" cy="566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7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ita.utoronto.ca/~murray/GLG130/Exercises/F3.gif"/>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1984"/>
          <a:stretch/>
        </p:blipFill>
        <p:spPr bwMode="auto">
          <a:xfrm>
            <a:off x="0" y="909140"/>
            <a:ext cx="9144000" cy="53487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68589" y="5919295"/>
            <a:ext cx="2629951" cy="338554"/>
          </a:xfrm>
          <a:prstGeom prst="rect">
            <a:avLst/>
          </a:prstGeom>
        </p:spPr>
        <p:txBody>
          <a:bodyPr wrap="none">
            <a:spAutoFit/>
          </a:bodyPr>
          <a:lstStyle/>
          <a:p>
            <a:r>
              <a:rPr lang="en-US" sz="1600"/>
              <a:t>http://www.cita.utoronto.ca/</a:t>
            </a:r>
          </a:p>
        </p:txBody>
      </p:sp>
      <p:sp>
        <p:nvSpPr>
          <p:cNvPr id="2" name="TextBox 1"/>
          <p:cNvSpPr txBox="1"/>
          <p:nvPr/>
        </p:nvSpPr>
        <p:spPr>
          <a:xfrm>
            <a:off x="1663907" y="284813"/>
            <a:ext cx="5477846" cy="369332"/>
          </a:xfrm>
          <a:prstGeom prst="rect">
            <a:avLst/>
          </a:prstGeom>
          <a:noFill/>
        </p:spPr>
        <p:txBody>
          <a:bodyPr wrap="none" rtlCol="0">
            <a:spAutoFit/>
          </a:bodyPr>
          <a:lstStyle/>
          <a:p>
            <a:r>
              <a:rPr lang="en-US"/>
              <a:t>Ilustrasi penggambaran profil melintang dari peta kontur</a:t>
            </a:r>
          </a:p>
        </p:txBody>
      </p:sp>
      <p:sp>
        <p:nvSpPr>
          <p:cNvPr id="3" name="Rectangle 2"/>
          <p:cNvSpPr/>
          <p:nvPr/>
        </p:nvSpPr>
        <p:spPr>
          <a:xfrm>
            <a:off x="4811843" y="5202635"/>
            <a:ext cx="3215390" cy="461665"/>
          </a:xfrm>
          <a:prstGeom prst="rect">
            <a:avLst/>
          </a:prstGeom>
        </p:spPr>
        <p:txBody>
          <a:bodyPr wrap="square">
            <a:spAutoFit/>
          </a:bodyPr>
          <a:lstStyle/>
          <a:p>
            <a:r>
              <a:rPr lang="en-US" sz="1200">
                <a:solidFill>
                  <a:srgbClr val="404040"/>
                </a:solidFill>
                <a:latin typeface="Arial" panose="020B0604020202020204" pitchFamily="34" charset="0"/>
              </a:rPr>
              <a:t>VE = (real world units of horizontal scale) / (real world units of vertical scale). </a:t>
            </a:r>
            <a:endParaRPr lang="en-US" sz="1200"/>
          </a:p>
        </p:txBody>
      </p:sp>
    </p:spTree>
    <p:extLst>
      <p:ext uri="{BB962C8B-B14F-4D97-AF65-F5344CB8AC3E}">
        <p14:creationId xmlns:p14="http://schemas.microsoft.com/office/powerpoint/2010/main" val="2926002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Penampang</a:t>
            </a:r>
            <a:r>
              <a:rPr lang="en-US" dirty="0"/>
              <a:t> </a:t>
            </a:r>
            <a:r>
              <a:rPr lang="en-US" dirty="0" err="1"/>
              <a:t>melintang</a:t>
            </a:r>
            <a:r>
              <a:rPr lang="en-US" dirty="0"/>
              <a:t> </a:t>
            </a:r>
            <a:r>
              <a:rPr lang="en-US" dirty="0" err="1"/>
              <a:t>daratan</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04800" y="1752600"/>
            <a:ext cx="8229600" cy="348836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1143000" y="5638800"/>
            <a:ext cx="6324600" cy="609600"/>
          </a:xfrm>
          <a:prstGeom prst="rect">
            <a:avLst/>
          </a:prstGeom>
          <a:noFill/>
          <a:ln w="9525">
            <a:noFill/>
            <a:miter lim="800000"/>
            <a:headEnd/>
            <a:tailEnd/>
          </a:ln>
          <a:effectLst/>
        </p:spPr>
      </p:pic>
    </p:spTree>
    <p:extLst>
      <p:ext uri="{BB962C8B-B14F-4D97-AF65-F5344CB8AC3E}">
        <p14:creationId xmlns:p14="http://schemas.microsoft.com/office/powerpoint/2010/main" val="1040180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340" y="365126"/>
            <a:ext cx="7663022" cy="5840850"/>
          </a:xfrm>
          <a:prstGeom prst="rect">
            <a:avLst/>
          </a:prstGeom>
        </p:spPr>
      </p:pic>
      <p:sp>
        <p:nvSpPr>
          <p:cNvPr id="5" name="TextBox 4"/>
          <p:cNvSpPr txBox="1"/>
          <p:nvPr/>
        </p:nvSpPr>
        <p:spPr>
          <a:xfrm flipH="1">
            <a:off x="6023438" y="6205976"/>
            <a:ext cx="2491911" cy="261610"/>
          </a:xfrm>
          <a:prstGeom prst="rect">
            <a:avLst/>
          </a:prstGeom>
          <a:noFill/>
        </p:spPr>
        <p:txBody>
          <a:bodyPr wrap="square" rtlCol="0">
            <a:spAutoFit/>
          </a:bodyPr>
          <a:lstStyle/>
          <a:p>
            <a:r>
              <a:rPr lang="en-US" sz="1100"/>
              <a:t>Sumber: Akhmad Fais Fauzi, 2016</a:t>
            </a:r>
          </a:p>
        </p:txBody>
      </p:sp>
    </p:spTree>
    <p:extLst>
      <p:ext uri="{BB962C8B-B14F-4D97-AF65-F5344CB8AC3E}">
        <p14:creationId xmlns:p14="http://schemas.microsoft.com/office/powerpoint/2010/main" val="717982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r>
              <a:rPr lang="en-US" dirty="0" err="1"/>
              <a:t>Penampang</a:t>
            </a:r>
            <a:r>
              <a:rPr lang="en-US" dirty="0"/>
              <a:t> </a:t>
            </a:r>
            <a:r>
              <a:rPr lang="en-US" dirty="0" err="1"/>
              <a:t>melintang</a:t>
            </a:r>
            <a:r>
              <a:rPr lang="en-US" dirty="0"/>
              <a:t> </a:t>
            </a:r>
            <a:r>
              <a:rPr lang="en-US" dirty="0" err="1"/>
              <a:t>lautan</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457200" y="1600200"/>
            <a:ext cx="8229600" cy="390950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1676400" y="5726579"/>
            <a:ext cx="6096000" cy="388471"/>
          </a:xfrm>
          <a:prstGeom prst="rect">
            <a:avLst/>
          </a:prstGeom>
          <a:noFill/>
          <a:ln w="9525">
            <a:noFill/>
            <a:miter lim="800000"/>
            <a:headEnd/>
            <a:tailEnd/>
          </a:ln>
          <a:effectLst/>
        </p:spPr>
      </p:pic>
    </p:spTree>
    <p:extLst>
      <p:ext uri="{BB962C8B-B14F-4D97-AF65-F5344CB8AC3E}">
        <p14:creationId xmlns:p14="http://schemas.microsoft.com/office/powerpoint/2010/main" val="735624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52400" y="2133600"/>
            <a:ext cx="8682038" cy="3429000"/>
          </a:xfrm>
          <a:prstGeom prst="rect">
            <a:avLst/>
          </a:prstGeom>
          <a:noFill/>
          <a:ln w="9525">
            <a:noFill/>
            <a:miter lim="800000"/>
            <a:headEnd/>
            <a:tailEnd/>
          </a:ln>
          <a:effectLst/>
        </p:spPr>
      </p:pic>
      <p:sp>
        <p:nvSpPr>
          <p:cNvPr id="6" name="Title 1"/>
          <p:cNvSpPr>
            <a:spLocks noGrp="1"/>
          </p:cNvSpPr>
          <p:nvPr>
            <p:ph type="title"/>
          </p:nvPr>
        </p:nvSpPr>
        <p:spPr/>
        <p:txBody>
          <a:bodyPr>
            <a:normAutofit/>
          </a:bodyPr>
          <a:lstStyle/>
          <a:p>
            <a:r>
              <a:rPr lang="en-US" dirty="0" err="1"/>
              <a:t>Penampang</a:t>
            </a:r>
            <a:r>
              <a:rPr lang="en-US" dirty="0"/>
              <a:t> </a:t>
            </a:r>
            <a:r>
              <a:rPr lang="en-US" dirty="0" err="1"/>
              <a:t>melintang</a:t>
            </a:r>
            <a:r>
              <a:rPr lang="en-US" dirty="0"/>
              <a:t> </a:t>
            </a:r>
            <a:r>
              <a:rPr lang="en-US" dirty="0" err="1"/>
              <a:t>lautan</a:t>
            </a:r>
            <a:endParaRPr lang="en-US" dirty="0"/>
          </a:p>
        </p:txBody>
      </p:sp>
      <p:pic>
        <p:nvPicPr>
          <p:cNvPr id="10243" name="Picture 3"/>
          <p:cNvPicPr>
            <a:picLocks noGrp="1" noChangeAspect="1" noChangeArrowheads="1"/>
          </p:cNvPicPr>
          <p:nvPr>
            <p:ph idx="1"/>
          </p:nvPr>
        </p:nvPicPr>
        <p:blipFill>
          <a:blip r:embed="rId3" cstate="print"/>
          <a:stretch>
            <a:fillRect/>
          </a:stretch>
        </p:blipFill>
        <p:spPr bwMode="auto">
          <a:xfrm>
            <a:off x="3124200" y="5943600"/>
            <a:ext cx="2743200" cy="238125"/>
          </a:xfrm>
          <a:prstGeom prst="rect">
            <a:avLst/>
          </a:prstGeom>
          <a:noFill/>
          <a:ln w="9525">
            <a:noFill/>
            <a:miter lim="800000"/>
            <a:headEnd/>
            <a:tailEnd/>
          </a:ln>
          <a:effectLst/>
        </p:spPr>
      </p:pic>
    </p:spTree>
    <p:extLst>
      <p:ext uri="{BB962C8B-B14F-4D97-AF65-F5344CB8AC3E}">
        <p14:creationId xmlns:p14="http://schemas.microsoft.com/office/powerpoint/2010/main" val="2967709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Daftar Pustaka</a:t>
            </a:r>
          </a:p>
        </p:txBody>
      </p:sp>
      <p:sp>
        <p:nvSpPr>
          <p:cNvPr id="3" name="Text Placeholder 2"/>
          <p:cNvSpPr>
            <a:spLocks noGrp="1"/>
          </p:cNvSpPr>
          <p:nvPr>
            <p:ph type="body" sz="half" idx="1"/>
          </p:nvPr>
        </p:nvSpPr>
        <p:spPr>
          <a:xfrm>
            <a:off x="685799" y="1981200"/>
            <a:ext cx="8008257" cy="4114800"/>
          </a:xfrm>
        </p:spPr>
        <p:txBody>
          <a:bodyPr>
            <a:normAutofit lnSpcReduction="10000"/>
          </a:bodyPr>
          <a:lstStyle/>
          <a:p>
            <a:r>
              <a:rPr lang="en-US"/>
              <a:t>Kraak, M. J. and Ormeling, F. J. (2013) </a:t>
            </a:r>
            <a:r>
              <a:rPr lang="en-US" i="1"/>
              <a:t>Cartography: Visualization of Spatial Data.</a:t>
            </a:r>
            <a:r>
              <a:rPr lang="en-US"/>
              <a:t> Taylor &amp; Francis.</a:t>
            </a:r>
          </a:p>
          <a:p>
            <a:r>
              <a:rPr lang="en-US"/>
              <a:t>Robinson, A. H., Morrison, J. L., Muehrcke, P. C., Kimerling, A. J. and Guptill, S. C. (2009) </a:t>
            </a:r>
            <a:r>
              <a:rPr lang="en-US" i="1"/>
              <a:t>Elements of Cartography, Edisi 6.</a:t>
            </a:r>
            <a:r>
              <a:rPr lang="en-US"/>
              <a:t> Wiley India Pvt. Limited.</a:t>
            </a:r>
          </a:p>
          <a:p>
            <a:r>
              <a:rPr lang="en-US"/>
              <a:t>Soendjojo, H. and Riqqi, A. (2012) </a:t>
            </a:r>
            <a:r>
              <a:rPr lang="en-US" i="1"/>
              <a:t>Kartografi.</a:t>
            </a:r>
            <a:r>
              <a:rPr lang="en-US"/>
              <a:t> Bandung: ITB.</a:t>
            </a:r>
          </a:p>
          <a:p>
            <a:endParaRPr lang="en-US"/>
          </a:p>
          <a:p>
            <a:pPr marL="0" indent="0">
              <a:buNone/>
            </a:pPr>
            <a:r>
              <a:rPr lang="en-US"/>
              <a:t>Lainnya</a:t>
            </a:r>
          </a:p>
          <a:p>
            <a:r>
              <a:rPr lang="en-US"/>
              <a:t>staff.harrisonburg.k12.va.us/~esutliff/forms/Topographic_Maps_1313610846</a:t>
            </a:r>
          </a:p>
          <a:p>
            <a:r>
              <a:rPr lang="en-US"/>
              <a:t>ww2.d155.org</a:t>
            </a:r>
          </a:p>
          <a:p>
            <a:r>
              <a:rPr lang="en-US"/>
              <a:t>darmini.staff.gunadarma.ac.id</a:t>
            </a:r>
          </a:p>
          <a:p>
            <a:endParaRPr lang="en-US"/>
          </a:p>
          <a:p>
            <a:endParaRPr lang="en-US"/>
          </a:p>
          <a:p>
            <a:endParaRPr lang="en-US"/>
          </a:p>
        </p:txBody>
      </p:sp>
    </p:spTree>
    <p:extLst>
      <p:ext uri="{BB962C8B-B14F-4D97-AF65-F5344CB8AC3E}">
        <p14:creationId xmlns:p14="http://schemas.microsoft.com/office/powerpoint/2010/main" val="91787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
          </p:nvPr>
        </p:nvSpPr>
        <p:spPr>
          <a:xfrm>
            <a:off x="457200" y="1500188"/>
            <a:ext cx="8229600" cy="5072062"/>
          </a:xfrm>
        </p:spPr>
        <p:txBody>
          <a:bodyPr/>
          <a:lstStyle/>
          <a:p>
            <a:pPr algn="ctr" eaLnBrk="1" hangingPunct="1"/>
            <a:r>
              <a:rPr lang="en-US" altLang="en-US" sz="2000"/>
              <a:t>Rekomendasi interval kontur berdasarkan skala dan bentuk medan </a:t>
            </a:r>
          </a:p>
          <a:p>
            <a:pPr eaLnBrk="1" hangingPunct="1">
              <a:buFontTx/>
              <a:buNone/>
            </a:pPr>
            <a:endParaRPr lang="en-US" altLang="en-US" sz="2800"/>
          </a:p>
          <a:p>
            <a:pPr eaLnBrk="1" hangingPunct="1">
              <a:buFontTx/>
              <a:buNone/>
            </a:pPr>
            <a:br>
              <a:rPr lang="en-US" altLang="en-US" sz="2800"/>
            </a:br>
            <a:endParaRPr lang="en-US" altLang="en-US" sz="2800"/>
          </a:p>
        </p:txBody>
      </p:sp>
      <p:graphicFrame>
        <p:nvGraphicFramePr>
          <p:cNvPr id="4" name="Table 3"/>
          <p:cNvGraphicFramePr>
            <a:graphicFrameLocks noGrp="1"/>
          </p:cNvGraphicFramePr>
          <p:nvPr>
            <p:extLst>
              <p:ext uri="{D42A27DB-BD31-4B8C-83A1-F6EECF244321}">
                <p14:modId xmlns:p14="http://schemas.microsoft.com/office/powerpoint/2010/main" val="1884097041"/>
              </p:ext>
            </p:extLst>
          </p:nvPr>
        </p:nvGraphicFramePr>
        <p:xfrm>
          <a:off x="1272495" y="2021681"/>
          <a:ext cx="7072311" cy="4029075"/>
        </p:xfrm>
        <a:graphic>
          <a:graphicData uri="http://schemas.openxmlformats.org/drawingml/2006/table">
            <a:tbl>
              <a:tblPr firstRow="1" bandRow="1">
                <a:tableStyleId>{8A107856-5554-42FB-B03E-39F5DBC370BA}</a:tableStyleId>
              </a:tblPr>
              <a:tblGrid>
                <a:gridCol w="1928812">
                  <a:extLst>
                    <a:ext uri="{9D8B030D-6E8A-4147-A177-3AD203B41FA5}">
                      <a16:colId xmlns:a16="http://schemas.microsoft.com/office/drawing/2014/main" val="20000"/>
                    </a:ext>
                  </a:extLst>
                </a:gridCol>
                <a:gridCol w="2500312">
                  <a:extLst>
                    <a:ext uri="{9D8B030D-6E8A-4147-A177-3AD203B41FA5}">
                      <a16:colId xmlns:a16="http://schemas.microsoft.com/office/drawing/2014/main" val="20001"/>
                    </a:ext>
                  </a:extLst>
                </a:gridCol>
                <a:gridCol w="2643187">
                  <a:extLst>
                    <a:ext uri="{9D8B030D-6E8A-4147-A177-3AD203B41FA5}">
                      <a16:colId xmlns:a16="http://schemas.microsoft.com/office/drawing/2014/main" val="20002"/>
                    </a:ext>
                  </a:extLst>
                </a:gridCol>
              </a:tblGrid>
              <a:tr h="946717">
                <a:tc>
                  <a:txBody>
                    <a:bodyPr/>
                    <a:lstStyle/>
                    <a:p>
                      <a:pPr algn="ctr"/>
                      <a:r>
                        <a:rPr lang="en-US" sz="2800" dirty="0" err="1"/>
                        <a:t>Skala</a:t>
                      </a:r>
                      <a:endParaRPr lang="en-US" sz="2800" dirty="0"/>
                    </a:p>
                  </a:txBody>
                  <a:tcPr marL="91439" marR="91439" marT="45728" marB="45728" anchor="ctr"/>
                </a:tc>
                <a:tc>
                  <a:txBody>
                    <a:bodyPr/>
                    <a:lstStyle/>
                    <a:p>
                      <a:pPr algn="ctr"/>
                      <a:r>
                        <a:rPr lang="en-US" sz="2400" dirty="0" err="1"/>
                        <a:t>Bentuk</a:t>
                      </a:r>
                      <a:r>
                        <a:rPr lang="en-US" sz="2400" dirty="0"/>
                        <a:t> </a:t>
                      </a:r>
                      <a:r>
                        <a:rPr lang="en-US" sz="2400" dirty="0" err="1"/>
                        <a:t>Muka</a:t>
                      </a:r>
                      <a:r>
                        <a:rPr lang="en-US" sz="2400" dirty="0"/>
                        <a:t> Tanah</a:t>
                      </a:r>
                    </a:p>
                  </a:txBody>
                  <a:tcPr marL="91439" marR="91439" marT="45728" marB="45728" anchor="ctr"/>
                </a:tc>
                <a:tc>
                  <a:txBody>
                    <a:bodyPr/>
                    <a:lstStyle/>
                    <a:p>
                      <a:pPr algn="ctr"/>
                      <a:r>
                        <a:rPr lang="en-US" sz="2400" dirty="0"/>
                        <a:t>Interval </a:t>
                      </a:r>
                      <a:r>
                        <a:rPr lang="en-US" sz="2400" dirty="0" err="1"/>
                        <a:t>Kontur</a:t>
                      </a:r>
                      <a:endParaRPr lang="en-US" sz="2400" dirty="0"/>
                    </a:p>
                  </a:txBody>
                  <a:tcPr marL="91439" marR="91439" marT="45728" marB="45728" anchor="ctr"/>
                </a:tc>
                <a:extLst>
                  <a:ext uri="{0D108BD9-81ED-4DB2-BD59-A6C34878D82A}">
                    <a16:rowId xmlns:a16="http://schemas.microsoft.com/office/drawing/2014/main" val="10000"/>
                  </a:ext>
                </a:extLst>
              </a:tr>
              <a:tr h="946717">
                <a:tc>
                  <a:txBody>
                    <a:bodyPr/>
                    <a:lstStyle/>
                    <a:p>
                      <a:r>
                        <a:rPr lang="en-US" sz="1800" dirty="0"/>
                        <a:t>1 : 1 000</a:t>
                      </a:r>
                    </a:p>
                    <a:p>
                      <a:r>
                        <a:rPr lang="en-US" sz="1800" dirty="0" err="1"/>
                        <a:t>dan</a:t>
                      </a:r>
                      <a:endParaRPr lang="en-US" sz="1800" dirty="0"/>
                    </a:p>
                    <a:p>
                      <a:r>
                        <a:rPr lang="en-US" sz="1800" dirty="0" err="1"/>
                        <a:t>lebih</a:t>
                      </a:r>
                      <a:r>
                        <a:rPr lang="en-US" sz="1800" dirty="0"/>
                        <a:t> </a:t>
                      </a:r>
                      <a:r>
                        <a:rPr lang="en-US" sz="1800" dirty="0" err="1"/>
                        <a:t>besar</a:t>
                      </a:r>
                      <a:endParaRPr lang="en-US" sz="1800" dirty="0"/>
                    </a:p>
                  </a:txBody>
                  <a:tcPr marL="91439" marR="91439" marT="45728" marB="45728"/>
                </a:tc>
                <a:tc>
                  <a:txBody>
                    <a:bodyPr/>
                    <a:lstStyle/>
                    <a:p>
                      <a:r>
                        <a:rPr lang="en-US" sz="1800" dirty="0" err="1"/>
                        <a:t>Datar</a:t>
                      </a:r>
                      <a:endParaRPr lang="en-US" sz="1800" dirty="0"/>
                    </a:p>
                    <a:p>
                      <a:r>
                        <a:rPr lang="en-US" sz="1800" dirty="0" err="1"/>
                        <a:t>Bergelombang</a:t>
                      </a:r>
                      <a:endParaRPr lang="en-US" sz="1800" dirty="0"/>
                    </a:p>
                    <a:p>
                      <a:r>
                        <a:rPr lang="en-US" sz="1800" dirty="0" err="1"/>
                        <a:t>Berbukit</a:t>
                      </a:r>
                      <a:endParaRPr lang="en-US" sz="1800" dirty="0"/>
                    </a:p>
                  </a:txBody>
                  <a:tcPr marL="91439" marR="91439" marT="45728" marB="45728"/>
                </a:tc>
                <a:tc>
                  <a:txBody>
                    <a:bodyPr/>
                    <a:lstStyle/>
                    <a:p>
                      <a:pPr algn="ctr"/>
                      <a:r>
                        <a:rPr lang="en-US" sz="1800" dirty="0"/>
                        <a:t>0.2 – 0.5 m</a:t>
                      </a:r>
                    </a:p>
                    <a:p>
                      <a:pPr algn="ctr"/>
                      <a:r>
                        <a:rPr lang="en-US" sz="1800" dirty="0"/>
                        <a:t>0.5 – 1.0 m</a:t>
                      </a:r>
                    </a:p>
                    <a:p>
                      <a:pPr algn="ctr"/>
                      <a:r>
                        <a:rPr lang="en-US" sz="1800" dirty="0"/>
                        <a:t>1.0 – 2.0 m</a:t>
                      </a:r>
                    </a:p>
                  </a:txBody>
                  <a:tcPr marL="91439" marR="91439" marT="45728" marB="45728"/>
                </a:tc>
                <a:extLst>
                  <a:ext uri="{0D108BD9-81ED-4DB2-BD59-A6C34878D82A}">
                    <a16:rowId xmlns:a16="http://schemas.microsoft.com/office/drawing/2014/main" val="10001"/>
                  </a:ext>
                </a:extLst>
              </a:tr>
              <a:tr h="946717">
                <a:tc>
                  <a:txBody>
                    <a:bodyPr/>
                    <a:lstStyle/>
                    <a:p>
                      <a:r>
                        <a:rPr lang="en-US" sz="1800" dirty="0"/>
                        <a:t>1 : 1 000</a:t>
                      </a:r>
                    </a:p>
                    <a:p>
                      <a:r>
                        <a:rPr lang="en-US" sz="1800" dirty="0"/>
                        <a:t>s</a:t>
                      </a:r>
                      <a:r>
                        <a:rPr lang="en-US" sz="1800" baseline="0" dirty="0"/>
                        <a:t> / d</a:t>
                      </a:r>
                    </a:p>
                    <a:p>
                      <a:r>
                        <a:rPr lang="en-US" sz="1800" baseline="0" dirty="0"/>
                        <a:t>1 : 10 000</a:t>
                      </a:r>
                      <a:endParaRPr lang="en-US" sz="1800" dirty="0"/>
                    </a:p>
                  </a:txBody>
                  <a:tcPr marL="91439" marR="91439" marT="45728" marB="45728"/>
                </a:tc>
                <a:tc>
                  <a:txBody>
                    <a:bodyPr/>
                    <a:lstStyle/>
                    <a:p>
                      <a:r>
                        <a:rPr lang="en-US" sz="1800" dirty="0" err="1"/>
                        <a:t>Datar</a:t>
                      </a:r>
                      <a:endParaRPr lang="en-US" sz="1800" dirty="0"/>
                    </a:p>
                    <a:p>
                      <a:r>
                        <a:rPr lang="en-US" sz="1800" dirty="0" err="1"/>
                        <a:t>Bergelombang</a:t>
                      </a:r>
                      <a:endParaRPr lang="en-US" sz="1800" dirty="0"/>
                    </a:p>
                    <a:p>
                      <a:r>
                        <a:rPr lang="en-US" sz="1800"/>
                        <a:t>Berbukit</a:t>
                      </a:r>
                      <a:endParaRPr lang="en-US" sz="1800" dirty="0"/>
                    </a:p>
                  </a:txBody>
                  <a:tcPr marL="91439" marR="91439" marT="45728" marB="45728"/>
                </a:tc>
                <a:tc>
                  <a:txBody>
                    <a:bodyPr/>
                    <a:lstStyle/>
                    <a:p>
                      <a:pPr algn="ctr"/>
                      <a:r>
                        <a:rPr lang="en-US" sz="1800" dirty="0"/>
                        <a:t>0.5 – 1.5 m</a:t>
                      </a:r>
                    </a:p>
                    <a:p>
                      <a:pPr algn="ctr"/>
                      <a:r>
                        <a:rPr lang="en-US" sz="1800" dirty="0"/>
                        <a:t>1.0 – 2.0 m</a:t>
                      </a:r>
                    </a:p>
                    <a:p>
                      <a:pPr algn="ctr"/>
                      <a:r>
                        <a:rPr lang="en-US" sz="1800" dirty="0"/>
                        <a:t>2.0 </a:t>
                      </a:r>
                      <a:r>
                        <a:rPr lang="en-US" sz="1800"/>
                        <a:t>– 5.0 </a:t>
                      </a:r>
                      <a:r>
                        <a:rPr lang="en-US" sz="1800" dirty="0"/>
                        <a:t>m</a:t>
                      </a:r>
                    </a:p>
                  </a:txBody>
                  <a:tcPr marL="91439" marR="91439" marT="45728" marB="45728"/>
                </a:tc>
                <a:extLst>
                  <a:ext uri="{0D108BD9-81ED-4DB2-BD59-A6C34878D82A}">
                    <a16:rowId xmlns:a16="http://schemas.microsoft.com/office/drawing/2014/main" val="10002"/>
                  </a:ext>
                </a:extLst>
              </a:tr>
              <a:tr h="1188924">
                <a:tc>
                  <a:txBody>
                    <a:bodyPr/>
                    <a:lstStyle/>
                    <a:p>
                      <a:r>
                        <a:rPr lang="en-US" sz="1800" dirty="0"/>
                        <a:t>1 : 10 000</a:t>
                      </a:r>
                    </a:p>
                    <a:p>
                      <a:r>
                        <a:rPr lang="en-US" sz="1800" dirty="0" err="1"/>
                        <a:t>dan</a:t>
                      </a:r>
                      <a:endParaRPr lang="en-US" sz="1800" dirty="0"/>
                    </a:p>
                    <a:p>
                      <a:r>
                        <a:rPr lang="en-US" sz="1800" dirty="0" err="1"/>
                        <a:t>lebih</a:t>
                      </a:r>
                      <a:r>
                        <a:rPr lang="en-US" sz="1800" dirty="0"/>
                        <a:t> </a:t>
                      </a:r>
                      <a:r>
                        <a:rPr lang="en-US" sz="1800" dirty="0" err="1"/>
                        <a:t>kecil</a:t>
                      </a:r>
                      <a:endParaRPr lang="en-US" sz="1800" dirty="0"/>
                    </a:p>
                  </a:txBody>
                  <a:tcPr marL="91439" marR="91439" marT="45728" marB="45728"/>
                </a:tc>
                <a:tc>
                  <a:txBody>
                    <a:bodyPr/>
                    <a:lstStyle/>
                    <a:p>
                      <a:r>
                        <a:rPr lang="en-US" sz="1800" dirty="0" err="1"/>
                        <a:t>Datar</a:t>
                      </a:r>
                      <a:endParaRPr lang="en-US" sz="1800" dirty="0"/>
                    </a:p>
                    <a:p>
                      <a:r>
                        <a:rPr lang="en-US" sz="1800" dirty="0" err="1"/>
                        <a:t>Bergelombang</a:t>
                      </a:r>
                      <a:endParaRPr lang="en-US" sz="1800" dirty="0"/>
                    </a:p>
                    <a:p>
                      <a:r>
                        <a:rPr lang="en-US" sz="1800" dirty="0" err="1"/>
                        <a:t>Berbukit</a:t>
                      </a:r>
                      <a:endParaRPr lang="en-US" sz="1800" dirty="0"/>
                    </a:p>
                    <a:p>
                      <a:r>
                        <a:rPr lang="en-US" sz="1800" dirty="0" err="1"/>
                        <a:t>Bergunung</a:t>
                      </a:r>
                      <a:endParaRPr lang="en-US" sz="1800" dirty="0"/>
                    </a:p>
                  </a:txBody>
                  <a:tcPr marL="91439" marR="91439" marT="45728" marB="45728"/>
                </a:tc>
                <a:tc>
                  <a:txBody>
                    <a:bodyPr/>
                    <a:lstStyle/>
                    <a:p>
                      <a:pPr algn="ctr"/>
                      <a:r>
                        <a:rPr lang="en-US" sz="1800" dirty="0"/>
                        <a:t>1.0 – 3.0 m</a:t>
                      </a:r>
                    </a:p>
                    <a:p>
                      <a:pPr algn="ctr"/>
                      <a:r>
                        <a:rPr lang="en-US" sz="1800" dirty="0"/>
                        <a:t>2.0 – 5.0 m</a:t>
                      </a:r>
                    </a:p>
                    <a:p>
                      <a:pPr algn="ctr"/>
                      <a:r>
                        <a:rPr lang="en-US" sz="1800" dirty="0"/>
                        <a:t>5.0</a:t>
                      </a:r>
                      <a:r>
                        <a:rPr lang="en-US" sz="1800" baseline="0" dirty="0"/>
                        <a:t> – 10.0 m</a:t>
                      </a:r>
                    </a:p>
                    <a:p>
                      <a:pPr algn="ctr"/>
                      <a:r>
                        <a:rPr lang="en-US" sz="1800" baseline="0"/>
                        <a:t>10.0 </a:t>
                      </a:r>
                      <a:r>
                        <a:rPr lang="en-US" sz="1800" baseline="0" dirty="0"/>
                        <a:t>– 50.0 m</a:t>
                      </a:r>
                      <a:endParaRPr lang="en-US" sz="1800" dirty="0"/>
                    </a:p>
                  </a:txBody>
                  <a:tcPr marL="91439" marR="91439" marT="45728" marB="45728"/>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0" y="132770"/>
            <a:ext cx="9143999"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a:solidFill>
                  <a:srgbClr val="FF0000"/>
                </a:solidFill>
              </a:rPr>
              <a:t>INTERVAL &amp; INDEKS </a:t>
            </a:r>
            <a:r>
              <a:rPr lang="en-US" sz="2800" b="1"/>
              <a:t>KONTUR</a:t>
            </a:r>
          </a:p>
        </p:txBody>
      </p:sp>
    </p:spTree>
    <p:extLst>
      <p:ext uri="{BB962C8B-B14F-4D97-AF65-F5344CB8AC3E}">
        <p14:creationId xmlns:p14="http://schemas.microsoft.com/office/powerpoint/2010/main" val="189205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78136" y="1063625"/>
            <a:ext cx="4419600" cy="5286375"/>
          </a:xfrm>
        </p:spPr>
        <p:txBody>
          <a:bodyPr>
            <a:normAutofit/>
          </a:bodyPr>
          <a:lstStyle/>
          <a:p>
            <a:pPr marL="261938" indent="-261938"/>
            <a:r>
              <a:rPr lang="nn-NO" altLang="en-US" sz="2400"/>
              <a:t>Garis-garis kontur saling melingkari satu sama lain dan tidak akan saling berpotongan.</a:t>
            </a:r>
            <a:endParaRPr lang="en-US" altLang="en-US" sz="2400"/>
          </a:p>
          <a:p>
            <a:pPr marL="261938" indent="-261938"/>
            <a:r>
              <a:rPr lang="en-US" altLang="en-US" sz="2400"/>
              <a:t>Pada daerah yang curam garis kontur lebih rapat dan pada daerah yang landai lebih jarang. </a:t>
            </a:r>
          </a:p>
          <a:p>
            <a:pPr marL="261938" indent="-261938">
              <a:buFontTx/>
              <a:buNone/>
            </a:pPr>
            <a:r>
              <a:rPr lang="nn-NO" altLang="en-US" sz="2400"/>
              <a:t> </a:t>
            </a:r>
          </a:p>
          <a:p>
            <a:pPr marL="261938" indent="-261938" eaLnBrk="1" hangingPunct="1"/>
            <a:endParaRPr lang="en-US" altLang="en-US" sz="2400"/>
          </a:p>
          <a:p>
            <a:pPr marL="261938" indent="-261938" eaLnBrk="1" hangingPunct="1">
              <a:buFontTx/>
              <a:buNone/>
            </a:pPr>
            <a:r>
              <a:rPr lang="en-US" altLang="en-US" sz="2400"/>
              <a:t>							</a:t>
            </a:r>
            <a:endParaRPr lang="en-US" altLang="en-US" sz="1400"/>
          </a:p>
          <a:p>
            <a:pPr marL="261938" indent="-261938" eaLnBrk="1" hangingPunct="1">
              <a:buFontTx/>
              <a:buNone/>
            </a:pPr>
            <a:r>
              <a:rPr lang="en-US" altLang="en-US" sz="2400"/>
              <a:t>	</a:t>
            </a:r>
            <a:endParaRPr lang="en-US" altLang="en-US" sz="1800"/>
          </a:p>
        </p:txBody>
      </p:sp>
      <p:pic>
        <p:nvPicPr>
          <p:cNvPr id="9220" name="Picture 6" descr="D:\Bahan Ngajar\Materi Ilmu Ukur Tanah\Referensi Materi IUT\Diklat ITS\Gambar Garis Kontur\01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0224" y="3372992"/>
            <a:ext cx="8712519" cy="315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0" y="132770"/>
            <a:ext cx="9143999" cy="6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a:solidFill>
                  <a:srgbClr val="FF0000"/>
                </a:solidFill>
              </a:rPr>
              <a:t>SIFAT GARIS </a:t>
            </a:r>
            <a:r>
              <a:rPr lang="en-US" sz="2800" b="1"/>
              <a:t>KONTUR</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2255" y="1063625"/>
            <a:ext cx="3585974" cy="2309367"/>
          </a:xfrm>
          <a:prstGeom prst="rect">
            <a:avLst/>
          </a:prstGeom>
        </p:spPr>
      </p:pic>
    </p:spTree>
    <p:extLst>
      <p:ext uri="{BB962C8B-B14F-4D97-AF65-F5344CB8AC3E}">
        <p14:creationId xmlns:p14="http://schemas.microsoft.com/office/powerpoint/2010/main" val="76741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noAutofit/>
          </a:bodyPr>
          <a:lstStyle/>
          <a:p>
            <a:pPr eaLnBrk="1" hangingPunct="1"/>
            <a:r>
              <a:rPr lang="en-US" altLang="en-US" sz="4000"/>
              <a:t>Contoh bentuk kontur</a:t>
            </a:r>
          </a:p>
        </p:txBody>
      </p:sp>
      <p:sp>
        <p:nvSpPr>
          <p:cNvPr id="10243" name="Rectangle 3"/>
          <p:cNvSpPr>
            <a:spLocks noGrp="1" noChangeArrowheads="1"/>
          </p:cNvSpPr>
          <p:nvPr>
            <p:ph type="body" idx="1"/>
          </p:nvPr>
        </p:nvSpPr>
        <p:spPr>
          <a:xfrm>
            <a:off x="385192" y="1617434"/>
            <a:ext cx="4186808" cy="5429250"/>
          </a:xfrm>
        </p:spPr>
        <p:txBody>
          <a:bodyPr/>
          <a:lstStyle/>
          <a:p>
            <a:r>
              <a:rPr lang="en-US" altLang="en-US" sz="1800"/>
              <a:t>Pada daerah yang sangat curam, garis-garis kontur membentuk satu garis.</a:t>
            </a:r>
          </a:p>
          <a:p>
            <a:r>
              <a:rPr lang="en-US" altLang="en-US" sz="1800"/>
              <a:t>Garis kontur pada curah yang sempit membentuk huruf V yang menghadap ke bagian yang lebih rendah. </a:t>
            </a:r>
          </a:p>
          <a:p>
            <a:r>
              <a:rPr lang="en-US" altLang="en-US" sz="1800"/>
              <a:t>Garis kontur pada punggung bukit yang tajam membentuk huruf V yang menghadap ke bagian yang lebih tinggi.</a:t>
            </a:r>
          </a:p>
          <a:p>
            <a:pPr>
              <a:buFontTx/>
              <a:buNone/>
            </a:pPr>
            <a:endParaRPr lang="en-US" altLang="en-US" sz="1800"/>
          </a:p>
          <a:p>
            <a:endParaRPr lang="en-US" altLang="en-US" sz="1800"/>
          </a:p>
          <a:p>
            <a:pPr eaLnBrk="1" hangingPunct="1"/>
            <a:endParaRPr lang="en-US" altLang="en-US" sz="1800"/>
          </a:p>
        </p:txBody>
      </p:sp>
      <p:pic>
        <p:nvPicPr>
          <p:cNvPr id="10244" name="Picture 4" descr="D:\Bahan Ngajar\Materi Ilmu Ukur Tanah\Referensi Materi IUT\Diklat ITS\Gambar Garis Kontur\0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95736" y="4332059"/>
            <a:ext cx="6781999" cy="217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3.bp.blogspot.com/-_1HlhCUHvS8/VT-jxGAvLeI/AAAAAAAAAZ4/G8tLH14Fr4Q/s1600/relief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2680" y="1988840"/>
            <a:ext cx="4381320" cy="1670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46479" y="3603110"/>
            <a:ext cx="2692853" cy="369332"/>
          </a:xfrm>
          <a:prstGeom prst="rect">
            <a:avLst/>
          </a:prstGeom>
        </p:spPr>
        <p:txBody>
          <a:bodyPr wrap="none">
            <a:spAutoFit/>
          </a:bodyPr>
          <a:lstStyle/>
          <a:p>
            <a:r>
              <a:rPr lang="en-US" i="1"/>
              <a:t>Garis kontur daerah curam</a:t>
            </a:r>
          </a:p>
        </p:txBody>
      </p:sp>
    </p:spTree>
    <p:extLst>
      <p:ext uri="{BB962C8B-B14F-4D97-AF65-F5344CB8AC3E}">
        <p14:creationId xmlns:p14="http://schemas.microsoft.com/office/powerpoint/2010/main" val="518860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2469</Words>
  <Application>Microsoft Office PowerPoint</Application>
  <PresentationFormat>On-screen Show (4:3)</PresentationFormat>
  <Paragraphs>712</Paragraphs>
  <Slides>68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68</vt:i4>
      </vt:variant>
    </vt:vector>
  </HeadingPairs>
  <TitlesOfParts>
    <vt:vector size="80" baseType="lpstr">
      <vt:lpstr>ＭＳ Ｐゴシック</vt:lpstr>
      <vt:lpstr>Arial</vt:lpstr>
      <vt:lpstr>Arial</vt:lpstr>
      <vt:lpstr>Calibri</vt:lpstr>
      <vt:lpstr>Calibri Light</vt:lpstr>
      <vt:lpstr>Comic Sans MS</vt:lpstr>
      <vt:lpstr>Gadugi</vt:lpstr>
      <vt:lpstr>Inherit</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Sumber gambar : topozone.com, dengan modifikasi (2016)</vt:lpstr>
      <vt:lpstr>PowerPoint Presentation</vt:lpstr>
      <vt:lpstr>PowerPoint Presentation</vt:lpstr>
      <vt:lpstr>Contoh bentuk kontur</vt:lpstr>
      <vt:lpstr>Contoh bentuk kontur</vt:lpstr>
      <vt:lpstr>Contoh bentuk kontur</vt:lpstr>
      <vt:lpstr>Kegunaan Garis Kontur</vt:lpstr>
      <vt:lpstr>Kegunaan Garis Kontur</vt:lpstr>
      <vt:lpstr>PowerPoint Presentation</vt:lpstr>
      <vt:lpstr>Kegunaan Garis Kontur</vt:lpstr>
      <vt:lpstr>Bagaimana peta kontur dibuat</vt:lpstr>
      <vt:lpstr>PowerPoint Presentation</vt:lpstr>
      <vt:lpstr>PowerPoint Presentation</vt:lpstr>
      <vt:lpstr>PowerPoint Presentation</vt:lpstr>
      <vt:lpstr>Pembuatan Garis Kontur</vt:lpstr>
      <vt:lpstr>Pembuatan Garis Kontur</vt:lpstr>
      <vt:lpstr>Contoh 1 Pembuatan Garis Kontur</vt:lpstr>
      <vt:lpstr>Pembuatan Garis Kontur</vt:lpstr>
      <vt:lpstr>Pembuatan Garis Kontur</vt:lpstr>
      <vt:lpstr>Pembuatan Garis Kontur</vt:lpstr>
      <vt:lpstr>Pembuatan Garis Kontur</vt:lpstr>
      <vt:lpstr>Pembuatan garis Kontur</vt:lpstr>
      <vt:lpstr>Pembuatan garis Kontur</vt:lpstr>
      <vt:lpstr>Contoh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Point”</vt:lpstr>
      <vt:lpstr>“Check Point”</vt:lpstr>
      <vt:lpstr>“Check Point”</vt:lpstr>
      <vt:lpstr>PowerPoint Presentation</vt:lpstr>
      <vt:lpstr>Menginterpretasikan bentuk lahan</vt:lpstr>
      <vt:lpstr>PowerPoint Presentation</vt:lpstr>
      <vt:lpstr>PowerPoint Presentation</vt:lpstr>
      <vt:lpstr>Gunung dan penurunan/cekungan</vt:lpstr>
      <vt:lpstr>Sungai</vt:lpstr>
      <vt:lpstr>PowerPoint Presentation</vt:lpstr>
      <vt:lpstr>PowerPoint Presentation</vt:lpstr>
      <vt:lpstr>Profil Melintang</vt:lpstr>
      <vt:lpstr>PowerPoint Presentation</vt:lpstr>
      <vt:lpstr>PowerPoint Presentation</vt:lpstr>
      <vt:lpstr>Penampang melintang daratan</vt:lpstr>
      <vt:lpstr>PowerPoint Presentation</vt:lpstr>
      <vt:lpstr>Penampang melintang lautan</vt:lpstr>
      <vt:lpstr>Penampang melintang lautan</vt:lpstr>
      <vt:lpstr>Daftar Pustaka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akhmad fais fauzi</dc:creator>
  <cp:lastModifiedBy>ASUS</cp:lastModifiedBy>
  <cp:revision>50</cp:revision>
  <dcterms:created xsi:type="dcterms:W3CDTF">2016-10-15T21:52:28Z</dcterms:created>
  <dcterms:modified xsi:type="dcterms:W3CDTF">2018-09-30T14:39:02Z</dcterms:modified>
</cp:coreProperties>
</file>