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7" r:id="rId2"/>
    <p:sldId id="267" r:id="rId3"/>
    <p:sldId id="279" r:id="rId4"/>
    <p:sldId id="302" r:id="rId5"/>
    <p:sldId id="289" r:id="rId6"/>
    <p:sldId id="292" r:id="rId7"/>
    <p:sldId id="293" r:id="rId8"/>
    <p:sldId id="301" r:id="rId9"/>
    <p:sldId id="303" r:id="rId10"/>
    <p:sldId id="304" r:id="rId11"/>
    <p:sldId id="296" r:id="rId12"/>
    <p:sldId id="298" r:id="rId13"/>
    <p:sldId id="297" r:id="rId14"/>
    <p:sldId id="299" r:id="rId15"/>
    <p:sldId id="300" r:id="rId16"/>
    <p:sldId id="290" r:id="rId17"/>
    <p:sldId id="295" r:id="rId18"/>
    <p:sldId id="269" r:id="rId19"/>
    <p:sldId id="270"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332"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1A96C-1422-4E2F-A680-50BCAA56FD55}"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3ACB6-0919-4E34-9E9A-6FCA90F90A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73ACB6-0919-4E34-9E9A-6FCA90F90AD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DD821-EBC4-47C2-8779-C615B7FA2AFF}" type="datetimeFigureOut">
              <a:rPr lang="en-US" smtClean="0"/>
              <a:pPr/>
              <a:t>3/27/2012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DD821-EBC4-47C2-8779-C615B7FA2AFF}" type="datetimeFigureOut">
              <a:rPr lang="en-US" smtClean="0"/>
              <a:pPr/>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DD821-EBC4-47C2-8779-C615B7FA2AFF}" type="datetimeFigureOut">
              <a:rPr lang="en-US" smtClean="0"/>
              <a:pPr/>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DD821-EBC4-47C2-8779-C615B7FA2AFF}" type="datetimeFigureOut">
              <a:rPr lang="en-US" smtClean="0"/>
              <a:pPr/>
              <a:t>3/27/2012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F7A3B-4E61-407E-A438-9EA7A02D55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rsitekturindi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38600"/>
            <a:ext cx="8229600" cy="1905000"/>
          </a:xfrm>
          <a:solidFill>
            <a:schemeClr val="accent2">
              <a:lumMod val="60000"/>
              <a:lumOff val="40000"/>
            </a:schemeClr>
          </a:solidFill>
        </p:spPr>
        <p:txBody>
          <a:bodyPr>
            <a:normAutofit/>
          </a:bodyPr>
          <a:lstStyle/>
          <a:p>
            <a:pPr marL="514350" indent="-514350"/>
            <a:r>
              <a:rPr lang="en-US" sz="2700" dirty="0" smtClean="0">
                <a:ea typeface="Times New Roman"/>
              </a:rPr>
              <a:t>KULIAH -1</a:t>
            </a:r>
            <a:br>
              <a:rPr lang="en-US" sz="2700" dirty="0" smtClean="0">
                <a:ea typeface="Times New Roman"/>
              </a:rPr>
            </a:br>
            <a:r>
              <a:rPr lang="en-US" sz="2700" dirty="0" smtClean="0">
                <a:ea typeface="Times New Roman"/>
              </a:rPr>
              <a:t/>
            </a:r>
            <a:br>
              <a:rPr lang="en-US" sz="2700" dirty="0" smtClean="0">
                <a:ea typeface="Times New Roman"/>
              </a:rPr>
            </a:br>
            <a:r>
              <a:rPr lang="en-US" sz="2700" b="1" dirty="0" smtClean="0">
                <a:ea typeface="Times New Roman"/>
              </a:rPr>
              <a:t>2. </a:t>
            </a:r>
            <a:r>
              <a:rPr lang="id-ID" sz="2700" b="1" dirty="0" smtClean="0">
                <a:ea typeface="Times New Roman"/>
              </a:rPr>
              <a:t>PENGE</a:t>
            </a:r>
            <a:r>
              <a:rPr lang="en-US" sz="2700" b="1" dirty="0" smtClean="0">
                <a:ea typeface="Times New Roman"/>
              </a:rPr>
              <a:t>RTIAN, KLASIFIKASI,  DAN TAHAPAN KEGIATAN REVITALISASI URBAN</a:t>
            </a:r>
            <a:endParaRPr lang="en-US" b="1" dirty="0"/>
          </a:p>
        </p:txBody>
      </p:sp>
      <p:pic>
        <p:nvPicPr>
          <p:cNvPr id="4" name="Picture 2"/>
          <p:cNvPicPr>
            <a:picLocks noGrp="1" noChangeAspect="1" noChangeArrowheads="1"/>
          </p:cNvPicPr>
          <p:nvPr>
            <p:ph idx="1"/>
          </p:nvPr>
        </p:nvPicPr>
        <p:blipFill>
          <a:blip r:embed="rId2"/>
          <a:srcRect t="44575" b="13196"/>
          <a:stretch>
            <a:fillRect/>
          </a:stretch>
        </p:blipFill>
        <p:spPr bwMode="auto">
          <a:xfrm>
            <a:off x="533400" y="1981192"/>
            <a:ext cx="8127988" cy="1828808"/>
          </a:xfrm>
          <a:prstGeom prst="rect">
            <a:avLst/>
          </a:prstGeom>
          <a:noFill/>
          <a:ln w="9525">
            <a:noFill/>
            <a:miter lim="800000"/>
            <a:headEnd/>
            <a:tailEnd/>
          </a:ln>
          <a:effectLst/>
        </p:spPr>
      </p:pic>
      <p:pic>
        <p:nvPicPr>
          <p:cNvPr id="1026" name="Picture 2" descr="kop-soal2"/>
          <p:cNvPicPr>
            <a:picLocks noChangeAspect="1" noChangeArrowheads="1"/>
          </p:cNvPicPr>
          <p:nvPr/>
        </p:nvPicPr>
        <p:blipFill>
          <a:blip r:embed="rId3"/>
          <a:srcRect b="71071"/>
          <a:stretch>
            <a:fillRect/>
          </a:stretch>
        </p:blipFill>
        <p:spPr bwMode="auto">
          <a:xfrm>
            <a:off x="1524000" y="457200"/>
            <a:ext cx="6019800" cy="806450"/>
          </a:xfrm>
          <a:prstGeom prst="rect">
            <a:avLst/>
          </a:prstGeom>
          <a:noFill/>
          <a:ln w="9525">
            <a:noFill/>
            <a:miter lim="800000"/>
            <a:headEnd/>
            <a:tailEnd/>
          </a:ln>
        </p:spPr>
      </p:pic>
      <p:sp>
        <p:nvSpPr>
          <p:cNvPr id="5" name="TextBox 4"/>
          <p:cNvSpPr txBox="1"/>
          <p:nvPr/>
        </p:nvSpPr>
        <p:spPr>
          <a:xfrm>
            <a:off x="2514600" y="533400"/>
            <a:ext cx="4114800" cy="830997"/>
          </a:xfrm>
          <a:prstGeom prst="rect">
            <a:avLst/>
          </a:prstGeom>
          <a:noFill/>
        </p:spPr>
        <p:txBody>
          <a:bodyPr wrap="square" rtlCol="0">
            <a:spAutoFit/>
          </a:bodyPr>
          <a:lstStyle/>
          <a:p>
            <a:pPr algn="ctr"/>
            <a:r>
              <a:rPr lang="en-US" sz="1600" b="1" dirty="0" smtClean="0"/>
              <a:t>UNIVERSITAS INDONUSA ESA UNGGUL</a:t>
            </a:r>
          </a:p>
          <a:p>
            <a:pPr algn="ctr"/>
            <a:r>
              <a:rPr lang="en-US" sz="1600" b="1" dirty="0" smtClean="0"/>
              <a:t>FAKULTAS TEKNIK</a:t>
            </a:r>
          </a:p>
          <a:p>
            <a:pPr algn="ctr"/>
            <a:r>
              <a:rPr lang="en-US" sz="1600" b="1" dirty="0" smtClean="0"/>
              <a:t>JURUSAN PERENCANAAN WILAYAH DAN KOTA</a:t>
            </a:r>
            <a:endParaRPr lang="en-US" sz="1600" b="1" dirty="0"/>
          </a:p>
        </p:txBody>
      </p:sp>
      <p:sp>
        <p:nvSpPr>
          <p:cNvPr id="6" name="Rectangle 5"/>
          <p:cNvSpPr/>
          <p:nvPr/>
        </p:nvSpPr>
        <p:spPr>
          <a:xfrm>
            <a:off x="0" y="381000"/>
            <a:ext cx="9144000" cy="1066800"/>
          </a:xfrm>
          <a:prstGeom prst="rect">
            <a:avLst/>
          </a:prstGeom>
          <a:solidFill>
            <a:srgbClr val="002060">
              <a:alpha val="1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30763"/>
          </a:xfrm>
          <a:solidFill>
            <a:schemeClr val="tx2">
              <a:lumMod val="40000"/>
              <a:lumOff val="60000"/>
            </a:schemeClr>
          </a:solidFill>
        </p:spPr>
        <p:txBody>
          <a:bodyPr>
            <a:normAutofit fontScale="47500" lnSpcReduction="20000"/>
          </a:bodyPr>
          <a:lstStyle/>
          <a:p>
            <a:pPr marL="0" indent="0" algn="just">
              <a:buNone/>
            </a:pPr>
            <a:endParaRPr lang="en-US" dirty="0" smtClean="0"/>
          </a:p>
          <a:p>
            <a:pPr marL="0" indent="0" algn="just">
              <a:buNone/>
            </a:pPr>
            <a:r>
              <a:rPr lang="id-ID" dirty="0" smtClean="0"/>
              <a:t>Berikut </a:t>
            </a:r>
            <a:r>
              <a:rPr lang="id-ID" dirty="0" smtClean="0"/>
              <a:t>ini adalah pengertian dari seluruh kegiatan yang termasuk pelestarian, dirangkum dari tulisan Attoe (1986: 402, 1988: 334-350), Sujarto (1999: 3) serta Danisworo (1988: 3) yaitu:</a:t>
            </a:r>
            <a:endParaRPr lang="en-US" dirty="0" smtClean="0"/>
          </a:p>
          <a:p>
            <a:pPr marL="234950" lvl="0" indent="-234950" algn="just">
              <a:buFont typeface="+mj-lt"/>
              <a:buAutoNum type="arabicPeriod"/>
            </a:pPr>
            <a:r>
              <a:rPr lang="id-ID" b="1" dirty="0" smtClean="0"/>
              <a:t>Konservasi</a:t>
            </a:r>
            <a:r>
              <a:rPr lang="en-US" b="1" dirty="0" smtClean="0"/>
              <a:t>;</a:t>
            </a:r>
            <a:r>
              <a:rPr lang="id-ID" b="1" dirty="0" smtClean="0"/>
              <a:t> </a:t>
            </a:r>
            <a:r>
              <a:rPr lang="id-ID" dirty="0" smtClean="0"/>
              <a:t>upaya untuk menjaga, memelihara dan melestarikan suatu bagian wilayah kota agar aman terhadap kemungkinan terjadinya bencana alam, pengrusakan terhadap lingkungan binaan dan lingkungan alami seperti perlindungan terhadap bencana alam, pelestarian sungai, pemandangan alam dan lain-lain.</a:t>
            </a:r>
            <a:endParaRPr lang="en-US" dirty="0" smtClean="0"/>
          </a:p>
          <a:p>
            <a:pPr marL="234950" lvl="0" indent="-234950" algn="just">
              <a:buFont typeface="+mj-lt"/>
              <a:buAutoNum type="arabicPeriod"/>
            </a:pPr>
            <a:r>
              <a:rPr lang="id-ID" b="1" dirty="0" smtClean="0"/>
              <a:t>Restorasi; </a:t>
            </a:r>
            <a:r>
              <a:rPr lang="id-ID" dirty="0" smtClean="0"/>
              <a:t>merupakan upaya untuk mengembalikan kondisi asalnya dengan menghilangkan tambahan-tambahan yang timbul kemudian serta mengadakan kembali unsur-unsur semula yang telah hilang tanpa menambahkan unsur-unsur baru kedalamnya.</a:t>
            </a:r>
            <a:endParaRPr lang="en-US" dirty="0" smtClean="0"/>
          </a:p>
          <a:p>
            <a:pPr marL="234950" lvl="0" indent="-234950" algn="just">
              <a:buFont typeface="+mj-lt"/>
              <a:buAutoNum type="arabicPeriod"/>
            </a:pPr>
            <a:r>
              <a:rPr lang="id-ID" b="1" dirty="0" smtClean="0"/>
              <a:t>Renovasi: </a:t>
            </a:r>
            <a:r>
              <a:rPr lang="id-ID" dirty="0" smtClean="0"/>
              <a:t>merupakan suatu usaha mengubah dan/atau penyesuaian sebagian atau seberapa bagian dari suatu lingkungan atau struktur untuk meningkatkan kapasitas dalam fungsi yang tetap ada dalam funsi baru.</a:t>
            </a:r>
            <a:endParaRPr lang="en-US" dirty="0" smtClean="0"/>
          </a:p>
          <a:p>
            <a:pPr marL="234950" lvl="0" indent="-234950" algn="just">
              <a:buFont typeface="+mj-lt"/>
              <a:buAutoNum type="arabicPeriod"/>
            </a:pPr>
            <a:r>
              <a:rPr lang="id-ID" b="1" dirty="0" smtClean="0"/>
              <a:t>Rekonstruksi; </a:t>
            </a:r>
            <a:r>
              <a:rPr lang="id-ID" dirty="0" smtClean="0"/>
              <a:t>merupakan suatu upaya untuk mengembalikan suatu struktur atau lingkungan alami atau binaan kepada wujud semula atau mendekati wujud asal.</a:t>
            </a:r>
            <a:endParaRPr lang="en-US" dirty="0" smtClean="0"/>
          </a:p>
          <a:p>
            <a:pPr marL="234950" lvl="0" indent="-234950" algn="just">
              <a:buFont typeface="+mj-lt"/>
              <a:buAutoNum type="arabicPeriod"/>
            </a:pPr>
            <a:r>
              <a:rPr lang="id-ID" b="1" dirty="0" smtClean="0"/>
              <a:t>Demolisi: </a:t>
            </a:r>
            <a:r>
              <a:rPr lang="id-ID" dirty="0" smtClean="0"/>
              <a:t>merupakan penghancuran atau perombakan suatu bangunan yang sudah rusak atau membahayakan.</a:t>
            </a:r>
            <a:endParaRPr lang="en-US" dirty="0" smtClean="0"/>
          </a:p>
          <a:p>
            <a:pPr marL="234950" lvl="0" indent="-234950" algn="just">
              <a:buFont typeface="+mj-lt"/>
              <a:buAutoNum type="arabicPeriod"/>
            </a:pPr>
            <a:r>
              <a:rPr lang="id-ID" b="1" dirty="0" smtClean="0"/>
              <a:t>Redevelopment; </a:t>
            </a:r>
            <a:r>
              <a:rPr lang="id-ID" dirty="0" smtClean="0"/>
              <a:t>upaya penataan kembali suatu kawasan kota dengan terlebih dahulu melakukan pembongkaran sarana dan prasarana dari sebagian atau seluruh kawasan kota tersebut yang telah dinyatakan tidak dapat dipertahankan lagi kehadirannya.</a:t>
            </a:r>
            <a:endParaRPr lang="en-US" dirty="0" smtClean="0"/>
          </a:p>
          <a:p>
            <a:pPr marL="234950" lvl="0" indent="-234950" algn="just">
              <a:buFont typeface="+mj-lt"/>
              <a:buAutoNum type="arabicPeriod"/>
            </a:pPr>
            <a:r>
              <a:rPr lang="id-ID" b="1" dirty="0" smtClean="0"/>
              <a:t>Rehabilitasi; </a:t>
            </a:r>
            <a:r>
              <a:rPr lang="id-ID" dirty="0" smtClean="0"/>
              <a:t>suatu usaha untuk mengembalikan fun</a:t>
            </a:r>
            <a:r>
              <a:rPr lang="en-US" dirty="0" smtClean="0"/>
              <a:t>g</a:t>
            </a:r>
            <a:r>
              <a:rPr lang="id-ID" dirty="0" smtClean="0"/>
              <a:t>si dan atau srtuktur dan/atau lingkungan fisik karena mengalami perusakan, degradasi fisik atau degradasi kapasitas.</a:t>
            </a:r>
            <a:endParaRPr lang="en-US" dirty="0" smtClean="0"/>
          </a:p>
          <a:p>
            <a:pPr>
              <a:buNone/>
            </a:pPr>
            <a:endParaRPr lang="en-US" dirty="0"/>
          </a:p>
        </p:txBody>
      </p:sp>
      <p:sp>
        <p:nvSpPr>
          <p:cNvPr id="4" name="Title 1"/>
          <p:cNvSpPr>
            <a:spLocks noGrp="1"/>
          </p:cNvSpPr>
          <p:nvPr>
            <p:ph type="title"/>
          </p:nvPr>
        </p:nvSpPr>
        <p:spPr>
          <a:xfrm>
            <a:off x="0" y="0"/>
            <a:ext cx="9144000" cy="762000"/>
          </a:xfrm>
          <a:solidFill>
            <a:schemeClr val="tx1"/>
          </a:solidFill>
        </p:spPr>
        <p:txBody>
          <a:bodyPr>
            <a:normAutofit/>
          </a:bodyPr>
          <a:lstStyle/>
          <a:p>
            <a:r>
              <a:rPr lang="en-US" sz="3200" b="1" dirty="0" smtClean="0">
                <a:solidFill>
                  <a:schemeClr val="bg1"/>
                </a:solidFill>
              </a:rPr>
              <a:t>9</a:t>
            </a:r>
            <a:r>
              <a:rPr lang="en-US" sz="3200" b="1" dirty="0" smtClean="0">
                <a:solidFill>
                  <a:schemeClr val="bg1"/>
                </a:solidFill>
              </a:rPr>
              <a:t>. PENGERTIAN ISTILAH-ISTILAH PELESTARIAN</a:t>
            </a:r>
            <a:endParaRPr lang="en-US" sz="32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chemeClr val="tx1"/>
          </a:solidFill>
        </p:spPr>
        <p:txBody>
          <a:bodyPr>
            <a:normAutofit fontScale="90000"/>
          </a:bodyPr>
          <a:lstStyle/>
          <a:p>
            <a:r>
              <a:rPr lang="en-US" b="1" dirty="0" smtClean="0">
                <a:solidFill>
                  <a:schemeClr val="bg1"/>
                </a:solidFill>
              </a:rPr>
              <a:t>10</a:t>
            </a:r>
            <a:r>
              <a:rPr lang="en-US" b="1" dirty="0" smtClean="0">
                <a:solidFill>
                  <a:schemeClr val="bg1"/>
                </a:solidFill>
              </a:rPr>
              <a:t>. PRESERVASI</a:t>
            </a:r>
            <a:endParaRPr lang="en-US" b="1" dirty="0">
              <a:solidFill>
                <a:schemeClr val="bg1"/>
              </a:solidFill>
            </a:endParaRPr>
          </a:p>
        </p:txBody>
      </p:sp>
      <p:sp>
        <p:nvSpPr>
          <p:cNvPr id="3" name="Content Placeholder 2"/>
          <p:cNvSpPr>
            <a:spLocks noGrp="1"/>
          </p:cNvSpPr>
          <p:nvPr>
            <p:ph idx="1"/>
          </p:nvPr>
        </p:nvSpPr>
        <p:spPr>
          <a:xfrm>
            <a:off x="457200" y="1066800"/>
            <a:ext cx="8229600" cy="3886200"/>
          </a:xfrm>
          <a:solidFill>
            <a:schemeClr val="tx2">
              <a:lumMod val="40000"/>
              <a:lumOff val="60000"/>
            </a:schemeClr>
          </a:solidFill>
        </p:spPr>
        <p:txBody>
          <a:bodyPr>
            <a:normAutofit fontScale="62500" lnSpcReduction="20000"/>
          </a:bodyPr>
          <a:lstStyle/>
          <a:p>
            <a:pPr marL="0" indent="0">
              <a:buNone/>
            </a:pPr>
            <a:endParaRPr lang="id-ID" dirty="0" smtClean="0"/>
          </a:p>
          <a:p>
            <a:pPr marL="0" indent="0">
              <a:buNone/>
            </a:pPr>
            <a:r>
              <a:rPr lang="id-ID" dirty="0" smtClean="0"/>
              <a:t>Adalah tindakan atau proses penerapan langkah-langkah dalam mendukung keberadaan bentuk asli, keutuhan material bangunan/struktur, serta bentuk tanaman yang ada dalam tapak. Tindakan ini dapat disertai dengan menambahkan penguat-penguat pada struktur, disamping pemeliharaan material bangunan bersejarah tersebut.</a:t>
            </a:r>
            <a:br>
              <a:rPr lang="id-ID" dirty="0" smtClean="0"/>
            </a:br>
            <a:r>
              <a:rPr lang="id-ID" dirty="0" smtClean="0"/>
              <a:t/>
            </a:r>
            <a:br>
              <a:rPr lang="id-ID" dirty="0" smtClean="0"/>
            </a:br>
            <a:r>
              <a:rPr lang="id-ID" dirty="0" smtClean="0"/>
              <a:t>a.  Secara teknis : preservasi lebih menekankan pada segi pemeliharaan    </a:t>
            </a:r>
          </a:p>
          <a:p>
            <a:pPr marL="0" indent="0">
              <a:buNone/>
            </a:pPr>
            <a:r>
              <a:rPr lang="id-ID" dirty="0" smtClean="0"/>
              <a:t>     secara sederhana, tanpa memberikan perlakuan secara khusus   </a:t>
            </a:r>
          </a:p>
          <a:p>
            <a:pPr marL="0" indent="0">
              <a:buNone/>
            </a:pPr>
            <a:r>
              <a:rPr lang="id-ID" dirty="0" smtClean="0"/>
              <a:t>     terhadap benda. </a:t>
            </a:r>
            <a:br>
              <a:rPr lang="id-ID" dirty="0" smtClean="0"/>
            </a:br>
            <a:r>
              <a:rPr lang="id-ID" dirty="0" smtClean="0"/>
              <a:t>b. Secara strategis/makro :</a:t>
            </a:r>
            <a:br>
              <a:rPr lang="id-ID" dirty="0" smtClean="0"/>
            </a:br>
            <a:r>
              <a:rPr lang="id-ID" dirty="0" smtClean="0"/>
              <a:t>     preservasi mempunyai arti yang mirip dengan pelestarian, yang meliputi    </a:t>
            </a:r>
          </a:p>
          <a:p>
            <a:pPr marL="0" indent="0">
              <a:buNone/>
            </a:pPr>
            <a:r>
              <a:rPr lang="id-ID" dirty="0" smtClean="0"/>
              <a:t>     pekerjaan teknis dan administratif (pembinaan, perlindungan).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tx1"/>
          </a:solidFill>
        </p:spPr>
        <p:txBody>
          <a:bodyPr>
            <a:normAutofit/>
          </a:bodyPr>
          <a:lstStyle/>
          <a:p>
            <a:r>
              <a:rPr lang="en-US" b="1" dirty="0" smtClean="0">
                <a:solidFill>
                  <a:schemeClr val="bg1"/>
                </a:solidFill>
              </a:rPr>
              <a:t>11</a:t>
            </a:r>
            <a:r>
              <a:rPr lang="en-US" b="1" dirty="0" smtClean="0">
                <a:solidFill>
                  <a:schemeClr val="bg1"/>
                </a:solidFill>
              </a:rPr>
              <a:t>. KONSERVASI</a:t>
            </a:r>
            <a:endParaRPr lang="en-US" b="1" dirty="0">
              <a:solidFill>
                <a:schemeClr val="bg1"/>
              </a:solidFill>
            </a:endParaRPr>
          </a:p>
        </p:txBody>
      </p:sp>
      <p:sp>
        <p:nvSpPr>
          <p:cNvPr id="4" name="Rectangle 3"/>
          <p:cNvSpPr/>
          <p:nvPr/>
        </p:nvSpPr>
        <p:spPr>
          <a:xfrm>
            <a:off x="914400" y="1447800"/>
            <a:ext cx="7620000" cy="3693319"/>
          </a:xfrm>
          <a:prstGeom prst="rect">
            <a:avLst/>
          </a:prstGeom>
          <a:solidFill>
            <a:schemeClr val="tx2">
              <a:lumMod val="40000"/>
              <a:lumOff val="60000"/>
            </a:schemeClr>
          </a:solidFill>
        </p:spPr>
        <p:txBody>
          <a:bodyPr wrap="square">
            <a:spAutoFit/>
          </a:bodyPr>
          <a:lstStyle/>
          <a:p>
            <a:pPr marL="342900" indent="-342900">
              <a:buFont typeface="+mj-lt"/>
              <a:buAutoNum type="arabicPeriod"/>
            </a:pPr>
            <a:r>
              <a:rPr lang="id-ID" dirty="0" smtClean="0"/>
              <a:t>Memelihara dan melindungi tempat-tempat yamg indah dan berharga, agar tidak hancur atau berubah sampai batas-batas yang wajar.</a:t>
            </a:r>
          </a:p>
          <a:p>
            <a:pPr marL="342900" indent="-342900">
              <a:buFont typeface="+mj-lt"/>
              <a:buAutoNum type="arabicPeriod"/>
            </a:pPr>
            <a:r>
              <a:rPr lang="id-ID" dirty="0" smtClean="0"/>
              <a:t>Menekankan pada penggunaan kembali bangunan lama, agar tidak terlantar. Apakah dengan menghidupkan kembali fungsi lama, ataukah dengan mengubah fungsi bangunan lama dengan fungsi baru yang dibutuhkan.</a:t>
            </a:r>
            <a:br>
              <a:rPr lang="id-ID" dirty="0" smtClean="0"/>
            </a:br>
            <a:r>
              <a:rPr lang="id-ID" dirty="0" smtClean="0"/>
              <a:t>a. Upaya perlindungan terhadap benda-benda cagar budaya yang dilakukan    </a:t>
            </a:r>
          </a:p>
          <a:p>
            <a:pPr marL="342900" indent="-342900"/>
            <a:r>
              <a:rPr lang="id-ID" dirty="0" smtClean="0"/>
              <a:t>           secara langsung dengan cara membersihkan, memelihara, memperbaiki,  </a:t>
            </a:r>
          </a:p>
          <a:p>
            <a:pPr marL="342900" indent="-342900"/>
            <a:r>
              <a:rPr lang="id-ID" dirty="0" smtClean="0"/>
              <a:t>           baik secara fisik maupun khemis secara langsung dari pengaruh berbagai </a:t>
            </a:r>
          </a:p>
          <a:p>
            <a:pPr marL="342900" indent="-342900"/>
            <a:r>
              <a:rPr lang="id-ID" dirty="0" smtClean="0"/>
              <a:t>           faktor lingkungan yang merusak.</a:t>
            </a:r>
            <a:br>
              <a:rPr lang="id-ID" dirty="0" smtClean="0"/>
            </a:br>
            <a:r>
              <a:rPr lang="id-ID" dirty="0" smtClean="0"/>
              <a:t>b. Perlindungan benda-benda (dalam hal ini benda-benda peninggalan </a:t>
            </a:r>
          </a:p>
          <a:p>
            <a:pPr marL="342900" indent="-342900"/>
            <a:r>
              <a:rPr lang="id-ID" dirty="0" smtClean="0"/>
              <a:t>           sejarah dan purbakala) dari kerusakan yang diakibatkan oleh alam,   </a:t>
            </a:r>
          </a:p>
          <a:p>
            <a:pPr marL="342900" indent="-342900"/>
            <a:r>
              <a:rPr lang="id-ID" dirty="0" smtClean="0"/>
              <a:t>           kimiawi dan mikro organisme.</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chemeClr val="tx1"/>
          </a:solidFill>
        </p:spPr>
        <p:txBody>
          <a:bodyPr>
            <a:normAutofit fontScale="90000"/>
          </a:bodyPr>
          <a:lstStyle/>
          <a:p>
            <a:r>
              <a:rPr lang="en-US" b="1" dirty="0" smtClean="0">
                <a:solidFill>
                  <a:schemeClr val="bg1"/>
                </a:solidFill>
              </a:rPr>
              <a:t>12. REHABILITASI </a:t>
            </a:r>
            <a:r>
              <a:rPr lang="en-US" b="1" dirty="0" smtClean="0">
                <a:solidFill>
                  <a:schemeClr val="bg1"/>
                </a:solidFill>
              </a:rPr>
              <a:t>/ RENOVASI</a:t>
            </a:r>
            <a:endParaRPr lang="en-US" b="1" dirty="0">
              <a:solidFill>
                <a:schemeClr val="bg1"/>
              </a:solidFill>
            </a:endParaRPr>
          </a:p>
        </p:txBody>
      </p:sp>
      <p:sp>
        <p:nvSpPr>
          <p:cNvPr id="3" name="Content Placeholder 2"/>
          <p:cNvSpPr>
            <a:spLocks noGrp="1"/>
          </p:cNvSpPr>
          <p:nvPr>
            <p:ph idx="1"/>
          </p:nvPr>
        </p:nvSpPr>
        <p:spPr>
          <a:xfrm>
            <a:off x="533400" y="1143000"/>
            <a:ext cx="8229600" cy="4754563"/>
          </a:xfrm>
          <a:solidFill>
            <a:schemeClr val="tx2">
              <a:lumMod val="40000"/>
              <a:lumOff val="60000"/>
            </a:schemeClr>
          </a:solidFill>
        </p:spPr>
        <p:txBody>
          <a:bodyPr>
            <a:normAutofit fontScale="70000" lnSpcReduction="20000"/>
          </a:bodyPr>
          <a:lstStyle/>
          <a:p>
            <a:pPr marL="401638" indent="-347663" algn="just">
              <a:buFont typeface="+mj-lt"/>
              <a:buAutoNum type="arabicPeriod"/>
            </a:pPr>
            <a:endParaRPr lang="en-US" dirty="0" smtClean="0"/>
          </a:p>
          <a:p>
            <a:pPr marL="401638" indent="-347663" algn="just">
              <a:buFont typeface="+mj-lt"/>
              <a:buAutoNum type="arabicPeriod"/>
            </a:pPr>
            <a:r>
              <a:rPr lang="id-ID" dirty="0" smtClean="0"/>
              <a:t>Membuat bangunan tua berfungsi kembali. Dengan catatan, perubahan-perubahan dapat dilakukan sampai batas-batas tertentu, agar bangunan dapat beradaptasi terhadap lingkungan atau kondisi sekarang atau yang akan datang.</a:t>
            </a:r>
            <a:endParaRPr lang="en-US" dirty="0" smtClean="0"/>
          </a:p>
          <a:p>
            <a:pPr marL="401638" indent="-347663" algn="just">
              <a:buFont typeface="+mj-lt"/>
              <a:buAutoNum type="arabicPeriod"/>
            </a:pPr>
            <a:r>
              <a:rPr lang="id-ID" dirty="0" smtClean="0"/>
              <a:t>Adalah sebuah proses mengembalikan obyek agar berfi</a:t>
            </a:r>
            <a:r>
              <a:rPr lang="en-US" dirty="0" smtClean="0"/>
              <a:t>n</a:t>
            </a:r>
            <a:r>
              <a:rPr lang="id-ID" dirty="0" smtClean="0"/>
              <a:t>gsi kembali, dengan ca</a:t>
            </a:r>
            <a:r>
              <a:rPr lang="en-US" dirty="0" err="1" smtClean="0"/>
              <a:t>ra</a:t>
            </a:r>
            <a:r>
              <a:rPr lang="id-ID" dirty="0" smtClean="0"/>
              <a:t> memperbaiki agar sesuai dengan kebutuhan sekarang, melestarikan bagian-bagian dan wujud-wujud yang menonjol (penting) dinilai dari aspek sejarah, arsitektur dan budaya.</a:t>
            </a:r>
            <a:endParaRPr lang="en-US" dirty="0" smtClean="0"/>
          </a:p>
          <a:p>
            <a:pPr marL="401638" indent="-347663" algn="just">
              <a:buFont typeface="+mj-lt"/>
              <a:buAutoNum type="arabicPeriod"/>
            </a:pPr>
            <a:r>
              <a:rPr lang="id-ID" dirty="0" smtClean="0"/>
              <a:t>Salah satu bentuk pemugaran yang sifat pekerjaannya hanya memperbaiki bagian-bagian bangunan yang mengalami kerusakan. Bangunan tersebut tidak dibongkar seluruhnya karena pekerjaan rehabilitasi umumnya melibatkan tingkat prosentase kerusakan yang rendah</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tx1"/>
          </a:solidFill>
        </p:spPr>
        <p:txBody>
          <a:bodyPr/>
          <a:lstStyle/>
          <a:p>
            <a:r>
              <a:rPr lang="en-US" b="1" dirty="0" smtClean="0">
                <a:solidFill>
                  <a:schemeClr val="bg1"/>
                </a:solidFill>
              </a:rPr>
              <a:t>13. REPLIKASI </a:t>
            </a:r>
            <a:r>
              <a:rPr lang="en-US" b="1" dirty="0" smtClean="0">
                <a:solidFill>
                  <a:schemeClr val="bg1"/>
                </a:solidFill>
              </a:rPr>
              <a:t>DAN RELOKASI</a:t>
            </a:r>
            <a:endParaRPr lang="en-US" b="1" dirty="0">
              <a:solidFill>
                <a:schemeClr val="bg1"/>
              </a:solidFill>
            </a:endParaRPr>
          </a:p>
        </p:txBody>
      </p:sp>
      <p:sp>
        <p:nvSpPr>
          <p:cNvPr id="4" name="Rectangle 3"/>
          <p:cNvSpPr/>
          <p:nvPr/>
        </p:nvSpPr>
        <p:spPr>
          <a:xfrm>
            <a:off x="609600" y="1524000"/>
            <a:ext cx="8153400" cy="4585871"/>
          </a:xfrm>
          <a:prstGeom prst="rect">
            <a:avLst/>
          </a:prstGeom>
          <a:solidFill>
            <a:schemeClr val="tx2">
              <a:lumMod val="40000"/>
              <a:lumOff val="60000"/>
            </a:schemeClr>
          </a:solidFill>
        </p:spPr>
        <p:txBody>
          <a:bodyPr wrap="square">
            <a:spAutoFit/>
          </a:bodyPr>
          <a:lstStyle/>
          <a:p>
            <a:r>
              <a:rPr lang="id-ID" sz="3200" b="1" dirty="0" smtClean="0"/>
              <a:t>REPLIKASI   </a:t>
            </a:r>
            <a:r>
              <a:rPr lang="id-ID" sz="3200" dirty="0" smtClean="0"/>
              <a:t> </a:t>
            </a:r>
            <a:br>
              <a:rPr lang="id-ID" sz="3200" dirty="0" smtClean="0"/>
            </a:br>
            <a:r>
              <a:rPr lang="id-ID" sz="3200" dirty="0" smtClean="0"/>
              <a:t>Membuat  tiruan. dengan membangun seperti/menyerupai aslinya</a:t>
            </a:r>
            <a:br>
              <a:rPr lang="id-ID" sz="3200" dirty="0" smtClean="0"/>
            </a:br>
            <a:r>
              <a:rPr lang="id-ID" sz="3200" dirty="0" smtClean="0"/>
              <a:t/>
            </a:r>
            <a:br>
              <a:rPr lang="id-ID" sz="3200" dirty="0" smtClean="0"/>
            </a:br>
            <a:r>
              <a:rPr lang="id-ID" sz="3200" b="1" dirty="0" smtClean="0"/>
              <a:t>RELOKASI</a:t>
            </a:r>
            <a:r>
              <a:rPr lang="id-ID" sz="3200" dirty="0" smtClean="0"/>
              <a:t/>
            </a:r>
            <a:br>
              <a:rPr lang="id-ID" sz="3200" dirty="0" smtClean="0"/>
            </a:br>
            <a:r>
              <a:rPr lang="id-ID" sz="3200" dirty="0" smtClean="0"/>
              <a:t>Memindahkan bangunan dari sebuah lokasi ke lokasi yang lain, atas pertimbangan ekonomis maupun estetis.</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2162"/>
          </a:xfrm>
          <a:solidFill>
            <a:schemeClr val="tx1"/>
          </a:solidFill>
        </p:spPr>
        <p:txBody>
          <a:bodyPr>
            <a:normAutofit/>
          </a:bodyPr>
          <a:lstStyle/>
          <a:p>
            <a:r>
              <a:rPr lang="en-US" sz="4000" b="1" dirty="0" smtClean="0">
                <a:solidFill>
                  <a:schemeClr val="bg1"/>
                </a:solidFill>
              </a:rPr>
              <a:t>14. REKONSTRUKSI </a:t>
            </a:r>
            <a:r>
              <a:rPr lang="en-US" sz="4000" b="1" dirty="0" smtClean="0">
                <a:solidFill>
                  <a:schemeClr val="bg1"/>
                </a:solidFill>
              </a:rPr>
              <a:t>DAN REVITALISASI</a:t>
            </a:r>
            <a:endParaRPr lang="en-US" sz="4000" b="1" dirty="0">
              <a:solidFill>
                <a:schemeClr val="bg1"/>
              </a:solidFill>
            </a:endParaRPr>
          </a:p>
        </p:txBody>
      </p:sp>
      <p:sp>
        <p:nvSpPr>
          <p:cNvPr id="3" name="Content Placeholder 2"/>
          <p:cNvSpPr>
            <a:spLocks noGrp="1"/>
          </p:cNvSpPr>
          <p:nvPr>
            <p:ph idx="1"/>
          </p:nvPr>
        </p:nvSpPr>
        <p:spPr>
          <a:xfrm>
            <a:off x="457200" y="1295400"/>
            <a:ext cx="8229600" cy="4525963"/>
          </a:xfrm>
          <a:solidFill>
            <a:schemeClr val="tx2">
              <a:lumMod val="40000"/>
              <a:lumOff val="60000"/>
            </a:schemeClr>
          </a:solidFill>
        </p:spPr>
        <p:txBody>
          <a:bodyPr>
            <a:normAutofit fontScale="70000" lnSpcReduction="20000"/>
          </a:bodyPr>
          <a:lstStyle/>
          <a:p>
            <a:pPr>
              <a:buNone/>
            </a:pPr>
            <a:r>
              <a:rPr lang="id-ID" b="1" dirty="0" smtClean="0"/>
              <a:t>REKONSTRUKSI</a:t>
            </a:r>
            <a:r>
              <a:rPr lang="id-ID" dirty="0" smtClean="0"/>
              <a:t/>
            </a:r>
            <a:br>
              <a:rPr lang="id-ID" dirty="0" smtClean="0"/>
            </a:br>
            <a:r>
              <a:rPr lang="id-ID" dirty="0" smtClean="0"/>
              <a:t>Adalah tindakan suatu proses mereproduksi dengan membangun baru semua bentuk serta detil secara tepat, sebuah bangunan yang telah hancur/hilang, serti tampak pada periode tertentu.</a:t>
            </a:r>
            <a:br>
              <a:rPr lang="id-ID" dirty="0" smtClean="0"/>
            </a:br>
            <a:r>
              <a:rPr lang="id-ID" dirty="0" smtClean="0"/>
              <a:t/>
            </a:r>
            <a:br>
              <a:rPr lang="id-ID" dirty="0" smtClean="0"/>
            </a:br>
            <a:r>
              <a:rPr lang="id-ID" dirty="0" smtClean="0"/>
              <a:t>Yaitu suatu kegiatan penyusunan kembali struktur bangunan yang rusak/runtah, yang pada umumnya bahan-bahan bangunan yang asli sudah banyak yang hilang. Dalam hal ini kita dapat menggunakan bahan-bahan bangunan yang baru seperti cat warna atau bahan lainnya yang bentuknya hares disesuaikan dengan bangunan aslinya  </a:t>
            </a:r>
          </a:p>
          <a:p>
            <a:pPr>
              <a:buNone/>
            </a:pPr>
            <a:endParaRPr lang="id-ID" dirty="0" smtClean="0"/>
          </a:p>
          <a:p>
            <a:pPr>
              <a:buNone/>
            </a:pPr>
            <a:r>
              <a:rPr lang="id-ID" b="1" dirty="0" smtClean="0"/>
              <a:t>REVITALISASI </a:t>
            </a:r>
            <a:r>
              <a:rPr lang="id-ID" dirty="0" smtClean="0"/>
              <a:t/>
            </a:r>
            <a:br>
              <a:rPr lang="id-ID" dirty="0" smtClean="0"/>
            </a:br>
            <a:r>
              <a:rPr lang="id-ID" dirty="0" smtClean="0"/>
              <a:t>Meningkatkan kegiatan social dan ekonomi lingkungan bersejarah, yang sudah kehilangan vitalitas fungsi aslinya.</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chemeClr val="tx1"/>
          </a:solidFill>
        </p:spPr>
        <p:txBody>
          <a:bodyPr>
            <a:normAutofit/>
          </a:bodyPr>
          <a:lstStyle/>
          <a:p>
            <a:r>
              <a:rPr lang="en-US" sz="3200" b="1" dirty="0" smtClean="0">
                <a:solidFill>
                  <a:schemeClr val="bg1"/>
                </a:solidFill>
              </a:rPr>
              <a:t>15</a:t>
            </a:r>
            <a:r>
              <a:rPr lang="id-ID" sz="3200" b="1" dirty="0" smtClean="0">
                <a:solidFill>
                  <a:schemeClr val="bg1"/>
                </a:solidFill>
              </a:rPr>
              <a:t>.</a:t>
            </a:r>
            <a:r>
              <a:rPr lang="id-ID" sz="3200" b="1" dirty="0" smtClean="0">
                <a:solidFill>
                  <a:schemeClr val="bg1"/>
                </a:solidFill>
              </a:rPr>
              <a:t>   “PENTINGNYA” REVITALISASI </a:t>
            </a:r>
            <a:r>
              <a:rPr lang="en-US" sz="3200" b="1" dirty="0" smtClean="0">
                <a:solidFill>
                  <a:schemeClr val="bg1"/>
                </a:solidFill>
              </a:rPr>
              <a:t>URBAN</a:t>
            </a:r>
            <a:endParaRPr lang="en-US" sz="3200" dirty="0">
              <a:solidFill>
                <a:schemeClr val="bg1"/>
              </a:solidFill>
            </a:endParaRPr>
          </a:p>
        </p:txBody>
      </p:sp>
      <p:sp>
        <p:nvSpPr>
          <p:cNvPr id="4" name="Rectangle 3"/>
          <p:cNvSpPr/>
          <p:nvPr/>
        </p:nvSpPr>
        <p:spPr>
          <a:xfrm>
            <a:off x="533400" y="990600"/>
            <a:ext cx="8305800" cy="5078313"/>
          </a:xfrm>
          <a:prstGeom prst="rect">
            <a:avLst/>
          </a:prstGeom>
          <a:solidFill>
            <a:schemeClr val="tx2">
              <a:lumMod val="40000"/>
              <a:lumOff val="60000"/>
            </a:schemeClr>
          </a:solidFill>
        </p:spPr>
        <p:txBody>
          <a:bodyPr wrap="square">
            <a:spAutoFit/>
          </a:bodyPr>
          <a:lstStyle/>
          <a:p>
            <a:pPr marL="342900" indent="-342900">
              <a:buFont typeface="+mj-lt"/>
              <a:buAutoNum type="arabicPeriod"/>
            </a:pPr>
            <a:r>
              <a:rPr lang="id-ID" dirty="0" smtClean="0"/>
              <a:t>Konsentrasi peran yang besar di perkotaan tersebut, tidak terlepas dari kenyataan bahwa perkotaan merupakan lokasi yang paling efisien dan efektif untuk kegiatan-kegiatan produktif sehubungan dengan ketersediaan sarana dan prasarana, tersedianya tenaga kerja, tersedianya dana sebagai modal dan sebagainya.</a:t>
            </a:r>
          </a:p>
          <a:p>
            <a:pPr marL="342900" indent="-342900">
              <a:buFont typeface="+mj-lt"/>
              <a:buAutoNum type="arabicPeriod"/>
            </a:pPr>
            <a:r>
              <a:rPr lang="id-ID" dirty="0" smtClean="0"/>
              <a:t>Dengan persediaan lahan yang semakin terbatas, maka gejala kenaikan harga lahan tak terhindarkan lagi. Lahan telah menjadi suatu komoditas yang nilainya ditentukan oleh kekuatan pasar.</a:t>
            </a:r>
          </a:p>
          <a:p>
            <a:pPr marL="342900" indent="-342900">
              <a:buFont typeface="+mj-lt"/>
              <a:buAutoNum type="arabicPeriod"/>
            </a:pPr>
            <a:r>
              <a:rPr lang="id-ID" dirty="0" smtClean="0"/>
              <a:t>Lahan (</a:t>
            </a:r>
            <a:r>
              <a:rPr lang="id-ID" i="1" dirty="0" smtClean="0"/>
              <a:t>topos</a:t>
            </a:r>
            <a:r>
              <a:rPr lang="id-ID" dirty="0" smtClean="0"/>
              <a:t>) merupakan sumber daya utama kota yang sangat kritikal, disamping pengadaannya yang semakin sangat terbatas, sifatnya juga tidak memungkinkan untuk </a:t>
            </a:r>
            <a:r>
              <a:rPr lang="id-ID" i="1" dirty="0" smtClean="0"/>
              <a:t>diperluas</a:t>
            </a:r>
            <a:r>
              <a:rPr lang="id-ID" dirty="0" smtClean="0"/>
              <a:t>. Satu-satunya jalan keluar adalah mencari upaya yang paling sesuai untuk meningkatkan kemampuan daya tampung lahan yang ada agar dapat memberikan manfaat yang lebih besar lagi bagi kelangsungan hidup kota yang lebih baik. Maka lahirlah upaya untuk </a:t>
            </a:r>
            <a:r>
              <a:rPr lang="id-ID" b="1" dirty="0" smtClean="0"/>
              <a:t>mendaur-ulang</a:t>
            </a:r>
            <a:r>
              <a:rPr lang="id-ID" dirty="0" smtClean="0"/>
              <a:t> (</a:t>
            </a:r>
            <a:r>
              <a:rPr lang="id-ID" i="1" dirty="0" smtClean="0"/>
              <a:t>recycle</a:t>
            </a:r>
            <a:r>
              <a:rPr lang="id-ID" dirty="0" smtClean="0"/>
              <a:t>) lahan kota yang ada dengan tujuan untuk memberikan vitalitas baru, </a:t>
            </a:r>
          </a:p>
          <a:p>
            <a:pPr marL="342900" indent="-342900">
              <a:buFont typeface="+mj-lt"/>
              <a:buAutoNum type="arabicPeriod"/>
            </a:pPr>
            <a:r>
              <a:rPr lang="id-ID" dirty="0" smtClean="0"/>
              <a:t>Pencagaran (</a:t>
            </a:r>
            <a:r>
              <a:rPr lang="id-ID" i="1" dirty="0" smtClean="0"/>
              <a:t>conservation</a:t>
            </a:r>
            <a:r>
              <a:rPr lang="id-ID" dirty="0" smtClean="0"/>
              <a:t>) aset budaya fisik dan non-fisik, sebagai dasar jatidiri masyarakat.</a:t>
            </a:r>
          </a:p>
          <a:p>
            <a:pPr marL="342900" indent="-342900">
              <a:buFont typeface="+mj-lt"/>
              <a:buAutoNum type="arabicPeriod"/>
            </a:pPr>
            <a:r>
              <a:rPr lang="id-ID" dirty="0" smtClean="0"/>
              <a:t>Melestarikan bekas tambang dengan penataan dan revitalisasi kawasan sehingga menjadi daya tarik wisatawan, hijau dan lestari.</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2162"/>
          </a:xfrm>
          <a:solidFill>
            <a:schemeClr val="tx1"/>
          </a:solidFill>
        </p:spPr>
        <p:txBody>
          <a:bodyPr>
            <a:normAutofit/>
          </a:bodyPr>
          <a:lstStyle/>
          <a:p>
            <a:r>
              <a:rPr lang="en-US" sz="3600" b="1" dirty="0" smtClean="0">
                <a:solidFill>
                  <a:schemeClr val="bg1"/>
                </a:solidFill>
              </a:rPr>
              <a:t>16</a:t>
            </a:r>
            <a:r>
              <a:rPr lang="en-US" sz="3600" b="1" dirty="0" smtClean="0">
                <a:solidFill>
                  <a:schemeClr val="bg1"/>
                </a:solidFill>
              </a:rPr>
              <a:t>.</a:t>
            </a:r>
            <a:r>
              <a:rPr lang="en-US" sz="3600" b="1" dirty="0" smtClean="0">
                <a:solidFill>
                  <a:schemeClr val="bg1"/>
                </a:solidFill>
              </a:rPr>
              <a:t>  KLASIFIKASI KAWASAN REVITALISASI</a:t>
            </a:r>
            <a:endParaRPr lang="en-US" sz="3600" dirty="0">
              <a:solidFill>
                <a:schemeClr val="bg1"/>
              </a:solidFill>
            </a:endParaRPr>
          </a:p>
        </p:txBody>
      </p:sp>
      <p:sp>
        <p:nvSpPr>
          <p:cNvPr id="4" name="Rectangle 3"/>
          <p:cNvSpPr/>
          <p:nvPr/>
        </p:nvSpPr>
        <p:spPr>
          <a:xfrm>
            <a:off x="762000" y="1143000"/>
            <a:ext cx="7772400" cy="5078313"/>
          </a:xfrm>
          <a:prstGeom prst="rect">
            <a:avLst/>
          </a:prstGeom>
          <a:solidFill>
            <a:schemeClr val="tx2">
              <a:lumMod val="40000"/>
              <a:lumOff val="60000"/>
            </a:schemeClr>
          </a:solidFill>
        </p:spPr>
        <p:txBody>
          <a:bodyPr wrap="square">
            <a:spAutoFit/>
          </a:bodyPr>
          <a:lstStyle/>
          <a:p>
            <a:r>
              <a:rPr lang="id-ID" b="1" dirty="0" smtClean="0"/>
              <a:t>1. Ditinjau dari fungsi kawasan</a:t>
            </a:r>
            <a:r>
              <a:rPr lang="id-ID" b="1" i="1" dirty="0" smtClean="0"/>
              <a:t> : </a:t>
            </a:r>
            <a:endParaRPr lang="id-ID" dirty="0" smtClean="0"/>
          </a:p>
          <a:p>
            <a:pPr marL="623888" indent="-333375"/>
            <a:r>
              <a:rPr lang="id-ID" dirty="0" smtClean="0"/>
              <a:t>a)      Revitalisasi Kawasan Perniagaan</a:t>
            </a:r>
          </a:p>
          <a:p>
            <a:pPr marL="623888" indent="-333375"/>
            <a:r>
              <a:rPr lang="id-ID" dirty="0" smtClean="0"/>
              <a:t>b)      Revitalisasi Kawasan Perumahan</a:t>
            </a:r>
          </a:p>
          <a:p>
            <a:pPr marL="623888" indent="-333375"/>
            <a:r>
              <a:rPr lang="id-ID" dirty="0" smtClean="0"/>
              <a:t>c)      Revitalisasi Kawasan Perindustrian</a:t>
            </a:r>
          </a:p>
          <a:p>
            <a:pPr marL="623888" indent="-333375"/>
            <a:r>
              <a:rPr lang="id-ID" dirty="0" smtClean="0"/>
              <a:t>d)      Revitalisasi Kawasan Perkantoran pemerintah</a:t>
            </a:r>
          </a:p>
          <a:p>
            <a:pPr marL="623888" indent="-333375"/>
            <a:r>
              <a:rPr lang="id-ID" dirty="0" smtClean="0"/>
              <a:t>e)      Revitalisasi Kawasan Olah Raga, dan Fasilitas sosial lainnya</a:t>
            </a:r>
          </a:p>
          <a:p>
            <a:pPr marL="623888" indent="-333375"/>
            <a:r>
              <a:rPr lang="id-ID" dirty="0" smtClean="0"/>
              <a:t>f)       Revitalisasi Kawasan Khusus </a:t>
            </a:r>
          </a:p>
          <a:p>
            <a:endParaRPr lang="id-ID" b="1" dirty="0" smtClean="0"/>
          </a:p>
          <a:p>
            <a:r>
              <a:rPr lang="id-ID" b="1" dirty="0" smtClean="0"/>
              <a:t>2. Ditinjau dari letak kawasan </a:t>
            </a:r>
            <a:r>
              <a:rPr lang="id-ID" b="1" i="1" dirty="0" smtClean="0"/>
              <a:t> </a:t>
            </a:r>
            <a:endParaRPr lang="id-ID" dirty="0" smtClean="0"/>
          </a:p>
          <a:p>
            <a:pPr indent="290513"/>
            <a:r>
              <a:rPr lang="id-ID" dirty="0" smtClean="0"/>
              <a:t>a)    Revitalisasi Kawasan pegunungan / perbukitan</a:t>
            </a:r>
          </a:p>
          <a:p>
            <a:pPr indent="290513"/>
            <a:r>
              <a:rPr lang="id-ID" dirty="0" smtClean="0"/>
              <a:t>b)    Revitalisasi Kawasan tepian air ( sungai, laut, dan danau)</a:t>
            </a:r>
          </a:p>
          <a:p>
            <a:pPr indent="290513"/>
            <a:r>
              <a:rPr lang="id-ID" dirty="0" smtClean="0"/>
              <a:t>c)    Revitalisasi Kawasan perairan / rawa</a:t>
            </a:r>
          </a:p>
          <a:p>
            <a:pPr indent="290513"/>
            <a:r>
              <a:rPr lang="id-ID" dirty="0" smtClean="0"/>
              <a:t>d)    Revitalisasi Kawasan  khusus lainnya</a:t>
            </a:r>
          </a:p>
          <a:p>
            <a:r>
              <a:rPr lang="id-ID" dirty="0" smtClean="0"/>
              <a:t> </a:t>
            </a:r>
          </a:p>
          <a:p>
            <a:r>
              <a:rPr lang="id-ID" b="1" dirty="0" smtClean="0"/>
              <a:t>3. Ditinjau dari ke-kuno-an dan kesejarahannya </a:t>
            </a:r>
            <a:endParaRPr lang="id-ID" dirty="0" smtClean="0"/>
          </a:p>
          <a:p>
            <a:pPr indent="290513"/>
            <a:r>
              <a:rPr lang="id-ID" dirty="0" smtClean="0"/>
              <a:t>a)    Revitalisasi Kawasan bersejarah</a:t>
            </a:r>
          </a:p>
          <a:p>
            <a:pPr indent="290513"/>
            <a:r>
              <a:rPr lang="id-ID" dirty="0" smtClean="0"/>
              <a:t>b)    Revitalisasi kawasan baru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tx1"/>
          </a:solidFill>
        </p:spPr>
        <p:txBody>
          <a:bodyPr>
            <a:normAutofit/>
          </a:bodyPr>
          <a:lstStyle/>
          <a:p>
            <a:r>
              <a:rPr lang="en-US" sz="3600" b="1" dirty="0" smtClean="0">
                <a:solidFill>
                  <a:schemeClr val="bg1"/>
                </a:solidFill>
              </a:rPr>
              <a:t>17</a:t>
            </a:r>
            <a:r>
              <a:rPr lang="en-US" sz="3600" b="1" dirty="0" smtClean="0">
                <a:solidFill>
                  <a:schemeClr val="bg1"/>
                </a:solidFill>
              </a:rPr>
              <a:t>. </a:t>
            </a:r>
            <a:r>
              <a:rPr lang="en-US" sz="3600" b="1" dirty="0" smtClean="0">
                <a:solidFill>
                  <a:schemeClr val="bg1"/>
                </a:solidFill>
              </a:rPr>
              <a:t>BEBERAPA TAHAPAN REVITALISASI</a:t>
            </a:r>
            <a:endParaRPr lang="en-US" sz="3600" dirty="0">
              <a:solidFill>
                <a:schemeClr val="bg1"/>
              </a:solidFill>
            </a:endParaRPr>
          </a:p>
        </p:txBody>
      </p:sp>
      <p:sp>
        <p:nvSpPr>
          <p:cNvPr id="3" name="Content Placeholder 2"/>
          <p:cNvSpPr>
            <a:spLocks noGrp="1"/>
          </p:cNvSpPr>
          <p:nvPr>
            <p:ph idx="1"/>
          </p:nvPr>
        </p:nvSpPr>
        <p:spPr>
          <a:xfrm>
            <a:off x="457200" y="1295400"/>
            <a:ext cx="8229600" cy="4525963"/>
          </a:xfrm>
          <a:solidFill>
            <a:schemeClr val="tx2">
              <a:lumMod val="40000"/>
              <a:lumOff val="60000"/>
            </a:schemeClr>
          </a:solidFill>
        </p:spPr>
        <p:txBody>
          <a:bodyPr>
            <a:normAutofit fontScale="85000" lnSpcReduction="20000"/>
          </a:bodyPr>
          <a:lstStyle/>
          <a:p>
            <a:pPr marL="514350" indent="-514350">
              <a:buAutoNum type="arabicPeriod"/>
            </a:pPr>
            <a:r>
              <a:rPr lang="id-ID" b="1" dirty="0" smtClean="0"/>
              <a:t>Intervensi fisik</a:t>
            </a:r>
            <a:r>
              <a:rPr lang="id-ID" dirty="0" smtClean="0"/>
              <a:t>, intervensi fisik mengawali kegiatan fisik revitalisasi dan dilakukan secara bertahap, meliputi perbaikan dan peningkatan kualitas dan kondisi fisik bangunan, tata hijau, sistem penghubung, sistem tanda/reklame dan ruang terbuka kawasan; </a:t>
            </a:r>
          </a:p>
          <a:p>
            <a:pPr marL="514350" indent="-514350">
              <a:buAutoNum type="arabicPeriod"/>
            </a:pPr>
            <a:r>
              <a:rPr lang="id-ID" b="1" dirty="0" smtClean="0"/>
              <a:t>Rehabilitasi ekonomi,</a:t>
            </a:r>
            <a:r>
              <a:rPr lang="id-ID" dirty="0" smtClean="0"/>
              <a:t> revitalisasi yang diawali dengan proses peremajaan artefak </a:t>
            </a:r>
            <a:r>
              <a:rPr lang="id-ID" i="1" dirty="0" smtClean="0"/>
              <a:t>urban</a:t>
            </a:r>
            <a:r>
              <a:rPr lang="id-ID" dirty="0" smtClean="0"/>
              <a:t> harus mendukung proses rehabilitasi kegiatan ekonomi; dan </a:t>
            </a:r>
          </a:p>
          <a:p>
            <a:pPr marL="514350" indent="-514350">
              <a:buAutoNum type="arabicPeriod"/>
            </a:pPr>
            <a:r>
              <a:rPr lang="id-ID" b="1" dirty="0" smtClean="0"/>
              <a:t>Revitalisasi sosial/institusional</a:t>
            </a:r>
            <a:r>
              <a:rPr lang="id-ID" dirty="0" smtClean="0"/>
              <a:t>, keberhasilan revitalisasi sebuah kawasan akan terukur bila mampu menciptakan lingkungan yang menarik (</a:t>
            </a:r>
            <a:r>
              <a:rPr lang="id-ID" i="1" dirty="0" smtClean="0"/>
              <a:t>interesting</a:t>
            </a:r>
            <a:r>
              <a:rPr lang="id-ID" dirty="0" smtClean="0"/>
              <a:t>), jadi bukan </a:t>
            </a:r>
            <a:r>
              <a:rPr lang="id-ID" i="1" dirty="0" smtClean="0"/>
              <a:t>beautiful place</a:t>
            </a:r>
            <a:r>
              <a:rPr lang="id-ID" dirty="0" smtClean="0"/>
              <a:t>.</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tx1"/>
          </a:solidFill>
        </p:spPr>
        <p:txBody>
          <a:bodyPr>
            <a:normAutofit/>
          </a:bodyPr>
          <a:lstStyle/>
          <a:p>
            <a:r>
              <a:rPr lang="en-US" b="1" dirty="0" smtClean="0">
                <a:solidFill>
                  <a:schemeClr val="bg1"/>
                </a:solidFill>
              </a:rPr>
              <a:t>18. </a:t>
            </a:r>
            <a:r>
              <a:rPr lang="en-US" b="1" dirty="0" smtClean="0">
                <a:solidFill>
                  <a:schemeClr val="bg1"/>
                </a:solidFill>
              </a:rPr>
              <a:t>KAWASAN REVITALISASI</a:t>
            </a:r>
            <a:endParaRPr lang="en-US" dirty="0">
              <a:solidFill>
                <a:schemeClr val="bg1"/>
              </a:solidFill>
            </a:endParaRPr>
          </a:p>
        </p:txBody>
      </p:sp>
      <p:sp>
        <p:nvSpPr>
          <p:cNvPr id="3" name="Content Placeholder 2"/>
          <p:cNvSpPr>
            <a:spLocks noGrp="1"/>
          </p:cNvSpPr>
          <p:nvPr>
            <p:ph idx="1"/>
          </p:nvPr>
        </p:nvSpPr>
        <p:spPr>
          <a:xfrm>
            <a:off x="533400" y="1219200"/>
            <a:ext cx="8229600" cy="4525963"/>
          </a:xfrm>
          <a:solidFill>
            <a:schemeClr val="tx2">
              <a:lumMod val="40000"/>
              <a:lumOff val="60000"/>
            </a:schemeClr>
          </a:solidFill>
        </p:spPr>
        <p:txBody>
          <a:bodyPr>
            <a:normAutofit fontScale="70000" lnSpcReduction="20000"/>
          </a:bodyPr>
          <a:lstStyle/>
          <a:p>
            <a:pPr marL="0" indent="0">
              <a:buNone/>
            </a:pPr>
            <a:endParaRPr lang="en-US" dirty="0" smtClean="0"/>
          </a:p>
          <a:p>
            <a:pPr marL="0" indent="0">
              <a:buNone/>
            </a:pPr>
            <a:r>
              <a:rPr lang="id-ID" dirty="0" smtClean="0"/>
              <a:t>Ada beberapa tingkatan dalam revitalisasi kawasan, yaitu berdasar fungsi, letak serta ke-kuno-an dan ke-sejarahan kawasannya. Kawasan-kawasan revitalisasi dapat diklasifikasikan sebagai berikut: </a:t>
            </a:r>
          </a:p>
          <a:p>
            <a:pPr marL="514350" indent="-514350">
              <a:buAutoNum type="arabicPeriod"/>
            </a:pPr>
            <a:r>
              <a:rPr lang="id-ID" b="1" dirty="0" smtClean="0"/>
              <a:t>Ditinjau dari fungsi kawasan: - </a:t>
            </a:r>
            <a:r>
              <a:rPr lang="id-ID" dirty="0" smtClean="0"/>
              <a:t>Revitalisasi kawasan perniagaan;</a:t>
            </a:r>
            <a:r>
              <a:rPr lang="id-ID" b="1" dirty="0" smtClean="0"/>
              <a:t> - </a:t>
            </a:r>
            <a:r>
              <a:rPr lang="id-ID" dirty="0" smtClean="0"/>
              <a:t>Revitalisasi kawasan perumahan;</a:t>
            </a:r>
            <a:r>
              <a:rPr lang="id-ID" b="1" dirty="0" smtClean="0"/>
              <a:t> - </a:t>
            </a:r>
            <a:r>
              <a:rPr lang="id-ID" dirty="0" smtClean="0"/>
              <a:t>Revitalisasi kawasan perindustrian;</a:t>
            </a:r>
            <a:r>
              <a:rPr lang="id-ID" b="1" dirty="0" smtClean="0"/>
              <a:t> - </a:t>
            </a:r>
            <a:r>
              <a:rPr lang="id-ID" dirty="0" smtClean="0"/>
              <a:t>Revitalisasi perkantoran pemerintah;</a:t>
            </a:r>
            <a:r>
              <a:rPr lang="id-ID" b="1" dirty="0" smtClean="0"/>
              <a:t> - </a:t>
            </a:r>
            <a:r>
              <a:rPr lang="id-ID" dirty="0" smtClean="0"/>
              <a:t>Revitalisasi kawasan olah raga, dan fasilitas sosial lainnya; dan</a:t>
            </a:r>
            <a:r>
              <a:rPr lang="id-ID" b="1" dirty="0" smtClean="0"/>
              <a:t> - </a:t>
            </a:r>
            <a:r>
              <a:rPr lang="id-ID" dirty="0" smtClean="0"/>
              <a:t>Revitalisasi kawasan khusus. </a:t>
            </a:r>
          </a:p>
          <a:p>
            <a:pPr marL="514350" indent="-514350">
              <a:buAutoNum type="arabicPeriod"/>
            </a:pPr>
            <a:r>
              <a:rPr lang="id-ID" b="1" dirty="0" smtClean="0"/>
              <a:t>Ditinjau dari letak kawasan: - </a:t>
            </a:r>
            <a:r>
              <a:rPr lang="id-ID" dirty="0" smtClean="0"/>
              <a:t>Revitalisasi kawasan pegunungan/per-bukitan;</a:t>
            </a:r>
            <a:r>
              <a:rPr lang="id-ID" b="1" dirty="0" smtClean="0"/>
              <a:t> - </a:t>
            </a:r>
            <a:r>
              <a:rPr lang="id-ID" dirty="0" smtClean="0"/>
              <a:t>Revitalisasi kawasan tepian air (sungai, laut, danau);</a:t>
            </a:r>
            <a:r>
              <a:rPr lang="id-ID" b="1" dirty="0" smtClean="0"/>
              <a:t> - </a:t>
            </a:r>
            <a:r>
              <a:rPr lang="id-ID" dirty="0" smtClean="0"/>
              <a:t>Revitalisasi kawasan perairan/rawa; dan</a:t>
            </a:r>
            <a:r>
              <a:rPr lang="id-ID" b="1" dirty="0" smtClean="0"/>
              <a:t> - </a:t>
            </a:r>
            <a:r>
              <a:rPr lang="id-ID" dirty="0" smtClean="0"/>
              <a:t>Revitalisasi kawasan khusus lainnya. </a:t>
            </a:r>
          </a:p>
          <a:p>
            <a:pPr marL="514350" indent="-514350">
              <a:buAutoNum type="arabicPeriod"/>
            </a:pPr>
            <a:r>
              <a:rPr lang="id-ID" b="1" dirty="0" smtClean="0"/>
              <a:t>Ditinjau dari ke-kuno-an dan ke-sejarahan: - </a:t>
            </a:r>
            <a:r>
              <a:rPr lang="id-ID" dirty="0" smtClean="0"/>
              <a:t>Revitalisasi kawasan bersejarah; dan</a:t>
            </a:r>
            <a:r>
              <a:rPr lang="id-ID" b="1" dirty="0" smtClean="0"/>
              <a:t> - </a:t>
            </a:r>
            <a:r>
              <a:rPr lang="id-ID" dirty="0" smtClean="0"/>
              <a:t>Revitalisasi kawasan baru.</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tx1"/>
          </a:solidFill>
        </p:spPr>
        <p:txBody>
          <a:bodyPr>
            <a:normAutofit/>
          </a:bodyPr>
          <a:lstStyle/>
          <a:p>
            <a:r>
              <a:rPr lang="en-US" sz="4000" b="1" dirty="0" smtClean="0">
                <a:solidFill>
                  <a:schemeClr val="bg1"/>
                </a:solidFill>
              </a:rPr>
              <a:t>1. PENGANTAR</a:t>
            </a:r>
            <a:endParaRPr lang="en-US" sz="4000" dirty="0">
              <a:solidFill>
                <a:schemeClr val="bg1"/>
              </a:solidFill>
            </a:endParaRPr>
          </a:p>
        </p:txBody>
      </p:sp>
      <p:sp>
        <p:nvSpPr>
          <p:cNvPr id="3" name="Content Placeholder 2"/>
          <p:cNvSpPr>
            <a:spLocks noGrp="1"/>
          </p:cNvSpPr>
          <p:nvPr>
            <p:ph idx="1"/>
          </p:nvPr>
        </p:nvSpPr>
        <p:spPr>
          <a:xfrm>
            <a:off x="304800" y="1066800"/>
            <a:ext cx="8610600" cy="5181600"/>
          </a:xfrm>
          <a:solidFill>
            <a:schemeClr val="tx2">
              <a:lumMod val="40000"/>
              <a:lumOff val="60000"/>
            </a:schemeClr>
          </a:solidFill>
        </p:spPr>
        <p:txBody>
          <a:bodyPr>
            <a:noAutofit/>
          </a:bodyPr>
          <a:lstStyle/>
          <a:p>
            <a:pPr marL="0" indent="0" algn="just">
              <a:buNone/>
            </a:pPr>
            <a:endParaRPr lang="en-US" sz="1700" b="1" dirty="0" smtClean="0"/>
          </a:p>
          <a:p>
            <a:pPr marL="0" indent="0" algn="just">
              <a:buNone/>
            </a:pPr>
            <a:r>
              <a:rPr lang="id-ID" sz="1700" b="1" dirty="0" smtClean="0"/>
              <a:t>Revitalisasi adalah upaya untuk mendaur-ulang (</a:t>
            </a:r>
            <a:r>
              <a:rPr lang="id-ID" sz="1700" b="1" i="1" dirty="0" smtClean="0"/>
              <a:t>recycle</a:t>
            </a:r>
            <a:r>
              <a:rPr lang="id-ID" sz="1700" b="1" dirty="0" smtClean="0"/>
              <a:t>) dengan tujuan untuk memberikan vitalitas baru, meningkatkan vitalitas yang ada atau bahkan menghidupkan kembali vitalitas (re-vita-lisasi) yang pernah ada, namun telah memudar. Menurut </a:t>
            </a:r>
            <a:r>
              <a:rPr lang="en-US" sz="1700" b="1" dirty="0" smtClean="0"/>
              <a:t>K</a:t>
            </a:r>
            <a:r>
              <a:rPr lang="id-ID" sz="1700" b="1" dirty="0" smtClean="0"/>
              <a:t>ementerian </a:t>
            </a:r>
            <a:r>
              <a:rPr lang="en-US" sz="1700" b="1" dirty="0" smtClean="0"/>
              <a:t>PU </a:t>
            </a:r>
            <a:r>
              <a:rPr lang="id-ID" sz="1700" b="1" dirty="0" smtClean="0"/>
              <a:t>(2002) revitalisasi dapat dijelaskan, adalah rangkaian upaya menghidupkan kembali kawasan yang cenderung mati, meningkatkan nilai-nilai vitalitas yang strategis dan signifikan dari kawasan yang masih mempunyai potensi dan atau mengendalikan kawasan yang cenderung kacau atau semrawut. Dalam lingkup kawasan, vitalitas dapat diartikan kemampuan, kekuatan kawasan untuk tetap bertahan hidup. Hidupnya suatu kawasan dapat tercermin dari kegiatan yang berlangsung di dalam kawasan sepanjang waktu di mana orang datang, menikmati, dan melakukan aktivitas-nya di sini. Namun dalam konteks perkotaan sebuah vitalitas atau revitalisasi tidak hanya menekankan pada aspek ekonomi saja, tetapi perbaikan fisik dalam kawasannya yang akan dijadikan objek juga harus mendapat perhatian khusus. Vitalitas terlihat dari kualitas kehidupan di sepanjang jalan (Abramson 1981:82). Kualitas kehidupan ini dinikmati oleh suluruh lapisan masyarakat, baik pengunjung maupun pekerja, yang ditandai dengan peningkatan penjualan dan menjadi daya tarik pengunjung (Wiedenhoeft 1981:5). Adaptasi revitalisasi merupakan upaya untuk mengubah suatu lingkungan binaan agar dapat digunakan untuk fungsi baru yang sesuai, tanpa menuntut perubahan drastis atau hanya memberikan dampak yang minimal.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chemeClr val="tx1"/>
          </a:solidFill>
        </p:spPr>
        <p:txBody>
          <a:bodyPr>
            <a:normAutofit fontScale="90000"/>
          </a:bodyPr>
          <a:lstStyle/>
          <a:p>
            <a:r>
              <a:rPr lang="en-US" b="1" dirty="0" smtClean="0">
                <a:solidFill>
                  <a:schemeClr val="bg1"/>
                </a:solidFill>
              </a:rPr>
              <a:t>19. </a:t>
            </a:r>
            <a:r>
              <a:rPr lang="en-US" b="1" dirty="0" smtClean="0">
                <a:solidFill>
                  <a:schemeClr val="bg1"/>
                </a:solidFill>
              </a:rPr>
              <a:t>PENDALAMAN MATERI</a:t>
            </a:r>
            <a:br>
              <a:rPr lang="en-US" b="1" dirty="0" smtClean="0">
                <a:solidFill>
                  <a:schemeClr val="bg1"/>
                </a:solidFill>
              </a:rPr>
            </a:br>
            <a:r>
              <a:rPr lang="en-US" b="1" dirty="0" smtClean="0">
                <a:solidFill>
                  <a:schemeClr val="bg1"/>
                </a:solidFill>
              </a:rPr>
              <a:t> BACA:</a:t>
            </a:r>
            <a:endParaRPr lang="en-US" b="1" dirty="0">
              <a:solidFill>
                <a:schemeClr val="bg1"/>
              </a:solidFill>
            </a:endParaRPr>
          </a:p>
        </p:txBody>
      </p:sp>
      <p:sp>
        <p:nvSpPr>
          <p:cNvPr id="3" name="Content Placeholder 2"/>
          <p:cNvSpPr>
            <a:spLocks noGrp="1"/>
          </p:cNvSpPr>
          <p:nvPr>
            <p:ph idx="1"/>
          </p:nvPr>
        </p:nvSpPr>
        <p:spPr>
          <a:xfrm>
            <a:off x="457200" y="1752600"/>
            <a:ext cx="8229600" cy="4525963"/>
          </a:xfrm>
          <a:solidFill>
            <a:schemeClr val="accent2">
              <a:lumMod val="20000"/>
              <a:lumOff val="80000"/>
            </a:schemeClr>
          </a:solidFill>
        </p:spPr>
        <p:txBody>
          <a:bodyPr>
            <a:normAutofit fontScale="62500" lnSpcReduction="20000"/>
          </a:bodyPr>
          <a:lstStyle/>
          <a:p>
            <a:pPr marL="234950" indent="-234950">
              <a:buFont typeface="+mj-lt"/>
              <a:buAutoNum type="arabicPeriod"/>
            </a:pPr>
            <a:r>
              <a:rPr lang="id-ID" dirty="0" smtClean="0"/>
              <a:t>Ernawi, I. S., 2009. Kearifan Lokal Dalam Perspektif Penataan Ruang. Makalah dalam </a:t>
            </a:r>
            <a:r>
              <a:rPr lang="id-ID" i="1" dirty="0" smtClean="0"/>
              <a:t>Seminar Nasional Kearifan Lokal Dalam Perencanaan dan Perancangan Lingkungan Binaan</a:t>
            </a:r>
            <a:r>
              <a:rPr lang="id-ID" dirty="0" smtClean="0"/>
              <a:t>. Malang, 7 Agustus 2009.</a:t>
            </a:r>
          </a:p>
          <a:p>
            <a:pPr marL="234950" indent="-234950">
              <a:buFont typeface="+mj-lt"/>
              <a:buAutoNum type="arabicPeriod"/>
            </a:pPr>
            <a:r>
              <a:rPr lang="id-ID" dirty="0" smtClean="0"/>
              <a:t>Hartono, S. &amp; Handinoto. 2000. Alun-alun dan Revitalisasi Identifikasi Kota Tuban. Dimensi Teknik Arsitektur : 1-11.</a:t>
            </a:r>
          </a:p>
          <a:p>
            <a:pPr marL="234950" indent="-234950">
              <a:buFont typeface="+mj-lt"/>
              <a:buAutoNum type="arabicPeriod"/>
            </a:pPr>
            <a:r>
              <a:rPr lang="id-ID" dirty="0" smtClean="0"/>
              <a:t>Kautsary, J. 2008. Sudaryono &amp; Subanu, L.P. 2008. Makna Ruang Dalam Permukiman Pecinan (Aspek yang Terlupakan Dalam Upaya Revitalisasi Kawasan). </a:t>
            </a:r>
            <a:r>
              <a:rPr lang="id-ID" i="1" dirty="0" smtClean="0"/>
              <a:t>Seminar Nasional Eco Urban Design</a:t>
            </a:r>
            <a:r>
              <a:rPr lang="id-ID" dirty="0" smtClean="0"/>
              <a:t>. Semarang: Universitas Diponegoro. 1-12.</a:t>
            </a:r>
          </a:p>
          <a:p>
            <a:pPr marL="234950" indent="-234950">
              <a:buFont typeface="+mj-lt"/>
              <a:buAutoNum type="arabicPeriod"/>
            </a:pPr>
            <a:r>
              <a:rPr lang="id-ID" dirty="0" smtClean="0"/>
              <a:t>Martokusumo, W. 2000. Revitalisasi Kota Tua Jakarta. </a:t>
            </a:r>
            <a:r>
              <a:rPr lang="id-ID" dirty="0" smtClean="0">
                <a:hlinkClick r:id="rId2"/>
              </a:rPr>
              <a:t>www.arsitekturindis.com/</a:t>
            </a:r>
            <a:r>
              <a:rPr lang="id-ID" dirty="0" smtClean="0"/>
              <a:t>. (6 September 2009)</a:t>
            </a:r>
          </a:p>
          <a:p>
            <a:pPr marL="234950" indent="-234950">
              <a:buFont typeface="+mj-lt"/>
              <a:buAutoNum type="arabicPeriod"/>
            </a:pPr>
            <a:r>
              <a:rPr lang="id-ID" dirty="0" smtClean="0"/>
              <a:t>Van Peursen, C.A. 1976. </a:t>
            </a:r>
            <a:r>
              <a:rPr lang="id-ID" i="1" dirty="0" smtClean="0"/>
              <a:t>Strategi Kebudayaan</a:t>
            </a:r>
            <a:r>
              <a:rPr lang="id-ID" dirty="0" smtClean="0"/>
              <a:t>. Yogyakarta: Penerbit Kanisius.</a:t>
            </a:r>
          </a:p>
          <a:p>
            <a:pPr marL="234950" indent="-234950">
              <a:buFont typeface="+mj-lt"/>
              <a:buAutoNum type="arabicPeriod"/>
            </a:pPr>
            <a:r>
              <a:rPr lang="id-ID" dirty="0" smtClean="0"/>
              <a:t>Widayati, N. 2000. Penyertaan Peran Serta Masyarakat dalam Program Revitalisasi Kawasan Laweyan di Surakarta. </a:t>
            </a:r>
            <a:r>
              <a:rPr lang="id-ID" i="1" dirty="0" smtClean="0"/>
              <a:t>Dimensi Teknik Arsitektur</a:t>
            </a:r>
            <a:r>
              <a:rPr lang="id-ID" dirty="0" smtClean="0"/>
              <a:t>. 28 (2): 88-97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tx1"/>
          </a:solidFill>
        </p:spPr>
        <p:txBody>
          <a:bodyPr>
            <a:normAutofit fontScale="90000"/>
          </a:bodyPr>
          <a:lstStyle/>
          <a:p>
            <a:pPr algn="ctr"/>
            <a:r>
              <a:rPr lang="en-US" b="1" dirty="0" smtClean="0">
                <a:solidFill>
                  <a:schemeClr val="bg1"/>
                </a:solidFill>
              </a:rPr>
              <a:t>2. LATAR BELAKANG</a:t>
            </a:r>
            <a:endParaRPr lang="en-US" b="1" dirty="0">
              <a:solidFill>
                <a:schemeClr val="bg1"/>
              </a:solidFill>
            </a:endParaRPr>
          </a:p>
        </p:txBody>
      </p:sp>
      <p:sp>
        <p:nvSpPr>
          <p:cNvPr id="3" name="Content Placeholder 2"/>
          <p:cNvSpPr>
            <a:spLocks noGrp="1"/>
          </p:cNvSpPr>
          <p:nvPr>
            <p:ph sz="quarter" idx="1"/>
          </p:nvPr>
        </p:nvSpPr>
        <p:spPr>
          <a:xfrm>
            <a:off x="1828800" y="1143000"/>
            <a:ext cx="7010400" cy="4648200"/>
          </a:xfrm>
          <a:solidFill>
            <a:schemeClr val="tx2">
              <a:lumMod val="40000"/>
              <a:lumOff val="60000"/>
            </a:schemeClr>
          </a:solidFill>
        </p:spPr>
        <p:txBody>
          <a:bodyPr>
            <a:normAutofit fontScale="70000" lnSpcReduction="20000"/>
          </a:bodyPr>
          <a:lstStyle/>
          <a:p>
            <a:pPr algn="just">
              <a:lnSpc>
                <a:spcPct val="80000"/>
              </a:lnSpc>
              <a:spcBef>
                <a:spcPct val="40000"/>
              </a:spcBef>
              <a:buFontTx/>
              <a:buNone/>
            </a:pPr>
            <a:endParaRPr lang="id-ID" sz="2800" b="1" dirty="0" smtClean="0"/>
          </a:p>
          <a:p>
            <a:pPr marL="339725" indent="-339725" algn="just">
              <a:lnSpc>
                <a:spcPct val="120000"/>
              </a:lnSpc>
              <a:spcBef>
                <a:spcPct val="40000"/>
              </a:spcBef>
              <a:buFont typeface="+mj-lt"/>
              <a:buAutoNum type="arabicPeriod"/>
            </a:pPr>
            <a:r>
              <a:rPr lang="id-ID" sz="3100" dirty="0" smtClean="0">
                <a:latin typeface="Tahoma" pitchFamily="34" charset="0"/>
                <a:cs typeface="Tahoma" pitchFamily="34" charset="0"/>
              </a:rPr>
              <a:t>Adanya </a:t>
            </a:r>
            <a:r>
              <a:rPr lang="id-ID" sz="3100" dirty="0" smtClean="0">
                <a:effectLst>
                  <a:outerShdw blurRad="38100" dist="38100" dir="2700000" algn="tl">
                    <a:srgbClr val="FFFFFF"/>
                  </a:outerShdw>
                </a:effectLst>
                <a:latin typeface="Tahoma" pitchFamily="34" charset="0"/>
                <a:cs typeface="Tahoma" pitchFamily="34" charset="0"/>
              </a:rPr>
              <a:t>kawasan yang bernilai historis</a:t>
            </a:r>
            <a:r>
              <a:rPr lang="id-ID" sz="3100" dirty="0" smtClean="0">
                <a:latin typeface="Tahoma" pitchFamily="34" charset="0"/>
                <a:cs typeface="Tahoma" pitchFamily="34" charset="0"/>
              </a:rPr>
              <a:t> sebagai salah satu cikal bakal dari pusat kegiatan masyarakat. </a:t>
            </a:r>
          </a:p>
          <a:p>
            <a:pPr marL="339725" indent="-339725" algn="just">
              <a:lnSpc>
                <a:spcPct val="120000"/>
              </a:lnSpc>
              <a:spcBef>
                <a:spcPct val="40000"/>
              </a:spcBef>
              <a:buFont typeface="+mj-lt"/>
              <a:buAutoNum type="arabicPeriod"/>
            </a:pPr>
            <a:r>
              <a:rPr lang="id-ID" sz="3100" dirty="0" smtClean="0">
                <a:latin typeface="Tahoma" pitchFamily="34" charset="0"/>
                <a:cs typeface="Tahoma" pitchFamily="34" charset="0"/>
              </a:rPr>
              <a:t>Nilai historis kawasan berpotensi sebagai </a:t>
            </a:r>
            <a:r>
              <a:rPr lang="id-ID" sz="3100" dirty="0" smtClean="0">
                <a:effectLst>
                  <a:outerShdw blurRad="38100" dist="38100" dir="2700000" algn="tl">
                    <a:srgbClr val="FFFFFF"/>
                  </a:outerShdw>
                </a:effectLst>
                <a:latin typeface="Tahoma" pitchFamily="34" charset="0"/>
                <a:cs typeface="Tahoma" pitchFamily="34" charset="0"/>
              </a:rPr>
              <a:t>kawasan cagar budaya dan ilmu pengetahuan </a:t>
            </a:r>
          </a:p>
          <a:p>
            <a:pPr marL="339725" indent="-339725" algn="just">
              <a:lnSpc>
                <a:spcPct val="120000"/>
              </a:lnSpc>
              <a:spcBef>
                <a:spcPct val="40000"/>
              </a:spcBef>
              <a:buFont typeface="+mj-lt"/>
              <a:buAutoNum type="arabicPeriod"/>
            </a:pPr>
            <a:r>
              <a:rPr lang="id-ID" sz="3100" dirty="0" smtClean="0">
                <a:latin typeface="Tahoma" pitchFamily="34" charset="0"/>
                <a:cs typeface="Tahoma" pitchFamily="34" charset="0"/>
              </a:rPr>
              <a:t>UU No</a:t>
            </a:r>
            <a:r>
              <a:rPr lang="id-ID" sz="3100" dirty="0" smtClean="0">
                <a:solidFill>
                  <a:srgbClr val="C00000"/>
                </a:solidFill>
                <a:latin typeface="Tahoma" pitchFamily="34" charset="0"/>
                <a:cs typeface="Tahoma" pitchFamily="34" charset="0"/>
              </a:rPr>
              <a:t> </a:t>
            </a:r>
            <a:r>
              <a:rPr lang="en-US" sz="3100" dirty="0" smtClean="0">
                <a:solidFill>
                  <a:srgbClr val="C00000"/>
                </a:solidFill>
                <a:latin typeface="Tahoma" pitchFamily="34" charset="0"/>
                <a:cs typeface="Tahoma" pitchFamily="34" charset="0"/>
              </a:rPr>
              <a:t>20</a:t>
            </a:r>
            <a:r>
              <a:rPr lang="id-ID" sz="3100" dirty="0" smtClean="0">
                <a:solidFill>
                  <a:srgbClr val="C00000"/>
                </a:solidFill>
                <a:latin typeface="Tahoma" pitchFamily="34" charset="0"/>
                <a:cs typeface="Tahoma" pitchFamily="34" charset="0"/>
              </a:rPr>
              <a:t> </a:t>
            </a:r>
            <a:r>
              <a:rPr lang="id-ID" sz="3100" dirty="0" smtClean="0">
                <a:latin typeface="Tahoma" pitchFamily="34" charset="0"/>
                <a:cs typeface="Tahoma" pitchFamily="34" charset="0"/>
              </a:rPr>
              <a:t>tahun </a:t>
            </a:r>
            <a:r>
              <a:rPr lang="en-US" sz="3100" dirty="0" smtClean="0">
                <a:latin typeface="Tahoma" pitchFamily="34" charset="0"/>
                <a:cs typeface="Tahoma" pitchFamily="34" charset="0"/>
              </a:rPr>
              <a:t>2010</a:t>
            </a:r>
            <a:r>
              <a:rPr lang="id-ID" sz="3100" dirty="0" smtClean="0">
                <a:latin typeface="Tahoma" pitchFamily="34" charset="0"/>
                <a:cs typeface="Tahoma" pitchFamily="34" charset="0"/>
              </a:rPr>
              <a:t> tentang Benda Cagar Budaya</a:t>
            </a:r>
          </a:p>
          <a:p>
            <a:pPr marL="339725" indent="-339725" algn="just">
              <a:lnSpc>
                <a:spcPct val="120000"/>
              </a:lnSpc>
              <a:spcBef>
                <a:spcPct val="40000"/>
              </a:spcBef>
              <a:buFont typeface="+mj-lt"/>
              <a:buAutoNum type="arabicPeriod"/>
            </a:pPr>
            <a:r>
              <a:rPr lang="id-ID" sz="3100" dirty="0" smtClean="0">
                <a:latin typeface="Tahoma" pitchFamily="34" charset="0"/>
                <a:cs typeface="Tahoma" pitchFamily="34" charset="0"/>
              </a:rPr>
              <a:t>Dalam perkembangannya kawasan historis </a:t>
            </a:r>
            <a:r>
              <a:rPr lang="id-ID" sz="3100" dirty="0" smtClean="0">
                <a:effectLst>
                  <a:outerShdw blurRad="38100" dist="38100" dir="2700000" algn="tl">
                    <a:srgbClr val="FFFFFF"/>
                  </a:outerShdw>
                </a:effectLst>
                <a:latin typeface="Tahoma" pitchFamily="34" charset="0"/>
                <a:cs typeface="Tahoma" pitchFamily="34" charset="0"/>
              </a:rPr>
              <a:t>sering terabaikan dan kehilangan identitasnya.</a:t>
            </a:r>
          </a:p>
          <a:p>
            <a:pPr marL="339725" indent="-339725" algn="just">
              <a:lnSpc>
                <a:spcPct val="120000"/>
              </a:lnSpc>
              <a:spcBef>
                <a:spcPct val="40000"/>
              </a:spcBef>
              <a:buFont typeface="+mj-lt"/>
              <a:buAutoNum type="arabicPeriod"/>
            </a:pPr>
            <a:r>
              <a:rPr lang="id-ID" sz="3100" dirty="0" smtClean="0">
                <a:effectLst>
                  <a:outerShdw blurRad="38100" dist="38100" dir="2700000" algn="tl">
                    <a:srgbClr val="FFFFFF"/>
                  </a:outerShdw>
                </a:effectLst>
                <a:latin typeface="Tahoma" pitchFamily="34" charset="0"/>
                <a:cs typeface="Tahoma" pitchFamily="34" charset="0"/>
              </a:rPr>
              <a:t>Kesungguhan,</a:t>
            </a:r>
            <a:r>
              <a:rPr lang="en-US" sz="3100" dirty="0" smtClean="0">
                <a:effectLst>
                  <a:outerShdw blurRad="38100" dist="38100" dir="2700000" algn="tl">
                    <a:srgbClr val="FFFFFF"/>
                  </a:outerShdw>
                </a:effectLst>
                <a:latin typeface="Tahoma" pitchFamily="34" charset="0"/>
                <a:cs typeface="Tahoma" pitchFamily="34" charset="0"/>
              </a:rPr>
              <a:t> </a:t>
            </a:r>
            <a:r>
              <a:rPr lang="id-ID" sz="3100" dirty="0" smtClean="0">
                <a:latin typeface="Tahoma" pitchFamily="34" charset="0"/>
                <a:cs typeface="Tahoma" pitchFamily="34" charset="0"/>
              </a:rPr>
              <a:t>kesadaran dan persepsi para pemangku kepentingan dalam mendukung upaya pelestarian kawasan historis </a:t>
            </a:r>
            <a:r>
              <a:rPr lang="id-ID" sz="3100" dirty="0" smtClean="0">
                <a:effectLst>
                  <a:outerShdw blurRad="38100" dist="38100" dir="2700000" algn="tl">
                    <a:srgbClr val="FFFFFF"/>
                  </a:outerShdw>
                </a:effectLst>
                <a:latin typeface="Tahoma" pitchFamily="34" charset="0"/>
                <a:cs typeface="Tahoma" pitchFamily="34" charset="0"/>
              </a:rPr>
              <a:t>belum optimal.</a:t>
            </a:r>
            <a:r>
              <a:rPr lang="id-ID" sz="3100" dirty="0" smtClean="0">
                <a:latin typeface="Tahoma" pitchFamily="34" charset="0"/>
                <a:cs typeface="Tahoma" pitchFamily="34" charset="0"/>
              </a:rPr>
              <a:t> </a:t>
            </a:r>
            <a:endParaRPr lang="en-US" sz="3100" dirty="0" smtClean="0">
              <a:latin typeface="Tahoma" pitchFamily="34" charset="0"/>
              <a:cs typeface="Tahoma" pitchFamily="34" charset="0"/>
            </a:endParaRPr>
          </a:p>
          <a:p>
            <a:pPr marL="339725" indent="-339725" algn="just">
              <a:lnSpc>
                <a:spcPct val="80000"/>
              </a:lnSpc>
              <a:spcBef>
                <a:spcPct val="40000"/>
              </a:spcBef>
              <a:buFont typeface="+mj-lt"/>
              <a:buAutoNum type="arabicPeriod"/>
            </a:pPr>
            <a:endParaRPr lang="en-US" dirty="0" smtClean="0">
              <a:latin typeface="Tahoma" pitchFamily="34" charset="0"/>
              <a:cs typeface="Tahoma" pitchFamily="34" charset="0"/>
            </a:endParaRPr>
          </a:p>
          <a:p>
            <a:pPr marL="339725" indent="-339725" algn="just">
              <a:lnSpc>
                <a:spcPct val="80000"/>
              </a:lnSpc>
              <a:spcBef>
                <a:spcPct val="40000"/>
              </a:spcBef>
              <a:buFont typeface="+mj-lt"/>
              <a:buAutoNum type="arabicPeriod"/>
            </a:pPr>
            <a:endParaRPr lang="en-US" dirty="0" smtClean="0">
              <a:latin typeface="Tahoma" pitchFamily="34" charset="0"/>
              <a:cs typeface="Tahoma" pitchFamily="34" charset="0"/>
            </a:endParaRPr>
          </a:p>
          <a:p>
            <a:pPr marL="339725" indent="-339725" algn="just">
              <a:lnSpc>
                <a:spcPct val="80000"/>
              </a:lnSpc>
              <a:spcBef>
                <a:spcPct val="40000"/>
              </a:spcBef>
              <a:buFont typeface="+mj-lt"/>
              <a:buAutoNum type="arabicPeriod"/>
            </a:pPr>
            <a:endParaRPr lang="en-US" dirty="0" smtClean="0">
              <a:latin typeface="Tahoma" pitchFamily="34" charset="0"/>
              <a:cs typeface="Tahoma" pitchFamily="34" charset="0"/>
            </a:endParaRPr>
          </a:p>
          <a:p>
            <a:pPr marL="339725" indent="-339725" algn="just">
              <a:lnSpc>
                <a:spcPct val="80000"/>
              </a:lnSpc>
              <a:spcBef>
                <a:spcPct val="40000"/>
              </a:spcBef>
              <a:buNone/>
            </a:pPr>
            <a:endParaRPr lang="id-ID" dirty="0" smtClean="0">
              <a:latin typeface="Tahoma" pitchFamily="34" charset="0"/>
              <a:cs typeface="Tahoma" pitchFamily="34" charset="0"/>
            </a:endParaRPr>
          </a:p>
          <a:p>
            <a:endParaRPr lang="en-US" dirty="0"/>
          </a:p>
        </p:txBody>
      </p:sp>
      <p:pic>
        <p:nvPicPr>
          <p:cNvPr id="4" name="Picture 3" descr="E:\my jobs\2009\Pa Rino 2009\002-Lampung\001-LAPDUL\2009_06_02\2009_06_02_4174.JPG"/>
          <p:cNvPicPr>
            <a:picLocks noChangeAspect="1" noChangeArrowheads="1"/>
          </p:cNvPicPr>
          <p:nvPr/>
        </p:nvPicPr>
        <p:blipFill>
          <a:blip r:embed="rId3">
            <a:lum bright="-10000" contrast="20000"/>
          </a:blip>
          <a:srcRect l="11494" r="35632"/>
          <a:stretch>
            <a:fillRect/>
          </a:stretch>
        </p:blipFill>
        <p:spPr bwMode="auto">
          <a:xfrm>
            <a:off x="0" y="609600"/>
            <a:ext cx="1643063" cy="1981200"/>
          </a:xfrm>
          <a:prstGeom prst="rect">
            <a:avLst/>
          </a:prstGeom>
          <a:noFill/>
          <a:ln w="9525">
            <a:noFill/>
            <a:miter lim="800000"/>
            <a:headEnd/>
            <a:tailEnd/>
          </a:ln>
        </p:spPr>
      </p:pic>
      <p:pic>
        <p:nvPicPr>
          <p:cNvPr id="5" name="Picture 34" descr="Pulau Makian  Things_To_Do"/>
          <p:cNvPicPr>
            <a:picLocks noChangeAspect="1" noChangeArrowheads="1"/>
          </p:cNvPicPr>
          <p:nvPr/>
        </p:nvPicPr>
        <p:blipFill>
          <a:blip r:embed="rId4">
            <a:lum contrast="6000"/>
          </a:blip>
          <a:srcRect r="32353"/>
          <a:stretch>
            <a:fillRect/>
          </a:stretch>
        </p:blipFill>
        <p:spPr bwMode="auto">
          <a:xfrm>
            <a:off x="0" y="2590800"/>
            <a:ext cx="1643063" cy="1981200"/>
          </a:xfrm>
          <a:prstGeom prst="rect">
            <a:avLst/>
          </a:prstGeom>
          <a:noFill/>
          <a:ln w="9525">
            <a:noFill/>
            <a:miter lim="800000"/>
            <a:headEnd/>
            <a:tailEnd/>
          </a:ln>
        </p:spPr>
      </p:pic>
      <p:pic>
        <p:nvPicPr>
          <p:cNvPr id="6" name="Picture 84" descr="P1050655"/>
          <p:cNvPicPr>
            <a:picLocks noChangeAspect="1" noChangeArrowheads="1"/>
          </p:cNvPicPr>
          <p:nvPr/>
        </p:nvPicPr>
        <p:blipFill>
          <a:blip r:embed="rId5">
            <a:lum contrast="12000"/>
          </a:blip>
          <a:srcRect/>
          <a:stretch>
            <a:fillRect/>
          </a:stretch>
        </p:blipFill>
        <p:spPr bwMode="auto">
          <a:xfrm>
            <a:off x="0" y="4572000"/>
            <a:ext cx="1643063" cy="1981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tx1"/>
          </a:solidFill>
        </p:spPr>
        <p:txBody>
          <a:bodyPr>
            <a:normAutofit/>
          </a:bodyPr>
          <a:lstStyle/>
          <a:p>
            <a:r>
              <a:rPr lang="en-US" sz="3200" b="1" dirty="0" smtClean="0">
                <a:solidFill>
                  <a:schemeClr val="bg1"/>
                </a:solidFill>
              </a:rPr>
              <a:t>3</a:t>
            </a:r>
            <a:r>
              <a:rPr lang="en-US" sz="3200" b="1" dirty="0" smtClean="0">
                <a:solidFill>
                  <a:schemeClr val="bg1"/>
                </a:solidFill>
              </a:rPr>
              <a:t>. PENGERTIAN PELESTARIAN</a:t>
            </a:r>
            <a:endParaRPr lang="en-US" sz="3200" b="1" dirty="0">
              <a:solidFill>
                <a:schemeClr val="bg1"/>
              </a:solidFill>
            </a:endParaRPr>
          </a:p>
        </p:txBody>
      </p:sp>
      <p:sp>
        <p:nvSpPr>
          <p:cNvPr id="3" name="Content Placeholder 2"/>
          <p:cNvSpPr>
            <a:spLocks noGrp="1"/>
          </p:cNvSpPr>
          <p:nvPr>
            <p:ph idx="1"/>
          </p:nvPr>
        </p:nvSpPr>
        <p:spPr>
          <a:xfrm>
            <a:off x="533400" y="1219200"/>
            <a:ext cx="8153400" cy="4525963"/>
          </a:xfrm>
          <a:solidFill>
            <a:schemeClr val="tx2">
              <a:lumMod val="40000"/>
              <a:lumOff val="60000"/>
            </a:schemeClr>
          </a:solidFill>
        </p:spPr>
        <p:txBody>
          <a:bodyPr>
            <a:normAutofit/>
          </a:bodyPr>
          <a:lstStyle/>
          <a:p>
            <a:pPr marL="0" indent="0" algn="just">
              <a:buNone/>
            </a:pPr>
            <a:r>
              <a:rPr lang="id-ID" sz="2000" dirty="0" smtClean="0"/>
              <a:t>Istilah-istilah pelestarian, konservasi, pemugaran, mengandung arti sebagai suatu usaha untuk mempertahankan bentuk atau keadaan suatu artefak bangunan ataupun lingkungan seperti aslinya, tanpa ada perubahan berarti. Namun demikian istilah dipertahankan atau mempertahankan belum menunjuk secara pasti apa sebenarnya yang dimaksud oleh upaya ini, seberapa luas dan seberapa </a:t>
            </a:r>
            <a:r>
              <a:rPr lang="id-ID" sz="2000" dirty="0" smtClean="0"/>
              <a:t>dalam</a:t>
            </a:r>
            <a:r>
              <a:rPr lang="en-US" sz="2000" dirty="0" smtClean="0"/>
              <a:t>.</a:t>
            </a:r>
          </a:p>
          <a:p>
            <a:pPr marL="0" indent="0" algn="just">
              <a:buNone/>
            </a:pPr>
            <a:endParaRPr lang="en-US" sz="2000" dirty="0" smtClean="0"/>
          </a:p>
          <a:p>
            <a:pPr marL="0" indent="0" algn="just">
              <a:buNone/>
            </a:pPr>
            <a:r>
              <a:rPr lang="id-ID" sz="2000" dirty="0" smtClean="0"/>
              <a:t>Pelestarian adalah istilah yang digunakan dalam upaya untuk mempertahankan bentuk bangunan atau lingkungan dengan mengaitkan nilai-nilai tertentu pada masa silam (telah berlalu). Kegiatan yang pada awalnya hanya menekan pada nilai-nilai artistik warisan budaya, kemudian berkembang pada penggunaan ekonomis pada tahun 1970-an, dan akhirnya menjurus kearah manajemen lingkungan pada tahun 1980-an (kain, 1981;1983: Attoe,1988 dan Fitch, 1988). </a:t>
            </a:r>
            <a:endParaRPr lang="en-US" sz="2000" dirty="0" smtClean="0"/>
          </a:p>
          <a:p>
            <a:pPr marL="0" indent="0" algn="just">
              <a:buNone/>
            </a:pPr>
            <a:endParaRPr lang="en-US" sz="1800" dirty="0" smtClean="0"/>
          </a:p>
          <a:p>
            <a:pPr marL="0" indent="0"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68362"/>
          </a:xfrm>
          <a:solidFill>
            <a:schemeClr val="tx1"/>
          </a:solidFill>
        </p:spPr>
        <p:txBody>
          <a:bodyPr>
            <a:normAutofit/>
          </a:bodyPr>
          <a:lstStyle/>
          <a:p>
            <a:r>
              <a:rPr lang="en-GB" b="1" dirty="0" smtClean="0">
                <a:solidFill>
                  <a:schemeClr val="bg1"/>
                </a:solidFill>
              </a:rPr>
              <a:t>4</a:t>
            </a:r>
            <a:r>
              <a:rPr lang="en-GB" b="1" dirty="0" smtClean="0">
                <a:solidFill>
                  <a:schemeClr val="bg1"/>
                </a:solidFill>
              </a:rPr>
              <a:t>. </a:t>
            </a:r>
            <a:r>
              <a:rPr lang="en-GB" b="1" dirty="0" smtClean="0">
                <a:solidFill>
                  <a:schemeClr val="bg1"/>
                </a:solidFill>
              </a:rPr>
              <a:t>PENGERTIAN REVITALISASI    </a:t>
            </a:r>
            <a:endParaRPr lang="en-US" dirty="0">
              <a:solidFill>
                <a:schemeClr val="bg1"/>
              </a:solidFill>
            </a:endParaRPr>
          </a:p>
        </p:txBody>
      </p:sp>
      <p:sp>
        <p:nvSpPr>
          <p:cNvPr id="4" name="Rectangle 3"/>
          <p:cNvSpPr/>
          <p:nvPr/>
        </p:nvSpPr>
        <p:spPr>
          <a:xfrm>
            <a:off x="762000" y="1295400"/>
            <a:ext cx="7772400" cy="4401205"/>
          </a:xfrm>
          <a:prstGeom prst="rect">
            <a:avLst/>
          </a:prstGeom>
          <a:solidFill>
            <a:schemeClr val="tx2">
              <a:lumMod val="40000"/>
              <a:lumOff val="60000"/>
            </a:schemeClr>
          </a:solidFill>
        </p:spPr>
        <p:txBody>
          <a:bodyPr wrap="square">
            <a:spAutoFit/>
          </a:bodyPr>
          <a:lstStyle/>
          <a:p>
            <a:pPr algn="just"/>
            <a:r>
              <a:rPr lang="id-ID" sz="2800" dirty="0" smtClean="0"/>
              <a:t>“Upaya untuk menghidupkan kembali kawasan mati, yang pada masa silam pernah hidup, atau mengendalikan, dan mengembangkan kawasan untuk menemukan kembali potensi yang dimiliki atau pernah dimiliki atau seharusnya dimiliki oleh sebuah kota baik dari segi sosio-kultural, sosio-ekonomi, segi fisik alam lingkungan, sehingga diharapkan dapat memberikan peningkatan kualitas lingkungan kota yang  pada akhirnya berdampak pada kualitas hidup dari penghuninya</a:t>
            </a:r>
            <a:r>
              <a:rPr lang="id-ID" sz="2800" b="1" dirty="0" smtClean="0"/>
              <a:t>.”</a:t>
            </a:r>
            <a:endParaRPr lang="id-ID"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tx1"/>
          </a:solidFill>
        </p:spPr>
        <p:txBody>
          <a:bodyPr>
            <a:normAutofit/>
          </a:bodyPr>
          <a:lstStyle/>
          <a:p>
            <a:r>
              <a:rPr lang="en-US" b="1" dirty="0" smtClean="0">
                <a:solidFill>
                  <a:schemeClr val="bg1"/>
                </a:solidFill>
              </a:rPr>
              <a:t>5</a:t>
            </a:r>
            <a:r>
              <a:rPr lang="en-US" b="1" dirty="0" smtClean="0">
                <a:solidFill>
                  <a:schemeClr val="bg1"/>
                </a:solidFill>
              </a:rPr>
              <a:t>.</a:t>
            </a:r>
            <a:r>
              <a:rPr lang="en-US" b="1" dirty="0" smtClean="0">
                <a:solidFill>
                  <a:schemeClr val="bg1"/>
                </a:solidFill>
              </a:rPr>
              <a:t>   TUJUAN </a:t>
            </a:r>
            <a:endParaRPr lang="en-US" dirty="0">
              <a:solidFill>
                <a:schemeClr val="bg1"/>
              </a:solidFill>
            </a:endParaRPr>
          </a:p>
        </p:txBody>
      </p:sp>
      <p:sp>
        <p:nvSpPr>
          <p:cNvPr id="5" name="Rectangle 4"/>
          <p:cNvSpPr/>
          <p:nvPr/>
        </p:nvSpPr>
        <p:spPr>
          <a:xfrm>
            <a:off x="609600" y="1981200"/>
            <a:ext cx="7924800" cy="4154984"/>
          </a:xfrm>
          <a:prstGeom prst="rect">
            <a:avLst/>
          </a:prstGeom>
          <a:solidFill>
            <a:schemeClr val="tx2">
              <a:lumMod val="40000"/>
              <a:lumOff val="60000"/>
            </a:schemeClr>
          </a:solidFill>
        </p:spPr>
        <p:txBody>
          <a:bodyPr wrap="square">
            <a:spAutoFit/>
          </a:bodyPr>
          <a:lstStyle/>
          <a:p>
            <a:pPr marL="342900" indent="-342900">
              <a:buFont typeface="+mj-lt"/>
              <a:buAutoNum type="arabicPeriod"/>
            </a:pPr>
            <a:r>
              <a:rPr lang="id-ID" sz="2400" dirty="0" smtClean="0"/>
              <a:t>Membangun kepedulian banyak pihak dalam pelestarian pusaka.</a:t>
            </a:r>
          </a:p>
          <a:p>
            <a:pPr marL="342900" indent="-342900">
              <a:buFont typeface="+mj-lt"/>
              <a:buAutoNum type="arabicPeriod"/>
            </a:pPr>
            <a:r>
              <a:rPr lang="id-ID" sz="2400" dirty="0" smtClean="0"/>
              <a:t>Menjadi acuan perencanaan dan pengelolaan pelestarian secara berkesinambungan dan menyeluruh.</a:t>
            </a:r>
          </a:p>
          <a:p>
            <a:pPr marL="342900" indent="-342900">
              <a:buFont typeface="+mj-lt"/>
              <a:buAutoNum type="arabicPeriod"/>
            </a:pPr>
            <a:r>
              <a:rPr lang="id-ID" sz="2400" dirty="0" smtClean="0"/>
              <a:t>Mendorong kemandirian bagi masyarakat untuk mampu mengelola kawasan bersejarahnya.</a:t>
            </a:r>
          </a:p>
          <a:p>
            <a:pPr marL="342900" indent="-342900">
              <a:buFont typeface="+mj-lt"/>
              <a:buAutoNum type="arabicPeriod"/>
            </a:pPr>
            <a:r>
              <a:rPr lang="id-ID" sz="2400" dirty="0" smtClean="0"/>
              <a:t>Menjembatani kolaborasi lintas sektor, bidang ilmu dan keahlian yang sangat diperlukan dalam pelaksanaan pelestarian.</a:t>
            </a:r>
          </a:p>
          <a:p>
            <a:pPr marL="342900" indent="-342900">
              <a:buFont typeface="+mj-lt"/>
              <a:buAutoNum type="arabicPeriod"/>
            </a:pPr>
            <a:r>
              <a:rPr lang="id-ID" sz="2400" dirty="0" smtClean="0"/>
              <a:t>Meningkatkan kualitas lingkungan kawasan bersejarah dan pendapatan masyarakat.</a:t>
            </a:r>
            <a:endParaRPr lang="id-ID" sz="2400" dirty="0"/>
          </a:p>
        </p:txBody>
      </p:sp>
      <p:sp>
        <p:nvSpPr>
          <p:cNvPr id="6" name="Rectangle 5"/>
          <p:cNvSpPr/>
          <p:nvPr/>
        </p:nvSpPr>
        <p:spPr>
          <a:xfrm>
            <a:off x="609600" y="1219200"/>
            <a:ext cx="7924800" cy="461665"/>
          </a:xfrm>
          <a:prstGeom prst="rect">
            <a:avLst/>
          </a:prstGeom>
          <a:solidFill>
            <a:schemeClr val="tx2">
              <a:lumMod val="40000"/>
              <a:lumOff val="60000"/>
            </a:schemeClr>
          </a:solidFill>
        </p:spPr>
        <p:txBody>
          <a:bodyPr wrap="square">
            <a:spAutoFit/>
          </a:bodyPr>
          <a:lstStyle/>
          <a:p>
            <a:r>
              <a:rPr lang="id-ID" sz="2400" b="1" dirty="0" smtClean="0"/>
              <a:t>Tujuan Revitalisasi Urban (Adhisakti, 2003) adalah :</a:t>
            </a:r>
            <a:endParaRPr lang="id-ID"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chemeClr val="tx1"/>
          </a:solidFill>
        </p:spPr>
        <p:txBody>
          <a:bodyPr>
            <a:normAutofit/>
          </a:bodyPr>
          <a:lstStyle/>
          <a:p>
            <a:r>
              <a:rPr lang="en-US" b="1" dirty="0" smtClean="0">
                <a:solidFill>
                  <a:schemeClr val="bg1"/>
                </a:solidFill>
              </a:rPr>
              <a:t>6</a:t>
            </a:r>
            <a:r>
              <a:rPr lang="en-US" b="1" dirty="0" smtClean="0">
                <a:solidFill>
                  <a:schemeClr val="bg1"/>
                </a:solidFill>
              </a:rPr>
              <a:t>.</a:t>
            </a:r>
            <a:r>
              <a:rPr lang="en-US" b="1" dirty="0" smtClean="0">
                <a:solidFill>
                  <a:schemeClr val="bg1"/>
                </a:solidFill>
              </a:rPr>
              <a:t>    SASARAN</a:t>
            </a:r>
            <a:endParaRPr lang="en-US" dirty="0">
              <a:solidFill>
                <a:schemeClr val="bg1"/>
              </a:solidFill>
            </a:endParaRPr>
          </a:p>
        </p:txBody>
      </p:sp>
      <p:sp>
        <p:nvSpPr>
          <p:cNvPr id="4" name="Rectangle 3"/>
          <p:cNvSpPr/>
          <p:nvPr/>
        </p:nvSpPr>
        <p:spPr>
          <a:xfrm>
            <a:off x="685800" y="1447800"/>
            <a:ext cx="8001000" cy="4154984"/>
          </a:xfrm>
          <a:prstGeom prst="rect">
            <a:avLst/>
          </a:prstGeom>
          <a:solidFill>
            <a:schemeClr val="tx2">
              <a:lumMod val="40000"/>
              <a:lumOff val="60000"/>
            </a:schemeClr>
          </a:solidFill>
        </p:spPr>
        <p:txBody>
          <a:bodyPr wrap="square">
            <a:spAutoFit/>
          </a:bodyPr>
          <a:lstStyle/>
          <a:p>
            <a:pPr marL="290513" indent="-290513">
              <a:buFont typeface="+mj-lt"/>
              <a:buAutoNum type="arabicPeriod"/>
            </a:pPr>
            <a:r>
              <a:rPr lang="id-ID" sz="2200" dirty="0" smtClean="0"/>
              <a:t>Mencegah terjadinya penurunan produksi ekonomi melalui penciptaan usaha lapangan kerja dan pendapatan ekonomi daerah</a:t>
            </a:r>
          </a:p>
          <a:p>
            <a:pPr marL="290513" indent="-290513">
              <a:buFont typeface="+mj-lt"/>
              <a:buAutoNum type="arabicPeriod"/>
            </a:pPr>
            <a:r>
              <a:rPr lang="id-ID" sz="2200" dirty="0" smtClean="0"/>
              <a:t>Meningkatkan stabilitas ekonomi kawasan dengan upaya mengembangkan daerah usaha dan pemasaran serta keterikatan dengan  kegiatan lain</a:t>
            </a:r>
          </a:p>
          <a:p>
            <a:pPr marL="290513" indent="-290513">
              <a:buFont typeface="+mj-lt"/>
              <a:buAutoNum type="arabicPeriod"/>
            </a:pPr>
            <a:r>
              <a:rPr lang="id-ID" sz="2200" dirty="0" smtClean="0"/>
              <a:t>Meningkatkan daya saing ekonomi kawasan dengan mengatasi berbagai permasalahan lingkungan dan prasarana sarana yang ada</a:t>
            </a:r>
          </a:p>
          <a:p>
            <a:pPr marL="290513" indent="-290513">
              <a:buFont typeface="+mj-lt"/>
              <a:buAutoNum type="arabicPeriod"/>
            </a:pPr>
            <a:r>
              <a:rPr lang="id-ID" sz="2200" dirty="0" smtClean="0"/>
              <a:t>Meningkatkan pelayanan prasarana sarana di kawasan kumuh</a:t>
            </a:r>
          </a:p>
          <a:p>
            <a:pPr marL="290513" indent="-290513">
              <a:buFont typeface="+mj-lt"/>
              <a:buAutoNum type="arabicPeriod"/>
            </a:pPr>
            <a:r>
              <a:rPr lang="id-ID" sz="2200" dirty="0" smtClean="0"/>
              <a:t>Mengembangkan amenitas kawasan</a:t>
            </a:r>
          </a:p>
          <a:p>
            <a:pPr marL="290513" indent="-290513">
              <a:buFont typeface="+mj-lt"/>
              <a:buAutoNum type="arabicPeriod"/>
            </a:pPr>
            <a:r>
              <a:rPr lang="id-ID" sz="2200" dirty="0" smtClean="0"/>
              <a:t>Mengkonservasi aset warisan budaya kawasan lama</a:t>
            </a:r>
          </a:p>
          <a:p>
            <a:pPr marL="290513" indent="-290513">
              <a:buFont typeface="+mj-lt"/>
              <a:buAutoNum type="arabicPeriod"/>
            </a:pPr>
            <a:r>
              <a:rPr lang="id-ID" sz="2200" dirty="0" smtClean="0"/>
              <a:t>Mendorong partisipasi komunitas, investor dan pemerintah lokal dalam revitalisasi kawasan </a:t>
            </a:r>
            <a:endParaRPr lang="id-ID"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tx1"/>
          </a:solidFill>
        </p:spPr>
        <p:txBody>
          <a:bodyPr>
            <a:noAutofit/>
          </a:bodyPr>
          <a:lstStyle/>
          <a:p>
            <a:r>
              <a:rPr lang="en-US" sz="3600" b="1" dirty="0" smtClean="0">
                <a:solidFill>
                  <a:schemeClr val="bg1"/>
                </a:solidFill>
              </a:rPr>
              <a:t>7. JENIS-JENIS </a:t>
            </a:r>
            <a:r>
              <a:rPr lang="en-US" sz="3600" b="1" dirty="0" smtClean="0">
                <a:solidFill>
                  <a:schemeClr val="bg1"/>
                </a:solidFill>
              </a:rPr>
              <a:t>KEGIATAN PELESTARIAN</a:t>
            </a:r>
            <a:endParaRPr lang="en-US" sz="3600" b="1" dirty="0">
              <a:solidFill>
                <a:schemeClr val="bg1"/>
              </a:solidFill>
            </a:endParaRPr>
          </a:p>
        </p:txBody>
      </p:sp>
      <p:sp>
        <p:nvSpPr>
          <p:cNvPr id="3" name="Content Placeholder 2"/>
          <p:cNvSpPr>
            <a:spLocks noGrp="1"/>
          </p:cNvSpPr>
          <p:nvPr>
            <p:ph idx="1"/>
          </p:nvPr>
        </p:nvSpPr>
        <p:spPr>
          <a:xfrm>
            <a:off x="1143000" y="1371600"/>
            <a:ext cx="7391400" cy="4525963"/>
          </a:xfrm>
          <a:solidFill>
            <a:schemeClr val="tx2">
              <a:lumMod val="40000"/>
              <a:lumOff val="60000"/>
            </a:schemeClr>
          </a:solidFill>
        </p:spPr>
        <p:txBody>
          <a:bodyPr>
            <a:normAutofit fontScale="85000" lnSpcReduction="20000"/>
          </a:bodyPr>
          <a:lstStyle/>
          <a:p>
            <a:pPr marL="514350" indent="-514350">
              <a:buAutoNum type="arabicPeriod"/>
            </a:pPr>
            <a:r>
              <a:rPr lang="en-US" dirty="0" smtClean="0"/>
              <a:t>PRESERVASI</a:t>
            </a:r>
          </a:p>
          <a:p>
            <a:pPr marL="514350" indent="-514350">
              <a:buAutoNum type="arabicPeriod"/>
            </a:pPr>
            <a:r>
              <a:rPr lang="en-US" dirty="0" smtClean="0"/>
              <a:t>KONSERVASI</a:t>
            </a:r>
          </a:p>
          <a:p>
            <a:pPr marL="514350" indent="-514350">
              <a:buAutoNum type="arabicPeriod"/>
            </a:pPr>
            <a:r>
              <a:rPr lang="en-US" dirty="0" smtClean="0"/>
              <a:t>RESTORASI</a:t>
            </a:r>
            <a:endParaRPr lang="en-US" dirty="0" smtClean="0"/>
          </a:p>
          <a:p>
            <a:pPr marL="514350" indent="-514350">
              <a:buAutoNum type="arabicPeriod"/>
            </a:pPr>
            <a:r>
              <a:rPr lang="en-US" dirty="0" smtClean="0"/>
              <a:t>REHABILITASI</a:t>
            </a:r>
          </a:p>
          <a:p>
            <a:pPr marL="514350" indent="-514350">
              <a:buAutoNum type="arabicPeriod"/>
            </a:pPr>
            <a:r>
              <a:rPr lang="en-US" dirty="0" smtClean="0"/>
              <a:t>RENOVASI</a:t>
            </a:r>
          </a:p>
          <a:p>
            <a:pPr marL="514350" indent="-514350">
              <a:buAutoNum type="arabicPeriod"/>
            </a:pPr>
            <a:r>
              <a:rPr lang="en-US" dirty="0" smtClean="0"/>
              <a:t>REDEVELOPMENT</a:t>
            </a:r>
            <a:endParaRPr lang="en-US" dirty="0" smtClean="0"/>
          </a:p>
          <a:p>
            <a:pPr marL="514350" indent="-514350">
              <a:buAutoNum type="arabicPeriod"/>
            </a:pPr>
            <a:r>
              <a:rPr lang="en-US" dirty="0" smtClean="0"/>
              <a:t>REPLIKASI</a:t>
            </a:r>
            <a:endParaRPr lang="en-US" dirty="0" smtClean="0"/>
          </a:p>
          <a:p>
            <a:pPr marL="514350" indent="-514350">
              <a:buAutoNum type="arabicPeriod"/>
            </a:pPr>
            <a:r>
              <a:rPr lang="en-US" dirty="0" smtClean="0"/>
              <a:t>RELOKASI</a:t>
            </a:r>
          </a:p>
          <a:p>
            <a:pPr marL="514350" indent="-514350">
              <a:buAutoNum type="arabicPeriod"/>
            </a:pPr>
            <a:r>
              <a:rPr lang="en-US" dirty="0" smtClean="0"/>
              <a:t>REKONSTRUKSI</a:t>
            </a:r>
          </a:p>
          <a:p>
            <a:pPr marL="514350" indent="-514350">
              <a:buAutoNum type="arabicPeriod"/>
            </a:pPr>
            <a:r>
              <a:rPr lang="en-US" dirty="0" smtClean="0"/>
              <a:t>REVITALISASI</a:t>
            </a:r>
          </a:p>
          <a:p>
            <a:pPr marL="514350" indent="-514350">
              <a:buAutoNum type="arabicPeriod"/>
            </a:pPr>
            <a:endParaRPr lang="en-US" dirty="0" smtClean="0"/>
          </a:p>
          <a:p>
            <a:pPr marL="514350" indent="-514350">
              <a:buAutoNum type="arabicPeriod"/>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a:solidFill>
            <a:schemeClr val="tx2">
              <a:lumMod val="40000"/>
              <a:lumOff val="60000"/>
            </a:schemeClr>
          </a:solidFill>
        </p:spPr>
        <p:txBody>
          <a:bodyPr>
            <a:normAutofit fontScale="70000" lnSpcReduction="20000"/>
          </a:bodyPr>
          <a:lstStyle/>
          <a:p>
            <a:pPr marL="0" indent="0" algn="just">
              <a:buNone/>
            </a:pPr>
            <a:r>
              <a:rPr lang="id-ID" dirty="0" smtClean="0"/>
              <a:t>konservasi </a:t>
            </a:r>
            <a:r>
              <a:rPr lang="id-ID" dirty="0" smtClean="0"/>
              <a:t>adalah istilah yang dipakai dalam program burra </a:t>
            </a:r>
            <a:r>
              <a:rPr lang="id-ID" i="1" dirty="0" smtClean="0"/>
              <a:t>(The Burra Charter, 1981</a:t>
            </a:r>
            <a:r>
              <a:rPr lang="id-ID" dirty="0" smtClean="0"/>
              <a:t>); yaitu proses pengelolahan suatu tempat agar “ makna kultural” </a:t>
            </a:r>
            <a:r>
              <a:rPr lang="id-ID" i="1" dirty="0" smtClean="0"/>
              <a:t>(Cultural Significance)</a:t>
            </a:r>
            <a:r>
              <a:rPr lang="id-ID" dirty="0" smtClean="0"/>
              <a:t> yang ada terpelihara dengan baik sesuai situasi dan kondisi setempat. Upaya ini ini mencangkup kegiatan-kegiatan yang disebut preservasi, restore, rekonstruksi, adaptasi. Istilah-istilah yang sama juga digunakan diinggris yang menjadi payung bagi seluryh upaya pelestarian. Sedangkan preservasi historis lebih merujuk pada strategi bagi penanganan khusus bangunan bersejarah</a:t>
            </a:r>
            <a:r>
              <a:rPr lang="id-ID" dirty="0" smtClean="0"/>
              <a:t>.</a:t>
            </a:r>
            <a:endParaRPr lang="en-US" dirty="0" smtClean="0"/>
          </a:p>
          <a:p>
            <a:pPr marL="0" indent="0" algn="just">
              <a:buNone/>
            </a:pPr>
            <a:endParaRPr lang="en-US" dirty="0" smtClean="0"/>
          </a:p>
          <a:p>
            <a:pPr marL="0" indent="0" algn="just">
              <a:buNone/>
            </a:pPr>
            <a:r>
              <a:rPr lang="id-ID" dirty="0" smtClean="0"/>
              <a:t>Di</a:t>
            </a:r>
            <a:r>
              <a:rPr lang="en-US" dirty="0" smtClean="0"/>
              <a:t> I</a:t>
            </a:r>
            <a:r>
              <a:rPr lang="id-ID" dirty="0" smtClean="0"/>
              <a:t>ndonesia istilah yang digunakan untuk kegiatan serupa adalah  </a:t>
            </a:r>
            <a:r>
              <a:rPr lang="id-ID" i="1" dirty="0" smtClean="0"/>
              <a:t>“Pemugaran”,</a:t>
            </a:r>
            <a:r>
              <a:rPr lang="id-ID" dirty="0" smtClean="0"/>
              <a:t> Menurut Parmono Atmadji (1981: 3) sebenarnya istilah pemugaran memeiliki pengertian yang sama dengan restore; hanya ketentuan yang ada (SK. Gubernur) mengertikan sebagai isitilah yang mencangkup semua kegiatan pelestarian.</a:t>
            </a:r>
            <a:endParaRPr lang="en-US" dirty="0" smtClean="0"/>
          </a:p>
          <a:p>
            <a:pPr>
              <a:buNone/>
            </a:pPr>
            <a:endParaRPr lang="en-US" dirty="0"/>
          </a:p>
        </p:txBody>
      </p:sp>
      <p:sp>
        <p:nvSpPr>
          <p:cNvPr id="4" name="Title 1"/>
          <p:cNvSpPr>
            <a:spLocks noGrp="1"/>
          </p:cNvSpPr>
          <p:nvPr>
            <p:ph type="title"/>
          </p:nvPr>
        </p:nvSpPr>
        <p:spPr>
          <a:xfrm>
            <a:off x="0" y="0"/>
            <a:ext cx="9144000" cy="685800"/>
          </a:xfrm>
          <a:solidFill>
            <a:schemeClr val="tx1"/>
          </a:solidFill>
        </p:spPr>
        <p:txBody>
          <a:bodyPr>
            <a:normAutofit/>
          </a:bodyPr>
          <a:lstStyle/>
          <a:p>
            <a:r>
              <a:rPr lang="en-US" sz="3200" b="1" dirty="0" smtClean="0">
                <a:solidFill>
                  <a:schemeClr val="bg1"/>
                </a:solidFill>
              </a:rPr>
              <a:t>8. PENGERTIAN ISTILAH-ISTILAH PELESTARIAN</a:t>
            </a:r>
            <a:endParaRPr lang="en-US" sz="3200" b="1"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TotalTime>
  <Words>1747</Words>
  <Application>Microsoft Office PowerPoint</Application>
  <PresentationFormat>On-screen Show (4:3)</PresentationFormat>
  <Paragraphs>130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KULIAH -1  2. PENGERTIAN, KLASIFIKASI,  DAN TAHAPAN KEGIATAN REVITALISASI URBAN</vt:lpstr>
      <vt:lpstr>1. PENGANTAR</vt:lpstr>
      <vt:lpstr>2. LATAR BELAKANG</vt:lpstr>
      <vt:lpstr>3. PENGERTIAN PELESTARIAN</vt:lpstr>
      <vt:lpstr>4. PENGERTIAN REVITALISASI    </vt:lpstr>
      <vt:lpstr>5.   TUJUAN </vt:lpstr>
      <vt:lpstr>6.    SASARAN</vt:lpstr>
      <vt:lpstr>7. JENIS-JENIS KEGIATAN PELESTARIAN</vt:lpstr>
      <vt:lpstr>8. PENGERTIAN ISTILAH-ISTILAH PELESTARIAN</vt:lpstr>
      <vt:lpstr>9. PENGERTIAN ISTILAH-ISTILAH PELESTARIAN</vt:lpstr>
      <vt:lpstr>10. PRESERVASI</vt:lpstr>
      <vt:lpstr>11. KONSERVASI</vt:lpstr>
      <vt:lpstr>12. REHABILITASI / RENOVASI</vt:lpstr>
      <vt:lpstr>13. REPLIKASI DAN RELOKASI</vt:lpstr>
      <vt:lpstr>14. REKONSTRUKSI DAN REVITALISASI</vt:lpstr>
      <vt:lpstr>15.   “PENTINGNYA” REVITALISASI URBAN</vt:lpstr>
      <vt:lpstr>16.  KLASIFIKASI KAWASAN REVITALISASI</vt:lpstr>
      <vt:lpstr>17. BEBERAPA TAHAPAN REVITALISASI</vt:lpstr>
      <vt:lpstr>18. KAWASAN REVITALISASI</vt:lpstr>
      <vt:lpstr>19. PENDALAMAN MATERI  BACA: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38</cp:revision>
  <dcterms:created xsi:type="dcterms:W3CDTF">2012-03-13T02:02:52Z</dcterms:created>
  <dcterms:modified xsi:type="dcterms:W3CDTF">2012-03-27T05:28:01Z</dcterms:modified>
</cp:coreProperties>
</file>