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51"/>
  </p:notesMasterIdLst>
  <p:sldIdLst>
    <p:sldId id="348" r:id="rId2"/>
    <p:sldId id="315" r:id="rId3"/>
    <p:sldId id="349" r:id="rId4"/>
    <p:sldId id="351" r:id="rId5"/>
    <p:sldId id="352" r:id="rId6"/>
    <p:sldId id="353"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 id="381" r:id="rId35"/>
    <p:sldId id="382" r:id="rId36"/>
    <p:sldId id="383" r:id="rId37"/>
    <p:sldId id="384" r:id="rId38"/>
    <p:sldId id="385" r:id="rId39"/>
    <p:sldId id="386" r:id="rId40"/>
    <p:sldId id="387" r:id="rId41"/>
    <p:sldId id="388" r:id="rId42"/>
    <p:sldId id="389" r:id="rId43"/>
    <p:sldId id="390" r:id="rId44"/>
    <p:sldId id="391" r:id="rId45"/>
    <p:sldId id="392" r:id="rId46"/>
    <p:sldId id="393" r:id="rId47"/>
    <p:sldId id="394" r:id="rId48"/>
    <p:sldId id="395" r:id="rId49"/>
    <p:sldId id="34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1A96C-1422-4E2F-A680-50BCAA56FD55}" type="datetimeFigureOut">
              <a:rPr lang="en-US" smtClean="0"/>
              <a:pPr/>
              <a:t>3/27/2012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73ACB6-0919-4E34-9E9A-6FCA90F90AD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Date Placeholder 3"/>
          <p:cNvSpPr>
            <a:spLocks noGrp="1"/>
          </p:cNvSpPr>
          <p:nvPr>
            <p:ph type="dt" sz="quarter"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A822B0C8-6AFB-4F44-9031-50F7AEBD367B}" type="slidenum">
              <a:rPr lang="en-US" smtClean="0"/>
              <a:pPr>
                <a:defRPr/>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Date Placeholder 3"/>
          <p:cNvSpPr>
            <a:spLocks noGrp="1"/>
          </p:cNvSpPr>
          <p:nvPr>
            <p:ph type="dt" sz="quarter"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BC174F98-3CE7-467D-AA43-9E13A6E98B63}" type="slidenum">
              <a:rPr lang="en-US" smtClean="0"/>
              <a:pPr>
                <a:defRPr/>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Date Placeholder 3"/>
          <p:cNvSpPr>
            <a:spLocks noGrp="1"/>
          </p:cNvSpPr>
          <p:nvPr>
            <p:ph type="dt" sz="quarter"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02DC607D-1E0A-43A4-89D6-74D274F35D8F}"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25DD821-EBC4-47C2-8779-C615B7FA2AFF}" type="datetimeFigureOut">
              <a:rPr lang="en-US" smtClean="0"/>
              <a:pPr/>
              <a:t>3/27/2012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7A3B-4E61-407E-A438-9EA7A02D55F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5DD821-EBC4-47C2-8779-C615B7FA2AFF}" type="datetimeFigureOut">
              <a:rPr lang="en-US" smtClean="0"/>
              <a:pPr/>
              <a:t>3/27/2012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5DD821-EBC4-47C2-8779-C615B7FA2AFF}" type="datetimeFigureOut">
              <a:rPr lang="en-US" smtClean="0"/>
              <a:pPr/>
              <a:t>3/27/2012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5DD821-EBC4-47C2-8779-C615B7FA2AFF}" type="datetimeFigureOut">
              <a:rPr lang="en-US" smtClean="0"/>
              <a:pPr/>
              <a:t>3/27/2012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25DD821-EBC4-47C2-8779-C615B7FA2AFF}" type="datetimeFigureOut">
              <a:rPr lang="en-US" smtClean="0"/>
              <a:pPr/>
              <a:t>3/27/2012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5DD821-EBC4-47C2-8779-C615B7FA2AFF}" type="datetimeFigureOut">
              <a:rPr lang="en-US" smtClean="0"/>
              <a:pPr/>
              <a:t>3/27/2012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25DD821-EBC4-47C2-8779-C615B7FA2AFF}" type="datetimeFigureOut">
              <a:rPr lang="en-US" smtClean="0"/>
              <a:pPr/>
              <a:t>3/27/2012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5DD821-EBC4-47C2-8779-C615B7FA2AFF}" type="datetimeFigureOut">
              <a:rPr lang="en-US" smtClean="0"/>
              <a:pPr/>
              <a:t>3/27/2012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DD821-EBC4-47C2-8779-C615B7FA2AFF}" type="datetimeFigureOut">
              <a:rPr lang="en-US" smtClean="0"/>
              <a:pPr/>
              <a:t>3/27/2012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1F7A3B-4E61-407E-A438-9EA7A02D55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25DD821-EBC4-47C2-8779-C615B7FA2AFF}" type="datetimeFigureOut">
              <a:rPr lang="en-US" smtClean="0"/>
              <a:pPr/>
              <a:t>3/27/2012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F7A3B-4E61-407E-A438-9EA7A02D55F1}"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25DD821-EBC4-47C2-8779-C615B7FA2AFF}" type="datetimeFigureOut">
              <a:rPr lang="en-US" smtClean="0"/>
              <a:pPr/>
              <a:t>3/27/2012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C1F7A3B-4E61-407E-A438-9EA7A02D55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25DD821-EBC4-47C2-8779-C615B7FA2AFF}" type="datetimeFigureOut">
              <a:rPr lang="en-US" smtClean="0"/>
              <a:pPr/>
              <a:t>3/27/2012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C1F7A3B-4E61-407E-A438-9EA7A02D55F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22.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8.wmf"/><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4.xml"/><Relationship Id="rId1" Type="http://schemas.openxmlformats.org/officeDocument/2006/relationships/video" Target="file:///C:\Users\ADI\Downloads\solo%20surakarta.wmv" TargetMode="Externa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file:///D:\PRESENTASI%20FINAL\Animasi\solo(surakarta)view2.wmv" TargetMode="External"/><Relationship Id="rId1" Type="http://schemas.openxmlformats.org/officeDocument/2006/relationships/video" Target="file:///D:\PRESENTASI%20FINAL\Animasi\Semanggi.avi" TargetMode="External"/><Relationship Id="rId5" Type="http://schemas.openxmlformats.org/officeDocument/2006/relationships/image" Target="../media/image59.png"/><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3" name="Picture 13"/>
          <p:cNvPicPr>
            <a:picLocks noChangeAspect="1" noChangeArrowheads="1"/>
          </p:cNvPicPr>
          <p:nvPr/>
        </p:nvPicPr>
        <p:blipFill>
          <a:blip r:embed="rId2" cstate="print"/>
          <a:srcRect/>
          <a:stretch>
            <a:fillRect/>
          </a:stretch>
        </p:blipFill>
        <p:spPr bwMode="auto">
          <a:xfrm>
            <a:off x="5328153" y="1524001"/>
            <a:ext cx="1222131" cy="1114425"/>
          </a:xfrm>
          <a:prstGeom prst="rect">
            <a:avLst/>
          </a:prstGeom>
          <a:ln>
            <a:noFill/>
          </a:ln>
          <a:effectLst>
            <a:outerShdw blurRad="292100" dist="139700" dir="2700000" algn="tl" rotWithShape="0">
              <a:srgbClr val="333333">
                <a:alpha val="65000"/>
              </a:srgbClr>
            </a:outerShdw>
          </a:effectLst>
        </p:spPr>
      </p:pic>
      <p:pic>
        <p:nvPicPr>
          <p:cNvPr id="10254" name="Picture 14"/>
          <p:cNvPicPr>
            <a:picLocks noChangeAspect="1" noChangeArrowheads="1"/>
          </p:cNvPicPr>
          <p:nvPr/>
        </p:nvPicPr>
        <p:blipFill>
          <a:blip r:embed="rId3" cstate="print"/>
          <a:srcRect/>
          <a:stretch>
            <a:fillRect/>
          </a:stretch>
        </p:blipFill>
        <p:spPr bwMode="auto">
          <a:xfrm>
            <a:off x="5345737" y="5334000"/>
            <a:ext cx="1204546" cy="1127125"/>
          </a:xfrm>
          <a:prstGeom prst="rect">
            <a:avLst/>
          </a:prstGeom>
          <a:ln>
            <a:noFill/>
          </a:ln>
          <a:effectLst>
            <a:outerShdw blurRad="292100" dist="139700" dir="2700000" algn="tl" rotWithShape="0">
              <a:srgbClr val="333333">
                <a:alpha val="65000"/>
              </a:srgbClr>
            </a:outerShdw>
          </a:effectLst>
        </p:spPr>
      </p:pic>
      <p:pic>
        <p:nvPicPr>
          <p:cNvPr id="10255" name="Picture 15"/>
          <p:cNvPicPr>
            <a:picLocks noChangeAspect="1" noChangeArrowheads="1"/>
          </p:cNvPicPr>
          <p:nvPr/>
        </p:nvPicPr>
        <p:blipFill>
          <a:blip r:embed="rId4"/>
          <a:srcRect/>
          <a:stretch>
            <a:fillRect/>
          </a:stretch>
        </p:blipFill>
        <p:spPr bwMode="auto">
          <a:xfrm>
            <a:off x="6682168" y="5334000"/>
            <a:ext cx="2110169" cy="1114425"/>
          </a:xfrm>
          <a:prstGeom prst="rect">
            <a:avLst/>
          </a:prstGeom>
          <a:ln>
            <a:noFill/>
          </a:ln>
          <a:effectLst>
            <a:outerShdw blurRad="292100" dist="139700" dir="2700000" algn="tl" rotWithShape="0">
              <a:srgbClr val="333333">
                <a:alpha val="65000"/>
              </a:srgbClr>
            </a:outerShdw>
          </a:effectLst>
        </p:spPr>
      </p:pic>
      <p:pic>
        <p:nvPicPr>
          <p:cNvPr id="10256" name="Picture 16"/>
          <p:cNvPicPr>
            <a:picLocks noChangeAspect="1" noChangeArrowheads="1"/>
          </p:cNvPicPr>
          <p:nvPr/>
        </p:nvPicPr>
        <p:blipFill>
          <a:blip r:embed="rId5" cstate="print"/>
          <a:srcRect/>
          <a:stretch>
            <a:fillRect/>
          </a:stretch>
        </p:blipFill>
        <p:spPr bwMode="auto">
          <a:xfrm>
            <a:off x="5328153" y="3905242"/>
            <a:ext cx="1221520" cy="1143008"/>
          </a:xfrm>
          <a:prstGeom prst="rect">
            <a:avLst/>
          </a:prstGeom>
          <a:ln>
            <a:noFill/>
          </a:ln>
          <a:effectLst>
            <a:outerShdw blurRad="292100" dist="139700" dir="2700000" algn="tl" rotWithShape="0">
              <a:srgbClr val="333333">
                <a:alpha val="65000"/>
              </a:srgbClr>
            </a:outerShdw>
          </a:effectLst>
        </p:spPr>
      </p:pic>
      <p:pic>
        <p:nvPicPr>
          <p:cNvPr id="20" name="Picture 19" descr="1439417452_5645c73fc6.jpg"/>
          <p:cNvPicPr>
            <a:picLocks noChangeAspect="1"/>
          </p:cNvPicPr>
          <p:nvPr/>
        </p:nvPicPr>
        <p:blipFill>
          <a:blip r:embed="rId6"/>
          <a:srcRect r="27051"/>
          <a:stretch>
            <a:fillRect/>
          </a:stretch>
        </p:blipFill>
        <p:spPr>
          <a:xfrm>
            <a:off x="6682168" y="1524000"/>
            <a:ext cx="2110169" cy="3524250"/>
          </a:xfrm>
          <a:prstGeom prst="rect">
            <a:avLst/>
          </a:prstGeom>
          <a:ln>
            <a:noFill/>
          </a:ln>
          <a:effectLst>
            <a:outerShdw blurRad="292100" dist="139700" dir="2700000" algn="tl" rotWithShape="0">
              <a:srgbClr val="333333">
                <a:alpha val="65000"/>
              </a:srgbClr>
            </a:outerShdw>
          </a:effectLst>
        </p:spPr>
      </p:pic>
      <p:pic>
        <p:nvPicPr>
          <p:cNvPr id="21" name="Picture 6" descr="dscf0060"/>
          <p:cNvPicPr>
            <a:picLocks noChangeAspect="1" noChangeArrowheads="1"/>
          </p:cNvPicPr>
          <p:nvPr/>
        </p:nvPicPr>
        <p:blipFill>
          <a:blip r:embed="rId7" cstate="print"/>
          <a:srcRect/>
          <a:stretch>
            <a:fillRect/>
          </a:stretch>
        </p:blipFill>
        <p:spPr bwMode="auto">
          <a:xfrm>
            <a:off x="5328153" y="2772731"/>
            <a:ext cx="1230782" cy="998207"/>
          </a:xfrm>
          <a:prstGeom prst="rect">
            <a:avLst/>
          </a:prstGeom>
          <a:ln>
            <a:noFill/>
          </a:ln>
          <a:effectLst>
            <a:outerShdw blurRad="292100" dist="139700" dir="2700000" algn="tl" rotWithShape="0">
              <a:srgbClr val="333333">
                <a:alpha val="65000"/>
              </a:srgbClr>
            </a:outerShdw>
          </a:effectLst>
        </p:spPr>
      </p:pic>
      <p:sp>
        <p:nvSpPr>
          <p:cNvPr id="10" name="Title 1"/>
          <p:cNvSpPr txBox="1">
            <a:spLocks/>
          </p:cNvSpPr>
          <p:nvPr/>
        </p:nvSpPr>
        <p:spPr>
          <a:xfrm>
            <a:off x="228600" y="2514600"/>
            <a:ext cx="4953000" cy="1828800"/>
          </a:xfrm>
          <a:prstGeom prst="rect">
            <a:avLst/>
          </a:prstGeom>
          <a:solidFill>
            <a:schemeClr val="bg1"/>
          </a:solidFill>
        </p:spPr>
        <p:txBody>
          <a:bodyPr vert="horz" lIns="91440" tIns="45720" rIns="91440" bIns="45720" rtlCol="0" anchor="ctr">
            <a:normAutofit fontScale="97500"/>
          </a:bodyPr>
          <a:lstStyle/>
          <a:p>
            <a:pPr algn="ctr"/>
            <a:endParaRPr lang="en-US" sz="2000" b="1" dirty="0" smtClean="0">
              <a:ea typeface="Times New Roman"/>
            </a:endParaRPr>
          </a:p>
          <a:p>
            <a:pPr algn="ctr"/>
            <a:r>
              <a:rPr lang="en-US" sz="2000" b="1" dirty="0" smtClean="0">
                <a:ea typeface="Times New Roman"/>
              </a:rPr>
              <a:t>KULIAH -11</a:t>
            </a:r>
          </a:p>
          <a:p>
            <a:pPr algn="ctr"/>
            <a:r>
              <a:rPr lang="id-ID" sz="2000" b="1" dirty="0" smtClean="0">
                <a:ea typeface="Times New Roman"/>
              </a:rPr>
              <a:t>REVITALISASI </a:t>
            </a:r>
            <a:r>
              <a:rPr lang="en-US" sz="2000" b="1" dirty="0" smtClean="0">
                <a:ea typeface="Times New Roman"/>
              </a:rPr>
              <a:t> KAWASAN </a:t>
            </a:r>
          </a:p>
          <a:p>
            <a:pPr algn="ctr"/>
            <a:r>
              <a:rPr lang="en-US" sz="2000" b="1" dirty="0" smtClean="0">
                <a:ea typeface="Times New Roman"/>
              </a:rPr>
              <a:t>PERMUKIMAN BESEJARAH</a:t>
            </a:r>
          </a:p>
          <a:p>
            <a:pPr algn="ctr"/>
            <a:r>
              <a:rPr lang="en-US" sz="1600" b="1" dirty="0" smtClean="0">
                <a:ea typeface="Times New Roman"/>
              </a:rPr>
              <a:t>KASUS: KAWASAN PERMUKIMAN BERSEJARAH </a:t>
            </a:r>
          </a:p>
          <a:p>
            <a:pPr algn="ctr"/>
            <a:r>
              <a:rPr lang="en-US" sz="1600" b="1" dirty="0" smtClean="0">
                <a:ea typeface="Times New Roman"/>
              </a:rPr>
              <a:t>DI KOTA SURAKARTA </a:t>
            </a:r>
            <a:endParaRPr lang="id-ID" sz="1600" b="1" dirty="0" smtClean="0">
              <a:ea typeface="Times New Roman"/>
            </a:endParaRPr>
          </a:p>
          <a:p>
            <a:pPr algn="ctr"/>
            <a:endParaRPr lang="en-US" sz="2000" b="1" dirty="0" smtClean="0">
              <a:ea typeface="Times New Roman"/>
            </a:endParaRPr>
          </a:p>
          <a:p>
            <a:pPr algn="ctr"/>
            <a:endParaRPr lang="en-US" sz="2000" b="1" dirty="0" smtClean="0">
              <a:ea typeface="Times New Roman"/>
            </a:endParaRPr>
          </a:p>
        </p:txBody>
      </p:sp>
      <p:sp>
        <p:nvSpPr>
          <p:cNvPr id="13" name="Title 1"/>
          <p:cNvSpPr txBox="1">
            <a:spLocks/>
          </p:cNvSpPr>
          <p:nvPr/>
        </p:nvSpPr>
        <p:spPr>
          <a:xfrm>
            <a:off x="457200" y="155448"/>
            <a:ext cx="8229600" cy="1252728"/>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700" b="1" i="0" u="none" strike="noStrike" kern="1200" cap="none" spc="0" normalizeH="0" baseline="0" noProof="0" smtClean="0">
                <a:ln>
                  <a:noFill/>
                </a:ln>
                <a:solidFill>
                  <a:schemeClr val="accent1">
                    <a:satMod val="150000"/>
                  </a:schemeClr>
                </a:solidFill>
                <a:effectLst/>
                <a:uLnTx/>
                <a:uFillTx/>
                <a:latin typeface="+mj-lt"/>
                <a:ea typeface="+mj-ea"/>
                <a:cs typeface="+mj-cs"/>
              </a:rPr>
              <a:t>    </a:t>
            </a:r>
            <a:endParaRPr kumimoji="0" lang="en-US" sz="47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14" name="Picture 2" descr="kop-soal2"/>
          <p:cNvPicPr>
            <a:picLocks noChangeAspect="1" noChangeArrowheads="1"/>
          </p:cNvPicPr>
          <p:nvPr/>
        </p:nvPicPr>
        <p:blipFill>
          <a:blip r:embed="rId8"/>
          <a:srcRect b="71071"/>
          <a:stretch>
            <a:fillRect/>
          </a:stretch>
        </p:blipFill>
        <p:spPr bwMode="auto">
          <a:xfrm>
            <a:off x="1143000" y="373352"/>
            <a:ext cx="7239000" cy="998248"/>
          </a:xfrm>
          <a:prstGeom prst="rect">
            <a:avLst/>
          </a:prstGeom>
          <a:noFill/>
          <a:ln w="9525">
            <a:noFill/>
            <a:miter lim="800000"/>
            <a:headEnd/>
            <a:tailEnd/>
          </a:ln>
        </p:spPr>
      </p:pic>
      <p:sp>
        <p:nvSpPr>
          <p:cNvPr id="15" name="TextBox 14"/>
          <p:cNvSpPr txBox="1"/>
          <p:nvPr/>
        </p:nvSpPr>
        <p:spPr>
          <a:xfrm>
            <a:off x="2092124" y="457200"/>
            <a:ext cx="4915383" cy="830997"/>
          </a:xfrm>
          <a:prstGeom prst="rect">
            <a:avLst/>
          </a:prstGeom>
          <a:noFill/>
        </p:spPr>
        <p:txBody>
          <a:bodyPr wrap="square" rtlCol="0">
            <a:spAutoFit/>
          </a:bodyPr>
          <a:lstStyle/>
          <a:p>
            <a:pPr algn="ctr"/>
            <a:r>
              <a:rPr lang="en-US" sz="1600" b="1" dirty="0" smtClean="0">
                <a:solidFill>
                  <a:schemeClr val="bg1"/>
                </a:solidFill>
              </a:rPr>
              <a:t>UNIVERSITAS INDONUSA ESA UNGGUL</a:t>
            </a:r>
          </a:p>
          <a:p>
            <a:pPr algn="ctr"/>
            <a:r>
              <a:rPr lang="en-US" sz="1600" b="1" dirty="0" smtClean="0">
                <a:solidFill>
                  <a:schemeClr val="bg1"/>
                </a:solidFill>
              </a:rPr>
              <a:t>FAKULTAS TEKNIK</a:t>
            </a:r>
          </a:p>
          <a:p>
            <a:pPr algn="ctr"/>
            <a:r>
              <a:rPr lang="en-US" sz="1600" b="1" dirty="0" smtClean="0">
                <a:solidFill>
                  <a:schemeClr val="bg1"/>
                </a:solidFill>
              </a:rPr>
              <a:t>JURUSAN PERENCANAAN WILAYAH DAN KOTA</a:t>
            </a:r>
            <a:endParaRPr lang="en-US" sz="1600" b="1"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219777" y="1785926"/>
            <a:ext cx="8704446" cy="4181488"/>
            <a:chOff x="1054100" y="2552700"/>
            <a:chExt cx="8539163" cy="3200400"/>
          </a:xfrm>
        </p:grpSpPr>
        <p:pic>
          <p:nvPicPr>
            <p:cNvPr id="90114" name="Picture 2"/>
            <p:cNvPicPr>
              <a:picLocks noChangeAspect="1" noChangeArrowheads="1"/>
            </p:cNvPicPr>
            <p:nvPr/>
          </p:nvPicPr>
          <p:blipFill>
            <a:blip r:embed="rId2"/>
            <a:srcRect l="308" t="822" r="616"/>
            <a:stretch>
              <a:fillRect/>
            </a:stretch>
          </p:blipFill>
          <p:spPr bwMode="auto">
            <a:xfrm>
              <a:off x="1054100" y="2552700"/>
              <a:ext cx="8539163" cy="3200400"/>
            </a:xfrm>
            <a:prstGeom prst="rect">
              <a:avLst/>
            </a:prstGeom>
            <a:noFill/>
            <a:ln w="9525">
              <a:noFill/>
              <a:miter lim="800000"/>
              <a:headEnd/>
              <a:tailEnd/>
            </a:ln>
          </p:spPr>
        </p:pic>
        <p:sp>
          <p:nvSpPr>
            <p:cNvPr id="90117" name="Text Box 5"/>
            <p:cNvSpPr txBox="1">
              <a:spLocks noChangeArrowheads="1"/>
            </p:cNvSpPr>
            <p:nvPr/>
          </p:nvSpPr>
          <p:spPr bwMode="auto">
            <a:xfrm>
              <a:off x="4283075" y="4705350"/>
              <a:ext cx="1133475" cy="263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chemeClr val="tx1"/>
                  </a:solidFill>
                  <a:effectLst/>
                  <a:latin typeface="Segoe UI" pitchFamily="34" charset="0"/>
                  <a:cs typeface="Arial" pitchFamily="34" charset="0"/>
                </a:rPr>
                <a:t>Surakarta</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90119" name="Text Box 7"/>
            <p:cNvSpPr txBox="1">
              <a:spLocks noChangeArrowheads="1"/>
            </p:cNvSpPr>
            <p:nvPr/>
          </p:nvSpPr>
          <p:spPr bwMode="auto">
            <a:xfrm>
              <a:off x="3575050" y="3857625"/>
              <a:ext cx="1135063" cy="263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chemeClr val="tx1"/>
                  </a:solidFill>
                  <a:effectLst/>
                  <a:latin typeface="Segoe UI" pitchFamily="34" charset="0"/>
                  <a:cs typeface="Arial" pitchFamily="34" charset="0"/>
                </a:rPr>
                <a:t>Pangkal Pinang</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90120" name="Text Box 8"/>
            <p:cNvSpPr txBox="1">
              <a:spLocks noChangeArrowheads="1"/>
            </p:cNvSpPr>
            <p:nvPr/>
          </p:nvSpPr>
          <p:spPr bwMode="auto">
            <a:xfrm>
              <a:off x="3952875" y="4533900"/>
              <a:ext cx="1133475" cy="263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chemeClr val="tx1"/>
                  </a:solidFill>
                  <a:effectLst/>
                  <a:latin typeface="Segoe UI" pitchFamily="34" charset="0"/>
                  <a:cs typeface="Arial" pitchFamily="34" charset="0"/>
                </a:rPr>
                <a:t>Kudus</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90121" name="Oval 9"/>
            <p:cNvSpPr>
              <a:spLocks noChangeArrowheads="1"/>
            </p:cNvSpPr>
            <p:nvPr/>
          </p:nvSpPr>
          <p:spPr bwMode="auto">
            <a:xfrm>
              <a:off x="4286250" y="4651375"/>
              <a:ext cx="85725" cy="85725"/>
            </a:xfrm>
            <a:prstGeom prst="ellipse">
              <a:avLst/>
            </a:prstGeom>
            <a:solidFill>
              <a:srgbClr val="FFFFFF">
                <a:alpha val="50000"/>
              </a:srgbClr>
            </a:solidFill>
            <a:ln w="28575">
              <a:solidFill>
                <a:srgbClr val="FF6600"/>
              </a:solidFill>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5" name="Title 1"/>
          <p:cNvSpPr>
            <a:spLocks noGrp="1"/>
          </p:cNvSpPr>
          <p:nvPr>
            <p:ph type="title"/>
          </p:nvPr>
        </p:nvSpPr>
        <p:spPr>
          <a:xfrm>
            <a:off x="747319" y="357166"/>
            <a:ext cx="8110961" cy="838200"/>
          </a:xfrm>
        </p:spPr>
        <p:txBody>
          <a:bodyPr/>
          <a:lstStyle/>
          <a:p>
            <a:pPr lvl="1" eaLnBrk="1" hangingPunct="1">
              <a:defRPr/>
            </a:pPr>
            <a:r>
              <a:rPr lang="id-ID" sz="3000" b="1" kern="1200" cap="all" dirty="0" smtClean="0">
                <a:solidFill>
                  <a:schemeClr val="tx1"/>
                </a:solidFill>
                <a:effectLst>
                  <a:reflection blurRad="12700" stA="34000" endA="740" endPos="53000" dir="5400000" sy="-100000" algn="bl" rotWithShape="0"/>
                </a:effectLst>
                <a:latin typeface="Segoe UI" pitchFamily="34" charset="0"/>
                <a:ea typeface="+mj-ea"/>
                <a:cs typeface="Segoe UI" pitchFamily="34" charset="0"/>
              </a:rPr>
              <a:t>Lingkup lokasi kegiatan</a:t>
            </a:r>
            <a:endParaRPr lang="en-US" sz="3000" b="1" kern="1200" cap="all" dirty="0">
              <a:solidFill>
                <a:schemeClr val="tx1"/>
              </a:solidFill>
              <a:effectLst>
                <a:reflection blurRad="12700" stA="34000" endA="740" endPos="53000" dir="5400000" sy="-100000" algn="bl" rotWithShape="0"/>
              </a:effectLst>
              <a:latin typeface="Segoe UI" pitchFamily="34" charset="0"/>
              <a:ea typeface="+mj-ea"/>
              <a:cs typeface="Segoe U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549491" y="1500174"/>
            <a:ext cx="8229600" cy="2889254"/>
          </a:xfrm>
        </p:spPr>
        <p:txBody>
          <a:bodyPr/>
          <a:lstStyle/>
          <a:p>
            <a:pPr>
              <a:buFont typeface="Wingdings 2" pitchFamily="18" charset="2"/>
              <a:buNone/>
            </a:pPr>
            <a:r>
              <a:rPr lang="en-US" sz="2400" b="1" dirty="0" err="1" smtClean="0">
                <a:latin typeface="Segoe UI" pitchFamily="34" charset="0"/>
                <a:ea typeface="Segoe UI" pitchFamily="34" charset="0"/>
                <a:cs typeface="Segoe UI" pitchFamily="34" charset="0"/>
              </a:rPr>
              <a:t>Kriteria</a:t>
            </a:r>
            <a:r>
              <a:rPr lang="en-US" sz="2400" b="1" dirty="0" smtClean="0">
                <a:latin typeface="Segoe UI" pitchFamily="34" charset="0"/>
                <a:ea typeface="Segoe UI" pitchFamily="34" charset="0"/>
                <a:cs typeface="Segoe UI" pitchFamily="34" charset="0"/>
              </a:rPr>
              <a:t> </a:t>
            </a:r>
            <a:r>
              <a:rPr lang="en-US" sz="2400" b="1" dirty="0" err="1" smtClean="0">
                <a:latin typeface="Segoe UI" pitchFamily="34" charset="0"/>
                <a:ea typeface="Segoe UI" pitchFamily="34" charset="0"/>
                <a:cs typeface="Segoe UI" pitchFamily="34" charset="0"/>
              </a:rPr>
              <a:t>dan</a:t>
            </a:r>
            <a:r>
              <a:rPr lang="en-US" sz="2400" b="1" dirty="0" smtClean="0">
                <a:latin typeface="Segoe UI" pitchFamily="34" charset="0"/>
                <a:ea typeface="Segoe UI" pitchFamily="34" charset="0"/>
                <a:cs typeface="Segoe UI" pitchFamily="34" charset="0"/>
              </a:rPr>
              <a:t> </a:t>
            </a:r>
            <a:r>
              <a:rPr lang="en-US" sz="2400" b="1" dirty="0" err="1" smtClean="0">
                <a:latin typeface="Segoe UI" pitchFamily="34" charset="0"/>
                <a:ea typeface="Segoe UI" pitchFamily="34" charset="0"/>
                <a:cs typeface="Segoe UI" pitchFamily="34" charset="0"/>
              </a:rPr>
              <a:t>Variabel</a:t>
            </a:r>
            <a:r>
              <a:rPr lang="en-US" sz="2400" b="1" dirty="0" smtClean="0">
                <a:latin typeface="Segoe UI" pitchFamily="34" charset="0"/>
                <a:ea typeface="Segoe UI" pitchFamily="34" charset="0"/>
                <a:cs typeface="Segoe UI" pitchFamily="34" charset="0"/>
              </a:rPr>
              <a:t> </a:t>
            </a:r>
            <a:r>
              <a:rPr lang="en-US" sz="2400" b="1" dirty="0" err="1" smtClean="0">
                <a:latin typeface="Segoe UI" pitchFamily="34" charset="0"/>
                <a:ea typeface="Segoe UI" pitchFamily="34" charset="0"/>
                <a:cs typeface="Segoe UI" pitchFamily="34" charset="0"/>
              </a:rPr>
              <a:t>Penilaian</a:t>
            </a:r>
            <a:endParaRPr lang="en-US" sz="2400" b="1" dirty="0" smtClean="0">
              <a:latin typeface="Segoe UI" pitchFamily="34" charset="0"/>
              <a:ea typeface="Segoe UI" pitchFamily="34" charset="0"/>
              <a:cs typeface="Segoe UI" pitchFamily="34" charset="0"/>
            </a:endParaRPr>
          </a:p>
          <a:p>
            <a:pPr marL="0" indent="0">
              <a:buFont typeface="Wingdings 2" pitchFamily="18" charset="2"/>
              <a:buNone/>
            </a:pPr>
            <a:r>
              <a:rPr lang="en-US" sz="2000" b="1" dirty="0" err="1" smtClean="0">
                <a:latin typeface="Segoe UI" pitchFamily="34" charset="0"/>
                <a:ea typeface="Segoe UI" pitchFamily="34" charset="0"/>
                <a:cs typeface="Segoe UI" pitchFamily="34" charset="0"/>
              </a:rPr>
              <a:t>Dalam</a:t>
            </a:r>
            <a:r>
              <a:rPr lang="en-US" sz="2000" b="1" dirty="0" smtClean="0">
                <a:latin typeface="Segoe UI" pitchFamily="34" charset="0"/>
                <a:ea typeface="Segoe UI" pitchFamily="34" charset="0"/>
                <a:cs typeface="Segoe UI" pitchFamily="34" charset="0"/>
              </a:rPr>
              <a:t> </a:t>
            </a:r>
            <a:r>
              <a:rPr lang="en-US" sz="2000" b="1" dirty="0" err="1" smtClean="0">
                <a:latin typeface="Segoe UI" pitchFamily="34" charset="0"/>
                <a:ea typeface="Segoe UI" pitchFamily="34" charset="0"/>
                <a:cs typeface="Segoe UI" pitchFamily="34" charset="0"/>
              </a:rPr>
              <a:t>mengidentifikasi</a:t>
            </a:r>
            <a:r>
              <a:rPr lang="en-US" sz="2000" b="1" dirty="0" smtClean="0">
                <a:latin typeface="Segoe UI" pitchFamily="34" charset="0"/>
                <a:ea typeface="Segoe UI" pitchFamily="34" charset="0"/>
                <a:cs typeface="Segoe UI" pitchFamily="34" charset="0"/>
              </a:rPr>
              <a:t> </a:t>
            </a:r>
            <a:r>
              <a:rPr lang="en-US" sz="2000" b="1" dirty="0" err="1" smtClean="0">
                <a:latin typeface="Segoe UI" pitchFamily="34" charset="0"/>
                <a:ea typeface="Segoe UI" pitchFamily="34" charset="0"/>
                <a:cs typeface="Segoe UI" pitchFamily="34" charset="0"/>
              </a:rPr>
              <a:t>kawasan</a:t>
            </a:r>
            <a:r>
              <a:rPr lang="en-US" sz="2000" b="1" dirty="0" smtClean="0">
                <a:latin typeface="Segoe UI" pitchFamily="34" charset="0"/>
                <a:ea typeface="Segoe UI" pitchFamily="34" charset="0"/>
                <a:cs typeface="Segoe UI" pitchFamily="34" charset="0"/>
              </a:rPr>
              <a:t> yang </a:t>
            </a:r>
            <a:r>
              <a:rPr lang="en-US" sz="2000" b="1" dirty="0" err="1" smtClean="0">
                <a:latin typeface="Segoe UI" pitchFamily="34" charset="0"/>
                <a:ea typeface="Segoe UI" pitchFamily="34" charset="0"/>
                <a:cs typeface="Segoe UI" pitchFamily="34" charset="0"/>
              </a:rPr>
              <a:t>akan</a:t>
            </a:r>
            <a:r>
              <a:rPr lang="en-US" sz="2000" b="1" dirty="0" smtClean="0">
                <a:latin typeface="Segoe UI" pitchFamily="34" charset="0"/>
                <a:ea typeface="Segoe UI" pitchFamily="34" charset="0"/>
                <a:cs typeface="Segoe UI" pitchFamily="34" charset="0"/>
              </a:rPr>
              <a:t> </a:t>
            </a:r>
            <a:r>
              <a:rPr lang="en-US" sz="2000" b="1" dirty="0" err="1" smtClean="0">
                <a:latin typeface="Segoe UI" pitchFamily="34" charset="0"/>
                <a:ea typeface="Segoe UI" pitchFamily="34" charset="0"/>
                <a:cs typeface="Segoe UI" pitchFamily="34" charset="0"/>
              </a:rPr>
              <a:t>di</a:t>
            </a:r>
            <a:r>
              <a:rPr lang="en-US" sz="2000" b="1" dirty="0" smtClean="0">
                <a:latin typeface="Segoe UI" pitchFamily="34" charset="0"/>
                <a:ea typeface="Segoe UI" pitchFamily="34" charset="0"/>
                <a:cs typeface="Segoe UI" pitchFamily="34" charset="0"/>
              </a:rPr>
              <a:t> </a:t>
            </a:r>
            <a:r>
              <a:rPr lang="en-US" sz="2000" b="1" dirty="0" err="1" smtClean="0">
                <a:latin typeface="Segoe UI" pitchFamily="34" charset="0"/>
                <a:ea typeface="Segoe UI" pitchFamily="34" charset="0"/>
                <a:cs typeface="Segoe UI" pitchFamily="34" charset="0"/>
              </a:rPr>
              <a:t>tata</a:t>
            </a:r>
            <a:r>
              <a:rPr lang="en-US" sz="2000" b="1" dirty="0" smtClean="0">
                <a:latin typeface="Segoe UI" pitchFamily="34" charset="0"/>
                <a:ea typeface="Segoe UI" pitchFamily="34" charset="0"/>
                <a:cs typeface="Segoe UI" pitchFamily="34" charset="0"/>
              </a:rPr>
              <a:t> </a:t>
            </a:r>
            <a:r>
              <a:rPr lang="en-US" sz="2000" b="1" dirty="0" err="1" smtClean="0">
                <a:latin typeface="Segoe UI" pitchFamily="34" charset="0"/>
                <a:ea typeface="Segoe UI" pitchFamily="34" charset="0"/>
                <a:cs typeface="Segoe UI" pitchFamily="34" charset="0"/>
              </a:rPr>
              <a:t>dan</a:t>
            </a:r>
            <a:r>
              <a:rPr lang="en-US" sz="2000" b="1" dirty="0" smtClean="0">
                <a:latin typeface="Segoe UI" pitchFamily="34" charset="0"/>
                <a:ea typeface="Segoe UI" pitchFamily="34" charset="0"/>
                <a:cs typeface="Segoe UI" pitchFamily="34" charset="0"/>
              </a:rPr>
              <a:t> </a:t>
            </a:r>
            <a:r>
              <a:rPr lang="en-US" sz="2000" b="1" dirty="0" err="1" smtClean="0">
                <a:latin typeface="Segoe UI" pitchFamily="34" charset="0"/>
                <a:ea typeface="Segoe UI" pitchFamily="34" charset="0"/>
                <a:cs typeface="Segoe UI" pitchFamily="34" charset="0"/>
              </a:rPr>
              <a:t>di</a:t>
            </a:r>
            <a:r>
              <a:rPr lang="en-US" sz="2000" b="1" dirty="0" smtClean="0">
                <a:latin typeface="Segoe UI" pitchFamily="34" charset="0"/>
                <a:ea typeface="Segoe UI" pitchFamily="34" charset="0"/>
                <a:cs typeface="Segoe UI" pitchFamily="34" charset="0"/>
              </a:rPr>
              <a:t> </a:t>
            </a:r>
            <a:r>
              <a:rPr lang="en-US" sz="2000" b="1" dirty="0" err="1" smtClean="0">
                <a:latin typeface="Segoe UI" pitchFamily="34" charset="0"/>
                <a:ea typeface="Segoe UI" pitchFamily="34" charset="0"/>
                <a:cs typeface="Segoe UI" pitchFamily="34" charset="0"/>
              </a:rPr>
              <a:t>revitalisasi</a:t>
            </a:r>
            <a:r>
              <a:rPr lang="en-US" sz="2000" b="1" dirty="0" smtClean="0">
                <a:latin typeface="Segoe UI" pitchFamily="34" charset="0"/>
                <a:ea typeface="Segoe UI" pitchFamily="34" charset="0"/>
                <a:cs typeface="Segoe UI" pitchFamily="34" charset="0"/>
              </a:rPr>
              <a:t> s</a:t>
            </a:r>
            <a:r>
              <a:rPr lang="id-ID" sz="2000" b="1" dirty="0" smtClean="0">
                <a:latin typeface="Segoe UI" pitchFamily="34" charset="0"/>
                <a:ea typeface="Segoe UI" pitchFamily="34" charset="0"/>
                <a:cs typeface="Segoe UI" pitchFamily="34" charset="0"/>
              </a:rPr>
              <a:t>e</a:t>
            </a:r>
            <a:r>
              <a:rPr lang="en-US" sz="2000" b="1" dirty="0" err="1" smtClean="0">
                <a:latin typeface="Segoe UI" pitchFamily="34" charset="0"/>
                <a:ea typeface="Segoe UI" pitchFamily="34" charset="0"/>
                <a:cs typeface="Segoe UI" pitchFamily="34" charset="0"/>
              </a:rPr>
              <a:t>tidaknya</a:t>
            </a:r>
            <a:r>
              <a:rPr lang="en-US" sz="2000" b="1" dirty="0" smtClean="0">
                <a:latin typeface="Segoe UI" pitchFamily="34" charset="0"/>
                <a:ea typeface="Segoe UI" pitchFamily="34" charset="0"/>
                <a:cs typeface="Segoe UI" pitchFamily="34" charset="0"/>
              </a:rPr>
              <a:t> </a:t>
            </a:r>
            <a:r>
              <a:rPr lang="en-US" sz="2000" b="1" dirty="0" err="1" smtClean="0">
                <a:latin typeface="Segoe UI" pitchFamily="34" charset="0"/>
                <a:ea typeface="Segoe UI" pitchFamily="34" charset="0"/>
                <a:cs typeface="Segoe UI" pitchFamily="34" charset="0"/>
              </a:rPr>
              <a:t>terdapat</a:t>
            </a:r>
            <a:r>
              <a:rPr lang="en-US" sz="2000" b="1" dirty="0" smtClean="0">
                <a:latin typeface="Segoe UI" pitchFamily="34" charset="0"/>
                <a:ea typeface="Segoe UI" pitchFamily="34" charset="0"/>
                <a:cs typeface="Segoe UI" pitchFamily="34" charset="0"/>
              </a:rPr>
              <a:t> 4 (</a:t>
            </a:r>
            <a:r>
              <a:rPr lang="en-US" sz="2000" b="1" dirty="0" err="1" smtClean="0">
                <a:latin typeface="Segoe UI" pitchFamily="34" charset="0"/>
                <a:ea typeface="Segoe UI" pitchFamily="34" charset="0"/>
                <a:cs typeface="Segoe UI" pitchFamily="34" charset="0"/>
              </a:rPr>
              <a:t>empat</a:t>
            </a:r>
            <a:r>
              <a:rPr lang="en-US" sz="2000" b="1" dirty="0" smtClean="0">
                <a:latin typeface="Segoe UI" pitchFamily="34" charset="0"/>
                <a:ea typeface="Segoe UI" pitchFamily="34" charset="0"/>
                <a:cs typeface="Segoe UI" pitchFamily="34" charset="0"/>
              </a:rPr>
              <a:t>) </a:t>
            </a:r>
            <a:r>
              <a:rPr lang="en-US" sz="2000" b="1" dirty="0" err="1" smtClean="0">
                <a:latin typeface="Segoe UI" pitchFamily="34" charset="0"/>
                <a:ea typeface="Segoe UI" pitchFamily="34" charset="0"/>
                <a:cs typeface="Segoe UI" pitchFamily="34" charset="0"/>
              </a:rPr>
              <a:t>kriteria</a:t>
            </a:r>
            <a:r>
              <a:rPr lang="en-US" sz="2000" b="1" dirty="0" smtClean="0">
                <a:latin typeface="Segoe UI" pitchFamily="34" charset="0"/>
                <a:ea typeface="Segoe UI" pitchFamily="34" charset="0"/>
                <a:cs typeface="Segoe UI" pitchFamily="34" charset="0"/>
              </a:rPr>
              <a:t> yang </a:t>
            </a:r>
            <a:r>
              <a:rPr lang="en-US" sz="2000" b="1" dirty="0" err="1" smtClean="0">
                <a:latin typeface="Segoe UI" pitchFamily="34" charset="0"/>
                <a:ea typeface="Segoe UI" pitchFamily="34" charset="0"/>
                <a:cs typeface="Segoe UI" pitchFamily="34" charset="0"/>
              </a:rPr>
              <a:t>dapat</a:t>
            </a:r>
            <a:r>
              <a:rPr lang="en-US" sz="2000" b="1" dirty="0" smtClean="0">
                <a:latin typeface="Segoe UI" pitchFamily="34" charset="0"/>
                <a:ea typeface="Segoe UI" pitchFamily="34" charset="0"/>
                <a:cs typeface="Segoe UI" pitchFamily="34" charset="0"/>
              </a:rPr>
              <a:t> </a:t>
            </a:r>
            <a:r>
              <a:rPr lang="en-US" sz="2000" b="1" dirty="0" err="1" smtClean="0">
                <a:latin typeface="Segoe UI" pitchFamily="34" charset="0"/>
                <a:ea typeface="Segoe UI" pitchFamily="34" charset="0"/>
                <a:cs typeface="Segoe UI" pitchFamily="34" charset="0"/>
              </a:rPr>
              <a:t>dipergunakan</a:t>
            </a:r>
            <a:r>
              <a:rPr lang="id-ID" sz="2000" b="1" dirty="0" smtClean="0">
                <a:latin typeface="Segoe UI" pitchFamily="34" charset="0"/>
                <a:ea typeface="Segoe UI" pitchFamily="34" charset="0"/>
                <a:cs typeface="Segoe UI" pitchFamily="34" charset="0"/>
              </a:rPr>
              <a:t>:</a:t>
            </a:r>
            <a:endParaRPr lang="en-US" sz="2000" b="1" dirty="0" smtClean="0">
              <a:latin typeface="Segoe UI" pitchFamily="34" charset="0"/>
              <a:ea typeface="Segoe UI" pitchFamily="34" charset="0"/>
              <a:cs typeface="Segoe UI" pitchFamily="34" charset="0"/>
            </a:endParaRPr>
          </a:p>
          <a:p>
            <a:pPr>
              <a:buClrTx/>
              <a:buSzPct val="100000"/>
              <a:buFont typeface="Wingdings" pitchFamily="2" charset="2"/>
              <a:buChar char="§"/>
            </a:pPr>
            <a:r>
              <a:rPr lang="en-US" sz="2000" b="1" dirty="0" err="1" smtClean="0">
                <a:latin typeface="Segoe UI" pitchFamily="34" charset="0"/>
                <a:ea typeface="Segoe UI" pitchFamily="34" charset="0"/>
                <a:cs typeface="Segoe UI" pitchFamily="34" charset="0"/>
              </a:rPr>
              <a:t>Vitalitas</a:t>
            </a:r>
            <a:r>
              <a:rPr lang="en-US" sz="2000" b="1" dirty="0" smtClean="0">
                <a:latin typeface="Segoe UI" pitchFamily="34" charset="0"/>
                <a:ea typeface="Segoe UI" pitchFamily="34" charset="0"/>
                <a:cs typeface="Segoe UI" pitchFamily="34" charset="0"/>
              </a:rPr>
              <a:t> </a:t>
            </a:r>
            <a:r>
              <a:rPr lang="en-US" sz="2000" b="1" dirty="0" err="1" smtClean="0">
                <a:latin typeface="Segoe UI" pitchFamily="34" charset="0"/>
                <a:ea typeface="Segoe UI" pitchFamily="34" charset="0"/>
                <a:cs typeface="Segoe UI" pitchFamily="34" charset="0"/>
              </a:rPr>
              <a:t>Ekonomi</a:t>
            </a:r>
            <a:endParaRPr lang="en-US" sz="2000" b="1" dirty="0" smtClean="0">
              <a:latin typeface="Segoe UI" pitchFamily="34" charset="0"/>
              <a:ea typeface="Segoe UI" pitchFamily="34" charset="0"/>
              <a:cs typeface="Segoe UI" pitchFamily="34" charset="0"/>
            </a:endParaRPr>
          </a:p>
          <a:p>
            <a:pPr>
              <a:buClrTx/>
              <a:buSzPct val="100000"/>
              <a:buFont typeface="Wingdings" pitchFamily="2" charset="2"/>
              <a:buChar char="§"/>
            </a:pPr>
            <a:r>
              <a:rPr lang="en-US" sz="2000" b="1" dirty="0" err="1" smtClean="0">
                <a:latin typeface="Segoe UI" pitchFamily="34" charset="0"/>
                <a:ea typeface="Segoe UI" pitchFamily="34" charset="0"/>
                <a:cs typeface="Segoe UI" pitchFamily="34" charset="0"/>
              </a:rPr>
              <a:t>Vitalitas</a:t>
            </a:r>
            <a:r>
              <a:rPr lang="en-US" sz="2000" b="1" dirty="0" smtClean="0">
                <a:latin typeface="Segoe UI" pitchFamily="34" charset="0"/>
                <a:ea typeface="Segoe UI" pitchFamily="34" charset="0"/>
                <a:cs typeface="Segoe UI" pitchFamily="34" charset="0"/>
              </a:rPr>
              <a:t> Non-</a:t>
            </a:r>
            <a:r>
              <a:rPr lang="en-US" sz="2000" b="1" dirty="0" err="1" smtClean="0">
                <a:latin typeface="Segoe UI" pitchFamily="34" charset="0"/>
                <a:ea typeface="Segoe UI" pitchFamily="34" charset="0"/>
                <a:cs typeface="Segoe UI" pitchFamily="34" charset="0"/>
              </a:rPr>
              <a:t>ekonomi</a:t>
            </a:r>
            <a:endParaRPr lang="en-US" sz="2000" b="1" dirty="0" smtClean="0">
              <a:latin typeface="Segoe UI" pitchFamily="34" charset="0"/>
              <a:ea typeface="Segoe UI" pitchFamily="34" charset="0"/>
              <a:cs typeface="Segoe UI" pitchFamily="34" charset="0"/>
            </a:endParaRPr>
          </a:p>
          <a:p>
            <a:pPr>
              <a:buClrTx/>
              <a:buSzPct val="100000"/>
              <a:buFont typeface="Wingdings" pitchFamily="2" charset="2"/>
              <a:buChar char="§"/>
            </a:pPr>
            <a:r>
              <a:rPr lang="en-US" sz="2000" b="1" dirty="0" err="1" smtClean="0">
                <a:latin typeface="Segoe UI" pitchFamily="34" charset="0"/>
                <a:ea typeface="Segoe UI" pitchFamily="34" charset="0"/>
                <a:cs typeface="Segoe UI" pitchFamily="34" charset="0"/>
              </a:rPr>
              <a:t>Kondisi</a:t>
            </a:r>
            <a:r>
              <a:rPr lang="en-US" sz="2000" b="1" dirty="0" smtClean="0">
                <a:latin typeface="Segoe UI" pitchFamily="34" charset="0"/>
                <a:ea typeface="Segoe UI" pitchFamily="34" charset="0"/>
                <a:cs typeface="Segoe UI" pitchFamily="34" charset="0"/>
              </a:rPr>
              <a:t> </a:t>
            </a:r>
            <a:r>
              <a:rPr lang="en-US" sz="2000" b="1" dirty="0" err="1" smtClean="0">
                <a:latin typeface="Segoe UI" pitchFamily="34" charset="0"/>
                <a:ea typeface="Segoe UI" pitchFamily="34" charset="0"/>
                <a:cs typeface="Segoe UI" pitchFamily="34" charset="0"/>
              </a:rPr>
              <a:t>Sarana</a:t>
            </a:r>
            <a:r>
              <a:rPr lang="en-US" sz="2000" b="1" dirty="0" smtClean="0">
                <a:latin typeface="Segoe UI" pitchFamily="34" charset="0"/>
                <a:ea typeface="Segoe UI" pitchFamily="34" charset="0"/>
                <a:cs typeface="Segoe UI" pitchFamily="34" charset="0"/>
              </a:rPr>
              <a:t>, </a:t>
            </a:r>
            <a:r>
              <a:rPr lang="en-US" sz="2000" b="1" dirty="0" err="1" smtClean="0">
                <a:latin typeface="Segoe UI" pitchFamily="34" charset="0"/>
                <a:ea typeface="Segoe UI" pitchFamily="34" charset="0"/>
                <a:cs typeface="Segoe UI" pitchFamily="34" charset="0"/>
              </a:rPr>
              <a:t>Prasarana</a:t>
            </a:r>
            <a:r>
              <a:rPr lang="en-US" sz="2000" b="1" dirty="0" smtClean="0">
                <a:latin typeface="Segoe UI" pitchFamily="34" charset="0"/>
                <a:ea typeface="Segoe UI" pitchFamily="34" charset="0"/>
                <a:cs typeface="Segoe UI" pitchFamily="34" charset="0"/>
              </a:rPr>
              <a:t> </a:t>
            </a:r>
            <a:r>
              <a:rPr lang="en-US" sz="2000" b="1" dirty="0" err="1" smtClean="0">
                <a:latin typeface="Segoe UI" pitchFamily="34" charset="0"/>
                <a:ea typeface="Segoe UI" pitchFamily="34" charset="0"/>
                <a:cs typeface="Segoe UI" pitchFamily="34" charset="0"/>
              </a:rPr>
              <a:t>dan</a:t>
            </a:r>
            <a:r>
              <a:rPr lang="en-US" sz="2000" b="1" dirty="0" smtClean="0">
                <a:latin typeface="Segoe UI" pitchFamily="34" charset="0"/>
                <a:ea typeface="Segoe UI" pitchFamily="34" charset="0"/>
                <a:cs typeface="Segoe UI" pitchFamily="34" charset="0"/>
              </a:rPr>
              <a:t> </a:t>
            </a:r>
            <a:r>
              <a:rPr lang="en-US" sz="2000" b="1" dirty="0" err="1" smtClean="0">
                <a:latin typeface="Segoe UI" pitchFamily="34" charset="0"/>
                <a:ea typeface="Segoe UI" pitchFamily="34" charset="0"/>
                <a:cs typeface="Segoe UI" pitchFamily="34" charset="0"/>
              </a:rPr>
              <a:t>Utilitas</a:t>
            </a:r>
            <a:endParaRPr lang="en-US" sz="2000" b="1" dirty="0" smtClean="0">
              <a:latin typeface="Segoe UI" pitchFamily="34" charset="0"/>
              <a:ea typeface="Segoe UI" pitchFamily="34" charset="0"/>
              <a:cs typeface="Segoe UI" pitchFamily="34" charset="0"/>
            </a:endParaRPr>
          </a:p>
          <a:p>
            <a:pPr>
              <a:buClrTx/>
              <a:buSzPct val="100000"/>
              <a:buFont typeface="Wingdings" pitchFamily="2" charset="2"/>
              <a:buChar char="§"/>
            </a:pPr>
            <a:r>
              <a:rPr lang="en-US" sz="2000" b="1" dirty="0" err="1" smtClean="0">
                <a:latin typeface="Segoe UI" pitchFamily="34" charset="0"/>
                <a:ea typeface="Segoe UI" pitchFamily="34" charset="0"/>
                <a:cs typeface="Segoe UI" pitchFamily="34" charset="0"/>
              </a:rPr>
              <a:t>Komitmen</a:t>
            </a:r>
            <a:r>
              <a:rPr lang="en-US" sz="2000" b="1" dirty="0" smtClean="0">
                <a:latin typeface="Segoe UI" pitchFamily="34" charset="0"/>
                <a:ea typeface="Segoe UI" pitchFamily="34" charset="0"/>
                <a:cs typeface="Segoe UI" pitchFamily="34" charset="0"/>
              </a:rPr>
              <a:t> </a:t>
            </a:r>
            <a:r>
              <a:rPr lang="en-US" sz="2000" b="1" dirty="0" err="1" smtClean="0">
                <a:latin typeface="Segoe UI" pitchFamily="34" charset="0"/>
                <a:ea typeface="Segoe UI" pitchFamily="34" charset="0"/>
                <a:cs typeface="Segoe UI" pitchFamily="34" charset="0"/>
              </a:rPr>
              <a:t>Pemerintah</a:t>
            </a:r>
            <a:r>
              <a:rPr lang="en-US" sz="2000" b="1" dirty="0" smtClean="0">
                <a:latin typeface="Segoe UI" pitchFamily="34" charset="0"/>
                <a:ea typeface="Segoe UI" pitchFamily="34" charset="0"/>
                <a:cs typeface="Segoe UI" pitchFamily="34" charset="0"/>
              </a:rPr>
              <a:t> </a:t>
            </a:r>
            <a:r>
              <a:rPr lang="en-US" sz="2000" b="1" dirty="0" err="1" smtClean="0">
                <a:latin typeface="Segoe UI" pitchFamily="34" charset="0"/>
                <a:ea typeface="Segoe UI" pitchFamily="34" charset="0"/>
                <a:cs typeface="Segoe UI" pitchFamily="34" charset="0"/>
              </a:rPr>
              <a:t>Kabupaten</a:t>
            </a:r>
            <a:r>
              <a:rPr lang="en-US" sz="2000" b="1" dirty="0" smtClean="0">
                <a:latin typeface="Segoe UI" pitchFamily="34" charset="0"/>
                <a:ea typeface="Segoe UI" pitchFamily="34" charset="0"/>
                <a:cs typeface="Segoe UI" pitchFamily="34" charset="0"/>
              </a:rPr>
              <a:t>/Kota</a:t>
            </a:r>
          </a:p>
        </p:txBody>
      </p:sp>
      <p:sp>
        <p:nvSpPr>
          <p:cNvPr id="4" name="Title 1"/>
          <p:cNvSpPr txBox="1">
            <a:spLocks/>
          </p:cNvSpPr>
          <p:nvPr/>
        </p:nvSpPr>
        <p:spPr>
          <a:xfrm>
            <a:off x="153835" y="357167"/>
            <a:ext cx="8836331" cy="652463"/>
          </a:xfrm>
          <a:prstGeom prst="rect">
            <a:avLst/>
          </a:prstGeom>
        </p:spPr>
        <p:txBody>
          <a:bodyPr vert="horz" anchor="ctr">
            <a:normAutofit fontScale="60000" lnSpcReduction="20000"/>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r>
            <a:br>
              <a:rPr kumimoji="0" lang="en-US" sz="28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en-US" sz="47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Segoe UI" pitchFamily="34" charset="0"/>
                <a:ea typeface="Segoe UI" pitchFamily="34" charset="0"/>
                <a:cs typeface="Segoe UI" pitchFamily="34" charset="0"/>
              </a:rPr>
              <a:t>a</a:t>
            </a:r>
            <a:r>
              <a:rPr kumimoji="0" lang="id-ID" sz="4700" b="1"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Segoe UI" pitchFamily="34" charset="0"/>
                <a:ea typeface="Segoe UI" pitchFamily="34" charset="0"/>
                <a:cs typeface="Segoe UI" pitchFamily="34" charset="0"/>
              </a:rPr>
              <a:t>nalisis</a:t>
            </a:r>
            <a:r>
              <a:rPr kumimoji="0" lang="id-ID" sz="4700" b="1" i="0" u="none" strike="noStrike" kern="1200" cap="all" spc="0" normalizeH="0" noProof="0" dirty="0" smtClean="0">
                <a:ln>
                  <a:noFill/>
                </a:ln>
                <a:solidFill>
                  <a:schemeClr val="tx2"/>
                </a:solidFill>
                <a:effectLst>
                  <a:reflection blurRad="12700" stA="48000" endA="300" endPos="55000" dir="5400000" sy="-90000" algn="bl" rotWithShape="0"/>
                </a:effectLst>
                <a:uLnTx/>
                <a:uFillTx/>
                <a:latin typeface="Segoe UI" pitchFamily="34" charset="0"/>
                <a:ea typeface="Segoe UI" pitchFamily="34" charset="0"/>
                <a:cs typeface="Segoe UI" pitchFamily="34" charset="0"/>
              </a:rPr>
              <a:t> pemilihan kawasan prioritas</a:t>
            </a:r>
            <a:endParaRPr kumimoji="0" lang="en-US" sz="27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r>
              <a:rPr lang="en-US" sz="2800" b="1" dirty="0" smtClean="0">
                <a:latin typeface="Segoe UI" pitchFamily="34" charset="0"/>
                <a:ea typeface="Segoe UI" pitchFamily="34" charset="0"/>
                <a:cs typeface="Segoe UI" pitchFamily="34" charset="0"/>
              </a:rPr>
              <a:t>Variable yang </a:t>
            </a:r>
            <a:r>
              <a:rPr lang="en-US" sz="2800" b="1" dirty="0" err="1" smtClean="0">
                <a:latin typeface="Segoe UI" pitchFamily="34" charset="0"/>
                <a:ea typeface="Segoe UI" pitchFamily="34" charset="0"/>
                <a:cs typeface="Segoe UI" pitchFamily="34" charset="0"/>
              </a:rPr>
              <a:t>digunakan</a:t>
            </a:r>
            <a:r>
              <a:rPr lang="en-US" sz="2800" b="1" dirty="0" smtClean="0">
                <a:latin typeface="Segoe UI" pitchFamily="34" charset="0"/>
                <a:ea typeface="Segoe UI" pitchFamily="34" charset="0"/>
                <a:cs typeface="Segoe UI" pitchFamily="34" charset="0"/>
              </a:rPr>
              <a:t> </a:t>
            </a:r>
            <a:r>
              <a:rPr lang="en-US" sz="2800" b="1" dirty="0" err="1" smtClean="0">
                <a:latin typeface="Segoe UI" pitchFamily="34" charset="0"/>
                <a:ea typeface="Segoe UI" pitchFamily="34" charset="0"/>
                <a:cs typeface="Segoe UI" pitchFamily="34" charset="0"/>
              </a:rPr>
              <a:t>setiap</a:t>
            </a:r>
            <a:r>
              <a:rPr lang="en-US" sz="2800" b="1" dirty="0" smtClean="0">
                <a:latin typeface="Segoe UI" pitchFamily="34" charset="0"/>
                <a:ea typeface="Segoe UI" pitchFamily="34" charset="0"/>
                <a:cs typeface="Segoe UI" pitchFamily="34" charset="0"/>
              </a:rPr>
              <a:t> </a:t>
            </a:r>
            <a:r>
              <a:rPr lang="en-US" sz="2800" b="1" dirty="0" err="1" smtClean="0">
                <a:latin typeface="Segoe UI" pitchFamily="34" charset="0"/>
                <a:ea typeface="Segoe UI" pitchFamily="34" charset="0"/>
                <a:cs typeface="Segoe UI" pitchFamily="34" charset="0"/>
              </a:rPr>
              <a:t>Kriteria</a:t>
            </a:r>
            <a:r>
              <a:rPr lang="en-US" sz="2800" b="1" dirty="0" smtClean="0">
                <a:latin typeface="Segoe UI" pitchFamily="34" charset="0"/>
                <a:ea typeface="Segoe UI" pitchFamily="34" charset="0"/>
                <a:cs typeface="Segoe UI" pitchFamily="34" charset="0"/>
              </a:rPr>
              <a:t> </a:t>
            </a:r>
            <a:r>
              <a:rPr lang="en-US" sz="2800" b="1" dirty="0" err="1" smtClean="0">
                <a:latin typeface="Segoe UI" pitchFamily="34" charset="0"/>
                <a:ea typeface="Segoe UI" pitchFamily="34" charset="0"/>
                <a:cs typeface="Segoe UI" pitchFamily="34" charset="0"/>
              </a:rPr>
              <a:t>adalah</a:t>
            </a:r>
            <a:r>
              <a:rPr lang="en-US" sz="2800" b="1" dirty="0" smtClean="0">
                <a:latin typeface="Segoe UI" pitchFamily="34" charset="0"/>
                <a:ea typeface="Segoe UI" pitchFamily="34" charset="0"/>
                <a:cs typeface="Segoe UI" pitchFamily="34" charset="0"/>
              </a:rPr>
              <a:t>:</a:t>
            </a:r>
            <a:r>
              <a:rPr lang="en-US" sz="6000" b="1" dirty="0" smtClean="0">
                <a:latin typeface="Segoe UI" pitchFamily="34" charset="0"/>
                <a:ea typeface="Segoe UI" pitchFamily="34" charset="0"/>
                <a:cs typeface="Segoe UI" pitchFamily="34" charset="0"/>
              </a:rPr>
              <a:t/>
            </a:r>
            <a:br>
              <a:rPr lang="en-US" sz="6000" b="1" dirty="0" smtClean="0">
                <a:latin typeface="Segoe UI" pitchFamily="34" charset="0"/>
                <a:ea typeface="Segoe UI" pitchFamily="34" charset="0"/>
                <a:cs typeface="Segoe UI" pitchFamily="34" charset="0"/>
              </a:rPr>
            </a:br>
            <a:endParaRPr lang="en-US" b="1" dirty="0" smtClean="0">
              <a:latin typeface="Segoe UI" pitchFamily="34" charset="0"/>
              <a:ea typeface="Segoe UI" pitchFamily="34" charset="0"/>
              <a:cs typeface="Segoe UI" pitchFamily="34" charset="0"/>
            </a:endParaRPr>
          </a:p>
        </p:txBody>
      </p:sp>
      <p:sp>
        <p:nvSpPr>
          <p:cNvPr id="3" name="Content Placeholder 2"/>
          <p:cNvSpPr>
            <a:spLocks noGrp="1"/>
          </p:cNvSpPr>
          <p:nvPr>
            <p:ph idx="1"/>
          </p:nvPr>
        </p:nvSpPr>
        <p:spPr>
          <a:xfrm>
            <a:off x="500063" y="1428750"/>
            <a:ext cx="8229600" cy="4786332"/>
          </a:xfrm>
        </p:spPr>
        <p:txBody>
          <a:bodyPr/>
          <a:lstStyle/>
          <a:p>
            <a:pPr>
              <a:buClrTx/>
              <a:buSzPct val="100000"/>
              <a:buFont typeface="Wingdings" pitchFamily="2" charset="2"/>
              <a:buChar char="Ø"/>
              <a:defRPr/>
            </a:pPr>
            <a:r>
              <a:rPr lang="en-US" sz="1400" b="1" dirty="0" err="1" smtClean="0">
                <a:solidFill>
                  <a:srgbClr val="FF0000"/>
                </a:solidFill>
                <a:latin typeface="Segoe UI" pitchFamily="34" charset="0"/>
                <a:ea typeface="Segoe UI" pitchFamily="34" charset="0"/>
                <a:cs typeface="Segoe UI" pitchFamily="34" charset="0"/>
              </a:rPr>
              <a:t>Vitalitas</a:t>
            </a:r>
            <a:r>
              <a:rPr lang="en-US" sz="1400" b="1" dirty="0" smtClean="0">
                <a:solidFill>
                  <a:srgbClr val="FF0000"/>
                </a:solidFill>
                <a:latin typeface="Segoe UI" pitchFamily="34" charset="0"/>
                <a:ea typeface="Segoe UI" pitchFamily="34" charset="0"/>
                <a:cs typeface="Segoe UI" pitchFamily="34" charset="0"/>
              </a:rPr>
              <a:t> </a:t>
            </a:r>
            <a:r>
              <a:rPr lang="en-US" sz="1400" b="1" dirty="0" err="1" smtClean="0">
                <a:solidFill>
                  <a:srgbClr val="FF0000"/>
                </a:solidFill>
                <a:latin typeface="Segoe UI" pitchFamily="34" charset="0"/>
                <a:ea typeface="Segoe UI" pitchFamily="34" charset="0"/>
                <a:cs typeface="Segoe UI" pitchFamily="34" charset="0"/>
              </a:rPr>
              <a:t>Ekonomi</a:t>
            </a:r>
            <a:endParaRPr lang="en-US" sz="1400" b="1" dirty="0" smtClean="0">
              <a:solidFill>
                <a:srgbClr val="FF0000"/>
              </a:solidFill>
              <a:latin typeface="Segoe UI" pitchFamily="34" charset="0"/>
              <a:ea typeface="Segoe UI" pitchFamily="34" charset="0"/>
              <a:cs typeface="Segoe UI" pitchFamily="34" charset="0"/>
            </a:endParaRPr>
          </a:p>
          <a:p>
            <a:pPr marL="630238" lvl="1" indent="-274638">
              <a:buClrTx/>
              <a:buSzPct val="100000"/>
              <a:buFont typeface="Wingdings" pitchFamily="2" charset="2"/>
              <a:buChar char="§"/>
              <a:defRPr/>
            </a:pPr>
            <a:r>
              <a:rPr lang="en-US" sz="1400" b="1" dirty="0" err="1" smtClean="0">
                <a:latin typeface="Segoe UI" pitchFamily="34" charset="0"/>
                <a:ea typeface="Segoe UI" pitchFamily="34" charset="0"/>
                <a:cs typeface="Segoe UI" pitchFamily="34" charset="0"/>
              </a:rPr>
              <a:t>Penciptaan</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lapangan</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kerja</a:t>
            </a:r>
            <a:endParaRPr lang="en-US" sz="1400" b="1" dirty="0" smtClean="0">
              <a:latin typeface="Segoe UI" pitchFamily="34" charset="0"/>
              <a:ea typeface="Segoe UI" pitchFamily="34" charset="0"/>
              <a:cs typeface="Segoe UI" pitchFamily="34" charset="0"/>
            </a:endParaRPr>
          </a:p>
          <a:p>
            <a:pPr marL="630238" lvl="1" indent="-274638">
              <a:buClrTx/>
              <a:buSzPct val="100000"/>
              <a:buFont typeface="Wingdings" pitchFamily="2" charset="2"/>
              <a:buChar char="§"/>
              <a:defRPr/>
            </a:pPr>
            <a:r>
              <a:rPr lang="en-US" sz="1400" b="1" dirty="0" err="1" smtClean="0">
                <a:latin typeface="Segoe UI" pitchFamily="34" charset="0"/>
                <a:ea typeface="Segoe UI" pitchFamily="34" charset="0"/>
                <a:cs typeface="Segoe UI" pitchFamily="34" charset="0"/>
              </a:rPr>
              <a:t>Diversivikasi</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usaha</a:t>
            </a:r>
            <a:endParaRPr lang="en-US" sz="1400" b="1" dirty="0" smtClean="0">
              <a:latin typeface="Segoe UI" pitchFamily="34" charset="0"/>
              <a:ea typeface="Segoe UI" pitchFamily="34" charset="0"/>
              <a:cs typeface="Segoe UI" pitchFamily="34" charset="0"/>
            </a:endParaRPr>
          </a:p>
          <a:p>
            <a:pPr>
              <a:buClrTx/>
              <a:buSzPct val="100000"/>
              <a:buFont typeface="Wingdings" pitchFamily="2" charset="2"/>
              <a:buChar char="Ø"/>
              <a:defRPr/>
            </a:pPr>
            <a:r>
              <a:rPr lang="en-US" sz="1400" b="1" dirty="0" err="1" smtClean="0">
                <a:solidFill>
                  <a:srgbClr val="FF0000"/>
                </a:solidFill>
                <a:latin typeface="Segoe UI" pitchFamily="34" charset="0"/>
                <a:ea typeface="Segoe UI" pitchFamily="34" charset="0"/>
                <a:cs typeface="Segoe UI" pitchFamily="34" charset="0"/>
              </a:rPr>
              <a:t>Vitalitas</a:t>
            </a:r>
            <a:r>
              <a:rPr lang="en-US" sz="1400" b="1" dirty="0" smtClean="0">
                <a:solidFill>
                  <a:srgbClr val="FF0000"/>
                </a:solidFill>
                <a:latin typeface="Segoe UI" pitchFamily="34" charset="0"/>
                <a:ea typeface="Segoe UI" pitchFamily="34" charset="0"/>
                <a:cs typeface="Segoe UI" pitchFamily="34" charset="0"/>
              </a:rPr>
              <a:t> Non-</a:t>
            </a:r>
            <a:r>
              <a:rPr lang="en-US" sz="1400" b="1" dirty="0" err="1" smtClean="0">
                <a:solidFill>
                  <a:srgbClr val="FF0000"/>
                </a:solidFill>
                <a:latin typeface="Segoe UI" pitchFamily="34" charset="0"/>
                <a:ea typeface="Segoe UI" pitchFamily="34" charset="0"/>
                <a:cs typeface="Segoe UI" pitchFamily="34" charset="0"/>
              </a:rPr>
              <a:t>ekonomi</a:t>
            </a:r>
            <a:endParaRPr lang="en-US" sz="1400" b="1" dirty="0" smtClean="0">
              <a:solidFill>
                <a:srgbClr val="FF0000"/>
              </a:solidFill>
              <a:latin typeface="Segoe UI" pitchFamily="34" charset="0"/>
              <a:ea typeface="Segoe UI" pitchFamily="34" charset="0"/>
              <a:cs typeface="Segoe UI" pitchFamily="34" charset="0"/>
            </a:endParaRPr>
          </a:p>
          <a:p>
            <a:pPr marL="620713" indent="-265113">
              <a:buClrTx/>
              <a:buSzPct val="100000"/>
              <a:buFont typeface="Wingdings" pitchFamily="2" charset="2"/>
              <a:buChar char="§"/>
              <a:defRPr/>
            </a:pPr>
            <a:r>
              <a:rPr lang="en-US" sz="1400" b="1" dirty="0" err="1" smtClean="0">
                <a:latin typeface="Segoe UI" pitchFamily="34" charset="0"/>
                <a:ea typeface="Segoe UI" pitchFamily="34" charset="0"/>
                <a:cs typeface="Segoe UI" pitchFamily="34" charset="0"/>
              </a:rPr>
              <a:t>Integrasi</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kawasan</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dengan</a:t>
            </a:r>
            <a:r>
              <a:rPr lang="en-US" sz="1400" b="1" dirty="0" smtClean="0">
                <a:latin typeface="Segoe UI" pitchFamily="34" charset="0"/>
                <a:ea typeface="Segoe UI" pitchFamily="34" charset="0"/>
                <a:cs typeface="Segoe UI" pitchFamily="34" charset="0"/>
              </a:rPr>
              <a:t> system </a:t>
            </a:r>
            <a:r>
              <a:rPr lang="en-US" sz="1400" b="1" dirty="0" err="1" smtClean="0">
                <a:latin typeface="Segoe UI" pitchFamily="34" charset="0"/>
                <a:ea typeface="Segoe UI" pitchFamily="34" charset="0"/>
                <a:cs typeface="Segoe UI" pitchFamily="34" charset="0"/>
              </a:rPr>
              <a:t>kota</a:t>
            </a:r>
            <a:endParaRPr lang="en-US" sz="1400" b="1" dirty="0" smtClean="0">
              <a:latin typeface="Segoe UI" pitchFamily="34" charset="0"/>
              <a:ea typeface="Segoe UI" pitchFamily="34" charset="0"/>
              <a:cs typeface="Segoe UI" pitchFamily="34" charset="0"/>
            </a:endParaRPr>
          </a:p>
          <a:p>
            <a:pPr marL="620713" indent="-265113">
              <a:buClrTx/>
              <a:buSzPct val="100000"/>
              <a:buFont typeface="Wingdings" pitchFamily="2" charset="2"/>
              <a:buChar char="§"/>
              <a:defRPr/>
            </a:pPr>
            <a:r>
              <a:rPr lang="en-US" sz="1400" b="1" dirty="0" err="1" smtClean="0">
                <a:latin typeface="Segoe UI" pitchFamily="34" charset="0"/>
                <a:ea typeface="Segoe UI" pitchFamily="34" charset="0"/>
                <a:cs typeface="Segoe UI" pitchFamily="34" charset="0"/>
              </a:rPr>
              <a:t>Densitas</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variasi</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tata</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guna</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lahan</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dan</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kepemilikan</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lahan</a:t>
            </a:r>
            <a:endParaRPr lang="en-US" sz="1400" b="1" dirty="0" smtClean="0">
              <a:latin typeface="Segoe UI" pitchFamily="34" charset="0"/>
              <a:ea typeface="Segoe UI" pitchFamily="34" charset="0"/>
              <a:cs typeface="Segoe UI" pitchFamily="34" charset="0"/>
            </a:endParaRPr>
          </a:p>
          <a:p>
            <a:pPr marL="620713" indent="-265113">
              <a:buClrTx/>
              <a:buSzPct val="100000"/>
              <a:buFont typeface="Wingdings" pitchFamily="2" charset="2"/>
              <a:buChar char="§"/>
              <a:defRPr/>
            </a:pPr>
            <a:r>
              <a:rPr lang="en-US" sz="1400" b="1" dirty="0" err="1" smtClean="0">
                <a:latin typeface="Segoe UI" pitchFamily="34" charset="0"/>
                <a:ea typeface="Segoe UI" pitchFamily="34" charset="0"/>
                <a:cs typeface="Segoe UI" pitchFamily="34" charset="0"/>
              </a:rPr>
              <a:t>Kualitas</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lingkungan</a:t>
            </a:r>
            <a:endParaRPr lang="en-US" sz="1400" b="1" dirty="0" smtClean="0">
              <a:latin typeface="Segoe UI" pitchFamily="34" charset="0"/>
              <a:ea typeface="Segoe UI" pitchFamily="34" charset="0"/>
              <a:cs typeface="Segoe UI" pitchFamily="34" charset="0"/>
            </a:endParaRPr>
          </a:p>
          <a:p>
            <a:pPr marL="620713" indent="-265113">
              <a:buClrTx/>
              <a:buSzPct val="100000"/>
              <a:buFont typeface="Wingdings" pitchFamily="2" charset="2"/>
              <a:buChar char="§"/>
              <a:defRPr/>
            </a:pPr>
            <a:r>
              <a:rPr lang="en-US" sz="1400" b="1" dirty="0" err="1" smtClean="0">
                <a:latin typeface="Segoe UI" pitchFamily="34" charset="0"/>
                <a:ea typeface="Segoe UI" pitchFamily="34" charset="0"/>
                <a:cs typeface="Segoe UI" pitchFamily="34" charset="0"/>
              </a:rPr>
              <a:t>Ruang</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bentuk</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dan</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tipologi</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kawasan</a:t>
            </a:r>
            <a:endParaRPr lang="en-US" sz="1400" b="1" dirty="0" smtClean="0">
              <a:latin typeface="Segoe UI" pitchFamily="34" charset="0"/>
              <a:ea typeface="Segoe UI" pitchFamily="34" charset="0"/>
              <a:cs typeface="Segoe UI" pitchFamily="34" charset="0"/>
            </a:endParaRPr>
          </a:p>
          <a:p>
            <a:pPr marL="620713" indent="-265113">
              <a:buClrTx/>
              <a:buSzPct val="100000"/>
              <a:buFont typeface="Wingdings" pitchFamily="2" charset="2"/>
              <a:buChar char="§"/>
              <a:defRPr/>
            </a:pPr>
            <a:r>
              <a:rPr lang="en-US" sz="1400" b="1" dirty="0" err="1" smtClean="0">
                <a:latin typeface="Segoe UI" pitchFamily="34" charset="0"/>
                <a:ea typeface="Segoe UI" pitchFamily="34" charset="0"/>
                <a:cs typeface="Segoe UI" pitchFamily="34" charset="0"/>
              </a:rPr>
              <a:t>Tradisi</a:t>
            </a:r>
            <a:r>
              <a:rPr lang="en-US" sz="1400" b="1" dirty="0" smtClean="0">
                <a:latin typeface="Segoe UI" pitchFamily="34" charset="0"/>
                <a:ea typeface="Segoe UI" pitchFamily="34" charset="0"/>
                <a:cs typeface="Segoe UI" pitchFamily="34" charset="0"/>
              </a:rPr>
              <a:t> social </a:t>
            </a:r>
            <a:r>
              <a:rPr lang="en-US" sz="1400" b="1" dirty="0" err="1" smtClean="0">
                <a:latin typeface="Segoe UI" pitchFamily="34" charset="0"/>
                <a:ea typeface="Segoe UI" pitchFamily="34" charset="0"/>
                <a:cs typeface="Segoe UI" pitchFamily="34" charset="0"/>
              </a:rPr>
              <a:t>dan</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budaya</a:t>
            </a:r>
            <a:endParaRPr lang="en-US" sz="1400" b="1" dirty="0" smtClean="0">
              <a:latin typeface="Segoe UI" pitchFamily="34" charset="0"/>
              <a:ea typeface="Segoe UI" pitchFamily="34" charset="0"/>
              <a:cs typeface="Segoe UI" pitchFamily="34" charset="0"/>
            </a:endParaRPr>
          </a:p>
          <a:p>
            <a:pPr marL="620713" indent="-265113">
              <a:buClrTx/>
              <a:buSzPct val="100000"/>
              <a:buFont typeface="Wingdings" pitchFamily="2" charset="2"/>
              <a:buChar char="§"/>
              <a:defRPr/>
            </a:pPr>
            <a:r>
              <a:rPr lang="en-US" sz="1400" b="1" dirty="0" err="1" smtClean="0">
                <a:latin typeface="Segoe UI" pitchFamily="34" charset="0"/>
                <a:ea typeface="Segoe UI" pitchFamily="34" charset="0"/>
                <a:cs typeface="Segoe UI" pitchFamily="34" charset="0"/>
              </a:rPr>
              <a:t>Kesadaran</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pemerintah</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dan</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masyarakat</a:t>
            </a:r>
            <a:endParaRPr lang="en-US" sz="1400" b="1" dirty="0" smtClean="0">
              <a:latin typeface="Segoe UI" pitchFamily="34" charset="0"/>
              <a:ea typeface="Segoe UI" pitchFamily="34" charset="0"/>
              <a:cs typeface="Segoe UI" pitchFamily="34" charset="0"/>
            </a:endParaRPr>
          </a:p>
          <a:p>
            <a:pPr marL="620713" indent="-265113">
              <a:buClrTx/>
              <a:buSzPct val="100000"/>
              <a:buFont typeface="Wingdings" pitchFamily="2" charset="2"/>
              <a:buChar char="§"/>
              <a:defRPr/>
            </a:pPr>
            <a:r>
              <a:rPr lang="en-US" sz="1400" b="1" dirty="0" err="1" smtClean="0">
                <a:latin typeface="Segoe UI" pitchFamily="34" charset="0"/>
                <a:ea typeface="Segoe UI" pitchFamily="34" charset="0"/>
                <a:cs typeface="Segoe UI" pitchFamily="34" charset="0"/>
              </a:rPr>
              <a:t>Pembiayaan</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dan</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pendanaan</a:t>
            </a:r>
            <a:endParaRPr lang="en-US" sz="1400" b="1" dirty="0" smtClean="0">
              <a:latin typeface="Segoe UI" pitchFamily="34" charset="0"/>
              <a:ea typeface="Segoe UI" pitchFamily="34" charset="0"/>
              <a:cs typeface="Segoe UI" pitchFamily="34" charset="0"/>
            </a:endParaRPr>
          </a:p>
          <a:p>
            <a:pPr>
              <a:buClrTx/>
              <a:buSzPct val="100000"/>
              <a:buFont typeface="Wingdings" pitchFamily="2" charset="2"/>
              <a:buChar char="Ø"/>
              <a:defRPr/>
            </a:pPr>
            <a:r>
              <a:rPr lang="en-US" sz="1400" b="1" dirty="0" err="1" smtClean="0">
                <a:solidFill>
                  <a:srgbClr val="FF0000"/>
                </a:solidFill>
                <a:latin typeface="Segoe UI" pitchFamily="34" charset="0"/>
                <a:ea typeface="Segoe UI" pitchFamily="34" charset="0"/>
                <a:cs typeface="Segoe UI" pitchFamily="34" charset="0"/>
              </a:rPr>
              <a:t>Kondisi</a:t>
            </a:r>
            <a:r>
              <a:rPr lang="en-US" sz="1400" b="1" dirty="0" smtClean="0">
                <a:solidFill>
                  <a:srgbClr val="FF0000"/>
                </a:solidFill>
                <a:latin typeface="Segoe UI" pitchFamily="34" charset="0"/>
                <a:ea typeface="Segoe UI" pitchFamily="34" charset="0"/>
                <a:cs typeface="Segoe UI" pitchFamily="34" charset="0"/>
              </a:rPr>
              <a:t> </a:t>
            </a:r>
            <a:r>
              <a:rPr lang="en-US" sz="1400" b="1" dirty="0" err="1" smtClean="0">
                <a:solidFill>
                  <a:srgbClr val="FF0000"/>
                </a:solidFill>
                <a:latin typeface="Segoe UI" pitchFamily="34" charset="0"/>
                <a:ea typeface="Segoe UI" pitchFamily="34" charset="0"/>
                <a:cs typeface="Segoe UI" pitchFamily="34" charset="0"/>
              </a:rPr>
              <a:t>sarana</a:t>
            </a:r>
            <a:r>
              <a:rPr lang="en-US" sz="1400" b="1" dirty="0" smtClean="0">
                <a:solidFill>
                  <a:srgbClr val="FF0000"/>
                </a:solidFill>
                <a:latin typeface="Segoe UI" pitchFamily="34" charset="0"/>
                <a:ea typeface="Segoe UI" pitchFamily="34" charset="0"/>
                <a:cs typeface="Segoe UI" pitchFamily="34" charset="0"/>
              </a:rPr>
              <a:t>, </a:t>
            </a:r>
            <a:r>
              <a:rPr lang="en-US" sz="1400" b="1" dirty="0" err="1" smtClean="0">
                <a:solidFill>
                  <a:srgbClr val="FF0000"/>
                </a:solidFill>
                <a:latin typeface="Segoe UI" pitchFamily="34" charset="0"/>
                <a:ea typeface="Segoe UI" pitchFamily="34" charset="0"/>
                <a:cs typeface="Segoe UI" pitchFamily="34" charset="0"/>
              </a:rPr>
              <a:t>prasarana</a:t>
            </a:r>
            <a:r>
              <a:rPr lang="en-US" sz="1400" b="1" dirty="0" smtClean="0">
                <a:solidFill>
                  <a:srgbClr val="FF0000"/>
                </a:solidFill>
                <a:latin typeface="Segoe UI" pitchFamily="34" charset="0"/>
                <a:ea typeface="Segoe UI" pitchFamily="34" charset="0"/>
                <a:cs typeface="Segoe UI" pitchFamily="34" charset="0"/>
              </a:rPr>
              <a:t> </a:t>
            </a:r>
            <a:r>
              <a:rPr lang="en-US" sz="1400" b="1" dirty="0" err="1" smtClean="0">
                <a:solidFill>
                  <a:srgbClr val="FF0000"/>
                </a:solidFill>
                <a:latin typeface="Segoe UI" pitchFamily="34" charset="0"/>
                <a:ea typeface="Segoe UI" pitchFamily="34" charset="0"/>
                <a:cs typeface="Segoe UI" pitchFamily="34" charset="0"/>
              </a:rPr>
              <a:t>dan</a:t>
            </a:r>
            <a:r>
              <a:rPr lang="en-US" sz="1400" b="1" dirty="0" smtClean="0">
                <a:solidFill>
                  <a:srgbClr val="FF0000"/>
                </a:solidFill>
                <a:latin typeface="Segoe UI" pitchFamily="34" charset="0"/>
                <a:ea typeface="Segoe UI" pitchFamily="34" charset="0"/>
                <a:cs typeface="Segoe UI" pitchFamily="34" charset="0"/>
              </a:rPr>
              <a:t> </a:t>
            </a:r>
            <a:r>
              <a:rPr lang="en-US" sz="1400" b="1" dirty="0" err="1" smtClean="0">
                <a:solidFill>
                  <a:srgbClr val="FF0000"/>
                </a:solidFill>
                <a:latin typeface="Segoe UI" pitchFamily="34" charset="0"/>
                <a:ea typeface="Segoe UI" pitchFamily="34" charset="0"/>
                <a:cs typeface="Segoe UI" pitchFamily="34" charset="0"/>
              </a:rPr>
              <a:t>utilitas</a:t>
            </a:r>
            <a:endParaRPr lang="en-US" sz="1400" b="1" dirty="0" smtClean="0">
              <a:solidFill>
                <a:srgbClr val="FF0000"/>
              </a:solidFill>
              <a:latin typeface="Segoe UI" pitchFamily="34" charset="0"/>
              <a:ea typeface="Segoe UI" pitchFamily="34" charset="0"/>
              <a:cs typeface="Segoe UI" pitchFamily="34" charset="0"/>
            </a:endParaRPr>
          </a:p>
          <a:p>
            <a:pPr marL="620713" indent="-265113">
              <a:buClrTx/>
              <a:buSzPct val="100000"/>
              <a:buFont typeface="Wingdings" pitchFamily="2" charset="2"/>
              <a:buChar char="§"/>
              <a:defRPr/>
            </a:pPr>
            <a:r>
              <a:rPr lang="en-US" sz="1400" b="1" dirty="0" err="1" smtClean="0">
                <a:latin typeface="Segoe UI" pitchFamily="34" charset="0"/>
                <a:ea typeface="Segoe UI" pitchFamily="34" charset="0"/>
                <a:cs typeface="Segoe UI" pitchFamily="34" charset="0"/>
              </a:rPr>
              <a:t>Kondisi</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Sarana</a:t>
            </a:r>
            <a:endParaRPr lang="en-US" sz="1400" b="1" dirty="0" smtClean="0">
              <a:latin typeface="Segoe UI" pitchFamily="34" charset="0"/>
              <a:ea typeface="Segoe UI" pitchFamily="34" charset="0"/>
              <a:cs typeface="Segoe UI" pitchFamily="34" charset="0"/>
            </a:endParaRPr>
          </a:p>
          <a:p>
            <a:pPr marL="620713" indent="-265113">
              <a:buClrTx/>
              <a:buSzPct val="100000"/>
              <a:buFont typeface="Wingdings" pitchFamily="2" charset="2"/>
              <a:buChar char="§"/>
              <a:defRPr/>
            </a:pPr>
            <a:r>
              <a:rPr lang="en-US" sz="1400" b="1" dirty="0" err="1" smtClean="0">
                <a:latin typeface="Segoe UI" pitchFamily="34" charset="0"/>
                <a:ea typeface="Segoe UI" pitchFamily="34" charset="0"/>
                <a:cs typeface="Segoe UI" pitchFamily="34" charset="0"/>
              </a:rPr>
              <a:t>Kondisi</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Prasarana</a:t>
            </a:r>
            <a:endParaRPr lang="en-US" sz="1400" b="1" dirty="0" smtClean="0">
              <a:latin typeface="Segoe UI" pitchFamily="34" charset="0"/>
              <a:ea typeface="Segoe UI" pitchFamily="34" charset="0"/>
              <a:cs typeface="Segoe UI" pitchFamily="34" charset="0"/>
            </a:endParaRPr>
          </a:p>
          <a:p>
            <a:pPr marL="620713" indent="-265113">
              <a:buClrTx/>
              <a:buSzPct val="100000"/>
              <a:buFont typeface="Wingdings" pitchFamily="2" charset="2"/>
              <a:buChar char="§"/>
              <a:defRPr/>
            </a:pPr>
            <a:r>
              <a:rPr lang="en-US" sz="1400" b="1" dirty="0" err="1" smtClean="0">
                <a:latin typeface="Segoe UI" pitchFamily="34" charset="0"/>
                <a:ea typeface="Segoe UI" pitchFamily="34" charset="0"/>
                <a:cs typeface="Segoe UI" pitchFamily="34" charset="0"/>
              </a:rPr>
              <a:t>Kondisi</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Utilitas</a:t>
            </a:r>
            <a:endParaRPr lang="en-US" sz="1400" b="1" dirty="0" smtClean="0">
              <a:latin typeface="Segoe UI" pitchFamily="34" charset="0"/>
              <a:ea typeface="Segoe UI" pitchFamily="34" charset="0"/>
              <a:cs typeface="Segoe UI" pitchFamily="34" charset="0"/>
            </a:endParaRPr>
          </a:p>
          <a:p>
            <a:pPr>
              <a:buClrTx/>
              <a:buSzPct val="100000"/>
              <a:buFont typeface="Wingdings" pitchFamily="2" charset="2"/>
              <a:buChar char="Ø"/>
              <a:defRPr/>
            </a:pPr>
            <a:r>
              <a:rPr lang="en-US" sz="1400" b="1" dirty="0" err="1" smtClean="0">
                <a:solidFill>
                  <a:srgbClr val="FF0000"/>
                </a:solidFill>
                <a:latin typeface="Segoe UI" pitchFamily="34" charset="0"/>
                <a:ea typeface="Segoe UI" pitchFamily="34" charset="0"/>
                <a:cs typeface="Segoe UI" pitchFamily="34" charset="0"/>
              </a:rPr>
              <a:t>Komitmen</a:t>
            </a:r>
            <a:r>
              <a:rPr lang="en-US" sz="1400" b="1" dirty="0" smtClean="0">
                <a:solidFill>
                  <a:srgbClr val="FF0000"/>
                </a:solidFill>
                <a:latin typeface="Segoe UI" pitchFamily="34" charset="0"/>
                <a:ea typeface="Segoe UI" pitchFamily="34" charset="0"/>
                <a:cs typeface="Segoe UI" pitchFamily="34" charset="0"/>
              </a:rPr>
              <a:t> </a:t>
            </a:r>
            <a:r>
              <a:rPr lang="en-US" sz="1400" b="1" dirty="0" err="1" smtClean="0">
                <a:solidFill>
                  <a:srgbClr val="FF0000"/>
                </a:solidFill>
                <a:latin typeface="Segoe UI" pitchFamily="34" charset="0"/>
                <a:ea typeface="Segoe UI" pitchFamily="34" charset="0"/>
                <a:cs typeface="Segoe UI" pitchFamily="34" charset="0"/>
              </a:rPr>
              <a:t>Pemerintah</a:t>
            </a:r>
            <a:r>
              <a:rPr lang="en-US" sz="1400" b="1" dirty="0" smtClean="0">
                <a:solidFill>
                  <a:srgbClr val="FF0000"/>
                </a:solidFill>
                <a:latin typeface="Segoe UI" pitchFamily="34" charset="0"/>
                <a:ea typeface="Segoe UI" pitchFamily="34" charset="0"/>
                <a:cs typeface="Segoe UI" pitchFamily="34" charset="0"/>
              </a:rPr>
              <a:t> </a:t>
            </a:r>
            <a:r>
              <a:rPr lang="en-US" sz="1400" b="1" dirty="0" err="1" smtClean="0">
                <a:solidFill>
                  <a:srgbClr val="FF0000"/>
                </a:solidFill>
                <a:latin typeface="Segoe UI" pitchFamily="34" charset="0"/>
                <a:ea typeface="Segoe UI" pitchFamily="34" charset="0"/>
                <a:cs typeface="Segoe UI" pitchFamily="34" charset="0"/>
              </a:rPr>
              <a:t>Kabupaten</a:t>
            </a:r>
            <a:r>
              <a:rPr lang="en-US" sz="1400" b="1" dirty="0" smtClean="0">
                <a:solidFill>
                  <a:srgbClr val="FF0000"/>
                </a:solidFill>
                <a:latin typeface="Segoe UI" pitchFamily="34" charset="0"/>
                <a:ea typeface="Segoe UI" pitchFamily="34" charset="0"/>
                <a:cs typeface="Segoe UI" pitchFamily="34" charset="0"/>
              </a:rPr>
              <a:t>/Kota</a:t>
            </a:r>
          </a:p>
          <a:p>
            <a:pPr marL="620713" indent="-265113">
              <a:buClrTx/>
              <a:buSzPct val="100000"/>
              <a:buFont typeface="Wingdings" pitchFamily="2" charset="2"/>
              <a:buChar char="§"/>
              <a:defRPr/>
            </a:pPr>
            <a:r>
              <a:rPr lang="en-US" sz="1400" b="1" dirty="0" err="1" smtClean="0">
                <a:latin typeface="Segoe UI" pitchFamily="34" charset="0"/>
                <a:ea typeface="Segoe UI" pitchFamily="34" charset="0"/>
                <a:cs typeface="Segoe UI" pitchFamily="34" charset="0"/>
              </a:rPr>
              <a:t>Adanya</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kemauan</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pemerintah</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kabupaten</a:t>
            </a:r>
            <a:r>
              <a:rPr lang="en-US" sz="1400" b="1" dirty="0" smtClean="0">
                <a:latin typeface="Segoe UI" pitchFamily="34" charset="0"/>
                <a:ea typeface="Segoe UI" pitchFamily="34" charset="0"/>
                <a:cs typeface="Segoe UI" pitchFamily="34" charset="0"/>
              </a:rPr>
              <a:t>/</a:t>
            </a:r>
            <a:r>
              <a:rPr lang="en-US" sz="1400" b="1" dirty="0" err="1" smtClean="0">
                <a:latin typeface="Segoe UI" pitchFamily="34" charset="0"/>
                <a:ea typeface="Segoe UI" pitchFamily="34" charset="0"/>
                <a:cs typeface="Segoe UI" pitchFamily="34" charset="0"/>
              </a:rPr>
              <a:t>kota</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dalam</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bentuk</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pembiayaan</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dan</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kelembagaan</a:t>
            </a:r>
            <a:r>
              <a:rPr lang="en-US" sz="1400" b="1" dirty="0" smtClean="0">
                <a:latin typeface="Segoe UI" pitchFamily="34" charset="0"/>
                <a:ea typeface="Segoe UI" pitchFamily="34" charset="0"/>
                <a:cs typeface="Segoe UI" pitchFamily="34" charset="0"/>
              </a:rPr>
              <a:t> </a:t>
            </a:r>
          </a:p>
          <a:p>
            <a:pPr marL="620713" indent="-265113">
              <a:buClrTx/>
              <a:buSzPct val="100000"/>
              <a:buFont typeface="Wingdings" pitchFamily="2" charset="2"/>
              <a:buChar char="§"/>
              <a:defRPr/>
            </a:pPr>
            <a:r>
              <a:rPr lang="en-US" sz="1400" b="1" dirty="0" err="1" smtClean="0">
                <a:latin typeface="Segoe UI" pitchFamily="34" charset="0"/>
                <a:ea typeface="Segoe UI" pitchFamily="34" charset="0"/>
                <a:cs typeface="Segoe UI" pitchFamily="34" charset="0"/>
              </a:rPr>
              <a:t>Adanya</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usaha</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penanganan</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pada</a:t>
            </a:r>
            <a:r>
              <a:rPr lang="en-US" sz="1400" b="1" dirty="0" smtClean="0">
                <a:latin typeface="Segoe UI" pitchFamily="34" charset="0"/>
                <a:ea typeface="Segoe UI" pitchFamily="34" charset="0"/>
                <a:cs typeface="Segoe UI" pitchFamily="34" charset="0"/>
              </a:rPr>
              <a:t> </a:t>
            </a:r>
            <a:r>
              <a:rPr lang="en-US" sz="1400" b="1" dirty="0" err="1" smtClean="0">
                <a:latin typeface="Segoe UI" pitchFamily="34" charset="0"/>
                <a:ea typeface="Segoe UI" pitchFamily="34" charset="0"/>
                <a:cs typeface="Segoe UI" pitchFamily="34" charset="0"/>
              </a:rPr>
              <a:t>kawasan</a:t>
            </a:r>
            <a:endParaRPr lang="en-US" sz="1400" b="1" dirty="0" smtClean="0">
              <a:latin typeface="Segoe UI" pitchFamily="34" charset="0"/>
              <a:ea typeface="Segoe UI" pitchFamily="34" charset="0"/>
              <a:cs typeface="Segoe UI" pitchFamily="34" charset="0"/>
            </a:endParaRPr>
          </a:p>
          <a:p>
            <a:pPr>
              <a:defRPr/>
            </a:pPr>
            <a:endParaRPr lang="en-US" sz="2000" b="1"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p:cNvSpPr>
            <a:spLocks noChangeArrowheads="1"/>
          </p:cNvSpPr>
          <p:nvPr/>
        </p:nvSpPr>
        <p:spPr bwMode="auto">
          <a:xfrm>
            <a:off x="228601" y="1510605"/>
            <a:ext cx="8686800" cy="1384995"/>
          </a:xfrm>
          <a:prstGeom prst="rect">
            <a:avLst/>
          </a:prstGeom>
          <a:noFill/>
          <a:ln w="12700" cap="sq">
            <a:noFill/>
            <a:miter lim="800000"/>
            <a:headEnd type="none" w="sm" len="sm"/>
            <a:tailEnd type="none" w="sm" len="sm"/>
          </a:ln>
        </p:spPr>
        <p:txBody>
          <a:bodyPr wrap="square" anchor="ctr">
            <a:spAutoFit/>
          </a:bodyPr>
          <a:lstStyle/>
          <a:p>
            <a:r>
              <a:rPr lang="id-ID" sz="1400" dirty="0">
                <a:solidFill>
                  <a:srgbClr val="000000"/>
                </a:solidFill>
                <a:latin typeface="Segoe UI" pitchFamily="34" charset="0"/>
                <a:ea typeface="Times New Roman" pitchFamily="18" charset="0"/>
                <a:cs typeface="Segoe UI" pitchFamily="34" charset="0"/>
              </a:rPr>
              <a:t>Secara geografis wilayah Kota Surakarta berada antara 110º45’15” 110º45’35” BT dan 7º36’00”- 7º56’00”LS </a:t>
            </a:r>
            <a:endParaRPr lang="en-US" sz="1400" dirty="0">
              <a:solidFill>
                <a:srgbClr val="000000"/>
              </a:solidFill>
              <a:latin typeface="Segoe UI" pitchFamily="34" charset="0"/>
              <a:ea typeface="Times New Roman" pitchFamily="18" charset="0"/>
              <a:cs typeface="Segoe UI" pitchFamily="34" charset="0"/>
            </a:endParaRPr>
          </a:p>
          <a:p>
            <a:r>
              <a:rPr lang="id-ID" sz="1400" dirty="0">
                <a:solidFill>
                  <a:srgbClr val="000000"/>
                </a:solidFill>
                <a:latin typeface="Segoe UI" pitchFamily="34" charset="0"/>
                <a:ea typeface="Times New Roman" pitchFamily="18" charset="0"/>
                <a:cs typeface="Segoe UI" pitchFamily="34" charset="0"/>
              </a:rPr>
              <a:t>dengan luas wilayah 44,04 Km² dengan batas-batas sebagai berikut :</a:t>
            </a:r>
            <a:endParaRPr lang="en-US" sz="1400" dirty="0">
              <a:latin typeface="Segoe UI" pitchFamily="34" charset="0"/>
              <a:ea typeface="Times New Roman" pitchFamily="18" charset="0"/>
              <a:cs typeface="Segoe UI" pitchFamily="34" charset="0"/>
            </a:endParaRPr>
          </a:p>
          <a:p>
            <a:pPr eaLnBrk="0" hangingPunct="0">
              <a:buFontTx/>
              <a:buChar char="•"/>
            </a:pPr>
            <a:r>
              <a:rPr lang="id-ID" sz="1400" dirty="0">
                <a:solidFill>
                  <a:srgbClr val="000000"/>
                </a:solidFill>
                <a:latin typeface="Segoe UI" pitchFamily="34" charset="0"/>
                <a:ea typeface="Times New Roman" pitchFamily="18" charset="0"/>
                <a:cs typeface="Segoe UI" pitchFamily="34" charset="0"/>
              </a:rPr>
              <a:t>Batas Utara 	: Kabupaten Karanganyar dan Kabupaten Boyolali</a:t>
            </a:r>
            <a:endParaRPr lang="en-US" sz="1400" dirty="0">
              <a:latin typeface="Segoe UI" pitchFamily="34" charset="0"/>
              <a:ea typeface="Times New Roman" pitchFamily="18" charset="0"/>
              <a:cs typeface="Segoe UI" pitchFamily="34" charset="0"/>
            </a:endParaRPr>
          </a:p>
          <a:p>
            <a:pPr eaLnBrk="0" hangingPunct="0">
              <a:buFontTx/>
              <a:buChar char="•"/>
            </a:pPr>
            <a:r>
              <a:rPr lang="id-ID" sz="1400" dirty="0">
                <a:solidFill>
                  <a:srgbClr val="000000"/>
                </a:solidFill>
                <a:latin typeface="Segoe UI" pitchFamily="34" charset="0"/>
                <a:ea typeface="Times New Roman" pitchFamily="18" charset="0"/>
                <a:cs typeface="Segoe UI" pitchFamily="34" charset="0"/>
              </a:rPr>
              <a:t>Batas Selatan 	: Kabupaten Sukoharjo dan Kabupaten Karanganyar</a:t>
            </a:r>
            <a:endParaRPr lang="en-US" sz="1400" dirty="0">
              <a:latin typeface="Segoe UI" pitchFamily="34" charset="0"/>
              <a:ea typeface="Times New Roman" pitchFamily="18" charset="0"/>
              <a:cs typeface="Segoe UI" pitchFamily="34" charset="0"/>
            </a:endParaRPr>
          </a:p>
          <a:p>
            <a:pPr eaLnBrk="0" hangingPunct="0">
              <a:buFontTx/>
              <a:buChar char="•"/>
            </a:pPr>
            <a:r>
              <a:rPr lang="id-ID" sz="1400" dirty="0">
                <a:solidFill>
                  <a:srgbClr val="000000"/>
                </a:solidFill>
                <a:latin typeface="Segoe UI" pitchFamily="34" charset="0"/>
                <a:ea typeface="Times New Roman" pitchFamily="18" charset="0"/>
                <a:cs typeface="Segoe UI" pitchFamily="34" charset="0"/>
              </a:rPr>
              <a:t>Batas Timur 	: Kabupaten Sukoharjo</a:t>
            </a:r>
            <a:endParaRPr lang="en-US" sz="1400" dirty="0">
              <a:latin typeface="Segoe UI" pitchFamily="34" charset="0"/>
              <a:ea typeface="Times New Roman" pitchFamily="18" charset="0"/>
              <a:cs typeface="Segoe UI" pitchFamily="34" charset="0"/>
            </a:endParaRPr>
          </a:p>
          <a:p>
            <a:pPr eaLnBrk="0" hangingPunct="0">
              <a:buFontTx/>
              <a:buChar char="•"/>
            </a:pPr>
            <a:r>
              <a:rPr lang="id-ID" sz="1400" dirty="0">
                <a:solidFill>
                  <a:srgbClr val="000000"/>
                </a:solidFill>
                <a:latin typeface="Segoe UI" pitchFamily="34" charset="0"/>
                <a:ea typeface="Times New Roman" pitchFamily="18" charset="0"/>
                <a:cs typeface="Segoe UI" pitchFamily="34" charset="0"/>
              </a:rPr>
              <a:t>Batas Barat 	: Kabupaten Sukoharjo dan Kabupaten Karanganyar</a:t>
            </a:r>
            <a:endParaRPr lang="en-US" sz="1400" dirty="0">
              <a:solidFill>
                <a:srgbClr val="000000"/>
              </a:solidFill>
              <a:latin typeface="Segoe UI" pitchFamily="34" charset="0"/>
              <a:ea typeface="Times New Roman" pitchFamily="18" charset="0"/>
              <a:cs typeface="Segoe UI" pitchFamily="34" charset="0"/>
            </a:endParaRPr>
          </a:p>
        </p:txBody>
      </p:sp>
      <p:graphicFrame>
        <p:nvGraphicFramePr>
          <p:cNvPr id="21546" name="Group 42"/>
          <p:cNvGraphicFramePr>
            <a:graphicFrameLocks noGrp="1"/>
          </p:cNvGraphicFramePr>
          <p:nvPr/>
        </p:nvGraphicFramePr>
        <p:xfrm>
          <a:off x="4945674" y="3216276"/>
          <a:ext cx="3846634" cy="1366841"/>
        </p:xfrm>
        <a:graphic>
          <a:graphicData uri="http://schemas.openxmlformats.org/drawingml/2006/table">
            <a:tbl>
              <a:tblPr/>
              <a:tblGrid>
                <a:gridCol w="414703"/>
                <a:gridCol w="1606062"/>
                <a:gridCol w="1825869"/>
              </a:tblGrid>
              <a:tr h="195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No</a:t>
                      </a:r>
                      <a:endParaRPr kumimoji="0" lang="en-US" sz="1200" b="0" i="0" u="none" strike="noStrike" cap="none" normalizeH="0" baseline="0" smtClean="0">
                        <a:ln>
                          <a:noFill/>
                        </a:ln>
                        <a:solidFill>
                          <a:schemeClr val="tx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Kecamatan</a:t>
                      </a:r>
                      <a:endParaRPr kumimoji="0" lang="en-US" sz="1200" b="0" i="0" u="none" strike="noStrike" cap="none" normalizeH="0" baseline="0" smtClean="0">
                        <a:ln>
                          <a:noFill/>
                        </a:ln>
                        <a:solidFill>
                          <a:schemeClr val="tx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Luas (Km²)</a:t>
                      </a:r>
                      <a:endParaRPr kumimoji="0" lang="en-US" sz="1200" b="0" i="0" u="none" strike="noStrike" cap="none" normalizeH="0" baseline="0" smtClean="0">
                        <a:ln>
                          <a:noFill/>
                        </a:ln>
                        <a:solidFill>
                          <a:schemeClr val="tx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r>
              <a:tr h="195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1</a:t>
                      </a:r>
                      <a:endParaRPr kumimoji="0" lang="en-US" sz="1200" b="0" i="0" u="none" strike="noStrike" cap="none" normalizeH="0" baseline="0" smtClean="0">
                        <a:ln>
                          <a:noFill/>
                        </a:ln>
                        <a:solidFill>
                          <a:schemeClr val="tx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Laweyan </a:t>
                      </a:r>
                      <a:endParaRPr kumimoji="0" lang="en-US" sz="1200" b="0" i="0" u="none" strike="noStrike" cap="none" normalizeH="0" baseline="0" smtClean="0">
                        <a:ln>
                          <a:noFill/>
                        </a:ln>
                        <a:solidFill>
                          <a:schemeClr val="tx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8,64</a:t>
                      </a:r>
                      <a:endParaRPr kumimoji="0" lang="en-US" sz="1200" b="0" i="0" u="none" strike="noStrike" cap="none" normalizeH="0" baseline="0" smtClean="0">
                        <a:ln>
                          <a:noFill/>
                        </a:ln>
                        <a:solidFill>
                          <a:schemeClr val="tx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r>
              <a:tr h="195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2</a:t>
                      </a:r>
                      <a:endParaRPr kumimoji="0" lang="en-US" sz="1200" b="0" i="0" u="none" strike="noStrike" cap="none" normalizeH="0" baseline="0" smtClean="0">
                        <a:ln>
                          <a:noFill/>
                        </a:ln>
                        <a:solidFill>
                          <a:schemeClr val="tx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Serengan</a:t>
                      </a:r>
                      <a:endParaRPr kumimoji="0" lang="en-US" sz="1200" b="0" i="0" u="none" strike="noStrike" cap="none" normalizeH="0" baseline="0" smtClean="0">
                        <a:ln>
                          <a:noFill/>
                        </a:ln>
                        <a:solidFill>
                          <a:schemeClr val="tx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3,19</a:t>
                      </a:r>
                      <a:endParaRPr kumimoji="0" lang="en-US" sz="1200" b="0" i="0" u="none" strike="noStrike" cap="none" normalizeH="0" baseline="0" smtClean="0">
                        <a:ln>
                          <a:noFill/>
                        </a:ln>
                        <a:solidFill>
                          <a:schemeClr val="tx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r>
              <a:tr h="195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3</a:t>
                      </a:r>
                      <a:endParaRPr kumimoji="0" lang="en-US" sz="1200" b="1" i="0" u="none" strike="noStrike" cap="none" normalizeH="0" baseline="0" smtClean="0">
                        <a:ln>
                          <a:noFill/>
                        </a:ln>
                        <a:solidFill>
                          <a:schemeClr val="tx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Pasar Kliwon</a:t>
                      </a:r>
                      <a:endParaRPr kumimoji="0" lang="en-US" sz="1200" b="1" i="0" u="none" strike="noStrike" cap="none" normalizeH="0" baseline="0" smtClean="0">
                        <a:ln>
                          <a:noFill/>
                        </a:ln>
                        <a:solidFill>
                          <a:schemeClr val="tx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4,82</a:t>
                      </a:r>
                      <a:endParaRPr kumimoji="0" lang="en-US" sz="1200" b="1" i="0" u="none" strike="noStrike" cap="none" normalizeH="0" baseline="0" smtClean="0">
                        <a:ln>
                          <a:noFill/>
                        </a:ln>
                        <a:solidFill>
                          <a:schemeClr val="tx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r>
              <a:tr h="195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4</a:t>
                      </a:r>
                      <a:endParaRPr kumimoji="0" lang="en-US" sz="1200" b="0" i="0" u="none" strike="noStrike" cap="none" normalizeH="0" baseline="0" smtClean="0">
                        <a:ln>
                          <a:noFill/>
                        </a:ln>
                        <a:solidFill>
                          <a:schemeClr val="tx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Jebres </a:t>
                      </a:r>
                      <a:endParaRPr kumimoji="0" lang="en-US" sz="1200" b="0" i="0" u="none" strike="noStrike" cap="none" normalizeH="0" baseline="0" smtClean="0">
                        <a:ln>
                          <a:noFill/>
                        </a:ln>
                        <a:solidFill>
                          <a:schemeClr val="tx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12,58</a:t>
                      </a:r>
                      <a:endParaRPr kumimoji="0" lang="en-US" sz="1200" b="0" i="0" u="none" strike="noStrike" cap="none" normalizeH="0" baseline="0" smtClean="0">
                        <a:ln>
                          <a:noFill/>
                        </a:ln>
                        <a:solidFill>
                          <a:schemeClr val="tx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r>
              <a:tr h="195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5</a:t>
                      </a:r>
                      <a:endParaRPr kumimoji="0" lang="en-US" sz="1200" b="0" i="0" u="none" strike="noStrike" cap="none" normalizeH="0" baseline="0" smtClean="0">
                        <a:ln>
                          <a:noFill/>
                        </a:ln>
                        <a:solidFill>
                          <a:schemeClr val="tx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Banjarsari </a:t>
                      </a:r>
                      <a:endParaRPr kumimoji="0" lang="en-US" sz="1200" b="0" i="0" u="none" strike="noStrike" cap="none" normalizeH="0" baseline="0" smtClean="0">
                        <a:ln>
                          <a:noFill/>
                        </a:ln>
                        <a:solidFill>
                          <a:schemeClr val="tx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14,81</a:t>
                      </a:r>
                      <a:endParaRPr kumimoji="0" lang="en-US" sz="1200" b="0" i="0" u="none" strike="noStrike" cap="none" normalizeH="0" baseline="0" smtClean="0">
                        <a:ln>
                          <a:noFill/>
                        </a:ln>
                        <a:solidFill>
                          <a:schemeClr val="tx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r>
              <a:tr h="19526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Total</a:t>
                      </a:r>
                      <a:endParaRPr kumimoji="0" lang="en-US" sz="1200" b="0" i="0" u="none" strike="noStrike" cap="none" normalizeH="0" baseline="0" smtClean="0">
                        <a:ln>
                          <a:noFill/>
                        </a:ln>
                        <a:solidFill>
                          <a:schemeClr val="tx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44,04</a:t>
                      </a:r>
                      <a:endParaRPr kumimoji="0" lang="en-US" sz="1200" b="0" i="0" u="none" strike="noStrike" cap="none" normalizeH="0" baseline="0" smtClean="0">
                        <a:ln>
                          <a:noFill/>
                        </a:ln>
                        <a:solidFill>
                          <a:schemeClr val="tx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r>
            </a:tbl>
          </a:graphicData>
        </a:graphic>
      </p:graphicFrame>
      <p:sp>
        <p:nvSpPr>
          <p:cNvPr id="21540" name="Rectangle 2"/>
          <p:cNvSpPr>
            <a:spLocks noChangeArrowheads="1"/>
          </p:cNvSpPr>
          <p:nvPr/>
        </p:nvSpPr>
        <p:spPr bwMode="auto">
          <a:xfrm>
            <a:off x="5904035" y="2690814"/>
            <a:ext cx="2277208" cy="579437"/>
          </a:xfrm>
          <a:prstGeom prst="rect">
            <a:avLst/>
          </a:prstGeom>
          <a:noFill/>
          <a:ln w="9525">
            <a:noFill/>
            <a:miter lim="800000"/>
            <a:headEnd/>
            <a:tailEnd/>
          </a:ln>
        </p:spPr>
        <p:txBody>
          <a:bodyPr anchor="ctr">
            <a:spAutoFit/>
          </a:bodyPr>
          <a:lstStyle/>
          <a:p>
            <a:pPr algn="ctr"/>
            <a:r>
              <a:rPr lang="id-ID" sz="1200" b="1">
                <a:solidFill>
                  <a:srgbClr val="000000"/>
                </a:solidFill>
                <a:latin typeface="Segoe UI" pitchFamily="34" charset="0"/>
                <a:ea typeface="Times New Roman" pitchFamily="18" charset="0"/>
                <a:cs typeface="Segoe UI" pitchFamily="34" charset="0"/>
              </a:rPr>
              <a:t>Tabel</a:t>
            </a:r>
            <a:endParaRPr lang="en-US" sz="1200">
              <a:latin typeface="Segoe UI" pitchFamily="34" charset="0"/>
              <a:ea typeface="Times New Roman" pitchFamily="18" charset="0"/>
              <a:cs typeface="Segoe UI" pitchFamily="34" charset="0"/>
            </a:endParaRPr>
          </a:p>
          <a:p>
            <a:pPr algn="ctr" eaLnBrk="0" hangingPunct="0"/>
            <a:r>
              <a:rPr lang="id-ID" sz="1200" b="1">
                <a:solidFill>
                  <a:srgbClr val="000000"/>
                </a:solidFill>
                <a:latin typeface="Segoe UI" pitchFamily="34" charset="0"/>
                <a:ea typeface="Times New Roman" pitchFamily="18" charset="0"/>
                <a:cs typeface="Segoe UI" pitchFamily="34" charset="0"/>
              </a:rPr>
              <a:t>Luas Wilayah Kota Surakarta</a:t>
            </a:r>
            <a:endParaRPr lang="en-US" sz="1200">
              <a:latin typeface="Segoe UI" pitchFamily="34" charset="0"/>
              <a:ea typeface="Times New Roman" pitchFamily="18" charset="0"/>
              <a:cs typeface="Segoe UI" pitchFamily="34" charset="0"/>
            </a:endParaRPr>
          </a:p>
          <a:p>
            <a:pPr algn="ctr" eaLnBrk="0" hangingPunct="0"/>
            <a:r>
              <a:rPr lang="id-ID" sz="800" i="1">
                <a:solidFill>
                  <a:srgbClr val="000000"/>
                </a:solidFill>
                <a:latin typeface="Segoe UI" pitchFamily="34" charset="0"/>
                <a:ea typeface="Times New Roman" pitchFamily="18" charset="0"/>
                <a:cs typeface="Segoe UI" pitchFamily="34" charset="0"/>
              </a:rPr>
              <a:t>                                  </a:t>
            </a:r>
            <a:endParaRPr lang="id-ID" sz="1800">
              <a:latin typeface="Segoe UI" pitchFamily="34" charset="0"/>
              <a:ea typeface="Times New Roman" pitchFamily="18" charset="0"/>
              <a:cs typeface="Segoe UI" pitchFamily="34" charset="0"/>
            </a:endParaRPr>
          </a:p>
        </p:txBody>
      </p:sp>
      <p:sp>
        <p:nvSpPr>
          <p:cNvPr id="21541" name="Rectangle 15"/>
          <p:cNvSpPr>
            <a:spLocks noChangeArrowheads="1"/>
          </p:cNvSpPr>
          <p:nvPr/>
        </p:nvSpPr>
        <p:spPr bwMode="auto">
          <a:xfrm>
            <a:off x="4876801" y="4581525"/>
            <a:ext cx="4451838" cy="230188"/>
          </a:xfrm>
          <a:prstGeom prst="rect">
            <a:avLst/>
          </a:prstGeom>
          <a:noFill/>
          <a:ln w="9525">
            <a:noFill/>
            <a:miter lim="800000"/>
            <a:headEnd/>
            <a:tailEnd/>
          </a:ln>
        </p:spPr>
        <p:txBody>
          <a:bodyPr>
            <a:spAutoFit/>
          </a:bodyPr>
          <a:lstStyle/>
          <a:p>
            <a:pPr eaLnBrk="0" hangingPunct="0"/>
            <a:r>
              <a:rPr lang="id-ID" sz="900" i="1">
                <a:solidFill>
                  <a:srgbClr val="000000"/>
                </a:solidFill>
                <a:latin typeface="Segoe UI" pitchFamily="34" charset="0"/>
                <a:ea typeface="Times New Roman" pitchFamily="18" charset="0"/>
                <a:cs typeface="Segoe UI" pitchFamily="34" charset="0"/>
              </a:rPr>
              <a:t>Sumber : Litbang Kompas diolah dari Badan Pusat Statistik Kota Surakarta, 2008</a:t>
            </a:r>
            <a:endParaRPr lang="id-ID" sz="1800">
              <a:solidFill>
                <a:srgbClr val="000000"/>
              </a:solidFill>
              <a:latin typeface="Segoe UI" pitchFamily="34" charset="0"/>
              <a:ea typeface="Times New Roman" pitchFamily="18" charset="0"/>
              <a:cs typeface="Segoe UI" pitchFamily="34" charset="0"/>
            </a:endParaRPr>
          </a:p>
        </p:txBody>
      </p:sp>
      <p:sp>
        <p:nvSpPr>
          <p:cNvPr id="21542" name="Rectangle 1"/>
          <p:cNvSpPr>
            <a:spLocks noChangeArrowheads="1"/>
          </p:cNvSpPr>
          <p:nvPr/>
        </p:nvSpPr>
        <p:spPr bwMode="auto">
          <a:xfrm>
            <a:off x="4648200" y="5065693"/>
            <a:ext cx="4419600" cy="954107"/>
          </a:xfrm>
          <a:prstGeom prst="rect">
            <a:avLst/>
          </a:prstGeom>
          <a:noFill/>
          <a:ln w="9525">
            <a:noFill/>
            <a:miter lim="800000"/>
            <a:headEnd/>
            <a:tailEnd/>
          </a:ln>
        </p:spPr>
        <p:txBody>
          <a:bodyPr wrap="square" anchor="ctr">
            <a:spAutoFit/>
          </a:bodyPr>
          <a:lstStyle/>
          <a:p>
            <a:pPr algn="just"/>
            <a:r>
              <a:rPr lang="id-ID" sz="1400" dirty="0">
                <a:solidFill>
                  <a:srgbClr val="000000"/>
                </a:solidFill>
                <a:latin typeface="Segoe UI" pitchFamily="34" charset="0"/>
                <a:ea typeface="Times New Roman" pitchFamily="18" charset="0"/>
                <a:cs typeface="Segoe UI" pitchFamily="34" charset="0"/>
              </a:rPr>
              <a:t>Secara umum kota Surakarta merupakan dataran rendah </a:t>
            </a:r>
            <a:r>
              <a:rPr lang="id-ID" sz="1400" dirty="0" smtClean="0">
                <a:solidFill>
                  <a:srgbClr val="000000"/>
                </a:solidFill>
                <a:latin typeface="Segoe UI" pitchFamily="34" charset="0"/>
                <a:ea typeface="Times New Roman" pitchFamily="18" charset="0"/>
                <a:cs typeface="Segoe UI" pitchFamily="34" charset="0"/>
              </a:rPr>
              <a:t>dan </a:t>
            </a:r>
            <a:r>
              <a:rPr lang="id-ID" sz="1400" dirty="0">
                <a:solidFill>
                  <a:srgbClr val="000000"/>
                </a:solidFill>
                <a:latin typeface="Segoe UI" pitchFamily="34" charset="0"/>
                <a:ea typeface="Times New Roman" pitchFamily="18" charset="0"/>
                <a:cs typeface="Segoe UI" pitchFamily="34" charset="0"/>
              </a:rPr>
              <a:t>berada antara pertemuan kali/sungai-sungai Pepe, </a:t>
            </a:r>
            <a:r>
              <a:rPr lang="id-ID" sz="1400" dirty="0" smtClean="0">
                <a:solidFill>
                  <a:srgbClr val="000000"/>
                </a:solidFill>
                <a:latin typeface="Segoe UI" pitchFamily="34" charset="0"/>
                <a:ea typeface="Times New Roman" pitchFamily="18" charset="0"/>
                <a:cs typeface="Segoe UI" pitchFamily="34" charset="0"/>
              </a:rPr>
              <a:t>Jenes </a:t>
            </a:r>
            <a:r>
              <a:rPr lang="id-ID" sz="1400" dirty="0">
                <a:solidFill>
                  <a:srgbClr val="000000"/>
                </a:solidFill>
                <a:latin typeface="Segoe UI" pitchFamily="34" charset="0"/>
                <a:ea typeface="Times New Roman" pitchFamily="18" charset="0"/>
                <a:cs typeface="Segoe UI" pitchFamily="34" charset="0"/>
              </a:rPr>
              <a:t>dengan Bengawan Solo, yang mempunyai ketinggi</a:t>
            </a:r>
            <a:r>
              <a:rPr lang="en-US" sz="1400" dirty="0" smtClean="0">
                <a:solidFill>
                  <a:srgbClr val="000000"/>
                </a:solidFill>
                <a:latin typeface="Segoe UI" pitchFamily="34" charset="0"/>
                <a:ea typeface="Times New Roman" pitchFamily="18" charset="0"/>
                <a:cs typeface="Segoe UI" pitchFamily="34" charset="0"/>
              </a:rPr>
              <a:t>-a</a:t>
            </a:r>
            <a:r>
              <a:rPr lang="id-ID" sz="1400" dirty="0">
                <a:solidFill>
                  <a:srgbClr val="000000"/>
                </a:solidFill>
                <a:latin typeface="Segoe UI" pitchFamily="34" charset="0"/>
                <a:ea typeface="Times New Roman" pitchFamily="18" charset="0"/>
                <a:cs typeface="Segoe UI" pitchFamily="34" charset="0"/>
              </a:rPr>
              <a:t>n ± 92 dari permukaan air laut.</a:t>
            </a:r>
            <a:endParaRPr lang="id-ID" sz="1400" dirty="0">
              <a:latin typeface="Segoe UI" pitchFamily="34" charset="0"/>
              <a:ea typeface="Times New Roman" pitchFamily="18" charset="0"/>
              <a:cs typeface="Segoe UI" pitchFamily="34" charset="0"/>
            </a:endParaRPr>
          </a:p>
        </p:txBody>
      </p:sp>
      <p:sp>
        <p:nvSpPr>
          <p:cNvPr id="9" name="Title 1"/>
          <p:cNvSpPr txBox="1">
            <a:spLocks/>
          </p:cNvSpPr>
          <p:nvPr/>
        </p:nvSpPr>
        <p:spPr>
          <a:xfrm>
            <a:off x="351692" y="76200"/>
            <a:ext cx="8106508" cy="785794"/>
          </a:xfrm>
          <a:prstGeom prst="rect">
            <a:avLst/>
          </a:prstGeom>
        </p:spPr>
        <p:txBody>
          <a:bodyPr anchor="ctr"/>
          <a:lstStyle/>
          <a:p>
            <a:pPr eaLnBrk="0" fontAlgn="auto" hangingPunct="0">
              <a:spcAft>
                <a:spcPts val="0"/>
              </a:spcAft>
              <a:defRPr/>
            </a:pPr>
            <a:r>
              <a:rPr lang="en-US"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1. TINJAUAN UMUM </a:t>
            </a:r>
            <a:r>
              <a:rPr lang="en-US" sz="2800" b="1" cap="all" dirty="0" smtClean="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KOTA SURAKARTA</a:t>
            </a:r>
            <a:endParaRPr lang="id-ID"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endParaRPr>
          </a:p>
        </p:txBody>
      </p:sp>
      <p:pic>
        <p:nvPicPr>
          <p:cNvPr id="21544" name="Picture 660" descr="PETA ADMIN SURAKARTA"/>
          <p:cNvPicPr>
            <a:picLocks noChangeAspect="1" noChangeArrowheads="1"/>
          </p:cNvPicPr>
          <p:nvPr/>
        </p:nvPicPr>
        <p:blipFill>
          <a:blip r:embed="rId2"/>
          <a:srcRect l="10727" t="4453" r="23128" b="6494"/>
          <a:stretch>
            <a:fillRect/>
          </a:stretch>
        </p:blipFill>
        <p:spPr bwMode="auto">
          <a:xfrm>
            <a:off x="152400" y="2971800"/>
            <a:ext cx="4423996"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Final Lap Antara 27 Ags\CIMG9288_resize.JPG"/>
          <p:cNvPicPr>
            <a:picLocks noChangeAspect="1" noChangeArrowheads="1"/>
          </p:cNvPicPr>
          <p:nvPr/>
        </p:nvPicPr>
        <p:blipFill>
          <a:blip r:embed="rId2">
            <a:duotone>
              <a:prstClr val="black"/>
              <a:srgbClr val="D9C3A5">
                <a:tint val="50000"/>
                <a:satMod val="180000"/>
              </a:srgbClr>
            </a:duotone>
            <a:lum bright="10000"/>
          </a:blip>
          <a:srcRect/>
          <a:stretch>
            <a:fillRect/>
          </a:stretch>
        </p:blipFill>
        <p:spPr bwMode="auto">
          <a:xfrm>
            <a:off x="2945476" y="1232308"/>
            <a:ext cx="6198524" cy="5054212"/>
          </a:xfrm>
          <a:prstGeom prst="rect">
            <a:avLst/>
          </a:prstGeom>
          <a:noFill/>
        </p:spPr>
      </p:pic>
      <p:sp>
        <p:nvSpPr>
          <p:cNvPr id="6" name="Rectangle 8"/>
          <p:cNvSpPr>
            <a:spLocks noChangeArrowheads="1"/>
          </p:cNvSpPr>
          <p:nvPr/>
        </p:nvSpPr>
        <p:spPr bwMode="auto">
          <a:xfrm>
            <a:off x="0" y="1500174"/>
            <a:ext cx="2954215" cy="482600"/>
          </a:xfrm>
          <a:prstGeom prst="rect">
            <a:avLst/>
          </a:prstGeom>
          <a:solidFill>
            <a:srgbClr val="FF3300"/>
          </a:solidFill>
          <a:ln w="9525">
            <a:noFill/>
            <a:miter lim="800000"/>
            <a:headEnd/>
            <a:tailEnd/>
          </a:ln>
          <a:effectLst/>
        </p:spPr>
        <p:txBody>
          <a:bodyPr>
            <a:spAutoFit/>
          </a:bodyPr>
          <a:lstStyle/>
          <a:p>
            <a:pPr>
              <a:lnSpc>
                <a:spcPct val="80000"/>
              </a:lnSpc>
              <a:spcBef>
                <a:spcPct val="20000"/>
              </a:spcBef>
            </a:pPr>
            <a:r>
              <a:rPr lang="en-US" sz="3200" b="1">
                <a:solidFill>
                  <a:srgbClr val="FFCC00"/>
                </a:solidFill>
                <a:latin typeface="Segoe UI" pitchFamily="34" charset="0"/>
                <a:cs typeface="Segoe UI" pitchFamily="34" charset="0"/>
              </a:rPr>
              <a:t>Kota  </a:t>
            </a:r>
            <a:r>
              <a:rPr lang="id-ID" sz="3200" b="1">
                <a:solidFill>
                  <a:srgbClr val="FFCC00"/>
                </a:solidFill>
                <a:latin typeface="Segoe UI" pitchFamily="34" charset="0"/>
                <a:cs typeface="Segoe UI" pitchFamily="34" charset="0"/>
              </a:rPr>
              <a:t>Budaya</a:t>
            </a:r>
            <a:endParaRPr lang="en-US" sz="3200" b="1">
              <a:solidFill>
                <a:srgbClr val="FFCC00"/>
              </a:solidFill>
              <a:latin typeface="Segoe UI" pitchFamily="34" charset="0"/>
              <a:cs typeface="Segoe UI" pitchFamily="34" charset="0"/>
            </a:endParaRPr>
          </a:p>
        </p:txBody>
      </p:sp>
      <p:sp>
        <p:nvSpPr>
          <p:cNvPr id="7" name="Rectangle 14"/>
          <p:cNvSpPr>
            <a:spLocks noChangeArrowheads="1"/>
          </p:cNvSpPr>
          <p:nvPr/>
        </p:nvSpPr>
        <p:spPr bwMode="auto">
          <a:xfrm>
            <a:off x="800100" y="1971663"/>
            <a:ext cx="2954215" cy="781752"/>
          </a:xfrm>
          <a:prstGeom prst="rect">
            <a:avLst/>
          </a:prstGeom>
          <a:solidFill>
            <a:srgbClr val="FFFF00"/>
          </a:solidFill>
          <a:ln w="9525">
            <a:noFill/>
            <a:miter lim="800000"/>
            <a:headEnd/>
            <a:tailEnd/>
          </a:ln>
          <a:effectLst/>
        </p:spPr>
        <p:txBody>
          <a:bodyPr>
            <a:spAutoFit/>
          </a:bodyPr>
          <a:lstStyle/>
          <a:p>
            <a:pPr>
              <a:lnSpc>
                <a:spcPct val="80000"/>
              </a:lnSpc>
              <a:spcBef>
                <a:spcPct val="20000"/>
              </a:spcBef>
            </a:pPr>
            <a:r>
              <a:rPr lang="en-US" sz="2800" b="1">
                <a:solidFill>
                  <a:srgbClr val="FF0000"/>
                </a:solidFill>
                <a:latin typeface="Segoe UI" pitchFamily="34" charset="0"/>
                <a:cs typeface="Segoe UI" pitchFamily="34" charset="0"/>
              </a:rPr>
              <a:t>Kota  </a:t>
            </a:r>
            <a:r>
              <a:rPr lang="en-US" sz="2800" b="1" smtClean="0">
                <a:solidFill>
                  <a:srgbClr val="FF0000"/>
                </a:solidFill>
                <a:latin typeface="Segoe UI" pitchFamily="34" charset="0"/>
                <a:cs typeface="Segoe UI" pitchFamily="34" charset="0"/>
              </a:rPr>
              <a:t>Pendidikan</a:t>
            </a:r>
            <a:endParaRPr lang="en-US" sz="2800" b="1">
              <a:solidFill>
                <a:srgbClr val="FF0000"/>
              </a:solidFill>
              <a:latin typeface="Segoe UI" pitchFamily="34" charset="0"/>
              <a:cs typeface="Segoe UI" pitchFamily="34" charset="0"/>
            </a:endParaRPr>
          </a:p>
        </p:txBody>
      </p:sp>
      <p:sp>
        <p:nvSpPr>
          <p:cNvPr id="8" name="Rectangle 15"/>
          <p:cNvSpPr>
            <a:spLocks noChangeArrowheads="1"/>
          </p:cNvSpPr>
          <p:nvPr/>
        </p:nvSpPr>
        <p:spPr bwMode="auto">
          <a:xfrm>
            <a:off x="0" y="2454262"/>
            <a:ext cx="2954215" cy="482600"/>
          </a:xfrm>
          <a:prstGeom prst="rect">
            <a:avLst/>
          </a:prstGeom>
          <a:solidFill>
            <a:srgbClr val="0099FF"/>
          </a:solidFill>
          <a:ln w="9525">
            <a:noFill/>
            <a:miter lim="800000"/>
            <a:headEnd/>
            <a:tailEnd/>
          </a:ln>
          <a:effectLst/>
        </p:spPr>
        <p:txBody>
          <a:bodyPr>
            <a:spAutoFit/>
          </a:bodyPr>
          <a:lstStyle/>
          <a:p>
            <a:pPr>
              <a:lnSpc>
                <a:spcPct val="80000"/>
              </a:lnSpc>
              <a:spcBef>
                <a:spcPct val="20000"/>
              </a:spcBef>
            </a:pPr>
            <a:r>
              <a:rPr lang="en-US" sz="3200" b="1">
                <a:solidFill>
                  <a:srgbClr val="FFFF00"/>
                </a:solidFill>
                <a:latin typeface="Segoe UI" pitchFamily="34" charset="0"/>
                <a:cs typeface="Segoe UI" pitchFamily="34" charset="0"/>
              </a:rPr>
              <a:t>Kota  </a:t>
            </a:r>
            <a:r>
              <a:rPr lang="id-ID" sz="3200" b="1">
                <a:solidFill>
                  <a:srgbClr val="FFFF00"/>
                </a:solidFill>
                <a:latin typeface="Segoe UI" pitchFamily="34" charset="0"/>
                <a:cs typeface="Segoe UI" pitchFamily="34" charset="0"/>
              </a:rPr>
              <a:t>Pejuang</a:t>
            </a:r>
            <a:endParaRPr lang="en-US" sz="3200" b="1">
              <a:solidFill>
                <a:srgbClr val="FFFF00"/>
              </a:solidFill>
              <a:latin typeface="Segoe UI" pitchFamily="34" charset="0"/>
              <a:cs typeface="Segoe UI" pitchFamily="34" charset="0"/>
            </a:endParaRPr>
          </a:p>
        </p:txBody>
      </p:sp>
      <p:sp>
        <p:nvSpPr>
          <p:cNvPr id="9" name="Rectangle 16"/>
          <p:cNvSpPr>
            <a:spLocks noChangeArrowheads="1"/>
          </p:cNvSpPr>
          <p:nvPr/>
        </p:nvSpPr>
        <p:spPr bwMode="auto">
          <a:xfrm>
            <a:off x="800100" y="2927337"/>
            <a:ext cx="2954215" cy="482600"/>
          </a:xfrm>
          <a:prstGeom prst="rect">
            <a:avLst/>
          </a:prstGeom>
          <a:solidFill>
            <a:srgbClr val="FF3300"/>
          </a:solidFill>
          <a:ln w="9525">
            <a:noFill/>
            <a:miter lim="800000"/>
            <a:headEnd/>
            <a:tailEnd/>
          </a:ln>
          <a:effectLst/>
        </p:spPr>
        <p:txBody>
          <a:bodyPr>
            <a:spAutoFit/>
          </a:bodyPr>
          <a:lstStyle/>
          <a:p>
            <a:pPr>
              <a:lnSpc>
                <a:spcPct val="80000"/>
              </a:lnSpc>
              <a:spcBef>
                <a:spcPct val="20000"/>
              </a:spcBef>
            </a:pPr>
            <a:r>
              <a:rPr lang="en-US" sz="3200" b="1">
                <a:solidFill>
                  <a:srgbClr val="FFCC00"/>
                </a:solidFill>
                <a:latin typeface="Segoe UI" pitchFamily="34" charset="0"/>
                <a:cs typeface="Segoe UI" pitchFamily="34" charset="0"/>
              </a:rPr>
              <a:t>Kota  </a:t>
            </a:r>
            <a:r>
              <a:rPr lang="en-US" sz="3200" b="1" smtClean="0">
                <a:solidFill>
                  <a:srgbClr val="FFCC00"/>
                </a:solidFill>
                <a:latin typeface="Segoe UI" pitchFamily="34" charset="0"/>
                <a:cs typeface="Segoe UI" pitchFamily="34" charset="0"/>
              </a:rPr>
              <a:t>Becak</a:t>
            </a:r>
            <a:endParaRPr lang="en-US" sz="3200" b="1">
              <a:solidFill>
                <a:srgbClr val="FFCC00"/>
              </a:solidFill>
              <a:latin typeface="Segoe UI" pitchFamily="34" charset="0"/>
              <a:cs typeface="Segoe UI" pitchFamily="34" charset="0"/>
            </a:endParaRPr>
          </a:p>
        </p:txBody>
      </p:sp>
      <p:sp>
        <p:nvSpPr>
          <p:cNvPr id="10" name="Rectangle 18"/>
          <p:cNvSpPr>
            <a:spLocks noChangeArrowheads="1"/>
          </p:cNvSpPr>
          <p:nvPr/>
        </p:nvSpPr>
        <p:spPr bwMode="auto">
          <a:xfrm>
            <a:off x="800100" y="3870312"/>
            <a:ext cx="2954215" cy="482600"/>
          </a:xfrm>
          <a:prstGeom prst="rect">
            <a:avLst/>
          </a:prstGeom>
          <a:solidFill>
            <a:srgbClr val="FF66CC"/>
          </a:solidFill>
          <a:ln w="9525">
            <a:noFill/>
            <a:miter lim="800000"/>
            <a:headEnd/>
            <a:tailEnd/>
          </a:ln>
          <a:effectLst/>
        </p:spPr>
        <p:txBody>
          <a:bodyPr>
            <a:spAutoFit/>
          </a:bodyPr>
          <a:lstStyle/>
          <a:p>
            <a:pPr>
              <a:lnSpc>
                <a:spcPct val="80000"/>
              </a:lnSpc>
              <a:spcBef>
                <a:spcPct val="20000"/>
              </a:spcBef>
            </a:pPr>
            <a:r>
              <a:rPr lang="en-US" sz="3200" b="1">
                <a:latin typeface="Segoe UI" pitchFamily="34" charset="0"/>
                <a:cs typeface="Segoe UI" pitchFamily="34" charset="0"/>
              </a:rPr>
              <a:t>Kota  </a:t>
            </a:r>
            <a:r>
              <a:rPr lang="en-US" sz="3200" b="1" smtClean="0">
                <a:latin typeface="Segoe UI" pitchFamily="34" charset="0"/>
                <a:cs typeface="Segoe UI" pitchFamily="34" charset="0"/>
              </a:rPr>
              <a:t>Batik</a:t>
            </a:r>
            <a:endParaRPr lang="en-US" sz="3200" b="1">
              <a:latin typeface="Segoe UI" pitchFamily="34" charset="0"/>
              <a:cs typeface="Segoe UI" pitchFamily="34" charset="0"/>
            </a:endParaRPr>
          </a:p>
        </p:txBody>
      </p:sp>
      <p:sp>
        <p:nvSpPr>
          <p:cNvPr id="11" name="Rectangle 19"/>
          <p:cNvSpPr>
            <a:spLocks noChangeArrowheads="1"/>
          </p:cNvSpPr>
          <p:nvPr/>
        </p:nvSpPr>
        <p:spPr bwMode="auto">
          <a:xfrm>
            <a:off x="0" y="4343388"/>
            <a:ext cx="2954215" cy="880241"/>
          </a:xfrm>
          <a:prstGeom prst="rect">
            <a:avLst/>
          </a:prstGeom>
          <a:solidFill>
            <a:srgbClr val="CC3399"/>
          </a:solidFill>
          <a:ln w="9525">
            <a:noFill/>
            <a:miter lim="800000"/>
            <a:headEnd/>
            <a:tailEnd/>
          </a:ln>
          <a:effectLst/>
        </p:spPr>
        <p:txBody>
          <a:bodyPr>
            <a:spAutoFit/>
          </a:bodyPr>
          <a:lstStyle/>
          <a:p>
            <a:pPr>
              <a:lnSpc>
                <a:spcPct val="80000"/>
              </a:lnSpc>
              <a:spcBef>
                <a:spcPct val="20000"/>
              </a:spcBef>
            </a:pPr>
            <a:r>
              <a:rPr lang="en-US" sz="3200" b="1" smtClean="0">
                <a:solidFill>
                  <a:srgbClr val="FFCC00"/>
                </a:solidFill>
                <a:latin typeface="Segoe UI" pitchFamily="34" charset="0"/>
                <a:cs typeface="Segoe UI" pitchFamily="34" charset="0"/>
              </a:rPr>
              <a:t>Bengawan Solo</a:t>
            </a:r>
            <a:endParaRPr lang="en-US" sz="3200" b="1">
              <a:solidFill>
                <a:srgbClr val="FFCC00"/>
              </a:solidFill>
              <a:latin typeface="Segoe UI" pitchFamily="34" charset="0"/>
              <a:cs typeface="Segoe UI" pitchFamily="34" charset="0"/>
            </a:endParaRPr>
          </a:p>
        </p:txBody>
      </p:sp>
      <p:sp>
        <p:nvSpPr>
          <p:cNvPr id="12" name="Rectangle 25"/>
          <p:cNvSpPr>
            <a:spLocks noChangeArrowheads="1"/>
          </p:cNvSpPr>
          <p:nvPr/>
        </p:nvSpPr>
        <p:spPr bwMode="auto">
          <a:xfrm>
            <a:off x="0" y="3408349"/>
            <a:ext cx="2954215" cy="482600"/>
          </a:xfrm>
          <a:prstGeom prst="rect">
            <a:avLst/>
          </a:prstGeom>
          <a:solidFill>
            <a:srgbClr val="33CC33"/>
          </a:solidFill>
          <a:ln w="9525">
            <a:noFill/>
            <a:miter lim="800000"/>
            <a:headEnd/>
            <a:tailEnd/>
          </a:ln>
          <a:effectLst/>
        </p:spPr>
        <p:txBody>
          <a:bodyPr>
            <a:spAutoFit/>
          </a:bodyPr>
          <a:lstStyle/>
          <a:p>
            <a:pPr>
              <a:lnSpc>
                <a:spcPct val="80000"/>
              </a:lnSpc>
              <a:spcBef>
                <a:spcPct val="20000"/>
              </a:spcBef>
            </a:pPr>
            <a:r>
              <a:rPr lang="en-US" sz="3200" b="1">
                <a:solidFill>
                  <a:srgbClr val="0000FF"/>
                </a:solidFill>
                <a:latin typeface="Segoe UI" pitchFamily="34" charset="0"/>
                <a:cs typeface="Segoe UI" pitchFamily="34" charset="0"/>
              </a:rPr>
              <a:t>Kota  </a:t>
            </a:r>
            <a:r>
              <a:rPr lang="en-US" sz="3200" b="1" smtClean="0">
                <a:solidFill>
                  <a:srgbClr val="0000FF"/>
                </a:solidFill>
                <a:latin typeface="Segoe UI" pitchFamily="34" charset="0"/>
                <a:cs typeface="Segoe UI" pitchFamily="34" charset="0"/>
              </a:rPr>
              <a:t>Tua</a:t>
            </a:r>
            <a:endParaRPr lang="en-US" sz="3200" b="1">
              <a:solidFill>
                <a:srgbClr val="0000FF"/>
              </a:solidFill>
              <a:latin typeface="Segoe UI" pitchFamily="34" charset="0"/>
              <a:cs typeface="Segoe UI" pitchFamily="34" charset="0"/>
            </a:endParaRPr>
          </a:p>
        </p:txBody>
      </p:sp>
      <p:sp>
        <p:nvSpPr>
          <p:cNvPr id="13" name="Rectangle 26"/>
          <p:cNvSpPr>
            <a:spLocks noChangeArrowheads="1"/>
          </p:cNvSpPr>
          <p:nvPr/>
        </p:nvSpPr>
        <p:spPr bwMode="auto">
          <a:xfrm>
            <a:off x="800100" y="4816462"/>
            <a:ext cx="2954215" cy="482600"/>
          </a:xfrm>
          <a:prstGeom prst="rect">
            <a:avLst/>
          </a:prstGeom>
          <a:solidFill>
            <a:srgbClr val="008080"/>
          </a:solidFill>
          <a:ln w="9525">
            <a:noFill/>
            <a:miter lim="800000"/>
            <a:headEnd/>
            <a:tailEnd/>
          </a:ln>
          <a:effectLst/>
        </p:spPr>
        <p:txBody>
          <a:bodyPr>
            <a:spAutoFit/>
          </a:bodyPr>
          <a:lstStyle/>
          <a:p>
            <a:pPr>
              <a:lnSpc>
                <a:spcPct val="80000"/>
              </a:lnSpc>
              <a:spcBef>
                <a:spcPct val="20000"/>
              </a:spcBef>
            </a:pPr>
            <a:r>
              <a:rPr lang="en-US" sz="3200" b="1">
                <a:latin typeface="Segoe UI" pitchFamily="34" charset="0"/>
                <a:cs typeface="Segoe UI" pitchFamily="34" charset="0"/>
              </a:rPr>
              <a:t>Kota  </a:t>
            </a:r>
            <a:r>
              <a:rPr lang="id-ID" sz="3200" b="1">
                <a:latin typeface="Segoe UI" pitchFamily="34" charset="0"/>
                <a:cs typeface="Segoe UI" pitchFamily="34" charset="0"/>
              </a:rPr>
              <a:t>Tertata</a:t>
            </a:r>
            <a:endParaRPr lang="en-US" sz="3200" b="1">
              <a:latin typeface="Segoe UI" pitchFamily="34" charset="0"/>
              <a:cs typeface="Segoe UI" pitchFamily="34" charset="0"/>
            </a:endParaRPr>
          </a:p>
        </p:txBody>
      </p:sp>
      <p:sp>
        <p:nvSpPr>
          <p:cNvPr id="15" name="Rectangle 34"/>
          <p:cNvSpPr>
            <a:spLocks noChangeArrowheads="1"/>
          </p:cNvSpPr>
          <p:nvPr/>
        </p:nvSpPr>
        <p:spPr bwMode="auto">
          <a:xfrm>
            <a:off x="-2931" y="5289537"/>
            <a:ext cx="2954215" cy="482600"/>
          </a:xfrm>
          <a:prstGeom prst="rect">
            <a:avLst/>
          </a:prstGeom>
          <a:solidFill>
            <a:schemeClr val="bg2"/>
          </a:solidFill>
          <a:ln w="9525">
            <a:noFill/>
            <a:miter lim="800000"/>
            <a:headEnd/>
            <a:tailEnd/>
          </a:ln>
          <a:effectLst/>
        </p:spPr>
        <p:txBody>
          <a:bodyPr>
            <a:spAutoFit/>
          </a:bodyPr>
          <a:lstStyle/>
          <a:p>
            <a:pPr>
              <a:lnSpc>
                <a:spcPct val="80000"/>
              </a:lnSpc>
              <a:spcBef>
                <a:spcPct val="20000"/>
              </a:spcBef>
            </a:pPr>
            <a:r>
              <a:rPr lang="en-US" sz="3200" b="1">
                <a:latin typeface="Segoe UI" pitchFamily="34" charset="0"/>
                <a:cs typeface="Segoe UI" pitchFamily="34" charset="0"/>
              </a:rPr>
              <a:t>Kota  Wisata</a:t>
            </a:r>
          </a:p>
        </p:txBody>
      </p:sp>
      <p:sp>
        <p:nvSpPr>
          <p:cNvPr id="16"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S</a:t>
            </a:r>
            <a:r>
              <a:rPr kumimoji="0" lang="id-ID"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ur</a:t>
            </a: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akarta</a:t>
            </a:r>
            <a:r>
              <a:rPr kumimoji="0" lang="en-US" sz="2800" b="1" i="0" u="none" strike="noStrike" kern="1200" cap="all" spc="0" normalizeH="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sebagai  icon</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pic>
        <p:nvPicPr>
          <p:cNvPr id="20" name="Picture 3" descr="D:\Final Lap Antara 27 Ags\CIMG9370_resize.JPG"/>
          <p:cNvPicPr>
            <a:picLocks noChangeAspect="1" noChangeArrowheads="1"/>
          </p:cNvPicPr>
          <p:nvPr/>
        </p:nvPicPr>
        <p:blipFill>
          <a:blip r:embed="rId3"/>
          <a:srcRect l="17187" t="14285" r="17187" b="35714"/>
          <a:stretch>
            <a:fillRect/>
          </a:stretch>
        </p:blipFill>
        <p:spPr bwMode="auto">
          <a:xfrm>
            <a:off x="6720618" y="0"/>
            <a:ext cx="2423382" cy="150019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491" y="357166"/>
            <a:ext cx="7772400" cy="914400"/>
          </a:xfrm>
        </p:spPr>
        <p:txBody>
          <a:bodyPr>
            <a:normAutofit fontScale="90000"/>
          </a:bodyPr>
          <a:lstStyle/>
          <a:p>
            <a:pPr eaLnBrk="1" hangingPunct="1">
              <a:defRPr/>
            </a:pPr>
            <a:r>
              <a:rPr lang="fi-FI" sz="2800" b="1" dirty="0" smtClean="0">
                <a:solidFill>
                  <a:schemeClr val="tx1"/>
                </a:solidFill>
                <a:effectLst>
                  <a:reflection blurRad="12700" stA="34000" endA="740" endPos="53000" dir="5400000" sy="-100000" algn="bl" rotWithShape="0"/>
                </a:effectLst>
                <a:latin typeface="Segoe UI" pitchFamily="34" charset="0"/>
                <a:cs typeface="Segoe UI" pitchFamily="34" charset="0"/>
              </a:rPr>
              <a:t>GAMBARAN KAWASAN KUMUH DI Kota S</a:t>
            </a:r>
            <a:r>
              <a:rPr lang="id-ID" sz="2800" b="1" dirty="0" smtClean="0">
                <a:solidFill>
                  <a:schemeClr val="tx1"/>
                </a:solidFill>
                <a:effectLst>
                  <a:reflection blurRad="12700" stA="34000" endA="740" endPos="53000" dir="5400000" sy="-100000" algn="bl" rotWithShape="0"/>
                </a:effectLst>
                <a:latin typeface="Segoe UI" pitchFamily="34" charset="0"/>
                <a:cs typeface="Segoe UI" pitchFamily="34" charset="0"/>
              </a:rPr>
              <a:t>urakarta</a:t>
            </a:r>
            <a:endParaRPr lang="en-US" sz="2800" b="1" dirty="0" smtClean="0">
              <a:solidFill>
                <a:schemeClr val="tx1"/>
              </a:solidFill>
              <a:effectLst>
                <a:reflection blurRad="12700" stA="34000" endA="740" endPos="53000" dir="5400000" sy="-100000" algn="bl" rotWithShape="0"/>
              </a:effectLst>
              <a:latin typeface="Segoe UI" pitchFamily="34" charset="0"/>
              <a:cs typeface="Segoe UI" pitchFamily="34" charset="0"/>
            </a:endParaRPr>
          </a:p>
        </p:txBody>
      </p:sp>
      <p:sp>
        <p:nvSpPr>
          <p:cNvPr id="21507" name="Rectangle 4"/>
          <p:cNvSpPr>
            <a:spLocks noChangeArrowheads="1"/>
          </p:cNvSpPr>
          <p:nvPr/>
        </p:nvSpPr>
        <p:spPr bwMode="auto">
          <a:xfrm>
            <a:off x="615462" y="1428750"/>
            <a:ext cx="8044990" cy="2031325"/>
          </a:xfrm>
          <a:prstGeom prst="rect">
            <a:avLst/>
          </a:prstGeom>
          <a:noFill/>
          <a:ln w="9525">
            <a:noFill/>
            <a:miter lim="800000"/>
            <a:headEnd/>
            <a:tailEnd/>
          </a:ln>
        </p:spPr>
        <p:txBody>
          <a:bodyPr wrap="square">
            <a:spAutoFit/>
          </a:bodyPr>
          <a:lstStyle/>
          <a:p>
            <a:pPr algn="just"/>
            <a:r>
              <a:rPr lang="id-ID" b="1" dirty="0">
                <a:latin typeface="Segoe UI" pitchFamily="34" charset="0"/>
                <a:cs typeface="Segoe UI" pitchFamily="34" charset="0"/>
              </a:rPr>
              <a:t>Berdasarkan data </a:t>
            </a:r>
            <a:r>
              <a:rPr lang="id-ID" b="1" dirty="0" smtClean="0">
                <a:latin typeface="Segoe UI" pitchFamily="34" charset="0"/>
                <a:cs typeface="Segoe UI" pitchFamily="34" charset="0"/>
              </a:rPr>
              <a:t>2008, </a:t>
            </a:r>
            <a:r>
              <a:rPr lang="id-ID" b="1" dirty="0">
                <a:latin typeface="Segoe UI" pitchFamily="34" charset="0"/>
                <a:cs typeface="Segoe UI" pitchFamily="34" charset="0"/>
              </a:rPr>
              <a:t>jumlah rumah kumuh di bantaran Sungai Bengawan Solo tercatat 6.612 unit. Kriteria rumah kumuh, menurut Badan Pemberdayaan Masyarakat, Pemberdayaan Perempuan, Perlindungan Anak, dan Keluarga Berencana Surakarta, adalah sempit, dinding tidak permanen, tidak ada penerangan, dan tidak ada akses sanitasi. Sedangkan dari segi lingkungan, tidak ada jalan kampung dan saluran pembuangan limbahnya </a:t>
            </a:r>
            <a:r>
              <a:rPr lang="id-ID" b="1" dirty="0" smtClean="0">
                <a:latin typeface="Segoe UI" pitchFamily="34" charset="0"/>
                <a:cs typeface="Segoe UI" pitchFamily="34" charset="0"/>
              </a:rPr>
              <a:t>buruk.</a:t>
            </a:r>
            <a:endParaRPr lang="en-US" b="1" dirty="0">
              <a:latin typeface="Segoe UI" pitchFamily="34" charset="0"/>
              <a:cs typeface="Segoe UI" pitchFamily="34" charset="0"/>
            </a:endParaRPr>
          </a:p>
        </p:txBody>
      </p:sp>
      <p:grpSp>
        <p:nvGrpSpPr>
          <p:cNvPr id="2" name="Group 11"/>
          <p:cNvGrpSpPr/>
          <p:nvPr/>
        </p:nvGrpSpPr>
        <p:grpSpPr>
          <a:xfrm>
            <a:off x="681377" y="3571876"/>
            <a:ext cx="3956566" cy="2690818"/>
            <a:chOff x="738158" y="3571876"/>
            <a:chExt cx="3759790" cy="2690818"/>
          </a:xfrm>
        </p:grpSpPr>
        <p:pic>
          <p:nvPicPr>
            <p:cNvPr id="9" name="Picture 3" descr="G:\PROYEK 2008\Proyek Kumuh Samarinda\sungai mumus 1.jpg"/>
            <p:cNvPicPr>
              <a:picLocks noChangeAspect="1" noChangeArrowheads="1"/>
            </p:cNvPicPr>
            <p:nvPr/>
          </p:nvPicPr>
          <p:blipFill>
            <a:blip r:embed="rId2">
              <a:lum bright="20000"/>
            </a:blip>
            <a:srcRect l="44983"/>
            <a:stretch>
              <a:fillRect/>
            </a:stretch>
          </p:blipFill>
          <p:spPr bwMode="auto">
            <a:xfrm>
              <a:off x="2595546" y="3571876"/>
              <a:ext cx="1902402" cy="2690818"/>
            </a:xfrm>
            <a:prstGeom prst="rect">
              <a:avLst/>
            </a:prstGeom>
            <a:ln>
              <a:noFill/>
            </a:ln>
            <a:effectLst>
              <a:outerShdw blurRad="292100" dist="139700" dir="2700000" algn="tl" rotWithShape="0">
                <a:srgbClr val="333333">
                  <a:alpha val="65000"/>
                </a:srgbClr>
              </a:outerShdw>
            </a:effectLst>
          </p:spPr>
        </p:pic>
        <p:pic>
          <p:nvPicPr>
            <p:cNvPr id="10" name="Picture 4" descr="G:\PROYEK 2008\Proyek Kumuh Samarinda\s_K1a18805.jpg"/>
            <p:cNvPicPr>
              <a:picLocks noChangeAspect="1" noChangeArrowheads="1"/>
            </p:cNvPicPr>
            <p:nvPr/>
          </p:nvPicPr>
          <p:blipFill>
            <a:blip r:embed="rId3">
              <a:lum bright="20000"/>
            </a:blip>
            <a:srcRect/>
            <a:stretch>
              <a:fillRect/>
            </a:stretch>
          </p:blipFill>
          <p:spPr bwMode="auto">
            <a:xfrm>
              <a:off x="738158" y="3571876"/>
              <a:ext cx="1750536" cy="2674936"/>
            </a:xfrm>
            <a:prstGeom prst="rect">
              <a:avLst/>
            </a:prstGeom>
            <a:ln>
              <a:noFill/>
            </a:ln>
            <a:effectLst>
              <a:outerShdw blurRad="292100" dist="139700" dir="2700000" algn="tl" rotWithShape="0">
                <a:srgbClr val="333333">
                  <a:alpha val="65000"/>
                </a:srgbClr>
              </a:outerShdw>
            </a:effectLst>
          </p:spPr>
        </p:pic>
      </p:grpSp>
      <p:sp>
        <p:nvSpPr>
          <p:cNvPr id="11" name="Rectangle 4"/>
          <p:cNvSpPr>
            <a:spLocks noChangeArrowheads="1"/>
          </p:cNvSpPr>
          <p:nvPr/>
        </p:nvSpPr>
        <p:spPr bwMode="auto">
          <a:xfrm>
            <a:off x="4835771" y="3571877"/>
            <a:ext cx="3824681" cy="2308324"/>
          </a:xfrm>
          <a:prstGeom prst="rect">
            <a:avLst/>
          </a:prstGeom>
          <a:noFill/>
          <a:ln w="9525">
            <a:noFill/>
            <a:miter lim="800000"/>
            <a:headEnd/>
            <a:tailEnd/>
          </a:ln>
        </p:spPr>
        <p:txBody>
          <a:bodyPr wrap="square">
            <a:spAutoFit/>
          </a:bodyPr>
          <a:lstStyle/>
          <a:p>
            <a:pPr algn="just"/>
            <a:r>
              <a:rPr lang="en-US" b="1" dirty="0" smtClean="0">
                <a:latin typeface="Segoe UI" pitchFamily="34" charset="0"/>
                <a:cs typeface="Segoe UI" pitchFamily="34" charset="0"/>
              </a:rPr>
              <a:t>Di Kota S</a:t>
            </a:r>
            <a:r>
              <a:rPr lang="id-ID" b="1" dirty="0" smtClean="0">
                <a:latin typeface="Segoe UI" pitchFamily="34" charset="0"/>
                <a:cs typeface="Segoe UI" pitchFamily="34" charset="0"/>
              </a:rPr>
              <a:t>urakarta</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ada</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beberapa</a:t>
            </a:r>
            <a:r>
              <a:rPr lang="en-US" b="1" dirty="0" smtClean="0">
                <a:latin typeface="Segoe UI" pitchFamily="34" charset="0"/>
                <a:cs typeface="Segoe UI" pitchFamily="34" charset="0"/>
              </a:rPr>
              <a:t> spot </a:t>
            </a:r>
            <a:r>
              <a:rPr lang="en-US" b="1" dirty="0" err="1" smtClean="0">
                <a:latin typeface="Segoe UI" pitchFamily="34" charset="0"/>
                <a:cs typeface="Segoe UI" pitchFamily="34" charset="0"/>
              </a:rPr>
              <a:t>kawasan</a:t>
            </a:r>
            <a:r>
              <a:rPr lang="en-US" b="1" dirty="0" smtClean="0">
                <a:latin typeface="Segoe UI" pitchFamily="34" charset="0"/>
                <a:cs typeface="Segoe UI" pitchFamily="34" charset="0"/>
              </a:rPr>
              <a:t> </a:t>
            </a:r>
            <a:r>
              <a:rPr lang="en-US" b="1" dirty="0" err="1" smtClean="0">
                <a:latin typeface="Segoe UI" pitchFamily="34" charset="0"/>
                <a:cs typeface="Segoe UI" pitchFamily="34" charset="0"/>
              </a:rPr>
              <a:t>kumuh</a:t>
            </a:r>
            <a:r>
              <a:rPr lang="id-ID" b="1" dirty="0" smtClean="0">
                <a:latin typeface="Segoe UI" pitchFamily="34" charset="0"/>
                <a:cs typeface="Segoe UI" pitchFamily="34" charset="0"/>
              </a:rPr>
              <a:t>, yaitu </a:t>
            </a:r>
            <a:r>
              <a:rPr lang="id-ID" b="1" dirty="0">
                <a:latin typeface="Segoe UI" pitchFamily="34" charset="0"/>
                <a:cs typeface="Segoe UI" pitchFamily="34" charset="0"/>
              </a:rPr>
              <a:t>Ketelan</a:t>
            </a:r>
            <a:r>
              <a:rPr lang="id-ID" b="1" dirty="0" smtClean="0">
                <a:latin typeface="Segoe UI" pitchFamily="34" charset="0"/>
                <a:cs typeface="Segoe UI" pitchFamily="34" charset="0"/>
              </a:rPr>
              <a:t>, Semanggi, dan Sewu. Selain itu terdapat juga potensi kawasan kumuh disekitar kawasan keraton, yang apabila tak segera diperbaiki akan terjadi kekumuhan</a:t>
            </a:r>
            <a:r>
              <a:rPr lang="id-ID" dirty="0" smtClean="0"/>
              <a:t>. </a:t>
            </a:r>
            <a:endParaRPr lang="en-US" b="1" dirty="0">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747320" y="500042"/>
            <a:ext cx="6110680" cy="490560"/>
          </a:xfrm>
        </p:spPr>
        <p:txBody>
          <a:bodyPr>
            <a:normAutofit fontScale="90000"/>
          </a:bodyPr>
          <a:lstStyle/>
          <a:p>
            <a:r>
              <a:rPr lang="en-US" sz="2800" b="1" dirty="0" smtClean="0">
                <a:latin typeface="Segoe UI" pitchFamily="34" charset="0"/>
                <a:ea typeface="Segoe UI" pitchFamily="34" charset="0"/>
                <a:cs typeface="Segoe UI" pitchFamily="34" charset="0"/>
              </a:rPr>
              <a:t>PENILAIAN  KAWASAN PRIORITAS</a:t>
            </a:r>
          </a:p>
        </p:txBody>
      </p:sp>
      <p:graphicFrame>
        <p:nvGraphicFramePr>
          <p:cNvPr id="13" name="Table 12"/>
          <p:cNvGraphicFramePr>
            <a:graphicFrameLocks noGrp="1"/>
          </p:cNvGraphicFramePr>
          <p:nvPr/>
        </p:nvGraphicFramePr>
        <p:xfrm>
          <a:off x="1604576" y="2143116"/>
          <a:ext cx="5552602" cy="1428984"/>
        </p:xfrm>
        <a:graphic>
          <a:graphicData uri="http://schemas.openxmlformats.org/drawingml/2006/table">
            <a:tbl>
              <a:tblPr/>
              <a:tblGrid>
                <a:gridCol w="398075"/>
                <a:gridCol w="1997845"/>
                <a:gridCol w="1684553"/>
                <a:gridCol w="1472129"/>
              </a:tblGrid>
              <a:tr h="456974">
                <a:tc>
                  <a:txBody>
                    <a:bodyPr/>
                    <a:lstStyle/>
                    <a:p>
                      <a:pPr algn="ctr">
                        <a:spcBef>
                          <a:spcPts val="600"/>
                        </a:spcBef>
                        <a:spcAft>
                          <a:spcPts val="0"/>
                        </a:spcAft>
                      </a:pPr>
                      <a:r>
                        <a:rPr lang="en-US" sz="1000" b="1" dirty="0">
                          <a:solidFill>
                            <a:srgbClr val="000000"/>
                          </a:solidFill>
                          <a:latin typeface="Arial"/>
                          <a:ea typeface="Times New Roman"/>
                        </a:rPr>
                        <a:t>NO</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b="1" dirty="0">
                          <a:solidFill>
                            <a:srgbClr val="000000"/>
                          </a:solidFill>
                          <a:latin typeface="Arial"/>
                          <a:ea typeface="Times New Roman"/>
                        </a:rPr>
                        <a:t>KRITERIA</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b="1" dirty="0">
                          <a:solidFill>
                            <a:srgbClr val="000000"/>
                          </a:solidFill>
                          <a:latin typeface="Arial"/>
                          <a:ea typeface="Times New Roman"/>
                        </a:rPr>
                        <a:t>TOTAL NILAI VARIABEL, INDIKATOR DAN PARAMETER</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b="1" dirty="0">
                          <a:solidFill>
                            <a:srgbClr val="000000"/>
                          </a:solidFill>
                          <a:latin typeface="Arial"/>
                          <a:ea typeface="Times New Roman"/>
                        </a:rPr>
                        <a:t>KATEGORI</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64">
                <a:tc gridSpan="4">
                  <a:txBody>
                    <a:bodyPr/>
                    <a:lstStyle/>
                    <a:p>
                      <a:pPr algn="ctr">
                        <a:spcBef>
                          <a:spcPts val="600"/>
                        </a:spcBef>
                        <a:spcAft>
                          <a:spcPts val="0"/>
                        </a:spcAft>
                      </a:pPr>
                      <a:r>
                        <a:rPr lang="id-ID" sz="1000" dirty="0" smtClean="0">
                          <a:solidFill>
                            <a:srgbClr val="000000"/>
                          </a:solidFill>
                          <a:latin typeface="Times New Roman"/>
                          <a:ea typeface="Times New Roman"/>
                        </a:rPr>
                        <a:t>KAWASAN</a:t>
                      </a:r>
                      <a:r>
                        <a:rPr lang="id-ID" sz="1000" baseline="0" dirty="0" smtClean="0">
                          <a:solidFill>
                            <a:srgbClr val="000000"/>
                          </a:solidFill>
                          <a:latin typeface="Times New Roman"/>
                          <a:ea typeface="Times New Roman"/>
                        </a:rPr>
                        <a:t> KUMUH KALURAHAN SEMANGGI</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7E65">
                        <a:alpha val="50196"/>
                      </a:srgbClr>
                    </a:solidFill>
                  </a:tcPr>
                </a:tc>
                <a:tc hMerge="1">
                  <a:txBody>
                    <a:bodyPr/>
                    <a:lstStyle/>
                    <a:p>
                      <a:endParaRPr lang="id-ID"/>
                    </a:p>
                  </a:txBody>
                  <a:tcPr/>
                </a:tc>
                <a:tc hMerge="1">
                  <a:txBody>
                    <a:bodyPr/>
                    <a:lstStyle/>
                    <a:p>
                      <a:pPr algn="ctr">
                        <a:spcBef>
                          <a:spcPts val="600"/>
                        </a:spcBef>
                        <a:spcAft>
                          <a:spcPts val="0"/>
                        </a:spcAft>
                      </a:pP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Bef>
                          <a:spcPts val="600"/>
                        </a:spcBef>
                        <a:spcAft>
                          <a:spcPts val="0"/>
                        </a:spcAft>
                      </a:pP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64">
                <a:tc>
                  <a:txBody>
                    <a:bodyPr/>
                    <a:lstStyle/>
                    <a:p>
                      <a:pPr algn="just">
                        <a:spcBef>
                          <a:spcPts val="600"/>
                        </a:spcBef>
                        <a:spcAft>
                          <a:spcPts val="0"/>
                        </a:spcAft>
                      </a:pPr>
                      <a:r>
                        <a:rPr lang="en-US" sz="1000" dirty="0">
                          <a:solidFill>
                            <a:srgbClr val="000000"/>
                          </a:solidFill>
                          <a:latin typeface="Arial"/>
                          <a:ea typeface="Times New Roman"/>
                        </a:rPr>
                        <a:t>1</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7E65">
                        <a:alpha val="50196"/>
                      </a:srgbClr>
                    </a:solidFill>
                  </a:tcPr>
                </a:tc>
                <a:tc>
                  <a:txBody>
                    <a:bodyPr/>
                    <a:lstStyle/>
                    <a:p>
                      <a:pPr algn="l">
                        <a:spcBef>
                          <a:spcPts val="600"/>
                        </a:spcBef>
                        <a:spcAft>
                          <a:spcPts val="0"/>
                        </a:spcAft>
                      </a:pPr>
                      <a:r>
                        <a:rPr lang="en-US" sz="1000" dirty="0">
                          <a:solidFill>
                            <a:srgbClr val="000000"/>
                          </a:solidFill>
                          <a:latin typeface="Arial"/>
                          <a:ea typeface="Times New Roman"/>
                        </a:rPr>
                        <a:t>VITALITAS EKONOMI</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7E65">
                        <a:alpha val="50196"/>
                      </a:srgbClr>
                    </a:solidFill>
                  </a:tcPr>
                </a:tc>
                <a:tc>
                  <a:txBody>
                    <a:bodyPr/>
                    <a:lstStyle/>
                    <a:p>
                      <a:pPr algn="ctr">
                        <a:spcBef>
                          <a:spcPts val="600"/>
                        </a:spcBef>
                        <a:spcAft>
                          <a:spcPts val="0"/>
                        </a:spcAft>
                      </a:pPr>
                      <a:r>
                        <a:rPr lang="en-US" sz="1000" dirty="0">
                          <a:solidFill>
                            <a:srgbClr val="000000"/>
                          </a:solidFill>
                          <a:latin typeface="Arial"/>
                          <a:ea typeface="Times New Roman"/>
                        </a:rPr>
                        <a:t>24</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7E65">
                        <a:alpha val="50196"/>
                      </a:srgbClr>
                    </a:solidFill>
                  </a:tcPr>
                </a:tc>
                <a:tc>
                  <a:txBody>
                    <a:bodyPr/>
                    <a:lstStyle/>
                    <a:p>
                      <a:pPr algn="ctr">
                        <a:spcBef>
                          <a:spcPts val="600"/>
                        </a:spcBef>
                        <a:spcAft>
                          <a:spcPts val="0"/>
                        </a:spcAft>
                      </a:pPr>
                      <a:r>
                        <a:rPr lang="en-US" sz="1000" dirty="0">
                          <a:solidFill>
                            <a:srgbClr val="000000"/>
                          </a:solidFill>
                          <a:latin typeface="Arial"/>
                          <a:ea typeface="Times New Roman"/>
                        </a:rPr>
                        <a:t>SEDANG</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7E65">
                        <a:alpha val="50196"/>
                      </a:srgbClr>
                    </a:solidFill>
                  </a:tcPr>
                </a:tc>
              </a:tr>
              <a:tr h="161964">
                <a:tc>
                  <a:txBody>
                    <a:bodyPr/>
                    <a:lstStyle/>
                    <a:p>
                      <a:pPr algn="just">
                        <a:spcBef>
                          <a:spcPts val="600"/>
                        </a:spcBef>
                        <a:spcAft>
                          <a:spcPts val="0"/>
                        </a:spcAft>
                      </a:pPr>
                      <a:r>
                        <a:rPr lang="en-US" sz="1000">
                          <a:solidFill>
                            <a:srgbClr val="000000"/>
                          </a:solidFill>
                          <a:latin typeface="Arial"/>
                          <a:ea typeface="Times New Roman"/>
                        </a:rPr>
                        <a:t>2</a:t>
                      </a:r>
                      <a:endParaRPr lang="en-US" sz="100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7E65">
                        <a:alpha val="50196"/>
                      </a:srgbClr>
                    </a:solidFill>
                  </a:tcPr>
                </a:tc>
                <a:tc>
                  <a:txBody>
                    <a:bodyPr/>
                    <a:lstStyle/>
                    <a:p>
                      <a:pPr algn="l">
                        <a:spcBef>
                          <a:spcPts val="600"/>
                        </a:spcBef>
                        <a:spcAft>
                          <a:spcPts val="0"/>
                        </a:spcAft>
                      </a:pPr>
                      <a:r>
                        <a:rPr lang="en-US" sz="1000" dirty="0">
                          <a:solidFill>
                            <a:srgbClr val="000000"/>
                          </a:solidFill>
                          <a:latin typeface="Arial"/>
                          <a:ea typeface="Times New Roman"/>
                        </a:rPr>
                        <a:t>VITALITAS NON EKONOMI</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7E65">
                        <a:alpha val="50196"/>
                      </a:srgbClr>
                    </a:solidFill>
                  </a:tcPr>
                </a:tc>
                <a:tc>
                  <a:txBody>
                    <a:bodyPr/>
                    <a:lstStyle/>
                    <a:p>
                      <a:pPr algn="ctr">
                        <a:spcBef>
                          <a:spcPts val="600"/>
                        </a:spcBef>
                        <a:spcAft>
                          <a:spcPts val="0"/>
                        </a:spcAft>
                      </a:pPr>
                      <a:r>
                        <a:rPr lang="en-US" sz="1000">
                          <a:solidFill>
                            <a:srgbClr val="000000"/>
                          </a:solidFill>
                          <a:latin typeface="Arial"/>
                          <a:ea typeface="Times New Roman"/>
                        </a:rPr>
                        <a:t>54</a:t>
                      </a:r>
                      <a:endParaRPr lang="en-US" sz="100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7E65">
                        <a:alpha val="50196"/>
                      </a:srgbClr>
                    </a:solidFill>
                  </a:tcPr>
                </a:tc>
                <a:tc>
                  <a:txBody>
                    <a:bodyPr/>
                    <a:lstStyle/>
                    <a:p>
                      <a:pPr algn="ctr">
                        <a:spcBef>
                          <a:spcPts val="600"/>
                        </a:spcBef>
                        <a:spcAft>
                          <a:spcPts val="0"/>
                        </a:spcAft>
                      </a:pPr>
                      <a:r>
                        <a:rPr lang="en-US" sz="1000" dirty="0">
                          <a:solidFill>
                            <a:srgbClr val="000000"/>
                          </a:solidFill>
                          <a:latin typeface="Arial"/>
                          <a:ea typeface="Times New Roman"/>
                        </a:rPr>
                        <a:t>SEDANG</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7E65">
                        <a:alpha val="50196"/>
                      </a:srgbClr>
                    </a:solidFill>
                  </a:tcPr>
                </a:tc>
              </a:tr>
              <a:tr h="323928">
                <a:tc>
                  <a:txBody>
                    <a:bodyPr/>
                    <a:lstStyle/>
                    <a:p>
                      <a:pPr algn="just">
                        <a:spcBef>
                          <a:spcPts val="600"/>
                        </a:spcBef>
                        <a:spcAft>
                          <a:spcPts val="0"/>
                        </a:spcAft>
                      </a:pPr>
                      <a:r>
                        <a:rPr lang="en-US" sz="1000">
                          <a:solidFill>
                            <a:srgbClr val="000000"/>
                          </a:solidFill>
                          <a:latin typeface="Arial"/>
                          <a:ea typeface="Times New Roman"/>
                        </a:rPr>
                        <a:t>3</a:t>
                      </a:r>
                      <a:endParaRPr lang="en-US" sz="100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7E65">
                        <a:alpha val="50196"/>
                      </a:srgbClr>
                    </a:solidFill>
                  </a:tcPr>
                </a:tc>
                <a:tc>
                  <a:txBody>
                    <a:bodyPr/>
                    <a:lstStyle/>
                    <a:p>
                      <a:pPr algn="l">
                        <a:spcBef>
                          <a:spcPts val="600"/>
                        </a:spcBef>
                        <a:spcAft>
                          <a:spcPts val="0"/>
                        </a:spcAft>
                      </a:pPr>
                      <a:r>
                        <a:rPr lang="en-US" sz="1000" dirty="0">
                          <a:solidFill>
                            <a:srgbClr val="000000"/>
                          </a:solidFill>
                          <a:latin typeface="Arial"/>
                          <a:ea typeface="Times New Roman"/>
                        </a:rPr>
                        <a:t>KONDISI SARANA, PRASARANA DAN UTILITAS</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7E65">
                        <a:alpha val="50196"/>
                      </a:srgbClr>
                    </a:solidFill>
                  </a:tcPr>
                </a:tc>
                <a:tc>
                  <a:txBody>
                    <a:bodyPr/>
                    <a:lstStyle/>
                    <a:p>
                      <a:pPr algn="ctr">
                        <a:spcBef>
                          <a:spcPts val="600"/>
                        </a:spcBef>
                        <a:spcAft>
                          <a:spcPts val="0"/>
                        </a:spcAft>
                      </a:pPr>
                      <a:r>
                        <a:rPr lang="en-US" sz="1000" dirty="0">
                          <a:solidFill>
                            <a:srgbClr val="000000"/>
                          </a:solidFill>
                          <a:latin typeface="Arial"/>
                          <a:ea typeface="Times New Roman"/>
                        </a:rPr>
                        <a:t>50</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7E65">
                        <a:alpha val="50196"/>
                      </a:srgbClr>
                    </a:solidFill>
                  </a:tcPr>
                </a:tc>
                <a:tc>
                  <a:txBody>
                    <a:bodyPr/>
                    <a:lstStyle/>
                    <a:p>
                      <a:pPr algn="ctr">
                        <a:spcBef>
                          <a:spcPts val="600"/>
                        </a:spcBef>
                        <a:spcAft>
                          <a:spcPts val="0"/>
                        </a:spcAft>
                      </a:pPr>
                      <a:r>
                        <a:rPr lang="en-US" sz="1000" dirty="0">
                          <a:solidFill>
                            <a:srgbClr val="000000"/>
                          </a:solidFill>
                          <a:latin typeface="Arial"/>
                          <a:ea typeface="Times New Roman"/>
                        </a:rPr>
                        <a:t>TINGGI</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7E65">
                        <a:alpha val="50196"/>
                      </a:srgbClr>
                    </a:solidFill>
                  </a:tcPr>
                </a:tc>
              </a:tr>
              <a:tr h="161964">
                <a:tc>
                  <a:txBody>
                    <a:bodyPr/>
                    <a:lstStyle/>
                    <a:p>
                      <a:pPr algn="just">
                        <a:spcBef>
                          <a:spcPts val="600"/>
                        </a:spcBef>
                        <a:spcAft>
                          <a:spcPts val="0"/>
                        </a:spcAft>
                      </a:pPr>
                      <a:r>
                        <a:rPr lang="en-US" sz="1000">
                          <a:solidFill>
                            <a:srgbClr val="000000"/>
                          </a:solidFill>
                          <a:latin typeface="Arial"/>
                          <a:ea typeface="Times New Roman"/>
                        </a:rPr>
                        <a:t>4</a:t>
                      </a:r>
                      <a:endParaRPr lang="en-US" sz="100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7E65">
                        <a:alpha val="50196"/>
                      </a:srgbClr>
                    </a:solidFill>
                  </a:tcPr>
                </a:tc>
                <a:tc>
                  <a:txBody>
                    <a:bodyPr/>
                    <a:lstStyle/>
                    <a:p>
                      <a:pPr algn="l">
                        <a:spcBef>
                          <a:spcPts val="600"/>
                        </a:spcBef>
                        <a:spcAft>
                          <a:spcPts val="0"/>
                        </a:spcAft>
                      </a:pPr>
                      <a:r>
                        <a:rPr lang="en-US" sz="1000" dirty="0">
                          <a:solidFill>
                            <a:srgbClr val="000000"/>
                          </a:solidFill>
                          <a:latin typeface="Arial"/>
                          <a:ea typeface="Times New Roman"/>
                        </a:rPr>
                        <a:t>KOMITMEN PEMERINTAH</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7E65">
                        <a:alpha val="50196"/>
                      </a:srgbClr>
                    </a:solidFill>
                  </a:tcPr>
                </a:tc>
                <a:tc>
                  <a:txBody>
                    <a:bodyPr/>
                    <a:lstStyle/>
                    <a:p>
                      <a:pPr algn="ctr">
                        <a:spcBef>
                          <a:spcPts val="600"/>
                        </a:spcBef>
                        <a:spcAft>
                          <a:spcPts val="0"/>
                        </a:spcAft>
                      </a:pPr>
                      <a:r>
                        <a:rPr lang="en-US" sz="1000" dirty="0">
                          <a:solidFill>
                            <a:srgbClr val="000000"/>
                          </a:solidFill>
                          <a:latin typeface="Arial"/>
                          <a:ea typeface="Times New Roman"/>
                        </a:rPr>
                        <a:t>12</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7E65">
                        <a:alpha val="50196"/>
                      </a:srgbClr>
                    </a:solidFill>
                  </a:tcPr>
                </a:tc>
                <a:tc>
                  <a:txBody>
                    <a:bodyPr/>
                    <a:lstStyle/>
                    <a:p>
                      <a:pPr algn="ctr">
                        <a:spcBef>
                          <a:spcPts val="600"/>
                        </a:spcBef>
                        <a:spcAft>
                          <a:spcPts val="0"/>
                        </a:spcAft>
                      </a:pPr>
                      <a:r>
                        <a:rPr lang="en-US" sz="1000" dirty="0">
                          <a:solidFill>
                            <a:srgbClr val="000000"/>
                          </a:solidFill>
                          <a:latin typeface="Arial"/>
                          <a:ea typeface="Times New Roman"/>
                        </a:rPr>
                        <a:t>TINGGI</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7E65">
                        <a:alpha val="50196"/>
                      </a:srgbClr>
                    </a:solidFill>
                  </a:tcPr>
                </a:tc>
              </a:tr>
            </a:tbl>
          </a:graphicData>
        </a:graphic>
      </p:graphicFrame>
      <p:sp>
        <p:nvSpPr>
          <p:cNvPr id="47140" name="Rectangle 7"/>
          <p:cNvSpPr>
            <a:spLocks noChangeArrowheads="1"/>
          </p:cNvSpPr>
          <p:nvPr/>
        </p:nvSpPr>
        <p:spPr bwMode="auto">
          <a:xfrm>
            <a:off x="1604575" y="1500175"/>
            <a:ext cx="5539193" cy="461665"/>
          </a:xfrm>
          <a:prstGeom prst="rect">
            <a:avLst/>
          </a:prstGeom>
          <a:noFill/>
          <a:ln w="9525">
            <a:noFill/>
            <a:miter lim="800000"/>
            <a:headEnd/>
            <a:tailEnd/>
          </a:ln>
        </p:spPr>
        <p:txBody>
          <a:bodyPr wrap="square" anchor="ctr">
            <a:spAutoFit/>
          </a:bodyPr>
          <a:lstStyle/>
          <a:p>
            <a:pPr algn="ctr" eaLnBrk="0" hangingPunct="0"/>
            <a:r>
              <a:rPr lang="en-US" sz="1200" b="1" dirty="0">
                <a:solidFill>
                  <a:srgbClr val="000000"/>
                </a:solidFill>
                <a:latin typeface="Segoe UI" pitchFamily="34" charset="0"/>
                <a:ea typeface="Segoe UI" pitchFamily="34" charset="0"/>
                <a:cs typeface="Segoe UI" pitchFamily="34" charset="0"/>
              </a:rPr>
              <a:t>REKAPITULASI HASIL PENILAIAN KRITERIA KAWASAN PRIORITAS</a:t>
            </a:r>
            <a:endParaRPr lang="en-US" sz="1200" b="1" dirty="0">
              <a:latin typeface="Segoe UI" pitchFamily="34" charset="0"/>
              <a:ea typeface="Segoe UI" pitchFamily="34" charset="0"/>
              <a:cs typeface="Segoe UI" pitchFamily="34" charset="0"/>
            </a:endParaRPr>
          </a:p>
          <a:p>
            <a:pPr algn="ctr" eaLnBrk="0" hangingPunct="0"/>
            <a:r>
              <a:rPr lang="id-ID" sz="1200" b="1" dirty="0" smtClean="0">
                <a:solidFill>
                  <a:srgbClr val="000000"/>
                </a:solidFill>
                <a:latin typeface="Segoe UI" pitchFamily="34" charset="0"/>
                <a:ea typeface="Segoe UI" pitchFamily="34" charset="0"/>
                <a:cs typeface="Segoe UI" pitchFamily="34" charset="0"/>
              </a:rPr>
              <a:t>PEREMAJAAN KAWASAN KUMUH DI SEMANGGI SURAKARTA</a:t>
            </a:r>
            <a:endParaRPr lang="en-US" sz="1200" b="1" dirty="0">
              <a:latin typeface="Segoe UI" pitchFamily="34" charset="0"/>
              <a:ea typeface="Segoe UI" pitchFamily="34" charset="0"/>
              <a:cs typeface="Segoe UI" pitchFamily="34" charset="0"/>
            </a:endParaRPr>
          </a:p>
        </p:txBody>
      </p:sp>
      <p:graphicFrame>
        <p:nvGraphicFramePr>
          <p:cNvPr id="6" name="Table 5"/>
          <p:cNvGraphicFramePr>
            <a:graphicFrameLocks noGrp="1"/>
          </p:cNvGraphicFramePr>
          <p:nvPr/>
        </p:nvGraphicFramePr>
        <p:xfrm>
          <a:off x="1604576" y="3571877"/>
          <a:ext cx="5550184" cy="1214447"/>
        </p:xfrm>
        <a:graphic>
          <a:graphicData uri="http://schemas.openxmlformats.org/drawingml/2006/table">
            <a:tbl>
              <a:tblPr/>
              <a:tblGrid>
                <a:gridCol w="395658"/>
                <a:gridCol w="1997843"/>
                <a:gridCol w="1684554"/>
                <a:gridCol w="1472129"/>
              </a:tblGrid>
              <a:tr h="168897">
                <a:tc gridSpan="4">
                  <a:txBody>
                    <a:bodyPr/>
                    <a:lstStyle/>
                    <a:p>
                      <a:pPr algn="ctr">
                        <a:spcBef>
                          <a:spcPts val="600"/>
                        </a:spcBef>
                        <a:spcAft>
                          <a:spcPts val="0"/>
                        </a:spcAft>
                      </a:pPr>
                      <a:r>
                        <a:rPr lang="id-ID" sz="1000" dirty="0" smtClean="0">
                          <a:solidFill>
                            <a:srgbClr val="000000"/>
                          </a:solidFill>
                          <a:latin typeface="Times New Roman"/>
                          <a:ea typeface="Times New Roman"/>
                        </a:rPr>
                        <a:t>KAWASAN KUMUH KALURAHAN SEWU</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Bef>
                          <a:spcPts val="600"/>
                        </a:spcBef>
                        <a:spcAft>
                          <a:spcPts val="0"/>
                        </a:spcAft>
                      </a:pPr>
                      <a:endParaRPr lang="en-US" sz="12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Bef>
                          <a:spcPts val="600"/>
                        </a:spcBef>
                        <a:spcAft>
                          <a:spcPts val="0"/>
                        </a:spcAft>
                      </a:pPr>
                      <a:endParaRPr lang="en-US" sz="12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Bef>
                          <a:spcPts val="600"/>
                        </a:spcBef>
                        <a:spcAft>
                          <a:spcPts val="0"/>
                        </a:spcAft>
                      </a:pPr>
                      <a:endParaRPr lang="en-US" sz="12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110">
                <a:tc>
                  <a:txBody>
                    <a:bodyPr/>
                    <a:lstStyle/>
                    <a:p>
                      <a:pPr algn="just">
                        <a:spcBef>
                          <a:spcPts val="600"/>
                        </a:spcBef>
                        <a:spcAft>
                          <a:spcPts val="0"/>
                        </a:spcAft>
                      </a:pPr>
                      <a:r>
                        <a:rPr lang="en-US" sz="1000" dirty="0">
                          <a:solidFill>
                            <a:srgbClr val="000000"/>
                          </a:solidFill>
                          <a:latin typeface="Arial"/>
                          <a:ea typeface="Times New Roman"/>
                        </a:rPr>
                        <a:t>1</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1000" dirty="0">
                          <a:solidFill>
                            <a:srgbClr val="000000"/>
                          </a:solidFill>
                          <a:latin typeface="Arial"/>
                          <a:ea typeface="Times New Roman"/>
                        </a:rPr>
                        <a:t>VITALITAS EKONOMI</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a:solidFill>
                            <a:srgbClr val="000000"/>
                          </a:solidFill>
                          <a:latin typeface="Arial"/>
                          <a:ea typeface="Times New Roman"/>
                        </a:rPr>
                        <a:t>15</a:t>
                      </a:r>
                      <a:endParaRPr lang="en-US" sz="100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a:solidFill>
                            <a:srgbClr val="000000"/>
                          </a:solidFill>
                          <a:latin typeface="Arial"/>
                          <a:ea typeface="Times New Roman"/>
                        </a:rPr>
                        <a:t>RENDAH</a:t>
                      </a:r>
                      <a:endParaRPr lang="en-US" sz="100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110">
                <a:tc>
                  <a:txBody>
                    <a:bodyPr/>
                    <a:lstStyle/>
                    <a:p>
                      <a:pPr algn="just">
                        <a:spcBef>
                          <a:spcPts val="600"/>
                        </a:spcBef>
                        <a:spcAft>
                          <a:spcPts val="0"/>
                        </a:spcAft>
                      </a:pPr>
                      <a:r>
                        <a:rPr lang="en-US" sz="1000" dirty="0">
                          <a:solidFill>
                            <a:srgbClr val="000000"/>
                          </a:solidFill>
                          <a:latin typeface="Arial"/>
                          <a:ea typeface="Times New Roman"/>
                        </a:rPr>
                        <a:t>2</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1000" dirty="0">
                          <a:solidFill>
                            <a:srgbClr val="000000"/>
                          </a:solidFill>
                          <a:latin typeface="Arial"/>
                          <a:ea typeface="Times New Roman"/>
                        </a:rPr>
                        <a:t>VITALITAS NON EKONOMI</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a:solidFill>
                            <a:srgbClr val="000000"/>
                          </a:solidFill>
                          <a:latin typeface="Arial"/>
                          <a:ea typeface="Times New Roman"/>
                        </a:rPr>
                        <a:t>52</a:t>
                      </a:r>
                      <a:endParaRPr lang="en-US" sz="100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dirty="0">
                          <a:solidFill>
                            <a:srgbClr val="000000"/>
                          </a:solidFill>
                          <a:latin typeface="Arial"/>
                          <a:ea typeface="Times New Roman"/>
                        </a:rPr>
                        <a:t>SEDANG</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220">
                <a:tc>
                  <a:txBody>
                    <a:bodyPr/>
                    <a:lstStyle/>
                    <a:p>
                      <a:pPr algn="just">
                        <a:spcBef>
                          <a:spcPts val="600"/>
                        </a:spcBef>
                        <a:spcAft>
                          <a:spcPts val="0"/>
                        </a:spcAft>
                      </a:pPr>
                      <a:r>
                        <a:rPr lang="en-US" sz="1000" dirty="0">
                          <a:solidFill>
                            <a:srgbClr val="000000"/>
                          </a:solidFill>
                          <a:latin typeface="Arial"/>
                          <a:ea typeface="Times New Roman"/>
                        </a:rPr>
                        <a:t>3</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1000" dirty="0">
                          <a:solidFill>
                            <a:srgbClr val="000000"/>
                          </a:solidFill>
                          <a:latin typeface="Arial"/>
                          <a:ea typeface="Times New Roman"/>
                        </a:rPr>
                        <a:t>KONDISI SARANA, PRASARANA DAN UTILITAS</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dirty="0">
                          <a:solidFill>
                            <a:srgbClr val="000000"/>
                          </a:solidFill>
                          <a:latin typeface="Arial"/>
                          <a:ea typeface="Times New Roman"/>
                        </a:rPr>
                        <a:t>40</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dirty="0">
                          <a:solidFill>
                            <a:srgbClr val="000000"/>
                          </a:solidFill>
                          <a:latin typeface="Arial"/>
                          <a:ea typeface="Times New Roman"/>
                        </a:rPr>
                        <a:t>SEDANG</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110">
                <a:tc>
                  <a:txBody>
                    <a:bodyPr/>
                    <a:lstStyle/>
                    <a:p>
                      <a:pPr algn="just">
                        <a:spcBef>
                          <a:spcPts val="600"/>
                        </a:spcBef>
                        <a:spcAft>
                          <a:spcPts val="0"/>
                        </a:spcAft>
                      </a:pPr>
                      <a:r>
                        <a:rPr lang="en-US" sz="1000">
                          <a:solidFill>
                            <a:srgbClr val="000000"/>
                          </a:solidFill>
                          <a:latin typeface="Arial"/>
                          <a:ea typeface="Times New Roman"/>
                        </a:rPr>
                        <a:t>4</a:t>
                      </a:r>
                      <a:endParaRPr lang="en-US" sz="100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1000" dirty="0">
                          <a:solidFill>
                            <a:srgbClr val="000000"/>
                          </a:solidFill>
                          <a:latin typeface="Arial"/>
                          <a:ea typeface="Times New Roman"/>
                        </a:rPr>
                        <a:t>KOMITMEN PEMERINTAH</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dirty="0">
                          <a:solidFill>
                            <a:srgbClr val="000000"/>
                          </a:solidFill>
                          <a:latin typeface="Arial"/>
                          <a:ea typeface="Times New Roman"/>
                        </a:rPr>
                        <a:t>7</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dirty="0">
                          <a:solidFill>
                            <a:srgbClr val="000000"/>
                          </a:solidFill>
                          <a:latin typeface="Arial"/>
                          <a:ea typeface="Times New Roman"/>
                        </a:rPr>
                        <a:t>RENDAH</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1604576" y="4786322"/>
          <a:ext cx="5550184" cy="1285884"/>
        </p:xfrm>
        <a:graphic>
          <a:graphicData uri="http://schemas.openxmlformats.org/drawingml/2006/table">
            <a:tbl>
              <a:tblPr/>
              <a:tblGrid>
                <a:gridCol w="395657"/>
                <a:gridCol w="1997844"/>
                <a:gridCol w="1684554"/>
                <a:gridCol w="1472129"/>
              </a:tblGrid>
              <a:tr h="226830">
                <a:tc gridSpan="4">
                  <a:txBody>
                    <a:bodyPr/>
                    <a:lstStyle/>
                    <a:p>
                      <a:pPr algn="ctr">
                        <a:spcBef>
                          <a:spcPts val="600"/>
                        </a:spcBef>
                        <a:spcAft>
                          <a:spcPts val="0"/>
                        </a:spcAft>
                      </a:pPr>
                      <a:r>
                        <a:rPr lang="id-ID" sz="1000" dirty="0" smtClean="0">
                          <a:solidFill>
                            <a:srgbClr val="000000"/>
                          </a:solidFill>
                          <a:latin typeface="Times New Roman"/>
                          <a:ea typeface="Times New Roman"/>
                        </a:rPr>
                        <a:t>KAWASAN KUMUH KALURAHAN KETELAN</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Bef>
                          <a:spcPts val="600"/>
                        </a:spcBef>
                        <a:spcAft>
                          <a:spcPts val="0"/>
                        </a:spcAft>
                      </a:pPr>
                      <a:endParaRPr lang="en-US" sz="12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Bef>
                          <a:spcPts val="600"/>
                        </a:spcBef>
                        <a:spcAft>
                          <a:spcPts val="0"/>
                        </a:spcAft>
                      </a:pPr>
                      <a:endParaRPr lang="en-US" sz="12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Bef>
                          <a:spcPts val="600"/>
                        </a:spcBef>
                        <a:spcAft>
                          <a:spcPts val="0"/>
                        </a:spcAft>
                      </a:pPr>
                      <a:endParaRPr lang="en-US" sz="12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811">
                <a:tc>
                  <a:txBody>
                    <a:bodyPr/>
                    <a:lstStyle/>
                    <a:p>
                      <a:pPr algn="just">
                        <a:spcBef>
                          <a:spcPts val="600"/>
                        </a:spcBef>
                        <a:spcAft>
                          <a:spcPts val="0"/>
                        </a:spcAft>
                      </a:pPr>
                      <a:r>
                        <a:rPr lang="en-US" sz="1000" dirty="0">
                          <a:solidFill>
                            <a:srgbClr val="000000"/>
                          </a:solidFill>
                          <a:latin typeface="Arial"/>
                          <a:ea typeface="Times New Roman"/>
                        </a:rPr>
                        <a:t>1</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1000" dirty="0">
                          <a:solidFill>
                            <a:srgbClr val="000000"/>
                          </a:solidFill>
                          <a:latin typeface="Arial"/>
                          <a:ea typeface="Times New Roman"/>
                        </a:rPr>
                        <a:t>VITALITAS EKONOMI</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dirty="0">
                          <a:solidFill>
                            <a:srgbClr val="000000"/>
                          </a:solidFill>
                          <a:latin typeface="Arial"/>
                          <a:ea typeface="Times New Roman"/>
                        </a:rPr>
                        <a:t>23</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a:solidFill>
                            <a:srgbClr val="000000"/>
                          </a:solidFill>
                          <a:latin typeface="Arial"/>
                          <a:ea typeface="Times New Roman"/>
                        </a:rPr>
                        <a:t>SEDANG</a:t>
                      </a:r>
                      <a:endParaRPr lang="en-US" sz="100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811">
                <a:tc>
                  <a:txBody>
                    <a:bodyPr/>
                    <a:lstStyle/>
                    <a:p>
                      <a:pPr algn="just">
                        <a:spcBef>
                          <a:spcPts val="600"/>
                        </a:spcBef>
                        <a:spcAft>
                          <a:spcPts val="0"/>
                        </a:spcAft>
                      </a:pPr>
                      <a:r>
                        <a:rPr lang="en-US" sz="1000" dirty="0">
                          <a:solidFill>
                            <a:srgbClr val="000000"/>
                          </a:solidFill>
                          <a:latin typeface="Arial"/>
                          <a:ea typeface="Times New Roman"/>
                        </a:rPr>
                        <a:t>2</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1000" dirty="0">
                          <a:solidFill>
                            <a:srgbClr val="000000"/>
                          </a:solidFill>
                          <a:latin typeface="Arial"/>
                          <a:ea typeface="Times New Roman"/>
                        </a:rPr>
                        <a:t>VITALITAS NON EKONOMI</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dirty="0">
                          <a:solidFill>
                            <a:srgbClr val="000000"/>
                          </a:solidFill>
                          <a:latin typeface="Arial"/>
                          <a:ea typeface="Times New Roman"/>
                        </a:rPr>
                        <a:t>50</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a:solidFill>
                            <a:srgbClr val="000000"/>
                          </a:solidFill>
                          <a:latin typeface="Arial"/>
                          <a:ea typeface="Times New Roman"/>
                        </a:rPr>
                        <a:t>SEDANG</a:t>
                      </a:r>
                      <a:endParaRPr lang="en-US" sz="100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21">
                <a:tc>
                  <a:txBody>
                    <a:bodyPr/>
                    <a:lstStyle/>
                    <a:p>
                      <a:pPr algn="just">
                        <a:spcBef>
                          <a:spcPts val="600"/>
                        </a:spcBef>
                        <a:spcAft>
                          <a:spcPts val="0"/>
                        </a:spcAft>
                      </a:pPr>
                      <a:r>
                        <a:rPr lang="en-US" sz="1000">
                          <a:solidFill>
                            <a:srgbClr val="000000"/>
                          </a:solidFill>
                          <a:latin typeface="Arial"/>
                          <a:ea typeface="Times New Roman"/>
                        </a:rPr>
                        <a:t>3</a:t>
                      </a:r>
                      <a:endParaRPr lang="en-US" sz="100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1000" dirty="0">
                          <a:solidFill>
                            <a:srgbClr val="000000"/>
                          </a:solidFill>
                          <a:latin typeface="Arial"/>
                          <a:ea typeface="Times New Roman"/>
                        </a:rPr>
                        <a:t>KONDISI SARANA, PRASARANA DAN UTILITAS</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dirty="0">
                          <a:solidFill>
                            <a:srgbClr val="000000"/>
                          </a:solidFill>
                          <a:latin typeface="Arial"/>
                          <a:ea typeface="Times New Roman"/>
                        </a:rPr>
                        <a:t>28</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dirty="0">
                          <a:solidFill>
                            <a:srgbClr val="000000"/>
                          </a:solidFill>
                          <a:latin typeface="Arial"/>
                          <a:ea typeface="Times New Roman"/>
                        </a:rPr>
                        <a:t>RENDAH</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811">
                <a:tc>
                  <a:txBody>
                    <a:bodyPr/>
                    <a:lstStyle/>
                    <a:p>
                      <a:pPr algn="just">
                        <a:spcBef>
                          <a:spcPts val="600"/>
                        </a:spcBef>
                        <a:spcAft>
                          <a:spcPts val="0"/>
                        </a:spcAft>
                      </a:pPr>
                      <a:r>
                        <a:rPr lang="en-US" sz="1000">
                          <a:solidFill>
                            <a:srgbClr val="000000"/>
                          </a:solidFill>
                          <a:latin typeface="Arial"/>
                          <a:ea typeface="Times New Roman"/>
                        </a:rPr>
                        <a:t>4</a:t>
                      </a:r>
                      <a:endParaRPr lang="en-US" sz="100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1000" dirty="0">
                          <a:solidFill>
                            <a:srgbClr val="000000"/>
                          </a:solidFill>
                          <a:latin typeface="Arial"/>
                          <a:ea typeface="Times New Roman"/>
                        </a:rPr>
                        <a:t>KOMITMEN PEMERINTAH</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dirty="0">
                          <a:solidFill>
                            <a:srgbClr val="000000"/>
                          </a:solidFill>
                          <a:latin typeface="Arial"/>
                          <a:ea typeface="Times New Roman"/>
                        </a:rPr>
                        <a:t>11</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000" dirty="0">
                          <a:solidFill>
                            <a:srgbClr val="000000"/>
                          </a:solidFill>
                          <a:latin typeface="Arial"/>
                          <a:ea typeface="Times New Roman"/>
                        </a:rPr>
                        <a:t>SEDANG</a:t>
                      </a:r>
                      <a:endParaRPr lang="en-US" sz="1000" dirty="0">
                        <a:solidFill>
                          <a:srgbClr val="00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a:spLocks noChangeArrowheads="1"/>
          </p:cNvSpPr>
          <p:nvPr/>
        </p:nvSpPr>
        <p:spPr bwMode="auto">
          <a:xfrm>
            <a:off x="1604576" y="6215082"/>
            <a:ext cx="5143500" cy="215444"/>
          </a:xfrm>
          <a:prstGeom prst="rect">
            <a:avLst/>
          </a:prstGeom>
          <a:noFill/>
          <a:ln w="9525">
            <a:noFill/>
            <a:miter lim="800000"/>
            <a:headEnd/>
            <a:tailEnd/>
          </a:ln>
        </p:spPr>
        <p:txBody>
          <a:bodyPr anchor="ctr">
            <a:spAutoFit/>
          </a:bodyPr>
          <a:lstStyle/>
          <a:p>
            <a:pPr algn="just" eaLnBrk="0" hangingPunct="0"/>
            <a:r>
              <a:rPr lang="en-US" sz="800" dirty="0" err="1" smtClean="0">
                <a:solidFill>
                  <a:srgbClr val="000000"/>
                </a:solidFill>
                <a:latin typeface="Segoe UI" pitchFamily="34" charset="0"/>
                <a:ea typeface="Segoe UI" pitchFamily="34" charset="0"/>
                <a:cs typeface="Segoe UI" pitchFamily="34" charset="0"/>
              </a:rPr>
              <a:t>Sumber</a:t>
            </a:r>
            <a:r>
              <a:rPr lang="en-US" sz="800" dirty="0" smtClean="0">
                <a:solidFill>
                  <a:srgbClr val="000000"/>
                </a:solidFill>
                <a:latin typeface="Segoe UI" pitchFamily="34" charset="0"/>
                <a:ea typeface="Segoe UI" pitchFamily="34" charset="0"/>
                <a:cs typeface="Segoe UI" pitchFamily="34" charset="0"/>
              </a:rPr>
              <a:t> </a:t>
            </a:r>
            <a:r>
              <a:rPr lang="en-US" sz="800" dirty="0">
                <a:solidFill>
                  <a:srgbClr val="000000"/>
                </a:solidFill>
                <a:latin typeface="Segoe UI" pitchFamily="34" charset="0"/>
                <a:ea typeface="Segoe UI" pitchFamily="34" charset="0"/>
                <a:cs typeface="Segoe UI" pitchFamily="34" charset="0"/>
              </a:rPr>
              <a:t>: </a:t>
            </a:r>
            <a:r>
              <a:rPr lang="en-US" sz="800" dirty="0" err="1">
                <a:solidFill>
                  <a:srgbClr val="000000"/>
                </a:solidFill>
                <a:latin typeface="Segoe UI" pitchFamily="34" charset="0"/>
                <a:ea typeface="Segoe UI" pitchFamily="34" charset="0"/>
                <a:cs typeface="Segoe UI" pitchFamily="34" charset="0"/>
              </a:rPr>
              <a:t>Hasil</a:t>
            </a:r>
            <a:r>
              <a:rPr lang="en-US" sz="800" dirty="0">
                <a:solidFill>
                  <a:srgbClr val="000000"/>
                </a:solidFill>
                <a:latin typeface="Segoe UI" pitchFamily="34" charset="0"/>
                <a:ea typeface="Segoe UI" pitchFamily="34" charset="0"/>
                <a:cs typeface="Segoe UI" pitchFamily="34" charset="0"/>
              </a:rPr>
              <a:t> </a:t>
            </a:r>
            <a:r>
              <a:rPr lang="en-US" sz="800" dirty="0" err="1" smtClean="0">
                <a:solidFill>
                  <a:srgbClr val="000000"/>
                </a:solidFill>
                <a:latin typeface="Segoe UI" pitchFamily="34" charset="0"/>
                <a:ea typeface="Segoe UI" pitchFamily="34" charset="0"/>
                <a:cs typeface="Segoe UI" pitchFamily="34" charset="0"/>
              </a:rPr>
              <a:t>Analisis</a:t>
            </a:r>
            <a:r>
              <a:rPr lang="id-ID" sz="800" dirty="0" smtClean="0">
                <a:solidFill>
                  <a:srgbClr val="000000"/>
                </a:solidFill>
                <a:latin typeface="Segoe UI" pitchFamily="34" charset="0"/>
                <a:ea typeface="Segoe UI" pitchFamily="34" charset="0"/>
                <a:cs typeface="Segoe UI" pitchFamily="34" charset="0"/>
              </a:rPr>
              <a:t>, 2009</a:t>
            </a:r>
            <a:endParaRPr lang="en-US"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7" name="Picture 9" descr="PETA ADMIN KEL"/>
          <p:cNvPicPr>
            <a:picLocks noChangeAspect="1" noChangeArrowheads="1"/>
          </p:cNvPicPr>
          <p:nvPr/>
        </p:nvPicPr>
        <p:blipFill>
          <a:blip r:embed="rId2"/>
          <a:srcRect l="5060" t="4456" r="29936" b="3435"/>
          <a:stretch>
            <a:fillRect/>
          </a:stretch>
        </p:blipFill>
        <p:spPr bwMode="auto">
          <a:xfrm>
            <a:off x="4712677" y="1519239"/>
            <a:ext cx="4290646" cy="3736975"/>
          </a:xfrm>
          <a:prstGeom prst="rect">
            <a:avLst/>
          </a:prstGeom>
          <a:noFill/>
          <a:ln w="9525">
            <a:noFill/>
            <a:miter lim="800000"/>
            <a:headEnd/>
            <a:tailEnd/>
          </a:ln>
        </p:spPr>
      </p:pic>
      <p:pic>
        <p:nvPicPr>
          <p:cNvPr id="22530" name="Picture 660" descr="PETA ADMIN SURAKARTA"/>
          <p:cNvPicPr>
            <a:picLocks noChangeAspect="1" noChangeArrowheads="1"/>
          </p:cNvPicPr>
          <p:nvPr/>
        </p:nvPicPr>
        <p:blipFill>
          <a:blip r:embed="rId3"/>
          <a:srcRect l="10727" t="4453" r="23128" b="6494"/>
          <a:stretch>
            <a:fillRect/>
          </a:stretch>
        </p:blipFill>
        <p:spPr bwMode="auto">
          <a:xfrm>
            <a:off x="191967" y="2819400"/>
            <a:ext cx="3817326" cy="3352800"/>
          </a:xfrm>
          <a:prstGeom prst="rect">
            <a:avLst/>
          </a:prstGeom>
          <a:noFill/>
          <a:ln w="9525">
            <a:noFill/>
            <a:miter lim="800000"/>
            <a:headEnd/>
            <a:tailEnd/>
          </a:ln>
        </p:spPr>
      </p:pic>
      <p:sp>
        <p:nvSpPr>
          <p:cNvPr id="22531" name="Oval 14"/>
          <p:cNvSpPr>
            <a:spLocks noChangeArrowheads="1"/>
          </p:cNvSpPr>
          <p:nvPr/>
        </p:nvSpPr>
        <p:spPr bwMode="auto">
          <a:xfrm>
            <a:off x="3200400" y="4503738"/>
            <a:ext cx="240323" cy="296862"/>
          </a:xfrm>
          <a:prstGeom prst="ellipse">
            <a:avLst/>
          </a:prstGeom>
          <a:solidFill>
            <a:srgbClr val="0000FF">
              <a:alpha val="50195"/>
            </a:srgbClr>
          </a:solidFill>
          <a:ln w="9525">
            <a:solidFill>
              <a:schemeClr val="tx1"/>
            </a:solidFill>
            <a:round/>
            <a:headEnd/>
            <a:tailEnd/>
          </a:ln>
        </p:spPr>
        <p:txBody>
          <a:bodyPr wrap="none" anchor="ctr"/>
          <a:lstStyle/>
          <a:p>
            <a:pPr eaLnBrk="0" hangingPunct="0"/>
            <a:endParaRPr lang="id-ID"/>
          </a:p>
        </p:txBody>
      </p:sp>
      <p:sp>
        <p:nvSpPr>
          <p:cNvPr id="22532" name="Rectangle 8"/>
          <p:cNvSpPr>
            <a:spLocks noChangeArrowheads="1"/>
          </p:cNvSpPr>
          <p:nvPr/>
        </p:nvSpPr>
        <p:spPr bwMode="auto">
          <a:xfrm>
            <a:off x="140677" y="1560513"/>
            <a:ext cx="4572000" cy="1169551"/>
          </a:xfrm>
          <a:prstGeom prst="rect">
            <a:avLst/>
          </a:prstGeom>
          <a:noFill/>
          <a:ln w="9525">
            <a:noFill/>
            <a:miter lim="800000"/>
            <a:headEnd/>
            <a:tailEnd/>
          </a:ln>
        </p:spPr>
        <p:txBody>
          <a:bodyPr>
            <a:spAutoFit/>
          </a:bodyPr>
          <a:lstStyle/>
          <a:p>
            <a:pPr algn="just" eaLnBrk="0" hangingPunct="0"/>
            <a:r>
              <a:rPr lang="id-ID" sz="1400">
                <a:latin typeface="Segoe UI" pitchFamily="34" charset="0"/>
              </a:rPr>
              <a:t>Kawasan yang memiliki tingkat kepentingan tinggi terhadap pelaksanaan peramajaan kota adalah kawasan permukiman masyarakat yang berada di Kelurahan Se</a:t>
            </a:r>
            <a:r>
              <a:rPr lang="en-US" sz="1400">
                <a:latin typeface="Segoe UI" pitchFamily="34" charset="0"/>
              </a:rPr>
              <a:t>manggi</a:t>
            </a:r>
            <a:r>
              <a:rPr lang="id-ID" sz="1400">
                <a:latin typeface="Segoe UI" pitchFamily="34" charset="0"/>
              </a:rPr>
              <a:t> Kecamatan </a:t>
            </a:r>
            <a:r>
              <a:rPr lang="en-US" sz="1400">
                <a:latin typeface="Segoe UI" pitchFamily="34" charset="0"/>
              </a:rPr>
              <a:t>Pasar Kliwon</a:t>
            </a:r>
            <a:r>
              <a:rPr lang="id-ID" sz="1400">
                <a:latin typeface="Segoe UI" pitchFamily="34" charset="0"/>
              </a:rPr>
              <a:t>. </a:t>
            </a:r>
            <a:r>
              <a:rPr lang="en-US" sz="1400">
                <a:latin typeface="Segoe UI" pitchFamily="34" charset="0"/>
              </a:rPr>
              <a:t> Dengan luas kawasan kumuh  6,03 Ha.</a:t>
            </a:r>
          </a:p>
        </p:txBody>
      </p:sp>
      <p:sp>
        <p:nvSpPr>
          <p:cNvPr id="22534" name="Line 16"/>
          <p:cNvSpPr>
            <a:spLocks noChangeShapeType="1"/>
          </p:cNvSpPr>
          <p:nvPr/>
        </p:nvSpPr>
        <p:spPr bwMode="auto">
          <a:xfrm flipV="1">
            <a:off x="3342543" y="3886200"/>
            <a:ext cx="1792165" cy="730250"/>
          </a:xfrm>
          <a:prstGeom prst="line">
            <a:avLst/>
          </a:prstGeom>
          <a:noFill/>
          <a:ln w="57150">
            <a:solidFill>
              <a:srgbClr val="0000FF"/>
            </a:solidFill>
            <a:prstDash val="sysDot"/>
            <a:round/>
            <a:headEnd/>
            <a:tailEnd type="triangle" w="med" len="med"/>
          </a:ln>
        </p:spPr>
        <p:txBody>
          <a:bodyPr/>
          <a:lstStyle/>
          <a:p>
            <a:endParaRPr lang="id-ID"/>
          </a:p>
        </p:txBody>
      </p:sp>
      <p:sp>
        <p:nvSpPr>
          <p:cNvPr id="11" name="Title 1"/>
          <p:cNvSpPr txBox="1">
            <a:spLocks/>
          </p:cNvSpPr>
          <p:nvPr/>
        </p:nvSpPr>
        <p:spPr>
          <a:xfrm>
            <a:off x="140680" y="76200"/>
            <a:ext cx="6822831" cy="785794"/>
          </a:xfrm>
          <a:prstGeom prst="rect">
            <a:avLst/>
          </a:prstGeom>
        </p:spPr>
        <p:txBody>
          <a:bodyPr anchor="ctr"/>
          <a:lstStyle/>
          <a:p>
            <a:pPr eaLnBrk="0" fontAlgn="auto" hangingPunct="0">
              <a:spcAft>
                <a:spcPts val="0"/>
              </a:spcAft>
              <a:defRPr/>
            </a:pPr>
            <a:r>
              <a:rPr lang="en-US"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2. KAWASAN URBAN RENEWAL TERPILIH</a:t>
            </a:r>
            <a:endParaRPr lang="id-ID"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33400" y="2971800"/>
            <a:ext cx="3505200" cy="457200"/>
          </a:xfrm>
          <a:prstGeom prst="rect">
            <a:avLst/>
          </a:prstGeom>
          <a:noFill/>
          <a:ln w="9525">
            <a:noFill/>
            <a:miter lim="800000"/>
            <a:headEnd/>
            <a:tailEnd/>
          </a:ln>
        </p:spPr>
        <p:txBody>
          <a:bodyPr wrap="square" lIns="0" tIns="0" rIns="0" bIns="0" anchor="ctr">
            <a:spAutoFit/>
          </a:bodyPr>
          <a:lstStyle/>
          <a:p>
            <a:pPr algn="ctr">
              <a:tabLst>
                <a:tab pos="323850" algn="l"/>
                <a:tab pos="450850" algn="ctr"/>
              </a:tabLst>
            </a:pPr>
            <a:r>
              <a:rPr lang="id-ID" sz="1000" b="1" dirty="0">
                <a:solidFill>
                  <a:srgbClr val="000000"/>
                </a:solidFill>
                <a:latin typeface="Segoe UI" pitchFamily="34" charset="0"/>
                <a:ea typeface="Times New Roman" pitchFamily="18" charset="0"/>
                <a:cs typeface="Segoe UI" pitchFamily="34" charset="0"/>
              </a:rPr>
              <a:t>Tabel </a:t>
            </a:r>
            <a:endParaRPr lang="en-US" sz="1000" dirty="0">
              <a:latin typeface="Segoe UI" pitchFamily="34" charset="0"/>
              <a:ea typeface="Times New Roman" pitchFamily="18" charset="0"/>
              <a:cs typeface="Segoe UI" pitchFamily="34" charset="0"/>
            </a:endParaRPr>
          </a:p>
          <a:p>
            <a:pPr algn="ctr" eaLnBrk="0" hangingPunct="0">
              <a:tabLst>
                <a:tab pos="323850" algn="l"/>
                <a:tab pos="450850" algn="ctr"/>
              </a:tabLst>
            </a:pPr>
            <a:r>
              <a:rPr lang="id-ID" sz="1000" b="1" dirty="0">
                <a:solidFill>
                  <a:srgbClr val="000000"/>
                </a:solidFill>
                <a:latin typeface="Segoe UI" pitchFamily="34" charset="0"/>
                <a:ea typeface="Times New Roman" pitchFamily="18" charset="0"/>
                <a:cs typeface="Segoe UI" pitchFamily="34" charset="0"/>
              </a:rPr>
              <a:t>Luas Penggunaan Lahan di Kelurahan Se</a:t>
            </a:r>
            <a:r>
              <a:rPr lang="en-US" sz="1000" b="1" dirty="0" err="1">
                <a:solidFill>
                  <a:srgbClr val="000000"/>
                </a:solidFill>
                <a:latin typeface="Segoe UI" pitchFamily="34" charset="0"/>
                <a:ea typeface="Times New Roman" pitchFamily="18" charset="0"/>
                <a:cs typeface="Segoe UI" pitchFamily="34" charset="0"/>
              </a:rPr>
              <a:t>manggi</a:t>
            </a:r>
            <a:endParaRPr lang="en-US" sz="1000" dirty="0">
              <a:latin typeface="Segoe UI" pitchFamily="34" charset="0"/>
              <a:ea typeface="Times New Roman" pitchFamily="18" charset="0"/>
              <a:cs typeface="Segoe UI" pitchFamily="34" charset="0"/>
            </a:endParaRPr>
          </a:p>
          <a:p>
            <a:pPr algn="ctr" eaLnBrk="0" hangingPunct="0">
              <a:tabLst>
                <a:tab pos="323850" algn="l"/>
                <a:tab pos="450850" algn="ctr"/>
              </a:tabLst>
            </a:pPr>
            <a:r>
              <a:rPr lang="id-ID" sz="1000" b="1" dirty="0">
                <a:solidFill>
                  <a:srgbClr val="000000"/>
                </a:solidFill>
                <a:latin typeface="Segoe UI" pitchFamily="34" charset="0"/>
                <a:ea typeface="Times New Roman" pitchFamily="18" charset="0"/>
                <a:cs typeface="Segoe UI" pitchFamily="34" charset="0"/>
              </a:rPr>
              <a:t>Tahun 2009</a:t>
            </a:r>
            <a:r>
              <a:rPr lang="id-ID" sz="1000" i="1" dirty="0">
                <a:solidFill>
                  <a:srgbClr val="000000"/>
                </a:solidFill>
                <a:latin typeface="Segoe UI" pitchFamily="34" charset="0"/>
                <a:ea typeface="Times New Roman" pitchFamily="18" charset="0"/>
                <a:cs typeface="Segoe UI" pitchFamily="34" charset="0"/>
              </a:rPr>
              <a:t>                    </a:t>
            </a:r>
            <a:endParaRPr lang="id-ID" sz="1000" dirty="0">
              <a:latin typeface="Segoe UI" pitchFamily="34" charset="0"/>
              <a:ea typeface="Times New Roman" pitchFamily="18" charset="0"/>
              <a:cs typeface="Segoe UI" pitchFamily="34" charset="0"/>
            </a:endParaRPr>
          </a:p>
        </p:txBody>
      </p:sp>
      <p:sp>
        <p:nvSpPr>
          <p:cNvPr id="9" name="Title 1"/>
          <p:cNvSpPr txBox="1">
            <a:spLocks/>
          </p:cNvSpPr>
          <p:nvPr/>
        </p:nvSpPr>
        <p:spPr>
          <a:xfrm>
            <a:off x="211015" y="204806"/>
            <a:ext cx="5908431" cy="785794"/>
          </a:xfrm>
          <a:prstGeom prst="rect">
            <a:avLst/>
          </a:prstGeom>
        </p:spPr>
        <p:txBody>
          <a:bodyPr anchor="ctr"/>
          <a:lstStyle/>
          <a:p>
            <a:pPr eaLnBrk="0" fontAlgn="auto" hangingPunct="0">
              <a:spcAft>
                <a:spcPts val="0"/>
              </a:spcAft>
              <a:defRPr/>
            </a:pPr>
            <a:r>
              <a:rPr lang="en-US"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3. POLA PENGGUNAAN LAHAN</a:t>
            </a:r>
            <a:endParaRPr lang="id-ID"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endParaRPr>
          </a:p>
        </p:txBody>
      </p:sp>
      <p:sp>
        <p:nvSpPr>
          <p:cNvPr id="23604" name="Rectangle 8"/>
          <p:cNvSpPr>
            <a:spLocks noChangeArrowheads="1"/>
          </p:cNvSpPr>
          <p:nvPr/>
        </p:nvSpPr>
        <p:spPr bwMode="auto">
          <a:xfrm>
            <a:off x="4783015" y="5318125"/>
            <a:ext cx="3938954" cy="549275"/>
          </a:xfrm>
          <a:prstGeom prst="rect">
            <a:avLst/>
          </a:prstGeom>
          <a:noFill/>
          <a:ln w="9525">
            <a:noFill/>
            <a:miter lim="800000"/>
            <a:headEnd/>
            <a:tailEnd/>
          </a:ln>
        </p:spPr>
        <p:txBody>
          <a:bodyPr anchor="ctr">
            <a:spAutoFit/>
          </a:bodyPr>
          <a:lstStyle/>
          <a:p>
            <a:pPr algn="ctr"/>
            <a:r>
              <a:rPr lang="id-ID" sz="1000" b="1" dirty="0">
                <a:latin typeface="Tahoma" pitchFamily="34" charset="0"/>
                <a:ea typeface="Times New Roman" pitchFamily="18" charset="0"/>
                <a:cs typeface="Tahoma" pitchFamily="34" charset="0"/>
              </a:rPr>
              <a:t>Gambar </a:t>
            </a:r>
          </a:p>
          <a:p>
            <a:pPr algn="ctr" eaLnBrk="0" hangingPunct="0"/>
            <a:r>
              <a:rPr lang="id-ID" sz="1000" b="1" dirty="0">
                <a:latin typeface="Tahoma" pitchFamily="34" charset="0"/>
                <a:ea typeface="Times New Roman" pitchFamily="18" charset="0"/>
                <a:cs typeface="Tahoma" pitchFamily="34" charset="0"/>
              </a:rPr>
              <a:t>Grafik Penggunaan Lahan di Kelurahan Se</a:t>
            </a:r>
            <a:r>
              <a:rPr lang="en-US" sz="1000" b="1" dirty="0" err="1">
                <a:latin typeface="Tahoma" pitchFamily="34" charset="0"/>
                <a:ea typeface="Times New Roman" pitchFamily="18" charset="0"/>
                <a:cs typeface="Tahoma" pitchFamily="34" charset="0"/>
              </a:rPr>
              <a:t>manggi</a:t>
            </a:r>
            <a:r>
              <a:rPr lang="id-ID" sz="1000" b="1" dirty="0">
                <a:latin typeface="Tahoma" pitchFamily="34" charset="0"/>
                <a:ea typeface="Times New Roman" pitchFamily="18" charset="0"/>
                <a:cs typeface="Tahoma" pitchFamily="34" charset="0"/>
              </a:rPr>
              <a:t> </a:t>
            </a:r>
            <a:endParaRPr lang="en-US" sz="1000" b="1" dirty="0">
              <a:latin typeface="Tahoma" pitchFamily="34" charset="0"/>
              <a:ea typeface="Times New Roman" pitchFamily="18" charset="0"/>
              <a:cs typeface="Tahoma" pitchFamily="34" charset="0"/>
            </a:endParaRPr>
          </a:p>
          <a:p>
            <a:pPr algn="ctr" eaLnBrk="0" hangingPunct="0"/>
            <a:r>
              <a:rPr lang="id-ID" sz="1000" b="1" dirty="0">
                <a:latin typeface="Tahoma" pitchFamily="34" charset="0"/>
                <a:ea typeface="Times New Roman" pitchFamily="18" charset="0"/>
                <a:cs typeface="Tahoma" pitchFamily="34" charset="0"/>
              </a:rPr>
              <a:t>Tahun 20</a:t>
            </a:r>
            <a:r>
              <a:rPr lang="en-US" sz="1000" b="1" dirty="0">
                <a:latin typeface="Tahoma" pitchFamily="34" charset="0"/>
                <a:ea typeface="Times New Roman" pitchFamily="18" charset="0"/>
                <a:cs typeface="Tahoma" pitchFamily="34" charset="0"/>
              </a:rPr>
              <a:t>09</a:t>
            </a:r>
            <a:endParaRPr lang="en-US" sz="1800" dirty="0">
              <a:latin typeface="Arial" charset="0"/>
              <a:ea typeface="Times New Roman" pitchFamily="18" charset="0"/>
              <a:cs typeface="Tahoma" pitchFamily="34" charset="0"/>
            </a:endParaRPr>
          </a:p>
        </p:txBody>
      </p:sp>
      <p:graphicFrame>
        <p:nvGraphicFramePr>
          <p:cNvPr id="24180" name="Group 628"/>
          <p:cNvGraphicFramePr>
            <a:graphicFrameLocks noGrp="1"/>
          </p:cNvGraphicFramePr>
          <p:nvPr/>
        </p:nvGraphicFramePr>
        <p:xfrm>
          <a:off x="381000" y="3505200"/>
          <a:ext cx="3865686" cy="2011680"/>
        </p:xfrm>
        <a:graphic>
          <a:graphicData uri="http://schemas.openxmlformats.org/drawingml/2006/table">
            <a:tbl>
              <a:tblPr/>
              <a:tblGrid>
                <a:gridCol w="377913"/>
                <a:gridCol w="2032729"/>
                <a:gridCol w="727523"/>
                <a:gridCol w="727521"/>
              </a:tblGrid>
              <a:tr h="222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sz="900" b="1" i="1" u="none" strike="noStrike" cap="none" normalizeH="0" baseline="0" smtClean="0">
                          <a:ln>
                            <a:noFill/>
                          </a:ln>
                          <a:solidFill>
                            <a:srgbClr val="000000"/>
                          </a:solidFill>
                          <a:effectLst/>
                          <a:latin typeface="Arial" charset="0"/>
                          <a:cs typeface="Arial" charset="0"/>
                        </a:rPr>
                        <a:t>          </a:t>
                      </a:r>
                      <a:r>
                        <a:rPr kumimoji="0" lang="id-ID" sz="900" b="1" i="1" u="none" strike="noStrike" cap="none" normalizeH="0" baseline="0" smtClean="0">
                          <a:ln>
                            <a:noFill/>
                          </a:ln>
                          <a:solidFill>
                            <a:srgbClr val="000000"/>
                          </a:solidFill>
                          <a:effectLst/>
                          <a:latin typeface="Tahoma" pitchFamily="34" charset="0"/>
                          <a:cs typeface="Tahoma" pitchFamily="34" charset="0"/>
                        </a:rPr>
                        <a:t>          </a:t>
                      </a:r>
                      <a:r>
                        <a:rPr kumimoji="0" lang="en-US" sz="1000" b="1" i="0" u="none" strike="noStrike" cap="none" normalizeH="0" baseline="0" smtClean="0">
                          <a:ln>
                            <a:noFill/>
                          </a:ln>
                          <a:solidFill>
                            <a:schemeClr val="tx1"/>
                          </a:solidFill>
                          <a:effectLst/>
                          <a:latin typeface="Arial" charset="0"/>
                          <a:cs typeface="Arial" charset="0"/>
                        </a:rPr>
                        <a:t>No</a:t>
                      </a:r>
                      <a:endParaRPr kumimoji="0" lang="en-US" sz="1600" b="1" i="0" u="none" strike="noStrike" cap="none" normalizeH="0" baseline="0" smtClean="0">
                        <a:ln>
                          <a:noFill/>
                        </a:ln>
                        <a:solidFill>
                          <a:schemeClr val="tx1"/>
                        </a:solidFill>
                        <a:effectLst/>
                        <a:latin typeface="Arial" charset="0"/>
                        <a:cs typeface="Arial" charset="0"/>
                      </a:endParaRPr>
                    </a:p>
                  </a:txBody>
                  <a:tcPr marL="84406" marR="8440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Arial" charset="0"/>
                          <a:ea typeface="Times New Roman" pitchFamily="18" charset="0"/>
                          <a:cs typeface="Arial" charset="0"/>
                        </a:rPr>
                        <a:t>Jenis Penggunaan Lahan</a:t>
                      </a:r>
                      <a:endParaRPr kumimoji="0" lang="id-ID"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tx1"/>
                          </a:solidFill>
                          <a:effectLst/>
                          <a:latin typeface="Arial" charset="0"/>
                          <a:ea typeface="Times New Roman" pitchFamily="18" charset="0"/>
                          <a:cs typeface="Arial" charset="0"/>
                        </a:rPr>
                        <a:t>Luas (Ha)</a:t>
                      </a:r>
                      <a:endParaRPr kumimoji="0" lang="sv-S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tx1"/>
                          </a:solidFill>
                          <a:effectLst/>
                          <a:latin typeface="Arial" charset="0"/>
                          <a:ea typeface="Times New Roman" pitchFamily="18" charset="0"/>
                          <a:cs typeface="Arial" charset="0"/>
                        </a:rPr>
                        <a:t>Persentase</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v-SE" sz="1000" b="1" i="0" u="none" strike="noStrike" cap="none" normalizeH="0" baseline="0" smtClean="0">
                          <a:ln>
                            <a:noFill/>
                          </a:ln>
                          <a:solidFill>
                            <a:schemeClr val="tx1"/>
                          </a:solidFill>
                          <a:effectLst/>
                          <a:latin typeface="Arial" charset="0"/>
                          <a:ea typeface="Times New Roman" pitchFamily="18" charset="0"/>
                          <a:cs typeface="Arial" charset="0"/>
                        </a:rPr>
                        <a:t>(%)</a:t>
                      </a:r>
                      <a:endParaRPr kumimoji="0" lang="sv-SE" sz="2400" b="0" i="0" u="none" strike="noStrike" cap="none" normalizeH="0" baseline="0" smtClean="0">
                        <a:ln>
                          <a:noFill/>
                        </a:ln>
                        <a:solidFill>
                          <a:schemeClr val="tx1"/>
                        </a:solidFill>
                        <a:effectLst/>
                        <a:latin typeface="Times New Roman" pitchFamily="18"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619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sz="1000" b="0"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sv-S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sv-SE" sz="1000" b="0" i="0" u="none" strike="noStrike" cap="none" normalizeH="0" baseline="0" smtClean="0">
                          <a:ln>
                            <a:noFill/>
                          </a:ln>
                          <a:solidFill>
                            <a:schemeClr val="tx1"/>
                          </a:solidFill>
                          <a:effectLst/>
                          <a:latin typeface="Arial" charset="0"/>
                          <a:ea typeface="Times New Roman" pitchFamily="18" charset="0"/>
                          <a:cs typeface="Arial" charset="0"/>
                        </a:rPr>
                        <a:t>Permukiman</a:t>
                      </a:r>
                      <a:endParaRPr kumimoji="0" lang="sv-S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sz="1000" b="0" i="0" u="none" strike="noStrike" cap="none" normalizeH="0" baseline="0" smtClean="0">
                          <a:ln>
                            <a:noFill/>
                          </a:ln>
                          <a:solidFill>
                            <a:schemeClr val="tx1"/>
                          </a:solidFill>
                          <a:effectLst/>
                          <a:latin typeface="Arial" charset="0"/>
                          <a:ea typeface="Times New Roman" pitchFamily="18" charset="0"/>
                          <a:cs typeface="Arial" charset="0"/>
                        </a:rPr>
                        <a:t>2,56</a:t>
                      </a:r>
                      <a:endParaRPr kumimoji="0" lang="sv-S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sz="1000" b="0" i="0" u="none" strike="noStrike" cap="none" normalizeH="0" baseline="0" smtClean="0">
                          <a:ln>
                            <a:noFill/>
                          </a:ln>
                          <a:solidFill>
                            <a:schemeClr val="tx1"/>
                          </a:solidFill>
                          <a:effectLst/>
                          <a:latin typeface="Arial" charset="0"/>
                          <a:ea typeface="Times New Roman" pitchFamily="18" charset="0"/>
                          <a:cs typeface="Arial" charset="0"/>
                        </a:rPr>
                        <a:t>56,65</a:t>
                      </a:r>
                      <a:endParaRPr kumimoji="0" lang="sv-S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619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sz="1000" b="0"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sv-S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sv-SE" sz="1000" b="0" i="0" u="none" strike="noStrike" cap="none" normalizeH="0" baseline="0" smtClean="0">
                          <a:ln>
                            <a:noFill/>
                          </a:ln>
                          <a:solidFill>
                            <a:schemeClr val="tx1"/>
                          </a:solidFill>
                          <a:effectLst/>
                          <a:latin typeface="Arial" charset="0"/>
                          <a:ea typeface="Times New Roman" pitchFamily="18" charset="0"/>
                          <a:cs typeface="Arial" charset="0"/>
                        </a:rPr>
                        <a:t>Perdagangan</a:t>
                      </a:r>
                      <a:endParaRPr kumimoji="0" lang="sv-S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sz="1000" b="0" i="0" u="none" strike="noStrike" cap="none" normalizeH="0" baseline="0" smtClean="0">
                          <a:ln>
                            <a:noFill/>
                          </a:ln>
                          <a:solidFill>
                            <a:schemeClr val="tx1"/>
                          </a:solidFill>
                          <a:effectLst/>
                          <a:latin typeface="Arial" charset="0"/>
                          <a:ea typeface="Times New Roman" pitchFamily="18" charset="0"/>
                          <a:cs typeface="Arial" charset="0"/>
                        </a:rPr>
                        <a:t>0,33</a:t>
                      </a:r>
                      <a:endParaRPr kumimoji="0" lang="sv-S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sz="1000" b="0" i="0" u="none" strike="noStrike" cap="none" normalizeH="0" baseline="0" smtClean="0">
                          <a:ln>
                            <a:noFill/>
                          </a:ln>
                          <a:solidFill>
                            <a:schemeClr val="tx1"/>
                          </a:solidFill>
                          <a:effectLst/>
                          <a:latin typeface="Arial" charset="0"/>
                          <a:ea typeface="Times New Roman" pitchFamily="18" charset="0"/>
                          <a:cs typeface="Arial" charset="0"/>
                        </a:rPr>
                        <a:t>7,17</a:t>
                      </a:r>
                      <a:endParaRPr kumimoji="0" lang="sv-S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619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sz="1000" b="0"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sv-S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sv-SE" sz="1000" b="0" i="0" u="none" strike="noStrike" cap="none" normalizeH="0" baseline="0" smtClean="0">
                          <a:ln>
                            <a:noFill/>
                          </a:ln>
                          <a:solidFill>
                            <a:schemeClr val="tx1"/>
                          </a:solidFill>
                          <a:effectLst/>
                          <a:latin typeface="Arial" charset="0"/>
                          <a:ea typeface="Times New Roman" pitchFamily="18" charset="0"/>
                          <a:cs typeface="Arial" charset="0"/>
                        </a:rPr>
                        <a:t>RTH</a:t>
                      </a:r>
                      <a:endParaRPr kumimoji="0" lang="sv-S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sz="1000" b="0" i="0" u="none" strike="noStrike" cap="none" normalizeH="0" baseline="0" smtClean="0">
                          <a:ln>
                            <a:noFill/>
                          </a:ln>
                          <a:solidFill>
                            <a:schemeClr val="tx1"/>
                          </a:solidFill>
                          <a:effectLst/>
                          <a:latin typeface="Arial" charset="0"/>
                          <a:ea typeface="Times New Roman" pitchFamily="18" charset="0"/>
                          <a:cs typeface="Arial" charset="0"/>
                        </a:rPr>
                        <a:t>0,15</a:t>
                      </a:r>
                      <a:endParaRPr kumimoji="0" lang="sv-S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sz="1000" b="0" i="0" u="none" strike="noStrike" cap="none" normalizeH="0" baseline="0" smtClean="0">
                          <a:ln>
                            <a:noFill/>
                          </a:ln>
                          <a:solidFill>
                            <a:schemeClr val="tx1"/>
                          </a:solidFill>
                          <a:effectLst/>
                          <a:latin typeface="Arial" charset="0"/>
                          <a:ea typeface="Times New Roman" pitchFamily="18" charset="0"/>
                          <a:cs typeface="Arial" charset="0"/>
                        </a:rPr>
                        <a:t>3,26</a:t>
                      </a:r>
                      <a:endParaRPr kumimoji="0" lang="sv-S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619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sz="1000" b="0"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sv-S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tx1"/>
                          </a:solidFill>
                          <a:effectLst/>
                          <a:latin typeface="Arial" charset="0"/>
                          <a:ea typeface="Times New Roman" pitchFamily="18" charset="0"/>
                          <a:cs typeface="Arial" charset="0"/>
                        </a:rPr>
                        <a:t>Jalan </a:t>
                      </a:r>
                      <a:endParaRPr kumimoji="0" lang="id-ID"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1,32</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sz="1000" b="0" i="0" u="none" strike="noStrike" cap="none" normalizeH="0" baseline="0" smtClean="0">
                          <a:ln>
                            <a:noFill/>
                          </a:ln>
                          <a:solidFill>
                            <a:schemeClr val="tx1"/>
                          </a:solidFill>
                          <a:effectLst/>
                          <a:latin typeface="Arial" charset="0"/>
                          <a:ea typeface="Times New Roman" pitchFamily="18" charset="0"/>
                          <a:cs typeface="Arial" charset="0"/>
                        </a:rPr>
                        <a:t>28,70</a:t>
                      </a:r>
                      <a:endParaRPr kumimoji="0" lang="sv-S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619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5</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sv-SE" sz="1000" b="0" i="0" u="none" strike="noStrike" cap="none" normalizeH="0" baseline="0" smtClean="0">
                          <a:ln>
                            <a:noFill/>
                          </a:ln>
                          <a:solidFill>
                            <a:schemeClr val="tx1"/>
                          </a:solidFill>
                          <a:effectLst/>
                          <a:latin typeface="Arial" charset="0"/>
                          <a:ea typeface="Times New Roman" pitchFamily="18" charset="0"/>
                          <a:cs typeface="Arial" charset="0"/>
                        </a:rPr>
                        <a:t>Kantor dan Fasilitas Umum</a:t>
                      </a:r>
                      <a:endParaRPr kumimoji="0" lang="sv-S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v-SE" sz="1000" b="0" i="0" u="none" strike="noStrike" cap="none" normalizeH="0" baseline="0" smtClean="0">
                          <a:ln>
                            <a:noFill/>
                          </a:ln>
                          <a:solidFill>
                            <a:schemeClr val="tx1"/>
                          </a:solidFill>
                          <a:effectLst/>
                          <a:latin typeface="Arial" charset="0"/>
                          <a:ea typeface="Times New Roman" pitchFamily="18" charset="0"/>
                          <a:cs typeface="Arial" charset="0"/>
                        </a:rPr>
                        <a:t>0,24</a:t>
                      </a:r>
                      <a:endParaRPr kumimoji="0" lang="sv-SE"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5,22</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77800">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Arial" charset="0"/>
                          <a:cs typeface="Arial" charset="0"/>
                        </a:rPr>
                        <a:t>Jumlah</a:t>
                      </a:r>
                      <a:endParaRPr kumimoji="0" lang="en-US" sz="1600" b="1" i="0" u="none" strike="noStrike" cap="none" normalizeH="0" baseline="0" smtClean="0">
                        <a:ln>
                          <a:noFill/>
                        </a:ln>
                        <a:solidFill>
                          <a:schemeClr val="tx1"/>
                        </a:solidFill>
                        <a:effectLst/>
                        <a:latin typeface="Arial" charset="0"/>
                        <a:cs typeface="Arial" charset="0"/>
                      </a:endParaRPr>
                    </a:p>
                  </a:txBody>
                  <a:tcPr marL="84406" marR="8440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d-ID"/>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4,60</a:t>
                      </a:r>
                      <a:endPar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100</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84406" marR="84406"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4181" name="Rectangle 629"/>
          <p:cNvSpPr>
            <a:spLocks noChangeArrowheads="1"/>
          </p:cNvSpPr>
          <p:nvPr/>
        </p:nvSpPr>
        <p:spPr bwMode="auto">
          <a:xfrm>
            <a:off x="533400" y="1524000"/>
            <a:ext cx="8299938" cy="1169551"/>
          </a:xfrm>
          <a:prstGeom prst="rect">
            <a:avLst/>
          </a:prstGeom>
          <a:noFill/>
          <a:ln w="9525">
            <a:noFill/>
            <a:miter lim="800000"/>
            <a:headEnd/>
            <a:tailEnd/>
          </a:ln>
          <a:effectLst/>
        </p:spPr>
        <p:txBody>
          <a:bodyPr anchor="ctr">
            <a:spAutoFit/>
          </a:bodyPr>
          <a:lstStyle/>
          <a:p>
            <a:pPr algn="just" eaLnBrk="0" hangingPunct="0"/>
            <a:r>
              <a:rPr lang="id-ID" sz="1400" dirty="0">
                <a:latin typeface="Segoe UI" pitchFamily="34" charset="0"/>
              </a:rPr>
              <a:t>Jika ditinjau dari sisi luas wilayah dan penggunaanya, sebagian besar wilayah Perencanaan digunakan sebagai daerah pemukiman, yakni sekitar 56,65% atau 2,56 hektar (ha) dari luas keseluruhan. Selanjutnya secara berturut-turut, wilayah perencanaan terdiri dari permukiman, yakni seluas 2,56 ha, jalan 1,32 ha, perdagangan yakni seluas 0,33 ha Fasilitas Umum seluas 0,24 ha, , dan Ruang Terbuka Hijau, yakni seluas 0,15 ha. </a:t>
            </a:r>
          </a:p>
        </p:txBody>
      </p:sp>
      <p:grpSp>
        <p:nvGrpSpPr>
          <p:cNvPr id="2" name="Group 630"/>
          <p:cNvGrpSpPr>
            <a:grpSpLocks/>
          </p:cNvGrpSpPr>
          <p:nvPr/>
        </p:nvGrpSpPr>
        <p:grpSpPr bwMode="auto">
          <a:xfrm>
            <a:off x="4923692" y="2863850"/>
            <a:ext cx="3692769" cy="2470150"/>
            <a:chOff x="3175" y="10316"/>
            <a:chExt cx="6300" cy="3891"/>
          </a:xfrm>
        </p:grpSpPr>
        <p:pic>
          <p:nvPicPr>
            <p:cNvPr id="24183" name="Picture 631"/>
            <p:cNvPicPr>
              <a:picLocks noChangeAspect="1" noChangeArrowheads="1"/>
            </p:cNvPicPr>
            <p:nvPr/>
          </p:nvPicPr>
          <p:blipFill>
            <a:blip r:embed="rId2"/>
            <a:srcRect/>
            <a:stretch>
              <a:fillRect/>
            </a:stretch>
          </p:blipFill>
          <p:spPr bwMode="auto">
            <a:xfrm>
              <a:off x="3175" y="10316"/>
              <a:ext cx="6300" cy="3891"/>
            </a:xfrm>
            <a:prstGeom prst="rect">
              <a:avLst/>
            </a:prstGeom>
            <a:noFill/>
            <a:ln w="9525">
              <a:noFill/>
              <a:miter lim="800000"/>
              <a:headEnd/>
              <a:tailEnd/>
            </a:ln>
          </p:spPr>
        </p:pic>
        <p:sp>
          <p:nvSpPr>
            <p:cNvPr id="24184" name="Rectangle 632"/>
            <p:cNvSpPr>
              <a:spLocks noChangeArrowheads="1"/>
            </p:cNvSpPr>
            <p:nvPr/>
          </p:nvSpPr>
          <p:spPr bwMode="auto">
            <a:xfrm>
              <a:off x="5627" y="13514"/>
              <a:ext cx="360" cy="180"/>
            </a:xfrm>
            <a:prstGeom prst="rect">
              <a:avLst/>
            </a:prstGeom>
            <a:solidFill>
              <a:srgbClr val="FFFFFF"/>
            </a:solidFill>
            <a:ln w="9525">
              <a:noFill/>
              <a:miter lim="800000"/>
              <a:headEnd/>
              <a:tailEnd/>
            </a:ln>
          </p:spPr>
          <p:txBody>
            <a:bodyPr/>
            <a:lstStyle/>
            <a:p>
              <a:endParaRPr lang="id-ID"/>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PETA LAHAN KEL"/>
          <p:cNvPicPr>
            <a:picLocks noChangeAspect="1" noChangeArrowheads="1"/>
          </p:cNvPicPr>
          <p:nvPr/>
        </p:nvPicPr>
        <p:blipFill>
          <a:blip r:embed="rId2"/>
          <a:srcRect l="2530" t="5255" r="15268" b="3487"/>
          <a:stretch>
            <a:fillRect/>
          </a:stretch>
        </p:blipFill>
        <p:spPr bwMode="auto">
          <a:xfrm>
            <a:off x="140677" y="573088"/>
            <a:ext cx="8862646" cy="6056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body" idx="1"/>
          </p:nvPr>
        </p:nvSpPr>
        <p:spPr>
          <a:xfrm>
            <a:off x="457200" y="1676400"/>
            <a:ext cx="8229600" cy="4267200"/>
          </a:xfrm>
        </p:spPr>
        <p:txBody>
          <a:bodyPr/>
          <a:lstStyle/>
          <a:p>
            <a:pPr marL="457200" indent="-457200">
              <a:lnSpc>
                <a:spcPct val="80000"/>
              </a:lnSpc>
              <a:buFontTx/>
              <a:buNone/>
            </a:pPr>
            <a:r>
              <a:rPr lang="sv-SE" sz="2800" b="1" dirty="0">
                <a:solidFill>
                  <a:srgbClr val="000066"/>
                </a:solidFill>
              </a:rPr>
              <a:t>Tujuan Instruksional Umum : </a:t>
            </a:r>
          </a:p>
          <a:p>
            <a:pPr marL="457200" indent="-457200">
              <a:lnSpc>
                <a:spcPct val="80000"/>
              </a:lnSpc>
              <a:buFontTx/>
              <a:buNone/>
            </a:pPr>
            <a:r>
              <a:rPr lang="sv-SE" sz="2200" b="1" dirty="0">
                <a:solidFill>
                  <a:srgbClr val="E41212"/>
                </a:solidFill>
              </a:rPr>
              <a:t>	</a:t>
            </a:r>
            <a:r>
              <a:rPr lang="sv-SE" sz="2200" b="1" dirty="0">
                <a:solidFill>
                  <a:srgbClr val="FFC000"/>
                </a:solidFill>
              </a:rPr>
              <a:t>Mahasiswa dapat mengetahui bentuk penanganan dan perencanaan bangunan dan lingkungan </a:t>
            </a:r>
            <a:r>
              <a:rPr lang="sv-SE" sz="2200" b="1" dirty="0" smtClean="0">
                <a:solidFill>
                  <a:srgbClr val="FFC000"/>
                </a:solidFill>
              </a:rPr>
              <a:t>Permukiman Bersejarah</a:t>
            </a:r>
            <a:endParaRPr lang="sv-SE" sz="2200" b="1" i="1" dirty="0">
              <a:solidFill>
                <a:srgbClr val="FFC000"/>
              </a:solidFill>
            </a:endParaRPr>
          </a:p>
          <a:p>
            <a:pPr marL="457200" indent="-457200">
              <a:lnSpc>
                <a:spcPct val="80000"/>
              </a:lnSpc>
            </a:pPr>
            <a:endParaRPr lang="sv-SE" sz="2200" b="1" dirty="0">
              <a:solidFill>
                <a:srgbClr val="000066"/>
              </a:solidFill>
            </a:endParaRPr>
          </a:p>
          <a:p>
            <a:pPr marL="457200" indent="-457200">
              <a:lnSpc>
                <a:spcPct val="80000"/>
              </a:lnSpc>
              <a:buFontTx/>
              <a:buNone/>
            </a:pPr>
            <a:r>
              <a:rPr lang="sv-SE" sz="2800" b="1" dirty="0">
                <a:solidFill>
                  <a:srgbClr val="000066"/>
                </a:solidFill>
              </a:rPr>
              <a:t>Tujuan Instruksional Khusus : </a:t>
            </a:r>
            <a:endParaRPr lang="sv-SE" sz="2800" b="1" dirty="0">
              <a:solidFill>
                <a:srgbClr val="E41212"/>
              </a:solidFill>
            </a:endParaRPr>
          </a:p>
          <a:p>
            <a:pPr marL="457200" indent="-457200" algn="just">
              <a:lnSpc>
                <a:spcPct val="80000"/>
              </a:lnSpc>
              <a:buFontTx/>
              <a:buAutoNum type="arabicPeriod"/>
            </a:pPr>
            <a:r>
              <a:rPr lang="sv-SE" sz="2300" b="1" dirty="0">
                <a:solidFill>
                  <a:srgbClr val="FFC000"/>
                </a:solidFill>
              </a:rPr>
              <a:t>Menjelaskan bagaimana bentuk penanganan dan desain bangunan </a:t>
            </a:r>
            <a:r>
              <a:rPr lang="sv-SE" sz="2300" b="1" dirty="0" smtClean="0">
                <a:solidFill>
                  <a:srgbClr val="FFC000"/>
                </a:solidFill>
              </a:rPr>
              <a:t>dan Lingkungan Permukiman Bersejarah</a:t>
            </a:r>
            <a:endParaRPr lang="sv-SE" sz="2300" b="1" dirty="0">
              <a:solidFill>
                <a:srgbClr val="FFC000"/>
              </a:solidFill>
            </a:endParaRPr>
          </a:p>
          <a:p>
            <a:pPr marL="457200" indent="-457200">
              <a:lnSpc>
                <a:spcPct val="80000"/>
              </a:lnSpc>
              <a:buFontTx/>
              <a:buAutoNum type="arabicPeriod"/>
            </a:pPr>
            <a:r>
              <a:rPr lang="sv-SE" sz="2300" b="1" dirty="0">
                <a:solidFill>
                  <a:srgbClr val="FFC000"/>
                </a:solidFill>
              </a:rPr>
              <a:t>Menjelaskan tentang </a:t>
            </a:r>
            <a:r>
              <a:rPr lang="sv-SE" sz="2300" b="1" dirty="0" smtClean="0">
                <a:solidFill>
                  <a:srgbClr val="FFC000"/>
                </a:solidFill>
              </a:rPr>
              <a:t>konsep dan bentuk </a:t>
            </a:r>
            <a:r>
              <a:rPr lang="sv-SE" sz="2300" b="1" dirty="0">
                <a:solidFill>
                  <a:srgbClr val="FFC000"/>
                </a:solidFill>
              </a:rPr>
              <a:t>perencanaan tata ruang kawasan  </a:t>
            </a:r>
            <a:r>
              <a:rPr lang="sv-SE" sz="2300" b="1" dirty="0" smtClean="0">
                <a:solidFill>
                  <a:srgbClr val="FFC000"/>
                </a:solidFill>
              </a:rPr>
              <a:t>permukiman bersejarah</a:t>
            </a:r>
            <a:endParaRPr lang="en-US" sz="2200" dirty="0">
              <a:solidFill>
                <a:srgbClr val="FFC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2033" y="152400"/>
            <a:ext cx="5908431" cy="785794"/>
          </a:xfrm>
          <a:prstGeom prst="rect">
            <a:avLst/>
          </a:prstGeom>
        </p:spPr>
        <p:txBody>
          <a:bodyPr anchor="ctr"/>
          <a:lstStyle/>
          <a:p>
            <a:pPr eaLnBrk="0" fontAlgn="auto" hangingPunct="0">
              <a:spcAft>
                <a:spcPts val="0"/>
              </a:spcAft>
              <a:defRPr/>
            </a:pPr>
            <a:r>
              <a:rPr lang="en-US"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4. </a:t>
            </a:r>
            <a:r>
              <a:rPr lang="id-ID"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Visualisasi kawasan</a:t>
            </a:r>
            <a:r>
              <a:rPr lang="en-US"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 KUMUH </a:t>
            </a:r>
            <a:endParaRPr lang="id-ID"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endParaRPr>
          </a:p>
        </p:txBody>
      </p:sp>
      <p:sp>
        <p:nvSpPr>
          <p:cNvPr id="25603" name="Rectangle 8"/>
          <p:cNvSpPr>
            <a:spLocks noChangeArrowheads="1"/>
          </p:cNvSpPr>
          <p:nvPr/>
        </p:nvSpPr>
        <p:spPr bwMode="auto">
          <a:xfrm>
            <a:off x="410308" y="1457325"/>
            <a:ext cx="8440615" cy="523875"/>
          </a:xfrm>
          <a:prstGeom prst="rect">
            <a:avLst/>
          </a:prstGeom>
          <a:noFill/>
          <a:ln w="9525">
            <a:noFill/>
            <a:miter lim="800000"/>
            <a:headEnd/>
            <a:tailEnd/>
          </a:ln>
        </p:spPr>
        <p:txBody>
          <a:bodyPr>
            <a:spAutoFit/>
          </a:bodyPr>
          <a:lstStyle/>
          <a:p>
            <a:pPr algn="just" eaLnBrk="0" hangingPunct="0"/>
            <a:r>
              <a:rPr lang="en-US" sz="1400" dirty="0">
                <a:latin typeface="Segoe UI" pitchFamily="34" charset="0"/>
              </a:rPr>
              <a:t>B</a:t>
            </a:r>
            <a:r>
              <a:rPr lang="id-ID" sz="1400" dirty="0">
                <a:latin typeface="Segoe UI" pitchFamily="34" charset="0"/>
              </a:rPr>
              <a:t>angunan yang ada di Kelurahan </a:t>
            </a:r>
            <a:r>
              <a:rPr lang="id-ID" sz="1400" dirty="0" smtClean="0">
                <a:latin typeface="Segoe UI" pitchFamily="34" charset="0"/>
              </a:rPr>
              <a:t>Semanggi </a:t>
            </a:r>
            <a:r>
              <a:rPr lang="id-ID" sz="1400" dirty="0">
                <a:latin typeface="Segoe UI" pitchFamily="34" charset="0"/>
              </a:rPr>
              <a:t>yang berada di Kecamatan </a:t>
            </a:r>
            <a:r>
              <a:rPr lang="id-ID" sz="1400" dirty="0" smtClean="0">
                <a:latin typeface="Segoe UI" pitchFamily="34" charset="0"/>
              </a:rPr>
              <a:t>Kliwon </a:t>
            </a:r>
            <a:r>
              <a:rPr lang="id-ID" sz="1400" dirty="0">
                <a:latin typeface="Segoe UI" pitchFamily="34" charset="0"/>
              </a:rPr>
              <a:t>ini terdiri dari bangunan permanen, semi permanen dan sebagian bangunan nonpermanen</a:t>
            </a:r>
            <a:r>
              <a:rPr lang="en-US" sz="1400" dirty="0">
                <a:latin typeface="Segoe UI" pitchFamily="34" charset="0"/>
              </a:rPr>
              <a:t>, </a:t>
            </a:r>
            <a:r>
              <a:rPr lang="en-US" sz="1400" dirty="0" err="1">
                <a:latin typeface="Segoe UI" pitchFamily="34" charset="0"/>
              </a:rPr>
              <a:t>dengan</a:t>
            </a:r>
            <a:r>
              <a:rPr lang="en-US" sz="1400" dirty="0">
                <a:latin typeface="Segoe UI" pitchFamily="34" charset="0"/>
              </a:rPr>
              <a:t> </a:t>
            </a:r>
            <a:r>
              <a:rPr lang="id-ID" sz="1400" dirty="0">
                <a:latin typeface="Segoe UI" pitchFamily="34" charset="0"/>
              </a:rPr>
              <a:t>KDB sebesar 65,68 % </a:t>
            </a:r>
            <a:endParaRPr lang="en-US" sz="1400" dirty="0">
              <a:latin typeface="Segoe UI" pitchFamily="34" charset="0"/>
            </a:endParaRPr>
          </a:p>
        </p:txBody>
      </p:sp>
      <p:grpSp>
        <p:nvGrpSpPr>
          <p:cNvPr id="2" name="Group 10"/>
          <p:cNvGrpSpPr>
            <a:grpSpLocks/>
          </p:cNvGrpSpPr>
          <p:nvPr/>
        </p:nvGrpSpPr>
        <p:grpSpPr bwMode="auto">
          <a:xfrm>
            <a:off x="432289" y="2227264"/>
            <a:ext cx="4009292" cy="1993573"/>
            <a:chOff x="533400" y="2743200"/>
            <a:chExt cx="4975225" cy="2225230"/>
          </a:xfrm>
        </p:grpSpPr>
        <p:grpSp>
          <p:nvGrpSpPr>
            <p:cNvPr id="3" name="Group 2"/>
            <p:cNvGrpSpPr>
              <a:grpSpLocks/>
            </p:cNvGrpSpPr>
            <p:nvPr/>
          </p:nvGrpSpPr>
          <p:grpSpPr bwMode="auto">
            <a:xfrm>
              <a:off x="533400" y="2743200"/>
              <a:ext cx="4975225" cy="1781175"/>
              <a:chOff x="2318" y="9494"/>
              <a:chExt cx="7834" cy="2805"/>
            </a:xfrm>
          </p:grpSpPr>
          <p:pic>
            <p:nvPicPr>
              <p:cNvPr id="25649" name="Picture 3" descr="KERAPATAN BANGUNAN 2"/>
              <p:cNvPicPr>
                <a:picLocks noChangeAspect="1" noChangeArrowheads="1"/>
              </p:cNvPicPr>
              <p:nvPr/>
            </p:nvPicPr>
            <p:blipFill>
              <a:blip r:embed="rId2"/>
              <a:srcRect/>
              <a:stretch>
                <a:fillRect/>
              </a:stretch>
            </p:blipFill>
            <p:spPr bwMode="auto">
              <a:xfrm>
                <a:off x="2318" y="9499"/>
                <a:ext cx="3737" cy="2800"/>
              </a:xfrm>
              <a:prstGeom prst="rect">
                <a:avLst/>
              </a:prstGeom>
              <a:noFill/>
              <a:ln w="38100" cmpd="dbl">
                <a:solidFill>
                  <a:srgbClr val="000000"/>
                </a:solidFill>
                <a:miter lim="800000"/>
                <a:headEnd/>
                <a:tailEnd/>
              </a:ln>
            </p:spPr>
          </p:pic>
          <p:pic>
            <p:nvPicPr>
              <p:cNvPr id="25650" name="Picture 4" descr="KERAPATAN BANGUNAN"/>
              <p:cNvPicPr>
                <a:picLocks noChangeAspect="1" noChangeArrowheads="1"/>
              </p:cNvPicPr>
              <p:nvPr/>
            </p:nvPicPr>
            <p:blipFill>
              <a:blip r:embed="rId3"/>
              <a:srcRect/>
              <a:stretch>
                <a:fillRect/>
              </a:stretch>
            </p:blipFill>
            <p:spPr bwMode="auto">
              <a:xfrm>
                <a:off x="6415" y="9494"/>
                <a:ext cx="3737" cy="2800"/>
              </a:xfrm>
              <a:prstGeom prst="rect">
                <a:avLst/>
              </a:prstGeom>
              <a:noFill/>
              <a:ln w="38100" cmpd="dbl">
                <a:solidFill>
                  <a:srgbClr val="000000"/>
                </a:solidFill>
                <a:miter lim="800000"/>
                <a:headEnd/>
                <a:tailEnd/>
              </a:ln>
            </p:spPr>
          </p:pic>
        </p:grpSp>
        <p:sp>
          <p:nvSpPr>
            <p:cNvPr id="25648" name="Rectangle 5"/>
            <p:cNvSpPr>
              <a:spLocks noChangeArrowheads="1"/>
            </p:cNvSpPr>
            <p:nvPr/>
          </p:nvSpPr>
          <p:spPr bwMode="auto">
            <a:xfrm>
              <a:off x="1524444" y="4676420"/>
              <a:ext cx="3660533" cy="292010"/>
            </a:xfrm>
            <a:prstGeom prst="rect">
              <a:avLst/>
            </a:prstGeom>
            <a:noFill/>
            <a:ln w="9525">
              <a:noFill/>
              <a:miter lim="800000"/>
              <a:headEnd/>
              <a:tailEnd/>
            </a:ln>
          </p:spPr>
          <p:txBody>
            <a:bodyPr wrap="none" anchor="ctr">
              <a:spAutoFit/>
            </a:bodyPr>
            <a:lstStyle/>
            <a:p>
              <a:pPr algn="just"/>
              <a:r>
                <a:rPr lang="id-ID" sz="1100" b="1">
                  <a:latin typeface="Segoe UI" pitchFamily="34" charset="0"/>
                  <a:ea typeface="Times New Roman" pitchFamily="18" charset="0"/>
                  <a:cs typeface="Segoe UI" pitchFamily="34" charset="0"/>
                </a:rPr>
                <a:t>Indikasi Kerapatan Bangunan Yang Tinggi</a:t>
              </a:r>
              <a:endParaRPr lang="id-ID" sz="1800">
                <a:latin typeface="Segoe UI" pitchFamily="34" charset="0"/>
                <a:ea typeface="Times New Roman" pitchFamily="18" charset="0"/>
                <a:cs typeface="Segoe UI" pitchFamily="34" charset="0"/>
              </a:endParaRPr>
            </a:p>
          </p:txBody>
        </p:sp>
      </p:grpSp>
      <p:grpSp>
        <p:nvGrpSpPr>
          <p:cNvPr id="5" name="Group 20"/>
          <p:cNvGrpSpPr>
            <a:grpSpLocks/>
          </p:cNvGrpSpPr>
          <p:nvPr/>
        </p:nvGrpSpPr>
        <p:grpSpPr bwMode="auto">
          <a:xfrm>
            <a:off x="70339" y="4360863"/>
            <a:ext cx="5319085" cy="1938011"/>
            <a:chOff x="445494" y="4572000"/>
            <a:chExt cx="5761867" cy="1937684"/>
          </a:xfrm>
        </p:grpSpPr>
        <p:grpSp>
          <p:nvGrpSpPr>
            <p:cNvPr id="6" name="Group 6"/>
            <p:cNvGrpSpPr>
              <a:grpSpLocks/>
            </p:cNvGrpSpPr>
            <p:nvPr/>
          </p:nvGrpSpPr>
          <p:grpSpPr bwMode="auto">
            <a:xfrm>
              <a:off x="876300" y="4572000"/>
              <a:ext cx="4267200" cy="1562100"/>
              <a:chOff x="2455" y="8836"/>
              <a:chExt cx="7560" cy="2698"/>
            </a:xfrm>
          </p:grpSpPr>
          <p:pic>
            <p:nvPicPr>
              <p:cNvPr id="25645" name="Picture 7" descr="NON  PERMANEN"/>
              <p:cNvPicPr>
                <a:picLocks noChangeAspect="1" noChangeArrowheads="1"/>
              </p:cNvPicPr>
              <p:nvPr/>
            </p:nvPicPr>
            <p:blipFill>
              <a:blip r:embed="rId4"/>
              <a:srcRect/>
              <a:stretch>
                <a:fillRect/>
              </a:stretch>
            </p:blipFill>
            <p:spPr bwMode="auto">
              <a:xfrm>
                <a:off x="6415" y="8836"/>
                <a:ext cx="3600" cy="2698"/>
              </a:xfrm>
              <a:prstGeom prst="rect">
                <a:avLst/>
              </a:prstGeom>
              <a:noFill/>
              <a:ln w="38100" cmpd="dbl">
                <a:solidFill>
                  <a:srgbClr val="000000"/>
                </a:solidFill>
                <a:miter lim="800000"/>
                <a:headEnd/>
                <a:tailEnd/>
              </a:ln>
            </p:spPr>
          </p:pic>
          <p:pic>
            <p:nvPicPr>
              <p:cNvPr id="25646" name="Picture 8" descr="SEMI PERMANEN"/>
              <p:cNvPicPr>
                <a:picLocks noChangeAspect="1" noChangeArrowheads="1"/>
              </p:cNvPicPr>
              <p:nvPr/>
            </p:nvPicPr>
            <p:blipFill>
              <a:blip r:embed="rId5"/>
              <a:srcRect/>
              <a:stretch>
                <a:fillRect/>
              </a:stretch>
            </p:blipFill>
            <p:spPr bwMode="auto">
              <a:xfrm>
                <a:off x="2455" y="8836"/>
                <a:ext cx="3600" cy="2698"/>
              </a:xfrm>
              <a:prstGeom prst="rect">
                <a:avLst/>
              </a:prstGeom>
              <a:noFill/>
              <a:ln w="38100" cmpd="dbl">
                <a:solidFill>
                  <a:srgbClr val="000000"/>
                </a:solidFill>
                <a:miter lim="800000"/>
                <a:headEnd/>
                <a:tailEnd/>
              </a:ln>
            </p:spPr>
          </p:pic>
        </p:grpSp>
        <p:sp>
          <p:nvSpPr>
            <p:cNvPr id="25644" name="Rectangle 9"/>
            <p:cNvSpPr>
              <a:spLocks noChangeArrowheads="1"/>
            </p:cNvSpPr>
            <p:nvPr/>
          </p:nvSpPr>
          <p:spPr bwMode="auto">
            <a:xfrm>
              <a:off x="445494" y="6248118"/>
              <a:ext cx="5761867" cy="261566"/>
            </a:xfrm>
            <a:prstGeom prst="rect">
              <a:avLst/>
            </a:prstGeom>
            <a:noFill/>
            <a:ln w="9525">
              <a:noFill/>
              <a:miter lim="800000"/>
              <a:headEnd/>
              <a:tailEnd/>
            </a:ln>
          </p:spPr>
          <p:txBody>
            <a:bodyPr wrap="none" anchor="ctr">
              <a:spAutoFit/>
            </a:bodyPr>
            <a:lstStyle/>
            <a:p>
              <a:pPr algn="just"/>
              <a:r>
                <a:rPr lang="id-ID" sz="1100" b="1" dirty="0">
                  <a:latin typeface="Segoe UI" pitchFamily="34" charset="0"/>
                  <a:ea typeface="Times New Roman" pitchFamily="18" charset="0"/>
                  <a:cs typeface="Segoe UI" pitchFamily="34" charset="0"/>
                </a:rPr>
                <a:t>Bangunan Rumah Semi Permanen dan Non Permanen di Kelurahan </a:t>
              </a:r>
              <a:r>
                <a:rPr lang="id-ID" sz="1100" b="1" dirty="0" smtClean="0">
                  <a:latin typeface="Segoe UI" pitchFamily="34" charset="0"/>
                  <a:ea typeface="Times New Roman" pitchFamily="18" charset="0"/>
                  <a:cs typeface="Segoe UI" pitchFamily="34" charset="0"/>
                </a:rPr>
                <a:t>Semanggi</a:t>
              </a:r>
              <a:endParaRPr lang="id-ID" sz="1800" dirty="0">
                <a:latin typeface="Segoe UI" pitchFamily="34" charset="0"/>
                <a:ea typeface="Times New Roman" pitchFamily="18" charset="0"/>
                <a:cs typeface="Segoe UI" pitchFamily="34" charset="0"/>
              </a:endParaRPr>
            </a:p>
          </p:txBody>
        </p:sp>
      </p:grpSp>
      <p:sp>
        <p:nvSpPr>
          <p:cNvPr id="25637" name="Rectangle 10"/>
          <p:cNvSpPr>
            <a:spLocks noChangeArrowheads="1"/>
          </p:cNvSpPr>
          <p:nvPr/>
        </p:nvSpPr>
        <p:spPr bwMode="auto">
          <a:xfrm>
            <a:off x="5742843" y="4217988"/>
            <a:ext cx="2534668" cy="600164"/>
          </a:xfrm>
          <a:prstGeom prst="rect">
            <a:avLst/>
          </a:prstGeom>
          <a:noFill/>
          <a:ln w="9525">
            <a:noFill/>
            <a:miter lim="800000"/>
            <a:headEnd/>
            <a:tailEnd/>
          </a:ln>
        </p:spPr>
        <p:txBody>
          <a:bodyPr wrap="none" anchor="ctr">
            <a:spAutoFit/>
          </a:bodyPr>
          <a:lstStyle/>
          <a:p>
            <a:pPr algn="ctr"/>
            <a:r>
              <a:rPr lang="en-US" sz="1100" b="1" dirty="0" err="1">
                <a:solidFill>
                  <a:srgbClr val="000000"/>
                </a:solidFill>
                <a:latin typeface="Segoe UI" pitchFamily="34" charset="0"/>
                <a:ea typeface="Times New Roman" pitchFamily="18" charset="0"/>
                <a:cs typeface="Segoe UI" pitchFamily="34" charset="0"/>
              </a:rPr>
              <a:t>Tabel</a:t>
            </a:r>
            <a:endParaRPr lang="en-US" sz="1100" b="1" dirty="0">
              <a:solidFill>
                <a:srgbClr val="000000"/>
              </a:solidFill>
              <a:latin typeface="Segoe UI" pitchFamily="34" charset="0"/>
              <a:ea typeface="Times New Roman" pitchFamily="18" charset="0"/>
              <a:cs typeface="Segoe UI" pitchFamily="34" charset="0"/>
            </a:endParaRPr>
          </a:p>
          <a:p>
            <a:pPr algn="ctr"/>
            <a:r>
              <a:rPr lang="id-ID" sz="1100" b="1" dirty="0">
                <a:solidFill>
                  <a:srgbClr val="000000"/>
                </a:solidFill>
                <a:latin typeface="Segoe UI" pitchFamily="34" charset="0"/>
                <a:ea typeface="Times New Roman" pitchFamily="18" charset="0"/>
                <a:cs typeface="Segoe UI" pitchFamily="34" charset="0"/>
              </a:rPr>
              <a:t>Kontruksi Bangunan Permukiman</a:t>
            </a:r>
            <a:endParaRPr lang="en-US" sz="1200" dirty="0">
              <a:latin typeface="Segoe UI" pitchFamily="34" charset="0"/>
              <a:ea typeface="Times New Roman" pitchFamily="18" charset="0"/>
              <a:cs typeface="Segoe UI" pitchFamily="34" charset="0"/>
            </a:endParaRPr>
          </a:p>
          <a:p>
            <a:pPr algn="ctr" eaLnBrk="0" hangingPunct="0"/>
            <a:r>
              <a:rPr lang="id-ID" sz="1100" b="1" dirty="0">
                <a:solidFill>
                  <a:srgbClr val="000000"/>
                </a:solidFill>
                <a:latin typeface="Segoe UI" pitchFamily="34" charset="0"/>
                <a:ea typeface="Times New Roman" pitchFamily="18" charset="0"/>
                <a:cs typeface="Segoe UI" pitchFamily="34" charset="0"/>
              </a:rPr>
              <a:t>di </a:t>
            </a:r>
            <a:r>
              <a:rPr lang="id-ID" sz="1100" b="1" dirty="0" smtClean="0">
                <a:solidFill>
                  <a:srgbClr val="000000"/>
                </a:solidFill>
                <a:latin typeface="Segoe UI" pitchFamily="34" charset="0"/>
                <a:ea typeface="Times New Roman" pitchFamily="18" charset="0"/>
                <a:cs typeface="Segoe UI" pitchFamily="34" charset="0"/>
              </a:rPr>
              <a:t>Kelurahan Semanggi </a:t>
            </a:r>
            <a:r>
              <a:rPr lang="id-ID" sz="1100" b="1" dirty="0">
                <a:solidFill>
                  <a:srgbClr val="000000"/>
                </a:solidFill>
                <a:latin typeface="Segoe UI" pitchFamily="34" charset="0"/>
                <a:ea typeface="Times New Roman" pitchFamily="18" charset="0"/>
                <a:cs typeface="Segoe UI" pitchFamily="34" charset="0"/>
              </a:rPr>
              <a:t>Tahun 2009</a:t>
            </a:r>
            <a:endParaRPr lang="en-US" sz="1800" dirty="0">
              <a:latin typeface="Segoe UI" pitchFamily="34" charset="0"/>
              <a:ea typeface="Times New Roman" pitchFamily="18" charset="0"/>
              <a:cs typeface="Segoe UI" pitchFamily="34" charset="0"/>
            </a:endParaRPr>
          </a:p>
        </p:txBody>
      </p:sp>
      <p:grpSp>
        <p:nvGrpSpPr>
          <p:cNvPr id="7" name="Group 22"/>
          <p:cNvGrpSpPr>
            <a:grpSpLocks/>
          </p:cNvGrpSpPr>
          <p:nvPr/>
        </p:nvGrpSpPr>
        <p:grpSpPr bwMode="auto">
          <a:xfrm>
            <a:off x="4783015" y="2209800"/>
            <a:ext cx="4079631" cy="1938010"/>
            <a:chOff x="5257800" y="2336800"/>
            <a:chExt cx="4419600" cy="1937683"/>
          </a:xfrm>
        </p:grpSpPr>
        <p:grpSp>
          <p:nvGrpSpPr>
            <p:cNvPr id="8" name="Group 11"/>
            <p:cNvGrpSpPr>
              <a:grpSpLocks/>
            </p:cNvGrpSpPr>
            <p:nvPr/>
          </p:nvGrpSpPr>
          <p:grpSpPr bwMode="auto">
            <a:xfrm>
              <a:off x="5257800" y="2336800"/>
              <a:ext cx="4419600" cy="1600201"/>
              <a:chOff x="2350" y="9554"/>
              <a:chExt cx="7830" cy="2845"/>
            </a:xfrm>
          </p:grpSpPr>
          <p:pic>
            <p:nvPicPr>
              <p:cNvPr id="25641" name="Picture 12" descr="SEMPADAN BANGUNAN 1"/>
              <p:cNvPicPr>
                <a:picLocks noChangeAspect="1" noChangeArrowheads="1"/>
              </p:cNvPicPr>
              <p:nvPr/>
            </p:nvPicPr>
            <p:blipFill>
              <a:blip r:embed="rId6"/>
              <a:srcRect/>
              <a:stretch>
                <a:fillRect/>
              </a:stretch>
            </p:blipFill>
            <p:spPr bwMode="auto">
              <a:xfrm>
                <a:off x="2350" y="9566"/>
                <a:ext cx="3780" cy="2833"/>
              </a:xfrm>
              <a:prstGeom prst="rect">
                <a:avLst/>
              </a:prstGeom>
              <a:noFill/>
              <a:ln w="38100" cmpd="dbl">
                <a:solidFill>
                  <a:srgbClr val="000000"/>
                </a:solidFill>
                <a:miter lim="800000"/>
                <a:headEnd/>
                <a:tailEnd/>
              </a:ln>
            </p:spPr>
          </p:pic>
          <p:pic>
            <p:nvPicPr>
              <p:cNvPr id="25642" name="Picture 13" descr="SEMPADAN BANGUNAN 2"/>
              <p:cNvPicPr>
                <a:picLocks noChangeAspect="1" noChangeArrowheads="1"/>
              </p:cNvPicPr>
              <p:nvPr/>
            </p:nvPicPr>
            <p:blipFill>
              <a:blip r:embed="rId7"/>
              <a:srcRect/>
              <a:stretch>
                <a:fillRect/>
              </a:stretch>
            </p:blipFill>
            <p:spPr bwMode="auto">
              <a:xfrm>
                <a:off x="6400" y="9554"/>
                <a:ext cx="3780" cy="2833"/>
              </a:xfrm>
              <a:prstGeom prst="rect">
                <a:avLst/>
              </a:prstGeom>
              <a:noFill/>
              <a:ln w="38100" cmpd="dbl">
                <a:solidFill>
                  <a:srgbClr val="000000"/>
                </a:solidFill>
                <a:miter lim="800000"/>
                <a:headEnd/>
                <a:tailEnd/>
              </a:ln>
            </p:spPr>
          </p:pic>
        </p:grpSp>
        <p:sp>
          <p:nvSpPr>
            <p:cNvPr id="25640" name="Rectangle 14"/>
            <p:cNvSpPr>
              <a:spLocks noChangeArrowheads="1"/>
            </p:cNvSpPr>
            <p:nvPr/>
          </p:nvSpPr>
          <p:spPr bwMode="auto">
            <a:xfrm>
              <a:off x="5486400" y="4012917"/>
              <a:ext cx="4182048" cy="261566"/>
            </a:xfrm>
            <a:prstGeom prst="rect">
              <a:avLst/>
            </a:prstGeom>
            <a:noFill/>
            <a:ln w="9525">
              <a:noFill/>
              <a:miter lim="800000"/>
              <a:headEnd/>
              <a:tailEnd/>
            </a:ln>
          </p:spPr>
          <p:txBody>
            <a:bodyPr wrap="none" anchor="ctr">
              <a:spAutoFit/>
            </a:bodyPr>
            <a:lstStyle/>
            <a:p>
              <a:pPr algn="just"/>
              <a:r>
                <a:rPr lang="id-ID" sz="1100" b="1">
                  <a:latin typeface="Segoe UI" pitchFamily="34" charset="0"/>
                  <a:ea typeface="Times New Roman" pitchFamily="18" charset="0"/>
                  <a:cs typeface="Segoe UI" pitchFamily="34" charset="0"/>
                </a:rPr>
                <a:t>Kondisi Jarak Antara Bangunan Yang Saling Berdekatan</a:t>
              </a:r>
              <a:endParaRPr lang="id-ID" sz="1800">
                <a:latin typeface="Segoe UI" pitchFamily="34" charset="0"/>
                <a:ea typeface="Times New Roman" pitchFamily="18" charset="0"/>
                <a:cs typeface="Segoe UI" pitchFamily="34" charset="0"/>
              </a:endParaRPr>
            </a:p>
          </p:txBody>
        </p:sp>
      </p:grpSp>
      <p:graphicFrame>
        <p:nvGraphicFramePr>
          <p:cNvPr id="25776" name="Group 176"/>
          <p:cNvGraphicFramePr>
            <a:graphicFrameLocks noGrp="1"/>
          </p:cNvGraphicFramePr>
          <p:nvPr/>
        </p:nvGraphicFramePr>
        <p:xfrm>
          <a:off x="5275385" y="4876801"/>
          <a:ext cx="3204797" cy="1374775"/>
        </p:xfrm>
        <a:graphic>
          <a:graphicData uri="http://schemas.openxmlformats.org/drawingml/2006/table">
            <a:tbl>
              <a:tblPr/>
              <a:tblGrid>
                <a:gridCol w="348762"/>
                <a:gridCol w="1194289"/>
                <a:gridCol w="687265"/>
                <a:gridCol w="974481"/>
              </a:tblGrid>
              <a:tr h="3968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No</a:t>
                      </a:r>
                      <a:endParaRPr kumimoji="0" lang="id-ID" sz="2400" b="0"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0000"/>
                          </a:solidFill>
                          <a:effectLst/>
                          <a:latin typeface="Tahoma" pitchFamily="34" charset="0"/>
                          <a:ea typeface="Times New Roman" pitchFamily="18" charset="0"/>
                          <a:cs typeface="Tahoma" pitchFamily="34" charset="0"/>
                        </a:rPr>
                        <a:t>Kontruksi Bangunan</a:t>
                      </a:r>
                      <a:endParaRPr kumimoji="0" lang="id-ID" sz="24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0000"/>
                          </a:solidFill>
                          <a:effectLst/>
                          <a:latin typeface="Tahoma" pitchFamily="34" charset="0"/>
                          <a:ea typeface="Times New Roman" pitchFamily="18" charset="0"/>
                          <a:cs typeface="Tahoma" pitchFamily="34" charset="0"/>
                        </a:rPr>
                        <a:t>Luas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0000"/>
                          </a:solidFill>
                          <a:effectLst/>
                          <a:latin typeface="Tahoma" pitchFamily="34" charset="0"/>
                          <a:ea typeface="Times New Roman" pitchFamily="18" charset="0"/>
                          <a:cs typeface="Tahoma" pitchFamily="34" charset="0"/>
                        </a:rPr>
                        <a:t>(Ha)</a:t>
                      </a:r>
                      <a:endParaRPr kumimoji="0" lang="id-ID" sz="2400" b="0" i="0" u="none" strike="noStrike" cap="none" normalizeH="0" baseline="0" smtClean="0">
                        <a:ln>
                          <a:noFill/>
                        </a:ln>
                        <a:solidFill>
                          <a:schemeClr val="tx1"/>
                        </a:solidFill>
                        <a:effectLst/>
                        <a:latin typeface="Times New Roman" pitchFamily="18"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0000"/>
                          </a:solidFill>
                          <a:effectLst/>
                          <a:latin typeface="Tahoma" pitchFamily="34" charset="0"/>
                          <a:ea typeface="Times New Roman" pitchFamily="18" charset="0"/>
                          <a:cs typeface="Tahoma" pitchFamily="34" charset="0"/>
                        </a:rPr>
                        <a:t>Proporsi</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0000"/>
                          </a:solidFill>
                          <a:effectLst/>
                          <a:latin typeface="Tahoma" pitchFamily="34" charset="0"/>
                          <a:ea typeface="Times New Roman" pitchFamily="18" charset="0"/>
                          <a:cs typeface="Tahoma" pitchFamily="34" charset="0"/>
                        </a:rPr>
                        <a:t>(%)</a:t>
                      </a:r>
                      <a:endParaRPr kumimoji="0" lang="id-ID" sz="2400" b="0" i="0" u="none" strike="noStrike" cap="none" normalizeH="0" baseline="0" smtClean="0">
                        <a:ln>
                          <a:noFill/>
                        </a:ln>
                        <a:solidFill>
                          <a:schemeClr val="tx1"/>
                        </a:solidFill>
                        <a:effectLst/>
                        <a:latin typeface="Times New Roman" pitchFamily="18" charset="0"/>
                      </a:endParaRPr>
                    </a:p>
                  </a:txBody>
                  <a:tcPr marL="84406" marR="844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r>
              <a:tr h="2444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1.</a:t>
                      </a:r>
                      <a:endParaRPr kumimoji="0" lang="id-ID" sz="24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Permanen</a:t>
                      </a:r>
                      <a:endParaRPr kumimoji="0" lang="id-ID" sz="24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0" i="0" u="none" strike="noStrike" cap="none" normalizeH="0" baseline="0" dirty="0" smtClean="0">
                          <a:ln>
                            <a:noFill/>
                          </a:ln>
                          <a:solidFill>
                            <a:schemeClr val="bg1"/>
                          </a:solidFill>
                          <a:effectLst/>
                          <a:latin typeface="Tahoma" pitchFamily="34" charset="0"/>
                          <a:ea typeface="Times New Roman" pitchFamily="18" charset="0"/>
                          <a:cs typeface="Tahoma" pitchFamily="34" charset="0"/>
                        </a:rPr>
                        <a:t>0,28</a:t>
                      </a:r>
                      <a:endParaRPr kumimoji="0" lang="id-ID" sz="2400" b="0" i="0" u="none" strike="noStrike" cap="none" normalizeH="0" baseline="0" dirty="0" smtClean="0">
                        <a:ln>
                          <a:noFill/>
                        </a:ln>
                        <a:solidFill>
                          <a:schemeClr val="bg1"/>
                        </a:solidFill>
                        <a:effectLst/>
                        <a:latin typeface="Times New Roman" pitchFamily="18" charset="0"/>
                        <a:ea typeface="Times New Roman" pitchFamily="18" charset="0"/>
                        <a:cs typeface="Tahoma" pitchFamily="34" charset="0"/>
                      </a:endParaRP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0" i="0" u="none" strike="noStrike" cap="none" normalizeH="0" baseline="0" dirty="0" smtClean="0">
                          <a:ln>
                            <a:noFill/>
                          </a:ln>
                          <a:solidFill>
                            <a:schemeClr val="bg1"/>
                          </a:solidFill>
                          <a:effectLst/>
                          <a:latin typeface="Tahoma" pitchFamily="34" charset="0"/>
                          <a:ea typeface="Times New Roman" pitchFamily="18" charset="0"/>
                          <a:cs typeface="Tahoma" pitchFamily="34" charset="0"/>
                        </a:rPr>
                        <a:t>18,54</a:t>
                      </a:r>
                      <a:endParaRPr kumimoji="0" lang="id-ID" sz="2400" b="0" i="0" u="none" strike="noStrike" cap="none" normalizeH="0" baseline="0" dirty="0" smtClean="0">
                        <a:ln>
                          <a:noFill/>
                        </a:ln>
                        <a:solidFill>
                          <a:schemeClr val="bg1"/>
                        </a:solidFill>
                        <a:effectLst/>
                        <a:latin typeface="Times New Roman" pitchFamily="18" charset="0"/>
                        <a:ea typeface="Times New Roman" pitchFamily="18" charset="0"/>
                        <a:cs typeface="Tahoma" pitchFamily="34" charset="0"/>
                      </a:endParaRP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r>
              <a:tr h="2444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2.</a:t>
                      </a:r>
                      <a:endParaRPr kumimoji="0" lang="id-ID" sz="24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Semi Permanen</a:t>
                      </a:r>
                      <a:endParaRPr kumimoji="0" lang="id-ID" sz="24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Tahoma" pitchFamily="34" charset="0"/>
                          <a:ea typeface="Times New Roman" pitchFamily="18" charset="0"/>
                          <a:cs typeface="Tahoma" pitchFamily="34" charset="0"/>
                        </a:rPr>
                        <a:t>0,84</a:t>
                      </a:r>
                      <a:endParaRPr kumimoji="0" lang="id-ID" sz="2400" b="0" i="0" u="none" strike="noStrike" cap="none" normalizeH="0" baseline="0" smtClean="0">
                        <a:ln>
                          <a:noFill/>
                        </a:ln>
                        <a:solidFill>
                          <a:schemeClr val="bg1"/>
                        </a:solidFill>
                        <a:effectLst/>
                        <a:latin typeface="Times New Roman" pitchFamily="18" charset="0"/>
                        <a:ea typeface="Times New Roman" pitchFamily="18" charset="0"/>
                        <a:cs typeface="Tahoma" pitchFamily="34" charset="0"/>
                      </a:endParaRP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0" i="0" u="none" strike="noStrike" cap="none" normalizeH="0" baseline="0" dirty="0" smtClean="0">
                          <a:ln>
                            <a:noFill/>
                          </a:ln>
                          <a:solidFill>
                            <a:schemeClr val="bg1"/>
                          </a:solidFill>
                          <a:effectLst/>
                          <a:latin typeface="Tahoma" pitchFamily="34" charset="0"/>
                          <a:ea typeface="Times New Roman" pitchFamily="18" charset="0"/>
                          <a:cs typeface="Tahoma" pitchFamily="34" charset="0"/>
                        </a:rPr>
                        <a:t>55,63</a:t>
                      </a:r>
                      <a:endParaRPr kumimoji="0" lang="id-ID" sz="2400" b="0" i="0" u="none" strike="noStrike" cap="none" normalizeH="0" baseline="0" dirty="0" smtClean="0">
                        <a:ln>
                          <a:noFill/>
                        </a:ln>
                        <a:solidFill>
                          <a:schemeClr val="bg1"/>
                        </a:solidFill>
                        <a:effectLst/>
                        <a:latin typeface="Times New Roman" pitchFamily="18" charset="0"/>
                        <a:ea typeface="Times New Roman" pitchFamily="18" charset="0"/>
                        <a:cs typeface="Tahoma" pitchFamily="34" charset="0"/>
                      </a:endParaRP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r>
              <a:tr h="2444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3.</a:t>
                      </a:r>
                      <a:endParaRPr kumimoji="0" lang="id-ID" sz="24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0000"/>
                          </a:solidFill>
                          <a:effectLst/>
                          <a:latin typeface="Tahoma" pitchFamily="34" charset="0"/>
                          <a:ea typeface="Times New Roman" pitchFamily="18" charset="0"/>
                          <a:cs typeface="Tahoma" pitchFamily="34" charset="0"/>
                        </a:rPr>
                        <a:t>Non-permanen</a:t>
                      </a:r>
                      <a:endParaRPr kumimoji="0" lang="id-ID" sz="24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Tahoma" pitchFamily="34" charset="0"/>
                          <a:ea typeface="Times New Roman" pitchFamily="18" charset="0"/>
                          <a:cs typeface="Tahoma" pitchFamily="34" charset="0"/>
                        </a:rPr>
                        <a:t>0,39</a:t>
                      </a:r>
                      <a:endParaRPr kumimoji="0" lang="id-ID" sz="2400" b="0" i="0" u="none" strike="noStrike" cap="none" normalizeH="0" baseline="0" smtClean="0">
                        <a:ln>
                          <a:noFill/>
                        </a:ln>
                        <a:solidFill>
                          <a:schemeClr val="bg1"/>
                        </a:solidFill>
                        <a:effectLst/>
                        <a:latin typeface="Times New Roman" pitchFamily="18" charset="0"/>
                        <a:ea typeface="Times New Roman" pitchFamily="18" charset="0"/>
                        <a:cs typeface="Tahoma" pitchFamily="34" charset="0"/>
                      </a:endParaRP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0" i="0" u="none" strike="noStrike" cap="none" normalizeH="0" baseline="0" dirty="0" smtClean="0">
                          <a:ln>
                            <a:noFill/>
                          </a:ln>
                          <a:solidFill>
                            <a:schemeClr val="bg1"/>
                          </a:solidFill>
                          <a:effectLst/>
                          <a:latin typeface="Tahoma" pitchFamily="34" charset="0"/>
                          <a:ea typeface="Times New Roman" pitchFamily="18" charset="0"/>
                          <a:cs typeface="Tahoma" pitchFamily="34" charset="0"/>
                        </a:rPr>
                        <a:t>25,83</a:t>
                      </a:r>
                      <a:endParaRPr kumimoji="0" lang="id-ID" sz="2400" b="0" i="0" u="none" strike="noStrike" cap="none" normalizeH="0" baseline="0" dirty="0" smtClean="0">
                        <a:ln>
                          <a:noFill/>
                        </a:ln>
                        <a:solidFill>
                          <a:schemeClr val="bg1"/>
                        </a:solidFill>
                        <a:effectLst/>
                        <a:latin typeface="Times New Roman" pitchFamily="18" charset="0"/>
                        <a:ea typeface="Times New Roman" pitchFamily="18" charset="0"/>
                        <a:cs typeface="Tahoma" pitchFamily="34" charset="0"/>
                      </a:endParaRPr>
                    </a:p>
                  </a:txBody>
                  <a:tcPr marL="84406" marR="844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r>
              <a:tr h="244475">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0000"/>
                          </a:solidFill>
                          <a:effectLst/>
                          <a:latin typeface="Tahoma" pitchFamily="34" charset="0"/>
                          <a:ea typeface="Times New Roman" pitchFamily="18" charset="0"/>
                          <a:cs typeface="Tahoma" pitchFamily="34" charset="0"/>
                        </a:rPr>
                        <a:t>Jumlah</a:t>
                      </a:r>
                      <a:endParaRPr kumimoji="0" lang="id-ID" sz="24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hMerge="1">
                  <a:txBody>
                    <a:bodyPr/>
                    <a:lstStyle/>
                    <a:p>
                      <a:endParaRPr lang="id-ID"/>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bg1"/>
                          </a:solidFill>
                          <a:effectLst/>
                          <a:latin typeface="Tahoma" pitchFamily="34" charset="0"/>
                          <a:ea typeface="Times New Roman" pitchFamily="18" charset="0"/>
                          <a:cs typeface="Tahoma" pitchFamily="34" charset="0"/>
                        </a:rPr>
                        <a:t>1,51</a:t>
                      </a:r>
                      <a:endParaRPr kumimoji="0" lang="id-ID" sz="2400" b="0" i="0" u="none" strike="noStrike" cap="none" normalizeH="0" baseline="0" dirty="0" smtClean="0">
                        <a:ln>
                          <a:noFill/>
                        </a:ln>
                        <a:solidFill>
                          <a:schemeClr val="bg1"/>
                        </a:solidFill>
                        <a:effectLst/>
                        <a:latin typeface="Times New Roman" pitchFamily="18" charset="0"/>
                        <a:ea typeface="Times New Roman" pitchFamily="18" charset="0"/>
                        <a:cs typeface="Tahoma" pitchFamily="34" charset="0"/>
                      </a:endParaRP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bg1"/>
                          </a:solidFill>
                          <a:effectLst/>
                          <a:latin typeface="Tahoma" pitchFamily="34" charset="0"/>
                          <a:ea typeface="Times New Roman" pitchFamily="18" charset="0"/>
                          <a:cs typeface="Tahoma" pitchFamily="34" charset="0"/>
                        </a:rPr>
                        <a:t>100</a:t>
                      </a:r>
                      <a:endParaRPr kumimoji="0" lang="id-ID" sz="2400" b="0" i="0" u="none" strike="noStrike" cap="none" normalizeH="0" baseline="0" dirty="0" smtClean="0">
                        <a:ln>
                          <a:noFill/>
                        </a:ln>
                        <a:solidFill>
                          <a:schemeClr val="bg1"/>
                        </a:solidFill>
                        <a:effectLst/>
                        <a:latin typeface="Times New Roman" pitchFamily="18" charset="0"/>
                        <a:ea typeface="Times New Roman" pitchFamily="18" charset="0"/>
                        <a:cs typeface="Tahoma" pitchFamily="34" charset="0"/>
                      </a:endParaRPr>
                    </a:p>
                  </a:txBody>
                  <a:tcPr marL="84406" marR="844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211016" y="1398588"/>
            <a:ext cx="4302369" cy="2025322"/>
            <a:chOff x="1511300" y="2438401"/>
            <a:chExt cx="4660899" cy="2026582"/>
          </a:xfrm>
        </p:grpSpPr>
        <p:grpSp>
          <p:nvGrpSpPr>
            <p:cNvPr id="3" name="Group 1"/>
            <p:cNvGrpSpPr>
              <a:grpSpLocks/>
            </p:cNvGrpSpPr>
            <p:nvPr/>
          </p:nvGrpSpPr>
          <p:grpSpPr bwMode="auto">
            <a:xfrm>
              <a:off x="1511300" y="2438401"/>
              <a:ext cx="4660899" cy="1655762"/>
              <a:chOff x="2380" y="3614"/>
              <a:chExt cx="7815" cy="2833"/>
            </a:xfrm>
          </p:grpSpPr>
          <p:pic>
            <p:nvPicPr>
              <p:cNvPr id="26642" name="Picture 2" descr="SEMPADAN SUNGAI 1"/>
              <p:cNvPicPr>
                <a:picLocks noChangeAspect="1" noChangeArrowheads="1"/>
              </p:cNvPicPr>
              <p:nvPr/>
            </p:nvPicPr>
            <p:blipFill>
              <a:blip r:embed="rId2"/>
              <a:srcRect/>
              <a:stretch>
                <a:fillRect/>
              </a:stretch>
            </p:blipFill>
            <p:spPr bwMode="auto">
              <a:xfrm>
                <a:off x="6415" y="3614"/>
                <a:ext cx="3780" cy="2833"/>
              </a:xfrm>
              <a:prstGeom prst="rect">
                <a:avLst/>
              </a:prstGeom>
              <a:noFill/>
              <a:ln w="38100" cmpd="dbl">
                <a:solidFill>
                  <a:srgbClr val="000000"/>
                </a:solidFill>
                <a:miter lim="800000"/>
                <a:headEnd/>
                <a:tailEnd/>
              </a:ln>
            </p:spPr>
          </p:pic>
          <p:pic>
            <p:nvPicPr>
              <p:cNvPr id="26643" name="Picture 3" descr="SEMPADAN SUNGAI"/>
              <p:cNvPicPr>
                <a:picLocks noChangeAspect="1" noChangeArrowheads="1"/>
              </p:cNvPicPr>
              <p:nvPr/>
            </p:nvPicPr>
            <p:blipFill>
              <a:blip r:embed="rId3"/>
              <a:srcRect/>
              <a:stretch>
                <a:fillRect/>
              </a:stretch>
            </p:blipFill>
            <p:spPr bwMode="auto">
              <a:xfrm>
                <a:off x="2380" y="3614"/>
                <a:ext cx="3780" cy="2833"/>
              </a:xfrm>
              <a:prstGeom prst="rect">
                <a:avLst/>
              </a:prstGeom>
              <a:noFill/>
              <a:ln w="38100" cmpd="dbl">
                <a:solidFill>
                  <a:srgbClr val="000000"/>
                </a:solidFill>
                <a:miter lim="800000"/>
                <a:headEnd/>
                <a:tailEnd/>
              </a:ln>
            </p:spPr>
          </p:pic>
        </p:grpSp>
        <p:sp>
          <p:nvSpPr>
            <p:cNvPr id="26641" name="Rectangle 4"/>
            <p:cNvSpPr>
              <a:spLocks noChangeArrowheads="1"/>
            </p:cNvSpPr>
            <p:nvPr/>
          </p:nvSpPr>
          <p:spPr bwMode="auto">
            <a:xfrm>
              <a:off x="1917701" y="4203210"/>
              <a:ext cx="4086534" cy="261773"/>
            </a:xfrm>
            <a:prstGeom prst="rect">
              <a:avLst/>
            </a:prstGeom>
            <a:noFill/>
            <a:ln w="9525">
              <a:noFill/>
              <a:miter lim="800000"/>
              <a:headEnd/>
              <a:tailEnd/>
            </a:ln>
          </p:spPr>
          <p:txBody>
            <a:bodyPr wrap="none" anchor="ctr">
              <a:spAutoFit/>
            </a:bodyPr>
            <a:lstStyle/>
            <a:p>
              <a:pPr algn="just"/>
              <a:r>
                <a:rPr lang="id-ID" sz="1100" b="1">
                  <a:latin typeface="Segoe UI" pitchFamily="34" charset="0"/>
                  <a:ea typeface="Times New Roman" pitchFamily="18" charset="0"/>
                  <a:cs typeface="Segoe UI" pitchFamily="34" charset="0"/>
                </a:rPr>
                <a:t>Kondisi Jarak Antara Bangunan Terhadap Tepi Sungai </a:t>
              </a:r>
              <a:endParaRPr lang="id-ID" sz="1800">
                <a:latin typeface="Segoe UI" pitchFamily="34" charset="0"/>
                <a:ea typeface="Times New Roman" pitchFamily="18" charset="0"/>
                <a:cs typeface="Segoe UI" pitchFamily="34" charset="0"/>
              </a:endParaRPr>
            </a:p>
          </p:txBody>
        </p:sp>
      </p:grpSp>
      <p:grpSp>
        <p:nvGrpSpPr>
          <p:cNvPr id="4" name="Group 12"/>
          <p:cNvGrpSpPr>
            <a:grpSpLocks/>
          </p:cNvGrpSpPr>
          <p:nvPr/>
        </p:nvGrpSpPr>
        <p:grpSpPr bwMode="auto">
          <a:xfrm>
            <a:off x="211015" y="3835401"/>
            <a:ext cx="4290646" cy="2108875"/>
            <a:chOff x="762000" y="3122613"/>
            <a:chExt cx="4648200" cy="2109549"/>
          </a:xfrm>
        </p:grpSpPr>
        <p:grpSp>
          <p:nvGrpSpPr>
            <p:cNvPr id="5" name="Group 5"/>
            <p:cNvGrpSpPr>
              <a:grpSpLocks/>
            </p:cNvGrpSpPr>
            <p:nvPr/>
          </p:nvGrpSpPr>
          <p:grpSpPr bwMode="auto">
            <a:xfrm>
              <a:off x="762000" y="3122613"/>
              <a:ext cx="4648200" cy="1601787"/>
              <a:chOff x="2438" y="8716"/>
              <a:chExt cx="7672" cy="2763"/>
            </a:xfrm>
          </p:grpSpPr>
          <p:pic>
            <p:nvPicPr>
              <p:cNvPr id="26638" name="Picture 6" descr="KIOS"/>
              <p:cNvPicPr>
                <a:picLocks noChangeAspect="1" noChangeArrowheads="1"/>
              </p:cNvPicPr>
              <p:nvPr/>
            </p:nvPicPr>
            <p:blipFill>
              <a:blip r:embed="rId4"/>
              <a:srcRect/>
              <a:stretch>
                <a:fillRect/>
              </a:stretch>
            </p:blipFill>
            <p:spPr bwMode="auto">
              <a:xfrm>
                <a:off x="2438" y="8716"/>
                <a:ext cx="3682" cy="2763"/>
              </a:xfrm>
              <a:prstGeom prst="rect">
                <a:avLst/>
              </a:prstGeom>
              <a:noFill/>
              <a:ln w="38100" cmpd="dbl">
                <a:solidFill>
                  <a:srgbClr val="000000"/>
                </a:solidFill>
                <a:miter lim="800000"/>
                <a:headEnd/>
                <a:tailEnd/>
              </a:ln>
            </p:spPr>
          </p:pic>
          <p:pic>
            <p:nvPicPr>
              <p:cNvPr id="26639" name="Picture 7" descr="KIOS 2"/>
              <p:cNvPicPr>
                <a:picLocks noChangeAspect="1" noChangeArrowheads="1"/>
              </p:cNvPicPr>
              <p:nvPr/>
            </p:nvPicPr>
            <p:blipFill>
              <a:blip r:embed="rId5"/>
              <a:srcRect/>
              <a:stretch>
                <a:fillRect/>
              </a:stretch>
            </p:blipFill>
            <p:spPr bwMode="auto">
              <a:xfrm>
                <a:off x="6428" y="8716"/>
                <a:ext cx="3682" cy="2763"/>
              </a:xfrm>
              <a:prstGeom prst="rect">
                <a:avLst/>
              </a:prstGeom>
              <a:noFill/>
              <a:ln w="38100" cmpd="dbl">
                <a:solidFill>
                  <a:srgbClr val="000000"/>
                </a:solidFill>
                <a:miter lim="800000"/>
                <a:headEnd/>
                <a:tailEnd/>
              </a:ln>
            </p:spPr>
          </p:pic>
        </p:grpSp>
        <p:sp>
          <p:nvSpPr>
            <p:cNvPr id="26637" name="Rectangle 8"/>
            <p:cNvSpPr>
              <a:spLocks noChangeArrowheads="1"/>
            </p:cNvSpPr>
            <p:nvPr/>
          </p:nvSpPr>
          <p:spPr bwMode="auto">
            <a:xfrm>
              <a:off x="1341438" y="4801137"/>
              <a:ext cx="3608975" cy="431025"/>
            </a:xfrm>
            <a:prstGeom prst="rect">
              <a:avLst/>
            </a:prstGeom>
            <a:noFill/>
            <a:ln w="9525">
              <a:noFill/>
              <a:miter lim="800000"/>
              <a:headEnd/>
              <a:tailEnd/>
            </a:ln>
          </p:spPr>
          <p:txBody>
            <a:bodyPr wrap="none" anchor="ctr">
              <a:spAutoFit/>
            </a:bodyPr>
            <a:lstStyle/>
            <a:p>
              <a:pPr algn="ctr"/>
              <a:r>
                <a:rPr lang="id-ID" sz="1100" b="1" dirty="0">
                  <a:solidFill>
                    <a:srgbClr val="000000"/>
                  </a:solidFill>
                  <a:latin typeface="Segoe UI" pitchFamily="34" charset="0"/>
                  <a:ea typeface="Times New Roman" pitchFamily="18" charset="0"/>
                  <a:cs typeface="Segoe UI" pitchFamily="34" charset="0"/>
                </a:rPr>
                <a:t>Kondisi Sarana Ekonomi-perdagangan dan jasa </a:t>
              </a:r>
              <a:endParaRPr lang="en-US" sz="1200" dirty="0">
                <a:latin typeface="Segoe UI" pitchFamily="34" charset="0"/>
                <a:ea typeface="Times New Roman" pitchFamily="18" charset="0"/>
                <a:cs typeface="Segoe UI" pitchFamily="34" charset="0"/>
              </a:endParaRPr>
            </a:p>
            <a:p>
              <a:pPr algn="ctr" eaLnBrk="0" hangingPunct="0"/>
              <a:r>
                <a:rPr lang="id-ID" sz="1100" b="1" dirty="0">
                  <a:solidFill>
                    <a:srgbClr val="000000"/>
                  </a:solidFill>
                  <a:latin typeface="Segoe UI" pitchFamily="34" charset="0"/>
                  <a:ea typeface="Times New Roman" pitchFamily="18" charset="0"/>
                  <a:cs typeface="Segoe UI" pitchFamily="34" charset="0"/>
                </a:rPr>
                <a:t>di Kelurahan </a:t>
              </a:r>
              <a:r>
                <a:rPr lang="id-ID" sz="1100" b="1" dirty="0" smtClean="0">
                  <a:solidFill>
                    <a:srgbClr val="000000"/>
                  </a:solidFill>
                  <a:latin typeface="Segoe UI" pitchFamily="34" charset="0"/>
                  <a:ea typeface="Times New Roman" pitchFamily="18" charset="0"/>
                  <a:cs typeface="Segoe UI" pitchFamily="34" charset="0"/>
                </a:rPr>
                <a:t>Semanggi</a:t>
              </a:r>
              <a:endParaRPr lang="id-ID" sz="1800" dirty="0">
                <a:latin typeface="Segoe UI" pitchFamily="34" charset="0"/>
                <a:ea typeface="Times New Roman" pitchFamily="18" charset="0"/>
                <a:cs typeface="Segoe UI" pitchFamily="34" charset="0"/>
              </a:endParaRPr>
            </a:p>
          </p:txBody>
        </p:sp>
      </p:grpSp>
      <p:sp>
        <p:nvSpPr>
          <p:cNvPr id="26631" name="Rectangle 14"/>
          <p:cNvSpPr>
            <a:spLocks noChangeArrowheads="1"/>
          </p:cNvSpPr>
          <p:nvPr/>
        </p:nvSpPr>
        <p:spPr bwMode="auto">
          <a:xfrm>
            <a:off x="4989635" y="4991101"/>
            <a:ext cx="3829895" cy="430887"/>
          </a:xfrm>
          <a:prstGeom prst="rect">
            <a:avLst/>
          </a:prstGeom>
          <a:noFill/>
          <a:ln w="9525">
            <a:noFill/>
            <a:miter lim="800000"/>
            <a:headEnd/>
            <a:tailEnd/>
          </a:ln>
        </p:spPr>
        <p:txBody>
          <a:bodyPr wrap="none" anchor="ctr">
            <a:spAutoFit/>
          </a:bodyPr>
          <a:lstStyle/>
          <a:p>
            <a:pPr algn="ctr"/>
            <a:r>
              <a:rPr lang="en-US" sz="1100" b="1">
                <a:latin typeface="Segoe UI" pitchFamily="34" charset="0"/>
                <a:ea typeface="Times New Roman" pitchFamily="18" charset="0"/>
                <a:cs typeface="Segoe UI" pitchFamily="34" charset="0"/>
              </a:rPr>
              <a:t>Kondisi </a:t>
            </a:r>
            <a:r>
              <a:rPr lang="id-ID" sz="1100" b="1">
                <a:latin typeface="Segoe UI" pitchFamily="34" charset="0"/>
                <a:ea typeface="Times New Roman" pitchFamily="18" charset="0"/>
                <a:cs typeface="Segoe UI" pitchFamily="34" charset="0"/>
              </a:rPr>
              <a:t>Jaringan Jalan Lintas Kendaraan Bermotor dan </a:t>
            </a:r>
            <a:endParaRPr lang="en-US" sz="1100" b="1">
              <a:latin typeface="Segoe UI" pitchFamily="34" charset="0"/>
              <a:ea typeface="Times New Roman" pitchFamily="18" charset="0"/>
              <a:cs typeface="Segoe UI" pitchFamily="34" charset="0"/>
            </a:endParaRPr>
          </a:p>
          <a:p>
            <a:pPr algn="ctr"/>
            <a:r>
              <a:rPr lang="id-ID" sz="1100" b="1">
                <a:latin typeface="Segoe UI" pitchFamily="34" charset="0"/>
                <a:ea typeface="Times New Roman" pitchFamily="18" charset="0"/>
                <a:cs typeface="Segoe UI" pitchFamily="34" charset="0"/>
              </a:rPr>
              <a:t>Pejalan Kaki</a:t>
            </a:r>
            <a:endParaRPr lang="en-US" sz="1200">
              <a:latin typeface="Segoe UI" pitchFamily="34" charset="0"/>
              <a:ea typeface="Times New Roman" pitchFamily="18" charset="0"/>
              <a:cs typeface="Segoe UI" pitchFamily="34" charset="0"/>
            </a:endParaRPr>
          </a:p>
        </p:txBody>
      </p:sp>
      <p:sp>
        <p:nvSpPr>
          <p:cNvPr id="21" name="Title 1"/>
          <p:cNvSpPr txBox="1">
            <a:spLocks/>
          </p:cNvSpPr>
          <p:nvPr/>
        </p:nvSpPr>
        <p:spPr>
          <a:xfrm>
            <a:off x="422032" y="152400"/>
            <a:ext cx="5275385" cy="785794"/>
          </a:xfrm>
          <a:prstGeom prst="rect">
            <a:avLst/>
          </a:prstGeom>
        </p:spPr>
        <p:txBody>
          <a:bodyPr anchor="ctr"/>
          <a:lstStyle/>
          <a:p>
            <a:pPr eaLnBrk="0" fontAlgn="auto" hangingPunct="0">
              <a:spcAft>
                <a:spcPts val="0"/>
              </a:spcAft>
              <a:defRPr/>
            </a:pPr>
            <a:r>
              <a:rPr lang="id-ID"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Visualisasi kawasan</a:t>
            </a:r>
            <a:r>
              <a:rPr lang="en-US"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 KUMUH </a:t>
            </a:r>
            <a:endParaRPr lang="id-ID"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endParaRPr>
          </a:p>
        </p:txBody>
      </p:sp>
      <p:grpSp>
        <p:nvGrpSpPr>
          <p:cNvPr id="6" name="Group 29"/>
          <p:cNvGrpSpPr>
            <a:grpSpLocks/>
          </p:cNvGrpSpPr>
          <p:nvPr/>
        </p:nvGrpSpPr>
        <p:grpSpPr bwMode="auto">
          <a:xfrm>
            <a:off x="4794739" y="1581151"/>
            <a:ext cx="4173415" cy="3332163"/>
            <a:chOff x="3272" y="996"/>
            <a:chExt cx="2848" cy="2099"/>
          </a:xfrm>
        </p:grpSpPr>
        <p:pic>
          <p:nvPicPr>
            <p:cNvPr id="26648" name="Picture 24" descr="Copy of Semanggi Kumuh 08"/>
            <p:cNvPicPr>
              <a:picLocks noChangeAspect="1" noChangeArrowheads="1"/>
            </p:cNvPicPr>
            <p:nvPr/>
          </p:nvPicPr>
          <p:blipFill>
            <a:blip r:embed="rId6" cstate="print"/>
            <a:srcRect/>
            <a:stretch>
              <a:fillRect/>
            </a:stretch>
          </p:blipFill>
          <p:spPr bwMode="auto">
            <a:xfrm>
              <a:off x="3272" y="2080"/>
              <a:ext cx="1344" cy="1005"/>
            </a:xfrm>
            <a:prstGeom prst="rect">
              <a:avLst/>
            </a:prstGeom>
            <a:noFill/>
            <a:ln w="38100" cmpd="dbl">
              <a:solidFill>
                <a:schemeClr val="tx1"/>
              </a:solidFill>
              <a:miter lim="800000"/>
              <a:headEnd/>
              <a:tailEnd/>
            </a:ln>
          </p:spPr>
        </p:pic>
        <p:pic>
          <p:nvPicPr>
            <p:cNvPr id="26649" name="Picture 25" descr="Semanggi Kumuh 07"/>
            <p:cNvPicPr>
              <a:picLocks noChangeAspect="1" noChangeArrowheads="1"/>
            </p:cNvPicPr>
            <p:nvPr/>
          </p:nvPicPr>
          <p:blipFill>
            <a:blip r:embed="rId7" cstate="print"/>
            <a:srcRect/>
            <a:stretch>
              <a:fillRect/>
            </a:stretch>
          </p:blipFill>
          <p:spPr bwMode="auto">
            <a:xfrm>
              <a:off x="4736" y="2088"/>
              <a:ext cx="1344" cy="1007"/>
            </a:xfrm>
            <a:prstGeom prst="rect">
              <a:avLst/>
            </a:prstGeom>
            <a:noFill/>
            <a:ln w="38100" cmpd="dbl">
              <a:solidFill>
                <a:schemeClr val="tx1"/>
              </a:solidFill>
              <a:miter lim="800000"/>
              <a:headEnd/>
              <a:tailEnd/>
            </a:ln>
          </p:spPr>
        </p:pic>
        <p:pic>
          <p:nvPicPr>
            <p:cNvPr id="26651" name="Picture 27" descr="Semanggi Kumuh 04"/>
            <p:cNvPicPr>
              <a:picLocks noChangeAspect="1" noChangeArrowheads="1"/>
            </p:cNvPicPr>
            <p:nvPr/>
          </p:nvPicPr>
          <p:blipFill>
            <a:blip r:embed="rId8" cstate="print"/>
            <a:srcRect/>
            <a:stretch>
              <a:fillRect/>
            </a:stretch>
          </p:blipFill>
          <p:spPr bwMode="auto">
            <a:xfrm>
              <a:off x="3272" y="998"/>
              <a:ext cx="1344" cy="995"/>
            </a:xfrm>
            <a:prstGeom prst="rect">
              <a:avLst/>
            </a:prstGeom>
            <a:noFill/>
            <a:ln w="38100" cmpd="dbl">
              <a:solidFill>
                <a:schemeClr val="tx1"/>
              </a:solidFill>
              <a:miter lim="800000"/>
              <a:headEnd/>
              <a:tailEnd/>
            </a:ln>
          </p:spPr>
        </p:pic>
        <p:pic>
          <p:nvPicPr>
            <p:cNvPr id="26652" name="Picture 28" descr="Semanggi Pasar Klitikan"/>
            <p:cNvPicPr>
              <a:picLocks noChangeAspect="1" noChangeArrowheads="1"/>
            </p:cNvPicPr>
            <p:nvPr/>
          </p:nvPicPr>
          <p:blipFill>
            <a:blip r:embed="rId9" cstate="print"/>
            <a:srcRect/>
            <a:stretch>
              <a:fillRect/>
            </a:stretch>
          </p:blipFill>
          <p:spPr bwMode="auto">
            <a:xfrm>
              <a:off x="4728" y="996"/>
              <a:ext cx="1392" cy="991"/>
            </a:xfrm>
            <a:prstGeom prst="rect">
              <a:avLst/>
            </a:prstGeom>
            <a:noFill/>
            <a:ln w="38100" cmpd="dbl">
              <a:solidFill>
                <a:srgbClr val="000000"/>
              </a:solidFill>
              <a:miter lim="80000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22031" y="152400"/>
            <a:ext cx="7385538" cy="785794"/>
          </a:xfrm>
          <a:prstGeom prst="rect">
            <a:avLst/>
          </a:prstGeom>
        </p:spPr>
        <p:txBody>
          <a:bodyPr anchor="ctr"/>
          <a:lstStyle/>
          <a:p>
            <a:pPr eaLnBrk="0" fontAlgn="auto" hangingPunct="0">
              <a:spcAft>
                <a:spcPts val="0"/>
              </a:spcAft>
              <a:defRPr/>
            </a:pPr>
            <a:r>
              <a:rPr lang="en-US"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5. PENGENDALIAN KAWASAN KUMUH</a:t>
            </a:r>
            <a:endParaRPr lang="id-ID"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endParaRPr>
          </a:p>
        </p:txBody>
      </p:sp>
      <p:sp>
        <p:nvSpPr>
          <p:cNvPr id="37892" name="Rectangle 4"/>
          <p:cNvSpPr>
            <a:spLocks noChangeArrowheads="1"/>
          </p:cNvSpPr>
          <p:nvPr/>
        </p:nvSpPr>
        <p:spPr bwMode="auto">
          <a:xfrm>
            <a:off x="70338" y="4083784"/>
            <a:ext cx="3165231" cy="1631216"/>
          </a:xfrm>
          <a:prstGeom prst="rect">
            <a:avLst/>
          </a:prstGeom>
          <a:solidFill>
            <a:schemeClr val="accent5">
              <a:lumMod val="20000"/>
              <a:lumOff val="80000"/>
              <a:alpha val="70000"/>
            </a:schemeClr>
          </a:solidFill>
          <a:ln w="9525">
            <a:solidFill>
              <a:schemeClr val="tx1"/>
            </a:solidFill>
            <a:miter lim="800000"/>
            <a:headEnd/>
            <a:tailEnd/>
          </a:ln>
          <a:effectLst/>
        </p:spPr>
        <p:txBody>
          <a:bodyPr anchor="ctr">
            <a:spAutoFit/>
          </a:bodyPr>
          <a:lstStyle/>
          <a:p>
            <a:pPr algn="just">
              <a:tabLst>
                <a:tab pos="457200" algn="l"/>
              </a:tabLst>
            </a:pPr>
            <a:r>
              <a:rPr lang="id-ID" sz="1100" dirty="0">
                <a:solidFill>
                  <a:schemeClr val="bg1"/>
                </a:solidFill>
                <a:latin typeface="Segoe UI" pitchFamily="34" charset="0"/>
                <a:ea typeface="Times New Roman" pitchFamily="18" charset="0"/>
                <a:cs typeface="Segoe UI" pitchFamily="34" charset="0"/>
              </a:rPr>
              <a:t>Secara garis besar bentuk pengendalian kawasan di </a:t>
            </a:r>
            <a:r>
              <a:rPr lang="id-ID" sz="1100" dirty="0" smtClean="0">
                <a:solidFill>
                  <a:schemeClr val="bg1"/>
                </a:solidFill>
                <a:latin typeface="Segoe UI" pitchFamily="34" charset="0"/>
                <a:ea typeface="Times New Roman" pitchFamily="18" charset="0"/>
                <a:cs typeface="Segoe UI" pitchFamily="34" charset="0"/>
              </a:rPr>
              <a:t>wilayah </a:t>
            </a:r>
            <a:r>
              <a:rPr lang="id-ID" sz="1100" dirty="0">
                <a:solidFill>
                  <a:schemeClr val="bg1"/>
                </a:solidFill>
                <a:latin typeface="Segoe UI" pitchFamily="34" charset="0"/>
                <a:ea typeface="Times New Roman" pitchFamily="18" charset="0"/>
                <a:cs typeface="Segoe UI" pitchFamily="34" charset="0"/>
              </a:rPr>
              <a:t>perencanaan yang berada di Kelurahan Se</a:t>
            </a:r>
            <a:r>
              <a:rPr lang="en-US" sz="1100" dirty="0" err="1">
                <a:solidFill>
                  <a:schemeClr val="bg1"/>
                </a:solidFill>
                <a:latin typeface="Segoe UI" pitchFamily="34" charset="0"/>
                <a:ea typeface="Times New Roman" pitchFamily="18" charset="0"/>
                <a:cs typeface="Segoe UI" pitchFamily="34" charset="0"/>
              </a:rPr>
              <a:t>manggi</a:t>
            </a:r>
            <a:r>
              <a:rPr lang="id-ID" sz="1100" dirty="0">
                <a:solidFill>
                  <a:schemeClr val="bg1"/>
                </a:solidFill>
                <a:latin typeface="Segoe UI" pitchFamily="34" charset="0"/>
                <a:ea typeface="Times New Roman" pitchFamily="18" charset="0"/>
                <a:cs typeface="Segoe UI" pitchFamily="34" charset="0"/>
              </a:rPr>
              <a:t>  ini terdiri dari :</a:t>
            </a:r>
            <a:endParaRPr lang="en-US" sz="1200" dirty="0">
              <a:solidFill>
                <a:schemeClr val="bg1"/>
              </a:solidFill>
              <a:latin typeface="Segoe UI" pitchFamily="34" charset="0"/>
              <a:ea typeface="Times New Roman" pitchFamily="18" charset="0"/>
              <a:cs typeface="Segoe UI" pitchFamily="34" charset="0"/>
            </a:endParaRPr>
          </a:p>
          <a:p>
            <a:pPr marL="165100" indent="-165100" algn="just" eaLnBrk="0" hangingPunct="0">
              <a:buFontTx/>
              <a:buAutoNum type="alphaUcPeriod"/>
              <a:tabLst>
                <a:tab pos="457200" algn="l"/>
              </a:tabLst>
            </a:pPr>
            <a:r>
              <a:rPr lang="id-ID" sz="1100" dirty="0">
                <a:solidFill>
                  <a:schemeClr val="bg1"/>
                </a:solidFill>
                <a:latin typeface="Segoe UI" pitchFamily="34" charset="0"/>
                <a:ea typeface="Times New Roman" pitchFamily="18" charset="0"/>
                <a:cs typeface="Segoe UI" pitchFamily="34" charset="0"/>
              </a:rPr>
              <a:t>Kawasan Lindung Sempadan </a:t>
            </a:r>
            <a:r>
              <a:rPr lang="id-ID" sz="1100" dirty="0" smtClean="0">
                <a:solidFill>
                  <a:schemeClr val="bg1"/>
                </a:solidFill>
                <a:latin typeface="Segoe UI" pitchFamily="34" charset="0"/>
                <a:ea typeface="Times New Roman" pitchFamily="18" charset="0"/>
                <a:cs typeface="Segoe UI" pitchFamily="34" charset="0"/>
              </a:rPr>
              <a:t>Sungai</a:t>
            </a:r>
            <a:r>
              <a:rPr lang="en-US" sz="1200" dirty="0" smtClean="0">
                <a:solidFill>
                  <a:schemeClr val="bg1"/>
                </a:solidFill>
                <a:latin typeface="Segoe UI" pitchFamily="34" charset="0"/>
                <a:ea typeface="Times New Roman" pitchFamily="18" charset="0"/>
                <a:cs typeface="Segoe UI" pitchFamily="34" charset="0"/>
              </a:rPr>
              <a:t> </a:t>
            </a:r>
            <a:r>
              <a:rPr lang="id-ID" sz="1100" dirty="0" smtClean="0">
                <a:solidFill>
                  <a:schemeClr val="bg1"/>
                </a:solidFill>
                <a:latin typeface="Segoe UI" pitchFamily="34" charset="0"/>
                <a:ea typeface="Times New Roman" pitchFamily="18" charset="0"/>
                <a:cs typeface="Segoe UI" pitchFamily="34" charset="0"/>
              </a:rPr>
              <a:t>Sempadan </a:t>
            </a:r>
            <a:r>
              <a:rPr lang="id-ID" sz="1100" dirty="0">
                <a:solidFill>
                  <a:schemeClr val="bg1"/>
                </a:solidFill>
                <a:latin typeface="Segoe UI" pitchFamily="34" charset="0"/>
                <a:ea typeface="Times New Roman" pitchFamily="18" charset="0"/>
                <a:cs typeface="Segoe UI" pitchFamily="34" charset="0"/>
              </a:rPr>
              <a:t>Sungai Kali Pepe, dengan jarak 10 m.</a:t>
            </a:r>
            <a:endParaRPr lang="en-US" sz="1200" dirty="0">
              <a:solidFill>
                <a:schemeClr val="bg1"/>
              </a:solidFill>
              <a:latin typeface="Segoe UI" pitchFamily="34" charset="0"/>
            </a:endParaRPr>
          </a:p>
          <a:p>
            <a:pPr marL="165100" indent="-165100" algn="just" eaLnBrk="0" hangingPunct="0">
              <a:buFontTx/>
              <a:buAutoNum type="alphaUcPeriod" startAt="2"/>
              <a:tabLst>
                <a:tab pos="457200" algn="l"/>
              </a:tabLst>
            </a:pPr>
            <a:r>
              <a:rPr lang="id-ID" sz="1100" dirty="0">
                <a:solidFill>
                  <a:schemeClr val="bg1"/>
                </a:solidFill>
                <a:latin typeface="Segoe UI" pitchFamily="34" charset="0"/>
                <a:cs typeface="Times New Roman" pitchFamily="18" charset="0"/>
              </a:rPr>
              <a:t>Rawan Bencana (Banjir), yaitu kawasan yang </a:t>
            </a:r>
            <a:endParaRPr lang="en-US" sz="1100" dirty="0">
              <a:solidFill>
                <a:schemeClr val="bg1"/>
              </a:solidFill>
              <a:latin typeface="Segoe UI" pitchFamily="34" charset="0"/>
              <a:cs typeface="Times New Roman" pitchFamily="18" charset="0"/>
            </a:endParaRPr>
          </a:p>
          <a:p>
            <a:pPr marL="165100" indent="-165100" algn="just" eaLnBrk="0" hangingPunct="0">
              <a:tabLst>
                <a:tab pos="457200" algn="l"/>
              </a:tabLst>
            </a:pPr>
            <a:r>
              <a:rPr lang="en-US" sz="1100" dirty="0">
                <a:solidFill>
                  <a:schemeClr val="bg1"/>
                </a:solidFill>
                <a:latin typeface="Segoe UI" pitchFamily="34" charset="0"/>
                <a:cs typeface="Times New Roman" pitchFamily="18" charset="0"/>
              </a:rPr>
              <a:t>      </a:t>
            </a:r>
            <a:r>
              <a:rPr lang="id-ID" sz="1100" dirty="0">
                <a:solidFill>
                  <a:schemeClr val="bg1"/>
                </a:solidFill>
                <a:latin typeface="Segoe UI" pitchFamily="34" charset="0"/>
                <a:cs typeface="Times New Roman" pitchFamily="18" charset="0"/>
              </a:rPr>
              <a:t>tergolong rawan terjadi banjir meliputi :</a:t>
            </a:r>
            <a:endParaRPr lang="en-US" sz="1200" dirty="0">
              <a:solidFill>
                <a:schemeClr val="bg1"/>
              </a:solidFill>
              <a:latin typeface="Segoe UI" pitchFamily="34" charset="0"/>
            </a:endParaRPr>
          </a:p>
          <a:p>
            <a:pPr marL="165100" indent="-165100" algn="just" eaLnBrk="0" hangingPunct="0">
              <a:tabLst>
                <a:tab pos="457200" algn="l"/>
              </a:tabLst>
            </a:pPr>
            <a:r>
              <a:rPr lang="en-US" sz="1100" dirty="0">
                <a:solidFill>
                  <a:schemeClr val="bg1"/>
                </a:solidFill>
                <a:latin typeface="Segoe UI" pitchFamily="34" charset="0"/>
                <a:cs typeface="Times New Roman" pitchFamily="18" charset="0"/>
              </a:rPr>
              <a:t>      </a:t>
            </a:r>
            <a:r>
              <a:rPr lang="id-ID" sz="1100" dirty="0">
                <a:solidFill>
                  <a:schemeClr val="bg1"/>
                </a:solidFill>
                <a:latin typeface="Segoe UI" pitchFamily="34" charset="0"/>
                <a:cs typeface="Times New Roman" pitchFamily="18" charset="0"/>
              </a:rPr>
              <a:t>Kelurahan </a:t>
            </a:r>
            <a:r>
              <a:rPr lang="id-ID" sz="1100" dirty="0" smtClean="0">
                <a:solidFill>
                  <a:schemeClr val="bg1"/>
                </a:solidFill>
                <a:latin typeface="Segoe UI" pitchFamily="34" charset="0"/>
                <a:cs typeface="Times New Roman" pitchFamily="18" charset="0"/>
              </a:rPr>
              <a:t>Semanggi </a:t>
            </a:r>
            <a:r>
              <a:rPr lang="id-ID" sz="1100" dirty="0">
                <a:solidFill>
                  <a:schemeClr val="bg1"/>
                </a:solidFill>
                <a:latin typeface="Segoe UI" pitchFamily="34" charset="0"/>
                <a:cs typeface="Times New Roman" pitchFamily="18" charset="0"/>
              </a:rPr>
              <a:t>: RW I,II dan RW IV</a:t>
            </a:r>
            <a:endParaRPr lang="id-ID" sz="1800" dirty="0">
              <a:solidFill>
                <a:schemeClr val="bg1"/>
              </a:solidFill>
              <a:latin typeface="Segoe UI" pitchFamily="34" charset="0"/>
            </a:endParaRPr>
          </a:p>
        </p:txBody>
      </p:sp>
      <p:sp>
        <p:nvSpPr>
          <p:cNvPr id="37893" name="Rectangle 5"/>
          <p:cNvSpPr>
            <a:spLocks noChangeArrowheads="1"/>
          </p:cNvSpPr>
          <p:nvPr/>
        </p:nvSpPr>
        <p:spPr bwMode="auto">
          <a:xfrm>
            <a:off x="70338" y="1670050"/>
            <a:ext cx="3165231" cy="2292935"/>
          </a:xfrm>
          <a:prstGeom prst="rect">
            <a:avLst/>
          </a:prstGeom>
          <a:solidFill>
            <a:schemeClr val="accent5">
              <a:lumMod val="20000"/>
              <a:lumOff val="80000"/>
              <a:alpha val="70000"/>
            </a:schemeClr>
          </a:solidFill>
          <a:ln w="9525">
            <a:solidFill>
              <a:schemeClr val="tx1"/>
            </a:solidFill>
            <a:miter lim="800000"/>
            <a:headEnd/>
            <a:tailEnd/>
          </a:ln>
          <a:effectLst/>
        </p:spPr>
        <p:txBody>
          <a:bodyPr anchor="ctr">
            <a:spAutoFit/>
          </a:bodyPr>
          <a:lstStyle/>
          <a:p>
            <a:pPr algn="just">
              <a:defRPr/>
            </a:pPr>
            <a:r>
              <a:rPr lang="id-ID" sz="1100" dirty="0">
                <a:solidFill>
                  <a:schemeClr val="bg1"/>
                </a:solidFill>
                <a:latin typeface="Segoe UI" pitchFamily="34" charset="0"/>
                <a:ea typeface="Times New Roman" pitchFamily="18" charset="0"/>
                <a:cs typeface="Segoe UI" pitchFamily="34" charset="0"/>
              </a:rPr>
              <a:t>Pengendalian kawasan perlu ditekankan lebih jauh </a:t>
            </a:r>
            <a:r>
              <a:rPr lang="id-ID" sz="1100" dirty="0" smtClean="0">
                <a:solidFill>
                  <a:schemeClr val="bg1"/>
                </a:solidFill>
                <a:latin typeface="Segoe UI" pitchFamily="34" charset="0"/>
                <a:ea typeface="Times New Roman" pitchFamily="18" charset="0"/>
                <a:cs typeface="Segoe UI" pitchFamily="34" charset="0"/>
              </a:rPr>
              <a:t>melalui </a:t>
            </a:r>
            <a:r>
              <a:rPr lang="id-ID" sz="1100" dirty="0">
                <a:solidFill>
                  <a:schemeClr val="bg1"/>
                </a:solidFill>
                <a:latin typeface="Segoe UI" pitchFamily="34" charset="0"/>
                <a:ea typeface="Times New Roman" pitchFamily="18" charset="0"/>
                <a:cs typeface="Segoe UI" pitchFamily="34" charset="0"/>
              </a:rPr>
              <a:t>pengaturan intensitas pemanfaatan ruang </a:t>
            </a:r>
            <a:r>
              <a:rPr lang="id-ID" sz="1100" dirty="0" smtClean="0">
                <a:solidFill>
                  <a:schemeClr val="bg1"/>
                </a:solidFill>
                <a:latin typeface="Segoe UI" pitchFamily="34" charset="0"/>
                <a:ea typeface="Times New Roman" pitchFamily="18" charset="0"/>
                <a:cs typeface="Segoe UI" pitchFamily="34" charset="0"/>
              </a:rPr>
              <a:t>kota </a:t>
            </a:r>
            <a:r>
              <a:rPr lang="id-ID" sz="1100" dirty="0">
                <a:solidFill>
                  <a:schemeClr val="bg1"/>
                </a:solidFill>
                <a:latin typeface="Segoe UI" pitchFamily="34" charset="0"/>
                <a:ea typeface="Times New Roman" pitchFamily="18" charset="0"/>
                <a:cs typeface="Segoe UI" pitchFamily="34" charset="0"/>
              </a:rPr>
              <a:t>serta optimalisasi sumberdaya. Selain itu, yang </a:t>
            </a:r>
            <a:r>
              <a:rPr lang="id-ID" sz="1100" dirty="0" smtClean="0">
                <a:solidFill>
                  <a:schemeClr val="bg1"/>
                </a:solidFill>
                <a:latin typeface="Segoe UI" pitchFamily="34" charset="0"/>
                <a:ea typeface="Times New Roman" pitchFamily="18" charset="0"/>
                <a:cs typeface="Segoe UI" pitchFamily="34" charset="0"/>
              </a:rPr>
              <a:t>mutlak </a:t>
            </a:r>
            <a:r>
              <a:rPr lang="id-ID" sz="1100" dirty="0">
                <a:solidFill>
                  <a:schemeClr val="bg1"/>
                </a:solidFill>
                <a:latin typeface="Segoe UI" pitchFamily="34" charset="0"/>
                <a:ea typeface="Times New Roman" pitchFamily="18" charset="0"/>
                <a:cs typeface="Segoe UI" pitchFamily="34" charset="0"/>
              </a:rPr>
              <a:t>untuk dipertimbangkan dalam pengendalian </a:t>
            </a:r>
            <a:r>
              <a:rPr lang="id-ID" sz="1100" dirty="0" smtClean="0">
                <a:solidFill>
                  <a:schemeClr val="bg1"/>
                </a:solidFill>
                <a:latin typeface="Segoe UI" pitchFamily="34" charset="0"/>
                <a:ea typeface="Times New Roman" pitchFamily="18" charset="0"/>
                <a:cs typeface="Segoe UI" pitchFamily="34" charset="0"/>
              </a:rPr>
              <a:t>kawasan </a:t>
            </a:r>
            <a:r>
              <a:rPr lang="id-ID" sz="1100" dirty="0">
                <a:solidFill>
                  <a:schemeClr val="bg1"/>
                </a:solidFill>
                <a:latin typeface="Segoe UI" pitchFamily="34" charset="0"/>
                <a:ea typeface="Times New Roman" pitchFamily="18" charset="0"/>
                <a:cs typeface="Segoe UI" pitchFamily="34" charset="0"/>
              </a:rPr>
              <a:t>adalah pola pemanfaatan ruang dan </a:t>
            </a:r>
            <a:endParaRPr lang="en-US" sz="1100" dirty="0">
              <a:solidFill>
                <a:schemeClr val="bg1"/>
              </a:solidFill>
              <a:latin typeface="Segoe UI" pitchFamily="34" charset="0"/>
              <a:ea typeface="Times New Roman" pitchFamily="18" charset="0"/>
              <a:cs typeface="Segoe UI" pitchFamily="34" charset="0"/>
            </a:endParaRPr>
          </a:p>
          <a:p>
            <a:pPr algn="just">
              <a:defRPr/>
            </a:pPr>
            <a:r>
              <a:rPr lang="id-ID" sz="1100" dirty="0">
                <a:solidFill>
                  <a:schemeClr val="bg1"/>
                </a:solidFill>
                <a:latin typeface="Segoe UI" pitchFamily="34" charset="0"/>
                <a:ea typeface="Times New Roman" pitchFamily="18" charset="0"/>
                <a:cs typeface="Segoe UI" pitchFamily="34" charset="0"/>
              </a:rPr>
              <a:t>pengembangan kawasan yang memperhatikan </a:t>
            </a:r>
            <a:endParaRPr lang="en-US" sz="1100" dirty="0">
              <a:solidFill>
                <a:schemeClr val="bg1"/>
              </a:solidFill>
              <a:latin typeface="Segoe UI" pitchFamily="34" charset="0"/>
              <a:ea typeface="Times New Roman" pitchFamily="18" charset="0"/>
              <a:cs typeface="Segoe UI" pitchFamily="34" charset="0"/>
            </a:endParaRPr>
          </a:p>
          <a:p>
            <a:pPr algn="just">
              <a:defRPr/>
            </a:pPr>
            <a:r>
              <a:rPr lang="id-ID" sz="1100" dirty="0">
                <a:solidFill>
                  <a:schemeClr val="bg1"/>
                </a:solidFill>
                <a:latin typeface="Segoe UI" pitchFamily="34" charset="0"/>
                <a:ea typeface="Times New Roman" pitchFamily="18" charset="0"/>
                <a:cs typeface="Segoe UI" pitchFamily="34" charset="0"/>
              </a:rPr>
              <a:t>potensi dan kendala kawasan ditinjau dari berbagai </a:t>
            </a:r>
            <a:r>
              <a:rPr lang="id-ID" sz="1100" dirty="0" smtClean="0">
                <a:solidFill>
                  <a:schemeClr val="bg1"/>
                </a:solidFill>
                <a:latin typeface="Segoe UI" pitchFamily="34" charset="0"/>
                <a:ea typeface="Times New Roman" pitchFamily="18" charset="0"/>
                <a:cs typeface="Segoe UI" pitchFamily="34" charset="0"/>
              </a:rPr>
              <a:t>aspek </a:t>
            </a:r>
            <a:r>
              <a:rPr lang="id-ID" sz="1100" dirty="0">
                <a:solidFill>
                  <a:schemeClr val="bg1"/>
                </a:solidFill>
                <a:latin typeface="Segoe UI" pitchFamily="34" charset="0"/>
                <a:ea typeface="Times New Roman" pitchFamily="18" charset="0"/>
                <a:cs typeface="Segoe UI" pitchFamily="34" charset="0"/>
              </a:rPr>
              <a:t>pembangunan. Keberadaan Sungai Kali Pepe </a:t>
            </a:r>
            <a:r>
              <a:rPr lang="id-ID" sz="1100" dirty="0" smtClean="0">
                <a:solidFill>
                  <a:schemeClr val="bg1"/>
                </a:solidFill>
                <a:latin typeface="Segoe UI" pitchFamily="34" charset="0"/>
                <a:ea typeface="Times New Roman" pitchFamily="18" charset="0"/>
                <a:cs typeface="Segoe UI" pitchFamily="34" charset="0"/>
              </a:rPr>
              <a:t>pada </a:t>
            </a:r>
            <a:r>
              <a:rPr lang="id-ID" sz="1100" dirty="0">
                <a:solidFill>
                  <a:schemeClr val="bg1"/>
                </a:solidFill>
                <a:latin typeface="Segoe UI" pitchFamily="34" charset="0"/>
                <a:ea typeface="Times New Roman" pitchFamily="18" charset="0"/>
                <a:cs typeface="Segoe UI" pitchFamily="34" charset="0"/>
              </a:rPr>
              <a:t>kawasan perencanaan merupakan salah satu </a:t>
            </a:r>
            <a:r>
              <a:rPr lang="id-ID" sz="1100" dirty="0" smtClean="0">
                <a:solidFill>
                  <a:schemeClr val="bg1"/>
                </a:solidFill>
                <a:latin typeface="Segoe UI" pitchFamily="34" charset="0"/>
                <a:ea typeface="Times New Roman" pitchFamily="18" charset="0"/>
                <a:cs typeface="Segoe UI" pitchFamily="34" charset="0"/>
              </a:rPr>
              <a:t>limitasi </a:t>
            </a:r>
            <a:r>
              <a:rPr lang="id-ID" sz="1100" dirty="0">
                <a:solidFill>
                  <a:schemeClr val="bg1"/>
                </a:solidFill>
                <a:latin typeface="Segoe UI" pitchFamily="34" charset="0"/>
                <a:ea typeface="Times New Roman" pitchFamily="18" charset="0"/>
                <a:cs typeface="Segoe UI" pitchFamily="34" charset="0"/>
              </a:rPr>
              <a:t>pengembangan kawasan yang memerlukan </a:t>
            </a:r>
            <a:r>
              <a:rPr lang="id-ID" sz="1100" dirty="0" smtClean="0">
                <a:solidFill>
                  <a:schemeClr val="bg1"/>
                </a:solidFill>
                <a:latin typeface="Segoe UI" pitchFamily="34" charset="0"/>
                <a:ea typeface="Times New Roman" pitchFamily="18" charset="0"/>
                <a:cs typeface="Segoe UI" pitchFamily="34" charset="0"/>
              </a:rPr>
              <a:t>pertimbangan </a:t>
            </a:r>
            <a:r>
              <a:rPr lang="id-ID" sz="1100" dirty="0">
                <a:solidFill>
                  <a:schemeClr val="bg1"/>
                </a:solidFill>
                <a:latin typeface="Segoe UI" pitchFamily="34" charset="0"/>
                <a:ea typeface="Times New Roman" pitchFamily="18" charset="0"/>
                <a:cs typeface="Segoe UI" pitchFamily="34" charset="0"/>
              </a:rPr>
              <a:t>aspek konservatif. </a:t>
            </a:r>
            <a:endParaRPr lang="id-ID" sz="1800" dirty="0">
              <a:solidFill>
                <a:schemeClr val="bg1"/>
              </a:solidFill>
              <a:latin typeface="Segoe UI" pitchFamily="34" charset="0"/>
              <a:cs typeface="Segoe UI" pitchFamily="34" charset="0"/>
            </a:endParaRPr>
          </a:p>
        </p:txBody>
      </p:sp>
      <p:pic>
        <p:nvPicPr>
          <p:cNvPr id="27655" name="Picture 7" descr="PETA PENGENDALIAN KAWASAN KEL"/>
          <p:cNvPicPr>
            <a:picLocks noChangeAspect="1" noChangeArrowheads="1"/>
          </p:cNvPicPr>
          <p:nvPr/>
        </p:nvPicPr>
        <p:blipFill>
          <a:blip r:embed="rId2"/>
          <a:srcRect l="10674" t="6976" r="10680" b="3392"/>
          <a:stretch>
            <a:fillRect/>
          </a:stretch>
        </p:blipFill>
        <p:spPr bwMode="auto">
          <a:xfrm>
            <a:off x="3587262" y="1719264"/>
            <a:ext cx="5486400" cy="3843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11016" y="2374900"/>
            <a:ext cx="4645824" cy="2090410"/>
            <a:chOff x="1130300" y="1066800"/>
            <a:chExt cx="5032123" cy="2090083"/>
          </a:xfrm>
        </p:grpSpPr>
        <p:grpSp>
          <p:nvGrpSpPr>
            <p:cNvPr id="3" name="Group 2"/>
            <p:cNvGrpSpPr>
              <a:grpSpLocks/>
            </p:cNvGrpSpPr>
            <p:nvPr/>
          </p:nvGrpSpPr>
          <p:grpSpPr bwMode="auto">
            <a:xfrm>
              <a:off x="1295400" y="1066800"/>
              <a:ext cx="4265613" cy="1736725"/>
              <a:chOff x="2425" y="10274"/>
              <a:chExt cx="7540" cy="3780"/>
            </a:xfrm>
          </p:grpSpPr>
          <p:pic>
            <p:nvPicPr>
              <p:cNvPr id="28693" name="Picture 3" descr="SUMUR 2"/>
              <p:cNvPicPr>
                <a:picLocks noChangeAspect="1" noChangeArrowheads="1"/>
              </p:cNvPicPr>
              <p:nvPr/>
            </p:nvPicPr>
            <p:blipFill>
              <a:blip r:embed="rId2"/>
              <a:srcRect l="4546"/>
              <a:stretch>
                <a:fillRect/>
              </a:stretch>
            </p:blipFill>
            <p:spPr bwMode="auto">
              <a:xfrm>
                <a:off x="2425" y="10274"/>
                <a:ext cx="3780" cy="3780"/>
              </a:xfrm>
              <a:prstGeom prst="rect">
                <a:avLst/>
              </a:prstGeom>
              <a:noFill/>
              <a:ln w="38100" cmpd="dbl">
                <a:solidFill>
                  <a:srgbClr val="000000"/>
                </a:solidFill>
                <a:miter lim="800000"/>
                <a:headEnd/>
                <a:tailEnd/>
              </a:ln>
            </p:spPr>
          </p:pic>
          <p:pic>
            <p:nvPicPr>
              <p:cNvPr id="28694" name="Picture 4" descr="POMPA AIR"/>
              <p:cNvPicPr>
                <a:picLocks noChangeAspect="1" noChangeArrowheads="1"/>
              </p:cNvPicPr>
              <p:nvPr/>
            </p:nvPicPr>
            <p:blipFill>
              <a:blip r:embed="rId3"/>
              <a:srcRect/>
              <a:stretch>
                <a:fillRect/>
              </a:stretch>
            </p:blipFill>
            <p:spPr bwMode="auto">
              <a:xfrm>
                <a:off x="6525" y="10274"/>
                <a:ext cx="3440" cy="3780"/>
              </a:xfrm>
              <a:prstGeom prst="rect">
                <a:avLst/>
              </a:prstGeom>
              <a:noFill/>
              <a:ln w="38100" cmpd="dbl">
                <a:solidFill>
                  <a:srgbClr val="000000"/>
                </a:solidFill>
                <a:miter lim="800000"/>
                <a:headEnd/>
                <a:tailEnd/>
              </a:ln>
            </p:spPr>
          </p:pic>
        </p:grpSp>
        <p:sp>
          <p:nvSpPr>
            <p:cNvPr id="28692" name="Rectangle 5"/>
            <p:cNvSpPr>
              <a:spLocks noChangeArrowheads="1"/>
            </p:cNvSpPr>
            <p:nvPr/>
          </p:nvSpPr>
          <p:spPr bwMode="auto">
            <a:xfrm>
              <a:off x="1130300" y="2895314"/>
              <a:ext cx="5032123" cy="261569"/>
            </a:xfrm>
            <a:prstGeom prst="rect">
              <a:avLst/>
            </a:prstGeom>
            <a:noFill/>
            <a:ln w="9525">
              <a:noFill/>
              <a:miter lim="800000"/>
              <a:headEnd/>
              <a:tailEnd/>
            </a:ln>
          </p:spPr>
          <p:txBody>
            <a:bodyPr wrap="none" anchor="ctr">
              <a:spAutoFit/>
            </a:bodyPr>
            <a:lstStyle/>
            <a:p>
              <a:pPr algn="just"/>
              <a:r>
                <a:rPr lang="it-IT" sz="1100" b="1">
                  <a:latin typeface="Segoe UI" pitchFamily="34" charset="0"/>
                  <a:ea typeface="Times New Roman" pitchFamily="18" charset="0"/>
                  <a:cs typeface="Segoe UI" pitchFamily="34" charset="0"/>
                </a:rPr>
                <a:t>Sumur Gali Sebagai Salah Satu Sumber Air Bersih Selain Dari PDAM</a:t>
              </a:r>
              <a:endParaRPr lang="it-IT" sz="1800">
                <a:latin typeface="Segoe UI" pitchFamily="34" charset="0"/>
                <a:ea typeface="Times New Roman" pitchFamily="18" charset="0"/>
                <a:cs typeface="Segoe UI" pitchFamily="34" charset="0"/>
              </a:endParaRPr>
            </a:p>
          </p:txBody>
        </p:sp>
      </p:grpSp>
      <p:sp>
        <p:nvSpPr>
          <p:cNvPr id="28675" name="Rectangle 7"/>
          <p:cNvSpPr>
            <a:spLocks noChangeArrowheads="1"/>
          </p:cNvSpPr>
          <p:nvPr/>
        </p:nvSpPr>
        <p:spPr bwMode="auto">
          <a:xfrm>
            <a:off x="240323" y="956846"/>
            <a:ext cx="3475695" cy="338554"/>
          </a:xfrm>
          <a:prstGeom prst="rect">
            <a:avLst/>
          </a:prstGeom>
          <a:noFill/>
          <a:ln w="9525">
            <a:noFill/>
            <a:miter lim="800000"/>
            <a:headEnd/>
            <a:tailEnd/>
          </a:ln>
        </p:spPr>
        <p:txBody>
          <a:bodyPr wrap="none">
            <a:spAutoFit/>
          </a:bodyPr>
          <a:lstStyle/>
          <a:p>
            <a:pPr eaLnBrk="0" hangingPunct="0"/>
            <a:r>
              <a:rPr lang="en-US" sz="1600" b="1" dirty="0">
                <a:latin typeface="Segoe UI" pitchFamily="34" charset="0"/>
              </a:rPr>
              <a:t>A. </a:t>
            </a:r>
            <a:r>
              <a:rPr lang="id-ID" sz="1600" b="1" dirty="0">
                <a:latin typeface="Segoe UI" pitchFamily="34" charset="0"/>
              </a:rPr>
              <a:t>Sumber dan Jaringan Air Bersih</a:t>
            </a:r>
            <a:endParaRPr lang="en-US" sz="1600" dirty="0">
              <a:latin typeface="Segoe UI" pitchFamily="34" charset="0"/>
            </a:endParaRPr>
          </a:p>
        </p:txBody>
      </p:sp>
      <p:sp>
        <p:nvSpPr>
          <p:cNvPr id="28676" name="Rectangle 8"/>
          <p:cNvSpPr>
            <a:spLocks noChangeArrowheads="1"/>
          </p:cNvSpPr>
          <p:nvPr/>
        </p:nvSpPr>
        <p:spPr bwMode="auto">
          <a:xfrm>
            <a:off x="240323" y="5334000"/>
            <a:ext cx="2190856" cy="338554"/>
          </a:xfrm>
          <a:prstGeom prst="rect">
            <a:avLst/>
          </a:prstGeom>
          <a:noFill/>
          <a:ln w="9525">
            <a:noFill/>
            <a:miter lim="800000"/>
            <a:headEnd/>
            <a:tailEnd/>
          </a:ln>
        </p:spPr>
        <p:txBody>
          <a:bodyPr wrap="none">
            <a:spAutoFit/>
          </a:bodyPr>
          <a:lstStyle/>
          <a:p>
            <a:pPr eaLnBrk="0" hangingPunct="0"/>
            <a:r>
              <a:rPr lang="en-US" sz="1600" b="1">
                <a:latin typeface="Segoe UI" pitchFamily="34" charset="0"/>
              </a:rPr>
              <a:t>B. </a:t>
            </a:r>
            <a:r>
              <a:rPr lang="id-ID" sz="1600" b="1">
                <a:latin typeface="Segoe UI" pitchFamily="34" charset="0"/>
              </a:rPr>
              <a:t>Jaringan Air Kotor</a:t>
            </a:r>
            <a:endParaRPr lang="en-US" sz="1600">
              <a:latin typeface="Segoe UI" pitchFamily="34" charset="0"/>
            </a:endParaRPr>
          </a:p>
        </p:txBody>
      </p:sp>
      <p:sp>
        <p:nvSpPr>
          <p:cNvPr id="28677" name="Rectangle 10"/>
          <p:cNvSpPr>
            <a:spLocks noChangeArrowheads="1"/>
          </p:cNvSpPr>
          <p:nvPr/>
        </p:nvSpPr>
        <p:spPr bwMode="auto">
          <a:xfrm>
            <a:off x="246185" y="1408093"/>
            <a:ext cx="6576646" cy="954107"/>
          </a:xfrm>
          <a:prstGeom prst="rect">
            <a:avLst/>
          </a:prstGeom>
          <a:noFill/>
          <a:ln w="9525">
            <a:noFill/>
            <a:miter lim="800000"/>
            <a:headEnd/>
            <a:tailEnd/>
          </a:ln>
        </p:spPr>
        <p:txBody>
          <a:bodyPr>
            <a:spAutoFit/>
          </a:bodyPr>
          <a:lstStyle/>
          <a:p>
            <a:pPr algn="just" eaLnBrk="0" hangingPunct="0"/>
            <a:r>
              <a:rPr lang="id-ID" sz="1400" dirty="0">
                <a:latin typeface="Segoe UI" pitchFamily="34" charset="0"/>
              </a:rPr>
              <a:t>Jaringan air bersih di Kelurahan Se</a:t>
            </a:r>
            <a:r>
              <a:rPr lang="en-US" sz="1400" dirty="0" err="1">
                <a:latin typeface="Segoe UI" pitchFamily="34" charset="0"/>
              </a:rPr>
              <a:t>manggi</a:t>
            </a:r>
            <a:r>
              <a:rPr lang="id-ID" sz="1400" dirty="0">
                <a:latin typeface="Segoe UI" pitchFamily="34" charset="0"/>
              </a:rPr>
              <a:t> dikelola oleh Perusahaan Daerah Air Minum (PDAM) yang ada di Kota Surakarta, dengan mengambil sumber air baku dari sumber mata air Cokro Tulung Kabupaten Klaten  dan beberapa titik sumur dalam di wilayah Kota Surakarta.</a:t>
            </a:r>
            <a:endParaRPr lang="en-US" sz="1400" dirty="0">
              <a:latin typeface="Segoe UI" pitchFamily="34" charset="0"/>
            </a:endParaRPr>
          </a:p>
        </p:txBody>
      </p:sp>
      <p:sp>
        <p:nvSpPr>
          <p:cNvPr id="28678" name="Rectangle 6"/>
          <p:cNvSpPr>
            <a:spLocks noChangeArrowheads="1"/>
          </p:cNvSpPr>
          <p:nvPr/>
        </p:nvSpPr>
        <p:spPr bwMode="auto">
          <a:xfrm>
            <a:off x="-187569" y="5719764"/>
            <a:ext cx="8979877" cy="954107"/>
          </a:xfrm>
          <a:prstGeom prst="rect">
            <a:avLst/>
          </a:prstGeom>
          <a:noFill/>
          <a:ln w="9525">
            <a:noFill/>
            <a:miter lim="800000"/>
            <a:headEnd/>
            <a:tailEnd/>
          </a:ln>
        </p:spPr>
        <p:txBody>
          <a:bodyPr anchor="ctr">
            <a:spAutoFit/>
          </a:bodyPr>
          <a:lstStyle/>
          <a:p>
            <a:pPr indent="457200" algn="just"/>
            <a:r>
              <a:rPr lang="id-ID" sz="1400">
                <a:latin typeface="Segoe UI" pitchFamily="34" charset="0"/>
                <a:ea typeface="Times New Roman" pitchFamily="18" charset="0"/>
                <a:cs typeface="Segoe UI" pitchFamily="34" charset="0"/>
              </a:rPr>
              <a:t>Untuk pengolahan air limbah, sebagian penduduk telah memiliki jamban WC </a:t>
            </a:r>
            <a:endParaRPr lang="en-US" sz="1400">
              <a:latin typeface="Segoe UI" pitchFamily="34" charset="0"/>
              <a:ea typeface="Times New Roman" pitchFamily="18" charset="0"/>
              <a:cs typeface="Segoe UI" pitchFamily="34" charset="0"/>
            </a:endParaRPr>
          </a:p>
          <a:p>
            <a:pPr indent="457200" algn="just"/>
            <a:r>
              <a:rPr lang="id-ID" sz="1400">
                <a:latin typeface="Segoe UI" pitchFamily="34" charset="0"/>
                <a:ea typeface="Times New Roman" pitchFamily="18" charset="0"/>
                <a:cs typeface="Segoe UI" pitchFamily="34" charset="0"/>
              </a:rPr>
              <a:t>sendiri dengan sistem berupa cubluk atau tangki septik. Akan tetapi sebagian </a:t>
            </a:r>
            <a:endParaRPr lang="en-US" sz="1400">
              <a:latin typeface="Segoe UI" pitchFamily="34" charset="0"/>
              <a:ea typeface="Times New Roman" pitchFamily="18" charset="0"/>
              <a:cs typeface="Segoe UI" pitchFamily="34" charset="0"/>
            </a:endParaRPr>
          </a:p>
          <a:p>
            <a:pPr indent="457200" algn="just"/>
            <a:r>
              <a:rPr lang="id-ID" sz="1400">
                <a:latin typeface="Segoe UI" pitchFamily="34" charset="0"/>
                <a:ea typeface="Times New Roman" pitchFamily="18" charset="0"/>
                <a:cs typeface="Segoe UI" pitchFamily="34" charset="0"/>
              </a:rPr>
              <a:t>besar dari penduduk tidak mempunyai saluran drainase untuk mengalirkan </a:t>
            </a:r>
            <a:endParaRPr lang="en-US" sz="1400">
              <a:latin typeface="Segoe UI" pitchFamily="34" charset="0"/>
              <a:ea typeface="Times New Roman" pitchFamily="18" charset="0"/>
              <a:cs typeface="Segoe UI" pitchFamily="34" charset="0"/>
            </a:endParaRPr>
          </a:p>
          <a:p>
            <a:pPr indent="457200" algn="just"/>
            <a:r>
              <a:rPr lang="id-ID" sz="1400">
                <a:latin typeface="Segoe UI" pitchFamily="34" charset="0"/>
                <a:ea typeface="Times New Roman" pitchFamily="18" charset="0"/>
                <a:cs typeface="Segoe UI" pitchFamily="34" charset="0"/>
              </a:rPr>
              <a:t>limbah rumah tangganya sehingga apabila musim hujan tiba sering mengakibatkan</a:t>
            </a:r>
            <a:r>
              <a:rPr lang="en-US" sz="1400">
                <a:latin typeface="Segoe UI" pitchFamily="34" charset="0"/>
                <a:ea typeface="Times New Roman" pitchFamily="18" charset="0"/>
                <a:cs typeface="Segoe UI" pitchFamily="34" charset="0"/>
              </a:rPr>
              <a:t> </a:t>
            </a:r>
            <a:r>
              <a:rPr lang="id-ID" sz="1400">
                <a:latin typeface="Segoe UI" pitchFamily="34" charset="0"/>
                <a:ea typeface="Times New Roman" pitchFamily="18" charset="0"/>
                <a:cs typeface="Segoe UI" pitchFamily="34" charset="0"/>
              </a:rPr>
              <a:t>bencana banjir. </a:t>
            </a:r>
          </a:p>
        </p:txBody>
      </p:sp>
      <p:grpSp>
        <p:nvGrpSpPr>
          <p:cNvPr id="4" name="Group 22"/>
          <p:cNvGrpSpPr>
            <a:grpSpLocks/>
          </p:cNvGrpSpPr>
          <p:nvPr/>
        </p:nvGrpSpPr>
        <p:grpSpPr bwMode="auto">
          <a:xfrm>
            <a:off x="4642339" y="2362200"/>
            <a:ext cx="4161692" cy="3354388"/>
            <a:chOff x="5029200" y="2362200"/>
            <a:chExt cx="4508679" cy="3353875"/>
          </a:xfrm>
        </p:grpSpPr>
        <p:grpSp>
          <p:nvGrpSpPr>
            <p:cNvPr id="5" name="Group 8"/>
            <p:cNvGrpSpPr>
              <a:grpSpLocks/>
            </p:cNvGrpSpPr>
            <p:nvPr/>
          </p:nvGrpSpPr>
          <p:grpSpPr bwMode="auto">
            <a:xfrm>
              <a:off x="5044364" y="2362200"/>
              <a:ext cx="4448253" cy="1553713"/>
              <a:chOff x="2287" y="5290"/>
              <a:chExt cx="7920" cy="2898"/>
            </a:xfrm>
          </p:grpSpPr>
          <p:grpSp>
            <p:nvGrpSpPr>
              <p:cNvPr id="6" name="Group 9"/>
              <p:cNvGrpSpPr>
                <a:grpSpLocks/>
              </p:cNvGrpSpPr>
              <p:nvPr/>
            </p:nvGrpSpPr>
            <p:grpSpPr bwMode="auto">
              <a:xfrm>
                <a:off x="2287" y="5290"/>
                <a:ext cx="7920" cy="2898"/>
                <a:chOff x="2287" y="5234"/>
                <a:chExt cx="7920" cy="2898"/>
              </a:xfrm>
            </p:grpSpPr>
            <p:pic>
              <p:nvPicPr>
                <p:cNvPr id="28689" name="Picture 10" descr="SALURAN AIR KOTOR 2"/>
                <p:cNvPicPr>
                  <a:picLocks noChangeAspect="1" noChangeArrowheads="1"/>
                </p:cNvPicPr>
                <p:nvPr/>
              </p:nvPicPr>
              <p:blipFill>
                <a:blip r:embed="rId4"/>
                <a:srcRect/>
                <a:stretch>
                  <a:fillRect/>
                </a:stretch>
              </p:blipFill>
              <p:spPr bwMode="auto">
                <a:xfrm>
                  <a:off x="6345" y="5234"/>
                  <a:ext cx="3862" cy="2898"/>
                </a:xfrm>
                <a:prstGeom prst="rect">
                  <a:avLst/>
                </a:prstGeom>
                <a:noFill/>
                <a:ln w="38100" cmpd="dbl">
                  <a:solidFill>
                    <a:srgbClr val="000000"/>
                  </a:solidFill>
                  <a:miter lim="800000"/>
                  <a:headEnd/>
                  <a:tailEnd/>
                </a:ln>
              </p:spPr>
            </p:pic>
            <p:pic>
              <p:nvPicPr>
                <p:cNvPr id="28690" name="Picture 11" descr="SALURAN AIR KOTOR"/>
                <p:cNvPicPr>
                  <a:picLocks noChangeAspect="1" noChangeArrowheads="1"/>
                </p:cNvPicPr>
                <p:nvPr/>
              </p:nvPicPr>
              <p:blipFill>
                <a:blip r:embed="rId5"/>
                <a:srcRect/>
                <a:stretch>
                  <a:fillRect/>
                </a:stretch>
              </p:blipFill>
              <p:spPr bwMode="auto">
                <a:xfrm>
                  <a:off x="2287" y="5234"/>
                  <a:ext cx="3862" cy="2898"/>
                </a:xfrm>
                <a:prstGeom prst="rect">
                  <a:avLst/>
                </a:prstGeom>
                <a:noFill/>
                <a:ln w="38100" cmpd="dbl">
                  <a:solidFill>
                    <a:srgbClr val="000000"/>
                  </a:solidFill>
                  <a:miter lim="800000"/>
                  <a:headEnd/>
                  <a:tailEnd/>
                </a:ln>
              </p:spPr>
            </p:pic>
          </p:grpSp>
          <p:sp>
            <p:nvSpPr>
              <p:cNvPr id="28688" name="Oval 12"/>
              <p:cNvSpPr>
                <a:spLocks noChangeArrowheads="1"/>
              </p:cNvSpPr>
              <p:nvPr/>
            </p:nvSpPr>
            <p:spPr bwMode="auto">
              <a:xfrm>
                <a:off x="8865" y="6396"/>
                <a:ext cx="900" cy="900"/>
              </a:xfrm>
              <a:prstGeom prst="ellipse">
                <a:avLst/>
              </a:prstGeom>
              <a:noFill/>
              <a:ln w="38100">
                <a:solidFill>
                  <a:srgbClr val="FF6600"/>
                </a:solidFill>
                <a:round/>
                <a:headEnd/>
                <a:tailEnd/>
              </a:ln>
            </p:spPr>
            <p:txBody>
              <a:bodyPr/>
              <a:lstStyle/>
              <a:p>
                <a:pPr eaLnBrk="0" hangingPunct="0"/>
                <a:endParaRPr lang="id-ID"/>
              </a:p>
            </p:txBody>
          </p:sp>
        </p:grpSp>
        <p:pic>
          <p:nvPicPr>
            <p:cNvPr id="28682" name="Picture 13" descr="MCK 2"/>
            <p:cNvPicPr>
              <a:picLocks noChangeAspect="1" noChangeArrowheads="1"/>
            </p:cNvPicPr>
            <p:nvPr/>
          </p:nvPicPr>
          <p:blipFill>
            <a:blip r:embed="rId6"/>
            <a:srcRect/>
            <a:stretch>
              <a:fillRect/>
            </a:stretch>
          </p:blipFill>
          <p:spPr bwMode="auto">
            <a:xfrm>
              <a:off x="5029200" y="4038600"/>
              <a:ext cx="2207277" cy="1651289"/>
            </a:xfrm>
            <a:prstGeom prst="rect">
              <a:avLst/>
            </a:prstGeom>
            <a:noFill/>
            <a:ln w="38100" cmpd="dbl">
              <a:solidFill>
                <a:srgbClr val="000000"/>
              </a:solidFill>
              <a:miter lim="800000"/>
              <a:headEnd/>
              <a:tailEnd/>
            </a:ln>
          </p:spPr>
        </p:pic>
        <p:sp>
          <p:nvSpPr>
            <p:cNvPr id="37902" name="Text Box 14"/>
            <p:cNvSpPr txBox="1">
              <a:spLocks noChangeArrowheads="1"/>
            </p:cNvSpPr>
            <p:nvPr/>
          </p:nvSpPr>
          <p:spPr bwMode="auto">
            <a:xfrm>
              <a:off x="7308941" y="4039931"/>
              <a:ext cx="2228938" cy="1676144"/>
            </a:xfrm>
            <a:prstGeom prst="rect">
              <a:avLst/>
            </a:prstGeom>
            <a:solidFill>
              <a:schemeClr val="accent5">
                <a:lumMod val="20000"/>
                <a:lumOff val="80000"/>
                <a:alpha val="70000"/>
              </a:schemeClr>
            </a:solidFill>
            <a:ln w="9525">
              <a:noFill/>
              <a:miter lim="800000"/>
              <a:headEnd/>
              <a:tailEnd/>
            </a:ln>
          </p:spPr>
          <p:txBody>
            <a:bodyPr/>
            <a:lstStyle/>
            <a:p>
              <a:pPr algn="just">
                <a:defRPr/>
              </a:pPr>
              <a:r>
                <a:rPr lang="en-US" sz="1200" b="1" dirty="0" err="1">
                  <a:solidFill>
                    <a:schemeClr val="bg1"/>
                  </a:solidFill>
                  <a:latin typeface="Segoe UI" pitchFamily="34" charset="0"/>
                  <a:cs typeface="Segoe UI" pitchFamily="34" charset="0"/>
                </a:rPr>
                <a:t>Sistem</a:t>
              </a:r>
              <a:r>
                <a:rPr lang="en-US" sz="1200" b="1" dirty="0">
                  <a:solidFill>
                    <a:schemeClr val="bg1"/>
                  </a:solidFill>
                  <a:latin typeface="Segoe UI" pitchFamily="34" charset="0"/>
                  <a:cs typeface="Segoe UI" pitchFamily="34" charset="0"/>
                </a:rPr>
                <a:t> </a:t>
              </a:r>
              <a:r>
                <a:rPr lang="en-US" sz="1200" b="1" dirty="0" err="1">
                  <a:solidFill>
                    <a:schemeClr val="bg1"/>
                  </a:solidFill>
                  <a:latin typeface="Segoe UI" pitchFamily="34" charset="0"/>
                  <a:cs typeface="Segoe UI" pitchFamily="34" charset="0"/>
                </a:rPr>
                <a:t>Jaringan</a:t>
              </a:r>
              <a:r>
                <a:rPr lang="en-US" sz="1200" b="1" dirty="0">
                  <a:solidFill>
                    <a:schemeClr val="bg1"/>
                  </a:solidFill>
                  <a:latin typeface="Segoe UI" pitchFamily="34" charset="0"/>
                  <a:cs typeface="Segoe UI" pitchFamily="34" charset="0"/>
                </a:rPr>
                <a:t> Air </a:t>
              </a:r>
              <a:r>
                <a:rPr lang="en-US" sz="1200" b="1" dirty="0" err="1">
                  <a:solidFill>
                    <a:schemeClr val="bg1"/>
                  </a:solidFill>
                  <a:latin typeface="Segoe UI" pitchFamily="34" charset="0"/>
                  <a:cs typeface="Segoe UI" pitchFamily="34" charset="0"/>
                </a:rPr>
                <a:t>Kotor</a:t>
              </a:r>
              <a:endParaRPr lang="en-US" sz="1200" b="1" dirty="0">
                <a:solidFill>
                  <a:schemeClr val="bg1"/>
                </a:solidFill>
                <a:latin typeface="Segoe UI" pitchFamily="34" charset="0"/>
                <a:cs typeface="Segoe UI" pitchFamily="34" charset="0"/>
              </a:endParaRPr>
            </a:p>
            <a:p>
              <a:pPr marL="228600" indent="-228600" algn="just">
                <a:buFontTx/>
                <a:buAutoNum type="alphaUcPeriod"/>
                <a:defRPr/>
              </a:pPr>
              <a:r>
                <a:rPr lang="sv-SE" sz="1200" dirty="0">
                  <a:solidFill>
                    <a:schemeClr val="bg1"/>
                  </a:solidFill>
                  <a:latin typeface="Segoe UI" pitchFamily="34" charset="0"/>
                  <a:cs typeface="Segoe UI" pitchFamily="34" charset="0"/>
                </a:rPr>
                <a:t>Pipa jaringan air kotor limbah domestik yang dialirkan ke Sungai </a:t>
              </a:r>
            </a:p>
            <a:p>
              <a:pPr algn="just">
                <a:buFont typeface="Arial" pitchFamily="34" charset="0"/>
                <a:buChar char="B"/>
                <a:defRPr/>
              </a:pPr>
              <a:r>
                <a:rPr lang="sv-SE" sz="1200" dirty="0">
                  <a:solidFill>
                    <a:schemeClr val="bg1"/>
                  </a:solidFill>
                  <a:latin typeface="Segoe UI" pitchFamily="34" charset="0"/>
                  <a:cs typeface="Segoe UI" pitchFamily="34" charset="0"/>
                </a:rPr>
                <a:t>.  Pipa jaringan air kotor         </a:t>
              </a:r>
            </a:p>
            <a:p>
              <a:pPr algn="just">
                <a:defRPr/>
              </a:pPr>
              <a:r>
                <a:rPr lang="sv-SE" sz="1200" dirty="0">
                  <a:solidFill>
                    <a:schemeClr val="bg1"/>
                  </a:solidFill>
                  <a:latin typeface="Segoe UI" pitchFamily="34" charset="0"/>
                  <a:cs typeface="Segoe UI" pitchFamily="34" charset="0"/>
                </a:rPr>
                <a:t>     limbah   domestik  yang </a:t>
              </a:r>
            </a:p>
            <a:p>
              <a:pPr algn="just">
                <a:defRPr/>
              </a:pPr>
              <a:r>
                <a:rPr lang="sv-SE" sz="1200" dirty="0">
                  <a:solidFill>
                    <a:schemeClr val="bg1"/>
                  </a:solidFill>
                  <a:latin typeface="Segoe UI" pitchFamily="34" charset="0"/>
                  <a:cs typeface="Segoe UI" pitchFamily="34" charset="0"/>
                </a:rPr>
                <a:t>     dialirkan ke Sungai </a:t>
              </a:r>
            </a:p>
            <a:p>
              <a:pPr algn="just">
                <a:buFont typeface="Arial" pitchFamily="34" charset="0"/>
                <a:buChar char="C"/>
                <a:defRPr/>
              </a:pPr>
              <a:r>
                <a:rPr lang="en-US" sz="1200" dirty="0">
                  <a:solidFill>
                    <a:schemeClr val="bg1"/>
                  </a:solidFill>
                  <a:latin typeface="Segoe UI" pitchFamily="34" charset="0"/>
                  <a:cs typeface="Segoe UI" pitchFamily="34" charset="0"/>
                </a:rPr>
                <a:t>.  MCK</a:t>
              </a:r>
            </a:p>
          </p:txBody>
        </p:sp>
        <p:sp>
          <p:nvSpPr>
            <p:cNvPr id="28684" name="WordArt 15"/>
            <p:cNvSpPr>
              <a:spLocks noChangeArrowheads="1" noChangeShapeType="1" noTextEdit="1"/>
            </p:cNvSpPr>
            <p:nvPr/>
          </p:nvSpPr>
          <p:spPr bwMode="auto">
            <a:xfrm>
              <a:off x="5124680" y="4066566"/>
              <a:ext cx="266783" cy="267530"/>
            </a:xfrm>
            <a:prstGeom prst="rect">
              <a:avLst/>
            </a:prstGeom>
          </p:spPr>
          <p:txBody>
            <a:bodyPr wrap="none" fromWordArt="1">
              <a:prstTxWarp prst="textPlain">
                <a:avLst>
                  <a:gd name="adj" fmla="val 50000"/>
                </a:avLst>
              </a:prstTxWarp>
            </a:bodyPr>
            <a:lstStyle/>
            <a:p>
              <a:pPr algn="ctr"/>
              <a:r>
                <a:rPr lang="id-ID" sz="3600" kern="10">
                  <a:ln w="19050">
                    <a:solidFill>
                      <a:srgbClr val="00FF00"/>
                    </a:solidFill>
                    <a:round/>
                    <a:headEnd/>
                    <a:tailEnd/>
                  </a:ln>
                  <a:solidFill>
                    <a:srgbClr val="FF0000"/>
                  </a:solidFill>
                  <a:effectLst>
                    <a:outerShdw dist="35921" dir="2700000" algn="ctr" rotWithShape="0">
                      <a:srgbClr val="990000"/>
                    </a:outerShdw>
                  </a:effectLst>
                  <a:latin typeface="Haettenschweiler"/>
                </a:rPr>
                <a:t>C</a:t>
              </a:r>
            </a:p>
          </p:txBody>
        </p:sp>
        <p:sp>
          <p:nvSpPr>
            <p:cNvPr id="28685" name="WordArt 16"/>
            <p:cNvSpPr>
              <a:spLocks noChangeArrowheads="1" noChangeShapeType="1" noTextEdit="1"/>
            </p:cNvSpPr>
            <p:nvPr/>
          </p:nvSpPr>
          <p:spPr bwMode="auto">
            <a:xfrm>
              <a:off x="5088735" y="2412060"/>
              <a:ext cx="266783" cy="268066"/>
            </a:xfrm>
            <a:prstGeom prst="rect">
              <a:avLst/>
            </a:prstGeom>
          </p:spPr>
          <p:txBody>
            <a:bodyPr wrap="none" fromWordArt="1">
              <a:prstTxWarp prst="textPlain">
                <a:avLst>
                  <a:gd name="adj" fmla="val 50000"/>
                </a:avLst>
              </a:prstTxWarp>
            </a:bodyPr>
            <a:lstStyle/>
            <a:p>
              <a:pPr algn="ctr"/>
              <a:r>
                <a:rPr lang="id-ID" sz="3600" kern="10">
                  <a:ln w="19050">
                    <a:solidFill>
                      <a:srgbClr val="00FF00"/>
                    </a:solidFill>
                    <a:round/>
                    <a:headEnd/>
                    <a:tailEnd/>
                  </a:ln>
                  <a:solidFill>
                    <a:srgbClr val="FF0000"/>
                  </a:solidFill>
                  <a:effectLst>
                    <a:outerShdw dist="35921" dir="2700000" algn="ctr" rotWithShape="0">
                      <a:srgbClr val="990000"/>
                    </a:outerShdw>
                  </a:effectLst>
                  <a:latin typeface="Haettenschweiler"/>
                </a:rPr>
                <a:t>A</a:t>
              </a:r>
            </a:p>
          </p:txBody>
        </p:sp>
        <p:sp>
          <p:nvSpPr>
            <p:cNvPr id="28686" name="WordArt 17"/>
            <p:cNvSpPr>
              <a:spLocks noChangeArrowheads="1" noChangeShapeType="1" noTextEdit="1"/>
            </p:cNvSpPr>
            <p:nvPr/>
          </p:nvSpPr>
          <p:spPr bwMode="auto">
            <a:xfrm>
              <a:off x="7408342" y="2412060"/>
              <a:ext cx="266783" cy="268066"/>
            </a:xfrm>
            <a:prstGeom prst="rect">
              <a:avLst/>
            </a:prstGeom>
          </p:spPr>
          <p:txBody>
            <a:bodyPr wrap="none" fromWordArt="1">
              <a:prstTxWarp prst="textPlain">
                <a:avLst>
                  <a:gd name="adj" fmla="val 50000"/>
                </a:avLst>
              </a:prstTxWarp>
            </a:bodyPr>
            <a:lstStyle/>
            <a:p>
              <a:pPr algn="ctr"/>
              <a:r>
                <a:rPr lang="id-ID" sz="3600" kern="10">
                  <a:ln w="19050">
                    <a:solidFill>
                      <a:srgbClr val="00FF00"/>
                    </a:solidFill>
                    <a:round/>
                    <a:headEnd/>
                    <a:tailEnd/>
                  </a:ln>
                  <a:solidFill>
                    <a:srgbClr val="FF0000"/>
                  </a:solidFill>
                  <a:effectLst>
                    <a:outerShdw dist="35921" dir="2700000" algn="ctr" rotWithShape="0">
                      <a:srgbClr val="990000"/>
                    </a:outerShdw>
                  </a:effectLst>
                  <a:latin typeface="Haettenschweiler"/>
                </a:rPr>
                <a:t>B</a:t>
              </a:r>
            </a:p>
          </p:txBody>
        </p:sp>
      </p:grpSp>
      <p:sp>
        <p:nvSpPr>
          <p:cNvPr id="22" name="Title 1"/>
          <p:cNvSpPr txBox="1">
            <a:spLocks/>
          </p:cNvSpPr>
          <p:nvPr/>
        </p:nvSpPr>
        <p:spPr>
          <a:xfrm>
            <a:off x="211016" y="76200"/>
            <a:ext cx="7666892" cy="785794"/>
          </a:xfrm>
          <a:prstGeom prst="rect">
            <a:avLst/>
          </a:prstGeom>
        </p:spPr>
        <p:txBody>
          <a:bodyPr anchor="ctr"/>
          <a:lstStyle/>
          <a:p>
            <a:pPr eaLnBrk="0" fontAlgn="auto" hangingPunct="0">
              <a:spcAft>
                <a:spcPts val="0"/>
              </a:spcAft>
              <a:defRPr/>
            </a:pPr>
            <a:r>
              <a:rPr lang="en-US"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6. JARINGAN AIR BERSIR &amp;  AIR KOTOR </a:t>
            </a:r>
            <a:endParaRPr lang="id-ID"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1016" y="76200"/>
            <a:ext cx="9214338" cy="785794"/>
          </a:xfrm>
          <a:prstGeom prst="rect">
            <a:avLst/>
          </a:prstGeom>
        </p:spPr>
        <p:txBody>
          <a:bodyPr anchor="ctr"/>
          <a:lstStyle/>
          <a:p>
            <a:pPr eaLnBrk="0" fontAlgn="auto" hangingPunct="0">
              <a:spcAft>
                <a:spcPts val="0"/>
              </a:spcAft>
              <a:defRPr/>
            </a:pPr>
            <a:r>
              <a:rPr lang="en-US"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7. POTENSI &amp; PERMASALAHAN PENGEMBANGAN  </a:t>
            </a:r>
          </a:p>
          <a:p>
            <a:pPr eaLnBrk="0" fontAlgn="auto" hangingPunct="0">
              <a:spcAft>
                <a:spcPts val="0"/>
              </a:spcAft>
              <a:defRPr/>
            </a:pPr>
            <a:r>
              <a:rPr lang="en-US"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    KAWASAN</a:t>
            </a:r>
            <a:endParaRPr lang="id-ID"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endParaRPr>
          </a:p>
        </p:txBody>
      </p:sp>
      <p:sp>
        <p:nvSpPr>
          <p:cNvPr id="29699" name="Rectangle 1"/>
          <p:cNvSpPr>
            <a:spLocks noChangeArrowheads="1"/>
          </p:cNvSpPr>
          <p:nvPr/>
        </p:nvSpPr>
        <p:spPr bwMode="auto">
          <a:xfrm>
            <a:off x="444013" y="1967805"/>
            <a:ext cx="8699987" cy="1384995"/>
          </a:xfrm>
          <a:prstGeom prst="rect">
            <a:avLst/>
          </a:prstGeom>
          <a:noFill/>
          <a:ln w="9525">
            <a:noFill/>
            <a:miter lim="800000"/>
            <a:headEnd/>
            <a:tailEnd/>
          </a:ln>
        </p:spPr>
        <p:txBody>
          <a:bodyPr wrap="square" anchor="ctr">
            <a:spAutoFit/>
          </a:bodyPr>
          <a:lstStyle/>
          <a:p>
            <a:pPr algn="just" eaLnBrk="0" hangingPunct="0">
              <a:buFontTx/>
              <a:buChar char="•"/>
            </a:pPr>
            <a:r>
              <a:rPr lang="en-US" sz="1400" dirty="0">
                <a:latin typeface="Segoe UI" pitchFamily="34" charset="0"/>
                <a:ea typeface="Times New Roman" pitchFamily="18" charset="0"/>
                <a:cs typeface="Segoe UI" pitchFamily="34" charset="0"/>
              </a:rPr>
              <a:t> </a:t>
            </a:r>
            <a:r>
              <a:rPr lang="id-ID" sz="1400" dirty="0">
                <a:latin typeface="Segoe UI" pitchFamily="34" charset="0"/>
                <a:ea typeface="Times New Roman" pitchFamily="18" charset="0"/>
                <a:cs typeface="Segoe UI" pitchFamily="34" charset="0"/>
              </a:rPr>
              <a:t>Potensi perekonomian kawasan dibidang home industri (jamu tradisional)</a:t>
            </a:r>
            <a:r>
              <a:rPr lang="en-US" sz="1400" dirty="0">
                <a:latin typeface="Segoe UI" pitchFamily="34" charset="0"/>
                <a:ea typeface="Times New Roman" pitchFamily="18" charset="0"/>
                <a:cs typeface="Segoe UI" pitchFamily="34" charset="0"/>
              </a:rPr>
              <a:t>, </a:t>
            </a:r>
            <a:r>
              <a:rPr lang="en-US" sz="1400" dirty="0" err="1">
                <a:latin typeface="Segoe UI" pitchFamily="34" charset="0"/>
                <a:ea typeface="Times New Roman" pitchFamily="18" charset="0"/>
                <a:cs typeface="Segoe UI" pitchFamily="34" charset="0"/>
              </a:rPr>
              <a:t>gado-gado</a:t>
            </a:r>
            <a:r>
              <a:rPr lang="id-ID" sz="1400" dirty="0">
                <a:latin typeface="Segoe UI" pitchFamily="34" charset="0"/>
                <a:ea typeface="Times New Roman" pitchFamily="18" charset="0"/>
                <a:cs typeface="Segoe UI" pitchFamily="34" charset="0"/>
              </a:rPr>
              <a:t>.</a:t>
            </a:r>
            <a:endParaRPr lang="en-US" sz="1400" dirty="0">
              <a:latin typeface="Segoe UI" pitchFamily="34" charset="0"/>
              <a:ea typeface="Times New Roman" pitchFamily="18" charset="0"/>
              <a:cs typeface="Segoe UI" pitchFamily="34" charset="0"/>
            </a:endParaRPr>
          </a:p>
          <a:p>
            <a:pPr algn="just" eaLnBrk="0" hangingPunct="0">
              <a:buFontTx/>
              <a:buChar char="•"/>
            </a:pPr>
            <a:r>
              <a:rPr lang="en-US" sz="1400" dirty="0">
                <a:latin typeface="Segoe UI" pitchFamily="34" charset="0"/>
                <a:ea typeface="Times New Roman" pitchFamily="18" charset="0"/>
                <a:cs typeface="Segoe UI" pitchFamily="34" charset="0"/>
              </a:rPr>
              <a:t> </a:t>
            </a:r>
            <a:r>
              <a:rPr lang="id-ID" sz="1400" dirty="0">
                <a:latin typeface="Segoe UI" pitchFamily="34" charset="0"/>
                <a:ea typeface="Times New Roman" pitchFamily="18" charset="0"/>
                <a:cs typeface="Segoe UI" pitchFamily="34" charset="0"/>
              </a:rPr>
              <a:t>Kawasan penyangga alam dan budaya, khususnya konservasi kawasan di sekitar Sungai.</a:t>
            </a:r>
            <a:endParaRPr lang="en-US" sz="1400" dirty="0">
              <a:latin typeface="Segoe UI" pitchFamily="34" charset="0"/>
              <a:ea typeface="Times New Roman" pitchFamily="18" charset="0"/>
              <a:cs typeface="Segoe UI" pitchFamily="34" charset="0"/>
            </a:endParaRPr>
          </a:p>
          <a:p>
            <a:pPr algn="just" eaLnBrk="0" hangingPunct="0">
              <a:buFontTx/>
              <a:buChar char="•"/>
            </a:pPr>
            <a:r>
              <a:rPr lang="en-US" sz="1400" dirty="0">
                <a:solidFill>
                  <a:srgbClr val="000000"/>
                </a:solidFill>
                <a:latin typeface="Segoe UI" pitchFamily="34" charset="0"/>
                <a:ea typeface="Times New Roman" pitchFamily="18" charset="0"/>
                <a:cs typeface="Segoe UI" pitchFamily="34" charset="0"/>
              </a:rPr>
              <a:t> </a:t>
            </a:r>
            <a:r>
              <a:rPr lang="id-ID" sz="1400" dirty="0">
                <a:solidFill>
                  <a:srgbClr val="000000"/>
                </a:solidFill>
                <a:latin typeface="Segoe UI" pitchFamily="34" charset="0"/>
                <a:ea typeface="Times New Roman" pitchFamily="18" charset="0"/>
                <a:cs typeface="Segoe UI" pitchFamily="34" charset="0"/>
              </a:rPr>
              <a:t>Sebagian besar wilayah perencanaan topografinya datar, hal ini memudahkan dalam pemanfaatan </a:t>
            </a:r>
            <a:endParaRPr lang="en-US" sz="1400" dirty="0">
              <a:solidFill>
                <a:srgbClr val="000000"/>
              </a:solidFill>
              <a:latin typeface="Segoe UI" pitchFamily="34" charset="0"/>
              <a:ea typeface="Times New Roman" pitchFamily="18" charset="0"/>
              <a:cs typeface="Segoe UI" pitchFamily="34" charset="0"/>
            </a:endParaRPr>
          </a:p>
          <a:p>
            <a:pPr algn="just" eaLnBrk="0" hangingPunct="0"/>
            <a:r>
              <a:rPr lang="en-US" sz="1400" dirty="0">
                <a:solidFill>
                  <a:srgbClr val="000000"/>
                </a:solidFill>
                <a:latin typeface="Segoe UI" pitchFamily="34" charset="0"/>
                <a:ea typeface="Times New Roman" pitchFamily="18" charset="0"/>
                <a:cs typeface="Segoe UI" pitchFamily="34" charset="0"/>
              </a:rPr>
              <a:t>  </a:t>
            </a:r>
            <a:r>
              <a:rPr lang="id-ID" sz="1400" dirty="0">
                <a:solidFill>
                  <a:srgbClr val="000000"/>
                </a:solidFill>
                <a:latin typeface="Segoe UI" pitchFamily="34" charset="0"/>
                <a:ea typeface="Times New Roman" pitchFamily="18" charset="0"/>
                <a:cs typeface="Segoe UI" pitchFamily="34" charset="0"/>
              </a:rPr>
              <a:t>dan pengembangan kota.</a:t>
            </a:r>
            <a:endParaRPr lang="en-US" sz="1400" dirty="0">
              <a:latin typeface="Segoe UI" pitchFamily="34" charset="0"/>
              <a:ea typeface="Times New Roman" pitchFamily="18" charset="0"/>
              <a:cs typeface="Segoe UI" pitchFamily="34" charset="0"/>
            </a:endParaRPr>
          </a:p>
          <a:p>
            <a:pPr algn="just" eaLnBrk="0" hangingPunct="0">
              <a:buFontTx/>
              <a:buChar char="•"/>
            </a:pPr>
            <a:r>
              <a:rPr lang="en-US" sz="1400" dirty="0">
                <a:solidFill>
                  <a:srgbClr val="000000"/>
                </a:solidFill>
                <a:latin typeface="Segoe UI" pitchFamily="34" charset="0"/>
                <a:ea typeface="Times New Roman" pitchFamily="18" charset="0"/>
                <a:cs typeface="Segoe UI" pitchFamily="34" charset="0"/>
              </a:rPr>
              <a:t> </a:t>
            </a:r>
            <a:r>
              <a:rPr lang="id-ID" sz="1400" dirty="0">
                <a:solidFill>
                  <a:srgbClr val="000000"/>
                </a:solidFill>
                <a:latin typeface="Segoe UI" pitchFamily="34" charset="0"/>
                <a:ea typeface="Times New Roman" pitchFamily="18" charset="0"/>
                <a:cs typeface="Segoe UI" pitchFamily="34" charset="0"/>
              </a:rPr>
              <a:t>Kondisi sosial penduduk yang memiliki tingkat integrasi dan toleransi yang tinggi sehingga dapat </a:t>
            </a:r>
            <a:endParaRPr lang="en-US" sz="1400" dirty="0">
              <a:solidFill>
                <a:srgbClr val="000000"/>
              </a:solidFill>
              <a:latin typeface="Segoe UI" pitchFamily="34" charset="0"/>
              <a:ea typeface="Times New Roman" pitchFamily="18" charset="0"/>
              <a:cs typeface="Segoe UI" pitchFamily="34" charset="0"/>
            </a:endParaRPr>
          </a:p>
          <a:p>
            <a:pPr algn="just" eaLnBrk="0" hangingPunct="0"/>
            <a:r>
              <a:rPr lang="en-US" sz="1400" dirty="0">
                <a:solidFill>
                  <a:srgbClr val="000000"/>
                </a:solidFill>
                <a:latin typeface="Segoe UI" pitchFamily="34" charset="0"/>
                <a:ea typeface="Times New Roman" pitchFamily="18" charset="0"/>
                <a:cs typeface="Segoe UI" pitchFamily="34" charset="0"/>
              </a:rPr>
              <a:t>  </a:t>
            </a:r>
            <a:r>
              <a:rPr lang="id-ID" sz="1400" dirty="0">
                <a:solidFill>
                  <a:srgbClr val="000000"/>
                </a:solidFill>
                <a:latin typeface="Segoe UI" pitchFamily="34" charset="0"/>
                <a:ea typeface="Times New Roman" pitchFamily="18" charset="0"/>
                <a:cs typeface="Segoe UI" pitchFamily="34" charset="0"/>
              </a:rPr>
              <a:t>dengan mudah untuk menerima ide-ide pembangunan</a:t>
            </a:r>
            <a:r>
              <a:rPr lang="id-ID" sz="1400" dirty="0" smtClean="0">
                <a:solidFill>
                  <a:srgbClr val="000000"/>
                </a:solidFill>
                <a:latin typeface="Segoe UI" pitchFamily="34" charset="0"/>
                <a:ea typeface="Times New Roman" pitchFamily="18" charset="0"/>
                <a:cs typeface="Segoe UI" pitchFamily="34" charset="0"/>
              </a:rPr>
              <a:t>.</a:t>
            </a:r>
            <a:endParaRPr lang="en-US" sz="1400" dirty="0">
              <a:latin typeface="Segoe UI" pitchFamily="34" charset="0"/>
              <a:ea typeface="Times New Roman" pitchFamily="18" charset="0"/>
              <a:cs typeface="Segoe UI" pitchFamily="34" charset="0"/>
            </a:endParaRPr>
          </a:p>
        </p:txBody>
      </p:sp>
      <p:sp>
        <p:nvSpPr>
          <p:cNvPr id="29700" name="TextBox 6"/>
          <p:cNvSpPr txBox="1">
            <a:spLocks noChangeArrowheads="1"/>
          </p:cNvSpPr>
          <p:nvPr/>
        </p:nvSpPr>
        <p:spPr bwMode="auto">
          <a:xfrm>
            <a:off x="211016" y="1566446"/>
            <a:ext cx="2449453" cy="338554"/>
          </a:xfrm>
          <a:prstGeom prst="rect">
            <a:avLst/>
          </a:prstGeom>
          <a:noFill/>
          <a:ln w="9525">
            <a:noFill/>
            <a:miter lim="800000"/>
            <a:headEnd/>
            <a:tailEnd/>
          </a:ln>
        </p:spPr>
        <p:txBody>
          <a:bodyPr wrap="none">
            <a:spAutoFit/>
          </a:bodyPr>
          <a:lstStyle/>
          <a:p>
            <a:pPr eaLnBrk="0" hangingPunct="0"/>
            <a:r>
              <a:rPr lang="en-US" sz="1600" b="1" dirty="0">
                <a:latin typeface="Arial" charset="0"/>
              </a:rPr>
              <a:t>A. POTENSI KAWASAN</a:t>
            </a:r>
          </a:p>
        </p:txBody>
      </p:sp>
      <p:grpSp>
        <p:nvGrpSpPr>
          <p:cNvPr id="2" name="Group 9"/>
          <p:cNvGrpSpPr>
            <a:grpSpLocks/>
          </p:cNvGrpSpPr>
          <p:nvPr/>
        </p:nvGrpSpPr>
        <p:grpSpPr bwMode="auto">
          <a:xfrm>
            <a:off x="351693" y="3733800"/>
            <a:ext cx="7649307" cy="2138144"/>
            <a:chOff x="228600" y="304800"/>
            <a:chExt cx="7162800" cy="2137716"/>
          </a:xfrm>
        </p:grpSpPr>
        <p:sp>
          <p:nvSpPr>
            <p:cNvPr id="29703" name="Rectangle 1"/>
            <p:cNvSpPr>
              <a:spLocks noChangeArrowheads="1"/>
            </p:cNvSpPr>
            <p:nvPr/>
          </p:nvSpPr>
          <p:spPr bwMode="auto">
            <a:xfrm>
              <a:off x="228600" y="304800"/>
              <a:ext cx="2570496" cy="338486"/>
            </a:xfrm>
            <a:prstGeom prst="rect">
              <a:avLst/>
            </a:prstGeom>
            <a:noFill/>
            <a:ln w="9525">
              <a:noFill/>
              <a:miter lim="800000"/>
              <a:headEnd/>
              <a:tailEnd/>
            </a:ln>
          </p:spPr>
          <p:txBody>
            <a:bodyPr wrap="none" anchor="ctr">
              <a:spAutoFit/>
            </a:bodyPr>
            <a:lstStyle/>
            <a:p>
              <a:pPr algn="just"/>
              <a:r>
                <a:rPr lang="en-US" sz="1600">
                  <a:latin typeface="Arial" charset="0"/>
                  <a:ea typeface="Times New Roman" pitchFamily="18" charset="0"/>
                </a:rPr>
                <a:t>1. </a:t>
              </a:r>
              <a:r>
                <a:rPr lang="id-ID" sz="1600">
                  <a:latin typeface="Arial" charset="0"/>
                  <a:ea typeface="Times New Roman" pitchFamily="18" charset="0"/>
                </a:rPr>
                <a:t>Kondisi Lingkungan : </a:t>
              </a:r>
            </a:p>
          </p:txBody>
        </p:sp>
        <p:sp>
          <p:nvSpPr>
            <p:cNvPr id="29704" name="Rectangle 2"/>
            <p:cNvSpPr>
              <a:spLocks noChangeArrowheads="1"/>
            </p:cNvSpPr>
            <p:nvPr/>
          </p:nvSpPr>
          <p:spPr bwMode="auto">
            <a:xfrm>
              <a:off x="317501" y="626998"/>
              <a:ext cx="7073899" cy="1815518"/>
            </a:xfrm>
            <a:prstGeom prst="rect">
              <a:avLst/>
            </a:prstGeom>
            <a:noFill/>
            <a:ln w="9525">
              <a:noFill/>
              <a:miter lim="800000"/>
              <a:headEnd/>
              <a:tailEnd/>
            </a:ln>
          </p:spPr>
          <p:txBody>
            <a:bodyPr anchor="ctr">
              <a:spAutoFit/>
            </a:bodyPr>
            <a:lstStyle/>
            <a:p>
              <a:pPr algn="just">
                <a:buFontTx/>
                <a:buChar char="•"/>
              </a:pPr>
              <a:r>
                <a:rPr lang="en-US" sz="1600" dirty="0">
                  <a:latin typeface="Arial" charset="0"/>
                  <a:ea typeface="Times New Roman" pitchFamily="18" charset="0"/>
                </a:rPr>
                <a:t> </a:t>
              </a:r>
              <a:r>
                <a:rPr lang="id-ID" sz="1600" dirty="0">
                  <a:latin typeface="Arial" charset="0"/>
                  <a:ea typeface="Times New Roman" pitchFamily="18" charset="0"/>
                </a:rPr>
                <a:t>Pada umumnya kondisi lingkungan sangat tidak teratur, </a:t>
              </a:r>
              <a:endParaRPr lang="en-US" sz="1600" dirty="0">
                <a:latin typeface="Arial" charset="0"/>
                <a:ea typeface="Times New Roman" pitchFamily="18" charset="0"/>
              </a:endParaRPr>
            </a:p>
            <a:p>
              <a:pPr algn="just" eaLnBrk="0" hangingPunct="0">
                <a:buFontTx/>
                <a:buChar char="•"/>
              </a:pPr>
              <a:r>
                <a:rPr lang="en-US" sz="1600" dirty="0">
                  <a:latin typeface="Arial" charset="0"/>
                  <a:ea typeface="Times New Roman" pitchFamily="18" charset="0"/>
                </a:rPr>
                <a:t> </a:t>
              </a:r>
              <a:r>
                <a:rPr lang="id-ID" sz="1600" dirty="0">
                  <a:latin typeface="Arial" charset="0"/>
                  <a:ea typeface="Times New Roman" pitchFamily="18" charset="0"/>
                </a:rPr>
                <a:t>Rumah-rumah saling berdekatan dan tidak ada jaraknya, </a:t>
              </a:r>
              <a:endParaRPr lang="en-US" sz="1600" dirty="0">
                <a:latin typeface="Arial" charset="0"/>
                <a:ea typeface="Times New Roman" pitchFamily="18" charset="0"/>
              </a:endParaRPr>
            </a:p>
            <a:p>
              <a:pPr algn="just" eaLnBrk="0" hangingPunct="0">
                <a:buFontTx/>
                <a:buChar char="•"/>
              </a:pPr>
              <a:r>
                <a:rPr lang="en-US" sz="1600" dirty="0">
                  <a:latin typeface="Arial" charset="0"/>
                  <a:ea typeface="Times New Roman" pitchFamily="18" charset="0"/>
                </a:rPr>
                <a:t> </a:t>
              </a:r>
              <a:r>
                <a:rPr lang="id-ID" sz="1600" dirty="0">
                  <a:latin typeface="Arial" charset="0"/>
                  <a:ea typeface="Times New Roman" pitchFamily="18" charset="0"/>
                </a:rPr>
                <a:t>Lingkungan kumuh dan kotor sekali, </a:t>
              </a:r>
              <a:endParaRPr lang="en-US" sz="1600" dirty="0">
                <a:latin typeface="Arial" charset="0"/>
                <a:ea typeface="Times New Roman" pitchFamily="18" charset="0"/>
              </a:endParaRPr>
            </a:p>
            <a:p>
              <a:pPr algn="just" eaLnBrk="0" hangingPunct="0">
                <a:buFontTx/>
                <a:buChar char="•"/>
              </a:pPr>
              <a:r>
                <a:rPr lang="en-US" sz="1600" dirty="0">
                  <a:latin typeface="Arial" charset="0"/>
                  <a:ea typeface="Times New Roman" pitchFamily="18" charset="0"/>
                </a:rPr>
                <a:t> </a:t>
              </a:r>
              <a:r>
                <a:rPr lang="id-ID" sz="1600" dirty="0">
                  <a:latin typeface="Arial" charset="0"/>
                  <a:ea typeface="Times New Roman" pitchFamily="18" charset="0"/>
                </a:rPr>
                <a:t>Jalan utama belum aspal dan kalau hujan becek sekali, </a:t>
              </a:r>
              <a:endParaRPr lang="en-US" sz="1600" dirty="0">
                <a:latin typeface="Arial" charset="0"/>
                <a:ea typeface="Times New Roman" pitchFamily="18" charset="0"/>
              </a:endParaRPr>
            </a:p>
            <a:p>
              <a:pPr algn="just" eaLnBrk="0" hangingPunct="0">
                <a:buFontTx/>
                <a:buChar char="•"/>
              </a:pPr>
              <a:r>
                <a:rPr lang="en-US" sz="1600" dirty="0">
                  <a:latin typeface="Arial" charset="0"/>
                  <a:ea typeface="Times New Roman" pitchFamily="18" charset="0"/>
                </a:rPr>
                <a:t> </a:t>
              </a:r>
              <a:r>
                <a:rPr lang="id-ID" sz="1600" dirty="0">
                  <a:latin typeface="Arial" charset="0"/>
                  <a:ea typeface="Times New Roman" pitchFamily="18" charset="0"/>
                </a:rPr>
                <a:t>Saluran air tidak baik dan banyak yang tidak berfungsi dan tersumbat, </a:t>
              </a:r>
              <a:endParaRPr lang="en-US" sz="1600" dirty="0">
                <a:latin typeface="Arial" charset="0"/>
                <a:ea typeface="Times New Roman" pitchFamily="18" charset="0"/>
              </a:endParaRPr>
            </a:p>
            <a:p>
              <a:pPr algn="just" eaLnBrk="0" hangingPunct="0">
                <a:buFontTx/>
                <a:buChar char="•"/>
              </a:pPr>
              <a:r>
                <a:rPr lang="en-US" sz="1600" dirty="0">
                  <a:latin typeface="Arial" charset="0"/>
                  <a:ea typeface="Times New Roman" pitchFamily="18" charset="0"/>
                </a:rPr>
                <a:t> </a:t>
              </a:r>
              <a:r>
                <a:rPr lang="id-ID" sz="1600" dirty="0">
                  <a:latin typeface="Arial" charset="0"/>
                  <a:ea typeface="Times New Roman" pitchFamily="18" charset="0"/>
                </a:rPr>
                <a:t>Jalan setapak, sangat sempit dan tidak teratur. </a:t>
              </a:r>
            </a:p>
          </p:txBody>
        </p:sp>
      </p:grpSp>
      <p:sp>
        <p:nvSpPr>
          <p:cNvPr id="29702" name="TextBox 13"/>
          <p:cNvSpPr txBox="1">
            <a:spLocks noChangeArrowheads="1"/>
          </p:cNvSpPr>
          <p:nvPr/>
        </p:nvSpPr>
        <p:spPr bwMode="auto">
          <a:xfrm>
            <a:off x="211016" y="3395664"/>
            <a:ext cx="4327082" cy="338554"/>
          </a:xfrm>
          <a:prstGeom prst="rect">
            <a:avLst/>
          </a:prstGeom>
          <a:noFill/>
          <a:ln w="9525">
            <a:noFill/>
            <a:miter lim="800000"/>
            <a:headEnd/>
            <a:tailEnd/>
          </a:ln>
        </p:spPr>
        <p:txBody>
          <a:bodyPr wrap="none">
            <a:spAutoFit/>
          </a:bodyPr>
          <a:lstStyle/>
          <a:p>
            <a:pPr eaLnBrk="0" hangingPunct="0"/>
            <a:r>
              <a:rPr lang="en-US" sz="1600" b="1" dirty="0">
                <a:latin typeface="Segoe UI" pitchFamily="34" charset="0"/>
              </a:rPr>
              <a:t>B. MASALAH PENGEMBANGAN KAWASAN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29307" y="2263676"/>
            <a:ext cx="7495065" cy="2308324"/>
          </a:xfrm>
          <a:prstGeom prst="rect">
            <a:avLst/>
          </a:prstGeom>
          <a:noFill/>
          <a:ln w="9525">
            <a:noFill/>
            <a:miter lim="800000"/>
            <a:headEnd/>
            <a:tailEnd/>
          </a:ln>
        </p:spPr>
        <p:txBody>
          <a:bodyPr wrap="none" anchor="ctr">
            <a:spAutoFit/>
          </a:bodyPr>
          <a:lstStyle/>
          <a:p>
            <a:pPr lvl="1" algn="just" eaLnBrk="0" hangingPunct="0">
              <a:buFont typeface="Arial" charset="0"/>
              <a:buChar char="•"/>
            </a:pPr>
            <a:r>
              <a:rPr lang="en-US" sz="1600" dirty="0">
                <a:latin typeface="Segoe UI" pitchFamily="34" charset="0"/>
                <a:ea typeface="Times New Roman" pitchFamily="18" charset="0"/>
                <a:cs typeface="Segoe UI" pitchFamily="34" charset="0"/>
              </a:rPr>
              <a:t> </a:t>
            </a:r>
            <a:r>
              <a:rPr lang="id-ID" sz="1600" dirty="0">
                <a:latin typeface="Segoe UI" pitchFamily="34" charset="0"/>
                <a:ea typeface="Times New Roman" pitchFamily="18" charset="0"/>
                <a:cs typeface="Segoe UI" pitchFamily="34" charset="0"/>
              </a:rPr>
              <a:t>luas lantai kurang dari 4 m2, sumber air tidak sehat, </a:t>
            </a:r>
            <a:endParaRPr lang="en-US" sz="1600" dirty="0">
              <a:latin typeface="Segoe UI" pitchFamily="34" charset="0"/>
              <a:ea typeface="Times New Roman" pitchFamily="18" charset="0"/>
              <a:cs typeface="Segoe UI" pitchFamily="34" charset="0"/>
            </a:endParaRPr>
          </a:p>
          <a:p>
            <a:pPr lvl="1" algn="just" eaLnBrk="0" hangingPunct="0">
              <a:buFont typeface="Arial" charset="0"/>
              <a:buChar char="•"/>
            </a:pPr>
            <a:r>
              <a:rPr lang="en-US" sz="1600" dirty="0">
                <a:latin typeface="Segoe UI" pitchFamily="34" charset="0"/>
                <a:ea typeface="Times New Roman" pitchFamily="18" charset="0"/>
                <a:cs typeface="Segoe UI" pitchFamily="34" charset="0"/>
              </a:rPr>
              <a:t> </a:t>
            </a:r>
            <a:r>
              <a:rPr lang="id-ID" sz="1600" dirty="0">
                <a:latin typeface="Segoe UI" pitchFamily="34" charset="0"/>
                <a:ea typeface="Times New Roman" pitchFamily="18" charset="0"/>
                <a:cs typeface="Segoe UI" pitchFamily="34" charset="0"/>
              </a:rPr>
              <a:t>bahan bangunan tidak permanen. </a:t>
            </a:r>
            <a:endParaRPr lang="en-US" sz="1600" dirty="0">
              <a:latin typeface="Segoe UI" pitchFamily="34" charset="0"/>
              <a:ea typeface="Times New Roman" pitchFamily="18" charset="0"/>
              <a:cs typeface="Segoe UI" pitchFamily="34" charset="0"/>
            </a:endParaRPr>
          </a:p>
          <a:p>
            <a:pPr lvl="1" algn="just" eaLnBrk="0" hangingPunct="0">
              <a:buFont typeface="Arial" charset="0"/>
              <a:buChar char="•"/>
            </a:pPr>
            <a:r>
              <a:rPr lang="en-US" sz="1600" dirty="0">
                <a:latin typeface="Segoe UI" pitchFamily="34" charset="0"/>
                <a:ea typeface="Times New Roman" pitchFamily="18" charset="0"/>
                <a:cs typeface="Segoe UI" pitchFamily="34" charset="0"/>
              </a:rPr>
              <a:t> </a:t>
            </a:r>
            <a:r>
              <a:rPr lang="id-ID" sz="1600" dirty="0">
                <a:latin typeface="Segoe UI" pitchFamily="34" charset="0"/>
                <a:ea typeface="Times New Roman" pitchFamily="18" charset="0"/>
                <a:cs typeface="Segoe UI" pitchFamily="34" charset="0"/>
              </a:rPr>
              <a:t>tidak memiliki pencahayaan matahari dan ventilasi udara, </a:t>
            </a:r>
            <a:endParaRPr lang="en-US" sz="1600" dirty="0">
              <a:latin typeface="Segoe UI" pitchFamily="34" charset="0"/>
              <a:ea typeface="Times New Roman" pitchFamily="18" charset="0"/>
              <a:cs typeface="Segoe UI" pitchFamily="34" charset="0"/>
            </a:endParaRPr>
          </a:p>
          <a:p>
            <a:pPr lvl="1" algn="just" eaLnBrk="0" hangingPunct="0">
              <a:buFont typeface="Arial" charset="0"/>
              <a:buChar char="•"/>
            </a:pPr>
            <a:r>
              <a:rPr lang="en-US" sz="1600" dirty="0">
                <a:latin typeface="Segoe UI" pitchFamily="34" charset="0"/>
                <a:ea typeface="Times New Roman" pitchFamily="18" charset="0"/>
                <a:cs typeface="Segoe UI" pitchFamily="34" charset="0"/>
              </a:rPr>
              <a:t> </a:t>
            </a:r>
            <a:r>
              <a:rPr lang="id-ID" sz="1600" dirty="0">
                <a:latin typeface="Segoe UI" pitchFamily="34" charset="0"/>
                <a:ea typeface="Times New Roman" pitchFamily="18" charset="0"/>
                <a:cs typeface="Segoe UI" pitchFamily="34" charset="0"/>
              </a:rPr>
              <a:t>tidak memiliki pembagian ruangan, </a:t>
            </a:r>
            <a:endParaRPr lang="en-US" sz="1600" dirty="0">
              <a:latin typeface="Segoe UI" pitchFamily="34" charset="0"/>
              <a:ea typeface="Times New Roman" pitchFamily="18" charset="0"/>
              <a:cs typeface="Segoe UI" pitchFamily="34" charset="0"/>
            </a:endParaRPr>
          </a:p>
          <a:p>
            <a:pPr lvl="1" algn="just" eaLnBrk="0" hangingPunct="0">
              <a:buFont typeface="Arial" charset="0"/>
              <a:buChar char="•"/>
            </a:pPr>
            <a:r>
              <a:rPr lang="en-US" sz="1600" dirty="0">
                <a:latin typeface="Segoe UI" pitchFamily="34" charset="0"/>
                <a:ea typeface="Times New Roman" pitchFamily="18" charset="0"/>
                <a:cs typeface="Segoe UI" pitchFamily="34" charset="0"/>
              </a:rPr>
              <a:t> </a:t>
            </a:r>
            <a:r>
              <a:rPr lang="id-ID" sz="1600" dirty="0">
                <a:latin typeface="Segoe UI" pitchFamily="34" charset="0"/>
                <a:ea typeface="Times New Roman" pitchFamily="18" charset="0"/>
                <a:cs typeface="Segoe UI" pitchFamily="34" charset="0"/>
              </a:rPr>
              <a:t>lantai dari tanah dan rumah lembab atau pengap, </a:t>
            </a:r>
            <a:endParaRPr lang="en-US" sz="1600" dirty="0">
              <a:latin typeface="Segoe UI" pitchFamily="34" charset="0"/>
              <a:ea typeface="Times New Roman" pitchFamily="18" charset="0"/>
              <a:cs typeface="Segoe UI" pitchFamily="34" charset="0"/>
            </a:endParaRPr>
          </a:p>
          <a:p>
            <a:pPr lvl="1" algn="just" eaLnBrk="0" hangingPunct="0">
              <a:buFont typeface="Arial" charset="0"/>
              <a:buChar char="•"/>
            </a:pPr>
            <a:r>
              <a:rPr lang="en-US" sz="1600" dirty="0">
                <a:latin typeface="Segoe UI" pitchFamily="34" charset="0"/>
                <a:ea typeface="Times New Roman" pitchFamily="18" charset="0"/>
                <a:cs typeface="Segoe UI" pitchFamily="34" charset="0"/>
              </a:rPr>
              <a:t> </a:t>
            </a:r>
            <a:r>
              <a:rPr lang="id-ID" sz="1600" dirty="0">
                <a:latin typeface="Segoe UI" pitchFamily="34" charset="0"/>
                <a:ea typeface="Times New Roman" pitchFamily="18" charset="0"/>
                <a:cs typeface="Segoe UI" pitchFamily="34" charset="0"/>
              </a:rPr>
              <a:t>kondisi lingkungan mempunyai persyaratan lingkungan kumuh dan becek,</a:t>
            </a:r>
            <a:endParaRPr lang="en-US" sz="1600" dirty="0">
              <a:latin typeface="Segoe UI" pitchFamily="34" charset="0"/>
              <a:ea typeface="Times New Roman" pitchFamily="18" charset="0"/>
              <a:cs typeface="Segoe UI" pitchFamily="34" charset="0"/>
            </a:endParaRPr>
          </a:p>
          <a:p>
            <a:pPr lvl="1" algn="just" eaLnBrk="0" hangingPunct="0">
              <a:buFont typeface="Arial" charset="0"/>
              <a:buChar char="•"/>
            </a:pPr>
            <a:r>
              <a:rPr lang="en-US" sz="1600" dirty="0">
                <a:latin typeface="Segoe UI" pitchFamily="34" charset="0"/>
                <a:ea typeface="Times New Roman" pitchFamily="18" charset="0"/>
                <a:cs typeface="Segoe UI" pitchFamily="34" charset="0"/>
              </a:rPr>
              <a:t> </a:t>
            </a:r>
            <a:r>
              <a:rPr lang="id-ID" sz="1600" dirty="0">
                <a:latin typeface="Segoe UI" pitchFamily="34" charset="0"/>
                <a:ea typeface="Times New Roman" pitchFamily="18" charset="0"/>
                <a:cs typeface="Segoe UI" pitchFamily="34" charset="0"/>
              </a:rPr>
              <a:t>saluran pembangunan air tidak memenuhi standar, </a:t>
            </a:r>
            <a:endParaRPr lang="en-US" sz="1600" dirty="0">
              <a:latin typeface="Segoe UI" pitchFamily="34" charset="0"/>
              <a:ea typeface="Times New Roman" pitchFamily="18" charset="0"/>
              <a:cs typeface="Segoe UI" pitchFamily="34" charset="0"/>
            </a:endParaRPr>
          </a:p>
          <a:p>
            <a:pPr lvl="1" algn="just" eaLnBrk="0" hangingPunct="0">
              <a:buFont typeface="Arial" charset="0"/>
              <a:buChar char="•"/>
            </a:pPr>
            <a:r>
              <a:rPr lang="en-US" sz="1600" dirty="0">
                <a:latin typeface="Segoe UI" pitchFamily="34" charset="0"/>
                <a:ea typeface="Times New Roman" pitchFamily="18" charset="0"/>
                <a:cs typeface="Segoe UI" pitchFamily="34" charset="0"/>
              </a:rPr>
              <a:t> </a:t>
            </a:r>
            <a:r>
              <a:rPr lang="id-ID" sz="1600" dirty="0">
                <a:latin typeface="Segoe UI" pitchFamily="34" charset="0"/>
                <a:ea typeface="Times New Roman" pitchFamily="18" charset="0"/>
                <a:cs typeface="Segoe UI" pitchFamily="34" charset="0"/>
              </a:rPr>
              <a:t>jalan setapak tidak teratur, </a:t>
            </a:r>
            <a:endParaRPr lang="en-US" sz="1600" dirty="0">
              <a:latin typeface="Segoe UI" pitchFamily="34" charset="0"/>
              <a:ea typeface="Times New Roman" pitchFamily="18" charset="0"/>
              <a:cs typeface="Segoe UI" pitchFamily="34" charset="0"/>
            </a:endParaRPr>
          </a:p>
          <a:p>
            <a:pPr lvl="1" algn="just" eaLnBrk="0" hangingPunct="0">
              <a:buFont typeface="Arial" charset="0"/>
              <a:buChar char="•"/>
            </a:pPr>
            <a:r>
              <a:rPr lang="en-US" sz="1600" dirty="0">
                <a:latin typeface="Segoe UI" pitchFamily="34" charset="0"/>
                <a:ea typeface="Times New Roman" pitchFamily="18" charset="0"/>
                <a:cs typeface="Segoe UI" pitchFamily="34" charset="0"/>
              </a:rPr>
              <a:t> </a:t>
            </a:r>
            <a:r>
              <a:rPr lang="id-ID" sz="1600" dirty="0">
                <a:latin typeface="Segoe UI" pitchFamily="34" charset="0"/>
                <a:ea typeface="Times New Roman" pitchFamily="18" charset="0"/>
                <a:cs typeface="Segoe UI" pitchFamily="34" charset="0"/>
              </a:rPr>
              <a:t>letak rumah tidak teratur dan berdempetan. </a:t>
            </a:r>
          </a:p>
        </p:txBody>
      </p:sp>
      <p:sp>
        <p:nvSpPr>
          <p:cNvPr id="30723" name="Rectangle 5"/>
          <p:cNvSpPr>
            <a:spLocks noChangeArrowheads="1"/>
          </p:cNvSpPr>
          <p:nvPr/>
        </p:nvSpPr>
        <p:spPr bwMode="auto">
          <a:xfrm>
            <a:off x="211015" y="1536700"/>
            <a:ext cx="8229600" cy="584775"/>
          </a:xfrm>
          <a:prstGeom prst="rect">
            <a:avLst/>
          </a:prstGeom>
          <a:noFill/>
          <a:ln w="9525">
            <a:noFill/>
            <a:miter lim="800000"/>
            <a:headEnd/>
            <a:tailEnd/>
          </a:ln>
        </p:spPr>
        <p:txBody>
          <a:bodyPr>
            <a:spAutoFit/>
          </a:bodyPr>
          <a:lstStyle/>
          <a:p>
            <a:pPr marL="225425" indent="-225425" algn="just"/>
            <a:r>
              <a:rPr lang="en-US" sz="1600" dirty="0">
                <a:latin typeface="Segoe UI" pitchFamily="34" charset="0"/>
                <a:ea typeface="Times New Roman" pitchFamily="18" charset="0"/>
                <a:cs typeface="Segoe UI" pitchFamily="34" charset="0"/>
              </a:rPr>
              <a:t>2. </a:t>
            </a:r>
            <a:r>
              <a:rPr lang="id-ID" sz="1600" dirty="0">
                <a:latin typeface="Segoe UI" pitchFamily="34" charset="0"/>
                <a:ea typeface="Times New Roman" pitchFamily="18" charset="0"/>
                <a:cs typeface="Segoe UI" pitchFamily="34" charset="0"/>
              </a:rPr>
              <a:t>Kondisi perumahan keluarga miskin di Kelurahan Se</a:t>
            </a:r>
            <a:r>
              <a:rPr lang="en-US" sz="1600" dirty="0" err="1">
                <a:latin typeface="Segoe UI" pitchFamily="34" charset="0"/>
                <a:ea typeface="Times New Roman" pitchFamily="18" charset="0"/>
                <a:cs typeface="Segoe UI" pitchFamily="34" charset="0"/>
              </a:rPr>
              <a:t>manggi</a:t>
            </a:r>
            <a:r>
              <a:rPr lang="id-ID" sz="1600" dirty="0">
                <a:latin typeface="Segoe UI" pitchFamily="34" charset="0"/>
                <a:ea typeface="Times New Roman" pitchFamily="18" charset="0"/>
                <a:cs typeface="Segoe UI" pitchFamily="34" charset="0"/>
              </a:rPr>
              <a:t>, Surakarta adalah memiliki </a:t>
            </a:r>
            <a:r>
              <a:rPr lang="id-ID" sz="1600" dirty="0" smtClean="0">
                <a:latin typeface="Segoe UI" pitchFamily="34" charset="0"/>
                <a:ea typeface="Times New Roman" pitchFamily="18" charset="0"/>
                <a:cs typeface="Segoe UI" pitchFamily="34" charset="0"/>
              </a:rPr>
              <a:t>karakteristik</a:t>
            </a:r>
            <a:r>
              <a:rPr lang="en-US" sz="1600" dirty="0" smtClean="0">
                <a:latin typeface="Segoe UI" pitchFamily="34" charset="0"/>
                <a:ea typeface="Times New Roman" pitchFamily="18" charset="0"/>
                <a:cs typeface="Segoe UI" pitchFamily="34" charset="0"/>
              </a:rPr>
              <a:t> </a:t>
            </a:r>
            <a:r>
              <a:rPr lang="id-ID" sz="1600" dirty="0">
                <a:latin typeface="Segoe UI" pitchFamily="34" charset="0"/>
                <a:ea typeface="Times New Roman" pitchFamily="18" charset="0"/>
                <a:cs typeface="Segoe UI" pitchFamily="34" charset="0"/>
              </a:rPr>
              <a:t>sebagai</a:t>
            </a:r>
            <a:r>
              <a:rPr lang="en-US" sz="1600" dirty="0">
                <a:latin typeface="Segoe UI" pitchFamily="34" charset="0"/>
                <a:ea typeface="Times New Roman" pitchFamily="18" charset="0"/>
                <a:cs typeface="Segoe UI" pitchFamily="34" charset="0"/>
              </a:rPr>
              <a:t> </a:t>
            </a:r>
            <a:r>
              <a:rPr lang="id-ID" sz="1600" dirty="0">
                <a:latin typeface="Segoe UI" pitchFamily="34" charset="0"/>
                <a:ea typeface="Times New Roman" pitchFamily="18" charset="0"/>
                <a:cs typeface="Segoe UI" pitchFamily="34" charset="0"/>
              </a:rPr>
              <a:t>rumah yang tidak layak huni, antara lain :</a:t>
            </a:r>
            <a:endParaRPr lang="en-US" sz="1600" dirty="0">
              <a:latin typeface="Segoe UI" pitchFamily="34" charset="0"/>
              <a:ea typeface="Times New Roman" pitchFamily="18" charset="0"/>
              <a:cs typeface="Segoe UI" pitchFamily="34" charset="0"/>
            </a:endParaRPr>
          </a:p>
        </p:txBody>
      </p:sp>
      <p:sp>
        <p:nvSpPr>
          <p:cNvPr id="30724" name="Rectangle 2"/>
          <p:cNvSpPr>
            <a:spLocks noChangeArrowheads="1"/>
          </p:cNvSpPr>
          <p:nvPr/>
        </p:nvSpPr>
        <p:spPr bwMode="auto">
          <a:xfrm>
            <a:off x="398584" y="4889718"/>
            <a:ext cx="8212015" cy="1815882"/>
          </a:xfrm>
          <a:prstGeom prst="rect">
            <a:avLst/>
          </a:prstGeom>
          <a:noFill/>
          <a:ln w="9525">
            <a:noFill/>
            <a:miter lim="800000"/>
            <a:headEnd/>
            <a:tailEnd/>
          </a:ln>
        </p:spPr>
        <p:txBody>
          <a:bodyPr wrap="square" anchor="ctr">
            <a:spAutoFit/>
          </a:bodyPr>
          <a:lstStyle/>
          <a:p>
            <a:pPr algn="just" eaLnBrk="0" hangingPunct="0">
              <a:buFontTx/>
              <a:buChar char="•"/>
            </a:pPr>
            <a:r>
              <a:rPr lang="en-US" sz="1600" dirty="0">
                <a:latin typeface="Segoe UI" pitchFamily="34" charset="0"/>
                <a:ea typeface="Times New Roman" pitchFamily="18" charset="0"/>
                <a:cs typeface="Segoe UI" pitchFamily="34" charset="0"/>
              </a:rPr>
              <a:t> </a:t>
            </a:r>
            <a:r>
              <a:rPr lang="id-ID" sz="1600" dirty="0">
                <a:latin typeface="Segoe UI" pitchFamily="34" charset="0"/>
                <a:ea typeface="Times New Roman" pitchFamily="18" charset="0"/>
                <a:cs typeface="Segoe UI" pitchFamily="34" charset="0"/>
              </a:rPr>
              <a:t>Jenis lantai rumah tempat tinggal : semen : 5% dan tanah. : 95%, </a:t>
            </a:r>
            <a:endParaRPr lang="en-US" sz="1600" dirty="0">
              <a:latin typeface="Segoe UI" pitchFamily="34" charset="0"/>
              <a:ea typeface="Times New Roman" pitchFamily="18" charset="0"/>
              <a:cs typeface="Segoe UI" pitchFamily="34" charset="0"/>
            </a:endParaRPr>
          </a:p>
          <a:p>
            <a:pPr algn="just" eaLnBrk="0" hangingPunct="0">
              <a:buFontTx/>
              <a:buChar char="•"/>
            </a:pPr>
            <a:r>
              <a:rPr lang="en-US" sz="1600" dirty="0">
                <a:latin typeface="Segoe UI" pitchFamily="34" charset="0"/>
                <a:ea typeface="Times New Roman" pitchFamily="18" charset="0"/>
                <a:cs typeface="Segoe UI" pitchFamily="34" charset="0"/>
              </a:rPr>
              <a:t> </a:t>
            </a:r>
            <a:r>
              <a:rPr lang="id-ID" sz="1600" dirty="0">
                <a:latin typeface="Segoe UI" pitchFamily="34" charset="0"/>
                <a:ea typeface="Times New Roman" pitchFamily="18" charset="0"/>
                <a:cs typeface="Segoe UI" pitchFamily="34" charset="0"/>
              </a:rPr>
              <a:t>Jenis dinding rumah tempat tinggal : bambu 10%, kayu 65% dan tembok 25% ;</a:t>
            </a:r>
            <a:endParaRPr lang="en-US" sz="1600" dirty="0">
              <a:latin typeface="Segoe UI" pitchFamily="34" charset="0"/>
              <a:ea typeface="Times New Roman" pitchFamily="18" charset="0"/>
              <a:cs typeface="Segoe UI" pitchFamily="34" charset="0"/>
            </a:endParaRPr>
          </a:p>
          <a:p>
            <a:pPr algn="just" eaLnBrk="0" hangingPunct="0">
              <a:buFontTx/>
              <a:buChar char="•"/>
            </a:pPr>
            <a:r>
              <a:rPr lang="en-US" sz="1600" dirty="0">
                <a:latin typeface="Segoe UI" pitchFamily="34" charset="0"/>
                <a:ea typeface="Times New Roman" pitchFamily="18" charset="0"/>
                <a:cs typeface="Segoe UI" pitchFamily="34" charset="0"/>
              </a:rPr>
              <a:t> </a:t>
            </a:r>
            <a:r>
              <a:rPr lang="id-ID" sz="1600" dirty="0">
                <a:latin typeface="Segoe UI" pitchFamily="34" charset="0"/>
                <a:ea typeface="Times New Roman" pitchFamily="18" charset="0"/>
                <a:cs typeface="Segoe UI" pitchFamily="34" charset="0"/>
              </a:rPr>
              <a:t>Sumber air minum : sumur : 85%, PDAM 15%; </a:t>
            </a:r>
            <a:endParaRPr lang="en-US" sz="1600" dirty="0">
              <a:latin typeface="Segoe UI" pitchFamily="34" charset="0"/>
              <a:ea typeface="Times New Roman" pitchFamily="18" charset="0"/>
              <a:cs typeface="Segoe UI" pitchFamily="34" charset="0"/>
            </a:endParaRPr>
          </a:p>
          <a:p>
            <a:pPr algn="just" eaLnBrk="0" hangingPunct="0">
              <a:buFontTx/>
              <a:buChar char="•"/>
            </a:pPr>
            <a:r>
              <a:rPr lang="en-US" sz="1600" dirty="0">
                <a:latin typeface="Segoe UI" pitchFamily="34" charset="0"/>
                <a:ea typeface="Times New Roman" pitchFamily="18" charset="0"/>
                <a:cs typeface="Segoe UI" pitchFamily="34" charset="0"/>
              </a:rPr>
              <a:t> </a:t>
            </a:r>
            <a:r>
              <a:rPr lang="id-ID" sz="1600" dirty="0">
                <a:latin typeface="Segoe UI" pitchFamily="34" charset="0"/>
                <a:ea typeface="Times New Roman" pitchFamily="18" charset="0"/>
                <a:cs typeface="Segoe UI" pitchFamily="34" charset="0"/>
              </a:rPr>
              <a:t>Tempat mandi : amar mandi umum : 100%; </a:t>
            </a:r>
            <a:endParaRPr lang="en-US" sz="1600" dirty="0">
              <a:latin typeface="Segoe UI" pitchFamily="34" charset="0"/>
              <a:ea typeface="Times New Roman" pitchFamily="18" charset="0"/>
              <a:cs typeface="Segoe UI" pitchFamily="34" charset="0"/>
            </a:endParaRPr>
          </a:p>
          <a:p>
            <a:pPr algn="just" eaLnBrk="0" hangingPunct="0">
              <a:buFontTx/>
              <a:buChar char="•"/>
            </a:pPr>
            <a:r>
              <a:rPr lang="en-US" sz="1600" dirty="0">
                <a:latin typeface="Segoe UI" pitchFamily="34" charset="0"/>
                <a:ea typeface="Times New Roman" pitchFamily="18" charset="0"/>
                <a:cs typeface="Segoe UI" pitchFamily="34" charset="0"/>
              </a:rPr>
              <a:t> </a:t>
            </a:r>
            <a:r>
              <a:rPr lang="id-ID" sz="1600" dirty="0">
                <a:latin typeface="Segoe UI" pitchFamily="34" charset="0"/>
                <a:ea typeface="Times New Roman" pitchFamily="18" charset="0"/>
                <a:cs typeface="Segoe UI" pitchFamily="34" charset="0"/>
              </a:rPr>
              <a:t>Tempat buang air besar : septik tank : 63.5% dan Sungai : 36,5% ; </a:t>
            </a:r>
            <a:endParaRPr lang="en-US" sz="1600" dirty="0">
              <a:latin typeface="Segoe UI" pitchFamily="34" charset="0"/>
              <a:ea typeface="Times New Roman" pitchFamily="18" charset="0"/>
              <a:cs typeface="Segoe UI" pitchFamily="34" charset="0"/>
            </a:endParaRPr>
          </a:p>
          <a:p>
            <a:pPr algn="just" eaLnBrk="0" hangingPunct="0">
              <a:buFontTx/>
              <a:buChar char="•"/>
            </a:pPr>
            <a:r>
              <a:rPr lang="en-US" sz="1600" dirty="0">
                <a:latin typeface="Segoe UI" pitchFamily="34" charset="0"/>
                <a:ea typeface="Times New Roman" pitchFamily="18" charset="0"/>
                <a:cs typeface="Segoe UI" pitchFamily="34" charset="0"/>
              </a:rPr>
              <a:t> </a:t>
            </a:r>
            <a:r>
              <a:rPr lang="id-ID" sz="1600" dirty="0">
                <a:latin typeface="Segoe UI" pitchFamily="34" charset="0"/>
                <a:ea typeface="Times New Roman" pitchFamily="18" charset="0"/>
                <a:cs typeface="Segoe UI" pitchFamily="34" charset="0"/>
              </a:rPr>
              <a:t>Sumber Penerangan : listrik PLN : 100%; </a:t>
            </a:r>
            <a:endParaRPr lang="en-US" sz="1600" dirty="0">
              <a:latin typeface="Segoe UI" pitchFamily="34" charset="0"/>
              <a:ea typeface="Times New Roman" pitchFamily="18" charset="0"/>
              <a:cs typeface="Segoe UI" pitchFamily="34" charset="0"/>
            </a:endParaRPr>
          </a:p>
          <a:p>
            <a:pPr algn="just" eaLnBrk="0" hangingPunct="0">
              <a:buFontTx/>
              <a:buChar char="•"/>
            </a:pPr>
            <a:r>
              <a:rPr lang="en-US" sz="1600" dirty="0">
                <a:latin typeface="Segoe UI" pitchFamily="34" charset="0"/>
                <a:ea typeface="Times New Roman" pitchFamily="18" charset="0"/>
                <a:cs typeface="Segoe UI" pitchFamily="34" charset="0"/>
              </a:rPr>
              <a:t> </a:t>
            </a:r>
            <a:r>
              <a:rPr lang="id-ID" sz="1600" dirty="0">
                <a:latin typeface="Segoe UI" pitchFamily="34" charset="0"/>
                <a:ea typeface="Times New Roman" pitchFamily="18" charset="0"/>
                <a:cs typeface="Segoe UI" pitchFamily="34" charset="0"/>
              </a:rPr>
              <a:t>Bahan bakar memasak : minyak tanah : 72 5%, kayu : 23% dan arang : 4,5%. </a:t>
            </a:r>
          </a:p>
        </p:txBody>
      </p:sp>
      <p:sp>
        <p:nvSpPr>
          <p:cNvPr id="30725" name="Rectangle 3"/>
          <p:cNvSpPr>
            <a:spLocks noChangeArrowheads="1"/>
          </p:cNvSpPr>
          <p:nvPr/>
        </p:nvSpPr>
        <p:spPr bwMode="auto">
          <a:xfrm>
            <a:off x="222739" y="4614446"/>
            <a:ext cx="2492990" cy="338554"/>
          </a:xfrm>
          <a:prstGeom prst="rect">
            <a:avLst/>
          </a:prstGeom>
          <a:noFill/>
          <a:ln w="9525">
            <a:noFill/>
            <a:miter lim="800000"/>
            <a:headEnd/>
            <a:tailEnd/>
          </a:ln>
        </p:spPr>
        <p:txBody>
          <a:bodyPr wrap="none" anchor="ctr">
            <a:spAutoFit/>
          </a:bodyPr>
          <a:lstStyle/>
          <a:p>
            <a:pPr algn="just"/>
            <a:r>
              <a:rPr lang="en-US" sz="1600" dirty="0">
                <a:latin typeface="Segoe UI" pitchFamily="34" charset="0"/>
                <a:ea typeface="Times New Roman" pitchFamily="18" charset="0"/>
                <a:cs typeface="Segoe UI" pitchFamily="34" charset="0"/>
              </a:rPr>
              <a:t>3. </a:t>
            </a:r>
            <a:r>
              <a:rPr lang="id-ID" sz="1600" dirty="0">
                <a:latin typeface="Segoe UI" pitchFamily="34" charset="0"/>
                <a:ea typeface="Times New Roman" pitchFamily="18" charset="0"/>
                <a:cs typeface="Segoe UI" pitchFamily="34" charset="0"/>
              </a:rPr>
              <a:t>Sarana dan Prasarana :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51692" y="76200"/>
            <a:ext cx="8792308" cy="785794"/>
          </a:xfrm>
          <a:prstGeom prst="rect">
            <a:avLst/>
          </a:prstGeom>
        </p:spPr>
        <p:txBody>
          <a:bodyPr anchor="ctr"/>
          <a:lstStyle/>
          <a:p>
            <a:pPr eaLnBrk="0" fontAlgn="auto" hangingPunct="0">
              <a:spcAft>
                <a:spcPts val="0"/>
              </a:spcAft>
              <a:defRPr/>
            </a:pPr>
            <a:r>
              <a:rPr lang="en-US"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rPr>
              <a:t>8. ANALISIS POTENSI &amp; PENGEMBANGAN KAWASAN</a:t>
            </a:r>
            <a:endParaRPr lang="id-ID" sz="2800" b="1" cap="all" dirty="0">
              <a:solidFill>
                <a:schemeClr val="tx2">
                  <a:satMod val="200000"/>
                </a:schemeClr>
              </a:solidFill>
              <a:effectLst>
                <a:reflection blurRad="12700" stA="48000" endA="300" endPos="55000" dir="5400000" sy="-90000" algn="bl" rotWithShape="0"/>
              </a:effectLst>
              <a:latin typeface="Segoe UI" pitchFamily="34" charset="0"/>
              <a:ea typeface="+mj-ea"/>
              <a:cs typeface="Segoe UI" pitchFamily="34" charset="0"/>
            </a:endParaRPr>
          </a:p>
        </p:txBody>
      </p:sp>
      <p:graphicFrame>
        <p:nvGraphicFramePr>
          <p:cNvPr id="31807" name="Group 63"/>
          <p:cNvGraphicFramePr>
            <a:graphicFrameLocks noGrp="1"/>
          </p:cNvGraphicFramePr>
          <p:nvPr/>
        </p:nvGraphicFramePr>
        <p:xfrm>
          <a:off x="1043354" y="2193925"/>
          <a:ext cx="6576644" cy="2676526"/>
        </p:xfrm>
        <a:graphic>
          <a:graphicData uri="http://schemas.openxmlformats.org/drawingml/2006/table">
            <a:tbl>
              <a:tblPr/>
              <a:tblGrid>
                <a:gridCol w="1167539"/>
                <a:gridCol w="720475"/>
                <a:gridCol w="1285771"/>
                <a:gridCol w="727865"/>
                <a:gridCol w="812843"/>
                <a:gridCol w="975412"/>
                <a:gridCol w="886739"/>
              </a:tblGrid>
              <a:tr h="50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1"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Variabel</a:t>
                      </a:r>
                      <a:endParaRPr kumimoji="0" lang="en-US" sz="11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1"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Bobot</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1"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Indikator</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1"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Bobot (%)</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1"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Nilai Indikator</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1"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Hasil Penilaian</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i-FI" sz="1100" b="1"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1"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Klasifikasi</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r>
              <a:tr h="500063">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Kondisi Sarana dan Prasarana Dasar</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CEAE3"/>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35</a:t>
                      </a:r>
                      <a:endParaRPr kumimoji="0" lang="en-US" sz="11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Tingkat pelayanan air bersih</a:t>
                      </a:r>
                      <a:endParaRPr kumimoji="0" lang="en-US" sz="11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25</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50</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1.250</a:t>
                      </a: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Kumuh Sedang</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r>
              <a:tr h="333375">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Kondisi sanitasi lingkungan</a:t>
                      </a:r>
                      <a:endParaRPr kumimoji="0" lang="en-US" sz="11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25</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45</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1.125</a:t>
                      </a: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Kumuh Sedang</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r>
              <a:tr h="333375">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Kondisi persampahan</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15</a:t>
                      </a:r>
                      <a:endParaRPr kumimoji="0" lang="en-US" sz="11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25</a:t>
                      </a:r>
                      <a:endParaRPr kumimoji="0" lang="en-US" sz="11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375</a:t>
                      </a: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Kumuh Ringan</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r>
              <a:tr h="333375">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Kondisi saluran air hujan</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10</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70</a:t>
                      </a:r>
                      <a:endParaRPr kumimoji="0" lang="en-US" sz="11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700</a:t>
                      </a: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Kumuh Berat</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r>
              <a:tr h="333375">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Kondisi jalan</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10</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70</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700</a:t>
                      </a: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Kumuh Berat</a:t>
                      </a:r>
                      <a:endParaRPr kumimoji="0" lang="en-US" sz="11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AE3"/>
                    </a:solidFill>
                  </a:tcPr>
                </a:tc>
              </a:tr>
              <a:tr h="333375">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Ruang terbuka</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15</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6,5</a:t>
                      </a:r>
                      <a:endPar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bg1"/>
                          </a:solidFill>
                          <a:effectLst/>
                          <a:latin typeface="Segoe UI" pitchFamily="34" charset="0"/>
                          <a:ea typeface="Times New Roman" pitchFamily="18" charset="0"/>
                          <a:cs typeface="Segoe UI" pitchFamily="34" charset="0"/>
                        </a:rPr>
                        <a:t>97,5</a:t>
                      </a: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CEA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sz="11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Kumuh Sedang</a:t>
                      </a:r>
                      <a:endParaRPr kumimoji="0" lang="en-US" sz="11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endParaRPr>
                    </a:p>
                  </a:txBody>
                  <a:tcPr marL="63305" marR="63305"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CEAE3"/>
                    </a:solidFill>
                  </a:tcPr>
                </a:tc>
              </a:tr>
            </a:tbl>
          </a:graphicData>
        </a:graphic>
      </p:graphicFrame>
      <p:sp>
        <p:nvSpPr>
          <p:cNvPr id="31803" name="Rectangle 3"/>
          <p:cNvSpPr>
            <a:spLocks noChangeArrowheads="1"/>
          </p:cNvSpPr>
          <p:nvPr/>
        </p:nvSpPr>
        <p:spPr bwMode="auto">
          <a:xfrm>
            <a:off x="562708" y="1447800"/>
            <a:ext cx="5838092" cy="600075"/>
          </a:xfrm>
          <a:prstGeom prst="rect">
            <a:avLst/>
          </a:prstGeom>
          <a:noFill/>
          <a:ln w="9525">
            <a:noFill/>
            <a:miter lim="800000"/>
            <a:headEnd/>
            <a:tailEnd/>
          </a:ln>
        </p:spPr>
        <p:txBody>
          <a:bodyPr anchor="ctr">
            <a:spAutoFit/>
          </a:bodyPr>
          <a:lstStyle/>
          <a:p>
            <a:pPr algn="ctr"/>
            <a:r>
              <a:rPr lang="fi-FI" sz="1100">
                <a:latin typeface="Segoe UI" pitchFamily="34" charset="0"/>
                <a:ea typeface="Times New Roman" pitchFamily="18" charset="0"/>
                <a:cs typeface="Segoe UI" pitchFamily="34" charset="0"/>
              </a:rPr>
              <a:t>Tabel</a:t>
            </a:r>
          </a:p>
          <a:p>
            <a:pPr algn="ctr"/>
            <a:r>
              <a:rPr lang="fi-FI" sz="1100">
                <a:latin typeface="Segoe UI" pitchFamily="34" charset="0"/>
                <a:ea typeface="Times New Roman" pitchFamily="18" charset="0"/>
                <a:cs typeface="Segoe UI" pitchFamily="34" charset="0"/>
              </a:rPr>
              <a:t>Penilaian Tingkat Kekumuhan Ditinjau Dari Kondisi Sarana dan Prasarana </a:t>
            </a:r>
          </a:p>
          <a:p>
            <a:pPr algn="ctr"/>
            <a:r>
              <a:rPr lang="fi-FI" sz="1100">
                <a:latin typeface="Segoe UI" pitchFamily="34" charset="0"/>
                <a:ea typeface="Times New Roman" pitchFamily="18" charset="0"/>
                <a:cs typeface="Segoe UI" pitchFamily="34" charset="0"/>
              </a:rPr>
              <a:t>di Kelurahan Semanggi</a:t>
            </a:r>
            <a:endParaRPr lang="en-US" sz="1100">
              <a:latin typeface="Segoe UI" pitchFamily="34" charset="0"/>
              <a:ea typeface="Times New Roman" pitchFamily="18" charset="0"/>
              <a:cs typeface="Segoe UI" pitchFamily="34" charset="0"/>
            </a:endParaRPr>
          </a:p>
        </p:txBody>
      </p:sp>
      <p:sp>
        <p:nvSpPr>
          <p:cNvPr id="31804" name="Rectangle 11"/>
          <p:cNvSpPr>
            <a:spLocks noChangeArrowheads="1"/>
          </p:cNvSpPr>
          <p:nvPr/>
        </p:nvSpPr>
        <p:spPr bwMode="auto">
          <a:xfrm>
            <a:off x="375138" y="1066800"/>
            <a:ext cx="4572000" cy="338138"/>
          </a:xfrm>
          <a:prstGeom prst="rect">
            <a:avLst/>
          </a:prstGeom>
          <a:noFill/>
          <a:ln w="9525">
            <a:noFill/>
            <a:miter lim="800000"/>
            <a:headEnd/>
            <a:tailEnd/>
          </a:ln>
        </p:spPr>
        <p:txBody>
          <a:bodyPr>
            <a:spAutoFit/>
          </a:bodyPr>
          <a:lstStyle/>
          <a:p>
            <a:pPr eaLnBrk="0" hangingPunct="0"/>
            <a:r>
              <a:rPr lang="en-US" sz="1600" b="1">
                <a:latin typeface="Segoe UI" pitchFamily="34" charset="0"/>
              </a:rPr>
              <a:t>A. Analisis Prioritas Peremajaan Kawasan</a:t>
            </a:r>
            <a:endParaRPr lang="en-US" sz="1600">
              <a:latin typeface="Segoe UI" pitchFamily="34" charset="0"/>
            </a:endParaRPr>
          </a:p>
        </p:txBody>
      </p:sp>
      <p:sp>
        <p:nvSpPr>
          <p:cNvPr id="31805" name="Rectangle 12"/>
          <p:cNvSpPr>
            <a:spLocks noChangeArrowheads="1"/>
          </p:cNvSpPr>
          <p:nvPr/>
        </p:nvSpPr>
        <p:spPr bwMode="auto">
          <a:xfrm>
            <a:off x="492369" y="5002213"/>
            <a:ext cx="8018585" cy="1384995"/>
          </a:xfrm>
          <a:prstGeom prst="rect">
            <a:avLst/>
          </a:prstGeom>
          <a:noFill/>
          <a:ln w="9525">
            <a:noFill/>
            <a:miter lim="800000"/>
            <a:headEnd/>
            <a:tailEnd/>
          </a:ln>
        </p:spPr>
        <p:txBody>
          <a:bodyPr>
            <a:spAutoFit/>
          </a:bodyPr>
          <a:lstStyle/>
          <a:p>
            <a:pPr algn="just" eaLnBrk="0" hangingPunct="0"/>
            <a:r>
              <a:rPr lang="id-ID" sz="1400">
                <a:latin typeface="Segoe UI" pitchFamily="34" charset="0"/>
              </a:rPr>
              <a:t>Berdasarkan hasil penilaian terhadap kondisi sarana dan prasarana serta tinjauan terhadap karakteristik kawasan perencanaan dengan didukung oleh statement pemerintah Kota Surakarta mengenai penetapan lokasi prioritas peremajaan maka ditetapkan bahwa kawasan peremajaan kota dalam kegiatan Bantuan Teknis Penyusunan Rencana Peremajaan Kawasan Permukiman Kumuh pada Kawasan </a:t>
            </a:r>
            <a:r>
              <a:rPr lang="fi-FI" sz="1400">
                <a:latin typeface="Segoe UI" pitchFamily="34" charset="0"/>
              </a:rPr>
              <a:t>Kota Surakarta adalah RW I, II, IV, dan RW VI Kelurahan Semanggi Kecamatan Pasar Kliwon. </a:t>
            </a:r>
            <a:endParaRPr lang="en-US" sz="1400">
              <a:latin typeface="Segoe U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descr="PETA ADMIN KEL"/>
          <p:cNvPicPr>
            <a:picLocks noChangeAspect="1" noChangeArrowheads="1"/>
          </p:cNvPicPr>
          <p:nvPr/>
        </p:nvPicPr>
        <p:blipFill>
          <a:blip r:embed="rId2"/>
          <a:srcRect l="11375" t="6802" r="9001" b="2733"/>
          <a:stretch>
            <a:fillRect/>
          </a:stretch>
        </p:blipFill>
        <p:spPr bwMode="auto">
          <a:xfrm>
            <a:off x="93785" y="249238"/>
            <a:ext cx="9003323" cy="629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304800" y="685800"/>
            <a:ext cx="8510471" cy="461665"/>
          </a:xfrm>
          <a:prstGeom prst="rect">
            <a:avLst/>
          </a:prstGeom>
          <a:noFill/>
          <a:ln w="9525">
            <a:noFill/>
            <a:miter lim="800000"/>
            <a:headEnd/>
            <a:tailEnd/>
          </a:ln>
        </p:spPr>
        <p:txBody>
          <a:bodyPr wrap="none" anchor="ctr">
            <a:spAutoFit/>
          </a:bodyPr>
          <a:lstStyle/>
          <a:p>
            <a:pPr algn="just"/>
            <a:r>
              <a:rPr lang="sv-SE" sz="2400" b="1" dirty="0">
                <a:latin typeface="Arial" charset="0"/>
                <a:ea typeface="Times New Roman" pitchFamily="18" charset="0"/>
              </a:rPr>
              <a:t>B. Analisis Peningkatan Mutu Lingkungan Fisik Kawasan</a:t>
            </a:r>
            <a:endParaRPr lang="sv-SE" sz="2400" dirty="0">
              <a:latin typeface="Arial" charset="0"/>
              <a:ea typeface="Times New Roman" pitchFamily="18" charset="0"/>
            </a:endParaRPr>
          </a:p>
        </p:txBody>
      </p:sp>
      <p:graphicFrame>
        <p:nvGraphicFramePr>
          <p:cNvPr id="33921" name="Group 129"/>
          <p:cNvGraphicFramePr>
            <a:graphicFrameLocks noGrp="1"/>
          </p:cNvGraphicFramePr>
          <p:nvPr/>
        </p:nvGraphicFramePr>
        <p:xfrm>
          <a:off x="1957754" y="3529011"/>
          <a:ext cx="6043244" cy="3024189"/>
        </p:xfrm>
        <a:graphic>
          <a:graphicData uri="http://schemas.openxmlformats.org/drawingml/2006/table">
            <a:tbl>
              <a:tblPr/>
              <a:tblGrid>
                <a:gridCol w="1911945"/>
                <a:gridCol w="532345"/>
                <a:gridCol w="551090"/>
                <a:gridCol w="629817"/>
                <a:gridCol w="627943"/>
                <a:gridCol w="629817"/>
                <a:gridCol w="627942"/>
                <a:gridCol w="532345"/>
              </a:tblGrid>
              <a:tr h="2508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bg1"/>
                          </a:solidFill>
                          <a:effectLst/>
                          <a:latin typeface="Arial" charset="0"/>
                          <a:cs typeface="Times New Roman" pitchFamily="18" charset="0"/>
                        </a:rPr>
                        <a:t>Kesesuian</a:t>
                      </a:r>
                      <a:endParaRPr kumimoji="0" lang="en-US" sz="12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bg1"/>
                          </a:solidFill>
                          <a:effectLst/>
                          <a:latin typeface="Arial" charset="0"/>
                          <a:cs typeface="Times New Roman" pitchFamily="18" charset="0"/>
                        </a:rPr>
                        <a:t>Peruntukan Lahan</a:t>
                      </a:r>
                      <a:endParaRPr kumimoji="0" lang="en-US" sz="12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bg1"/>
                          </a:solidFill>
                          <a:effectLst/>
                          <a:latin typeface="Arial" charset="0"/>
                          <a:cs typeface="Times New Roman" pitchFamily="18" charset="0"/>
                        </a:rPr>
                        <a:t>Perkotaan</a:t>
                      </a:r>
                      <a:endParaRPr kumimoji="0" lang="en-US" sz="1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3305" marR="63305"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bg1"/>
                          </a:solidFill>
                          <a:effectLst/>
                          <a:latin typeface="Arial" charset="0"/>
                          <a:cs typeface="Times New Roman" pitchFamily="18" charset="0"/>
                        </a:rPr>
                        <a:t>Kemiringan (%)</a:t>
                      </a:r>
                      <a:endParaRPr kumimoji="0" lang="en-US"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339725">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bg1"/>
                          </a:solidFill>
                          <a:effectLst/>
                          <a:latin typeface="Arial" charset="0"/>
                          <a:cs typeface="Times New Roman" pitchFamily="18" charset="0"/>
                        </a:rPr>
                        <a:t>0-3</a:t>
                      </a:r>
                      <a:endParaRPr kumimoji="0" lang="en-US"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bg1"/>
                          </a:solidFill>
                          <a:effectLst/>
                          <a:latin typeface="Arial" charset="0"/>
                          <a:cs typeface="Times New Roman" pitchFamily="18" charset="0"/>
                        </a:rPr>
                        <a:t>3-5</a:t>
                      </a:r>
                      <a:endParaRPr kumimoji="0" lang="en-US"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bg1"/>
                          </a:solidFill>
                          <a:effectLst/>
                          <a:latin typeface="Arial" charset="0"/>
                          <a:cs typeface="Times New Roman" pitchFamily="18" charset="0"/>
                        </a:rPr>
                        <a:t>5-10</a:t>
                      </a:r>
                      <a:endParaRPr kumimoji="0" lang="en-US"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bg1"/>
                          </a:solidFill>
                          <a:effectLst/>
                          <a:latin typeface="Arial" charset="0"/>
                          <a:cs typeface="Times New Roman" pitchFamily="18" charset="0"/>
                        </a:rPr>
                        <a:t>10-15</a:t>
                      </a:r>
                      <a:endParaRPr kumimoji="0" lang="en-US"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bg1"/>
                          </a:solidFill>
                          <a:effectLst/>
                          <a:latin typeface="Arial" charset="0"/>
                          <a:cs typeface="Times New Roman" pitchFamily="18" charset="0"/>
                        </a:rPr>
                        <a:t>15-30</a:t>
                      </a:r>
                      <a:endParaRPr kumimoji="0" lang="en-US"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bg1"/>
                          </a:solidFill>
                          <a:effectLst/>
                          <a:latin typeface="Arial" charset="0"/>
                          <a:cs typeface="Times New Roman" pitchFamily="18" charset="0"/>
                        </a:rPr>
                        <a:t>30-14</a:t>
                      </a:r>
                      <a:endParaRPr kumimoji="0" lang="en-US"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bg1"/>
                          </a:solidFill>
                          <a:effectLst/>
                          <a:latin typeface="Arial" charset="0"/>
                          <a:cs typeface="Times New Roman" pitchFamily="18" charset="0"/>
                        </a:rPr>
                        <a:t>&gt;40</a:t>
                      </a:r>
                      <a:endParaRPr kumimoji="0" lang="en-US"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212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chemeClr val="bg1"/>
                          </a:solidFill>
                          <a:effectLst/>
                          <a:latin typeface="Arial" charset="0"/>
                          <a:cs typeface="Times New Roman" pitchFamily="18" charset="0"/>
                        </a:rPr>
                        <a:t>RTH dan Rekreasi umum </a:t>
                      </a:r>
                      <a:endParaRPr kumimoji="0" lang="en-US" sz="1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3305" marR="63305"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cs typeface="Times New Roman" pitchFamily="18" charset="0"/>
                        </a:rPr>
                        <a:t>Bangunan Terstruktur</a:t>
                      </a:r>
                      <a:endParaRPr kumimoji="0" lang="en-US"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3305" marR="63305"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225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cs typeface="Times New Roman" pitchFamily="18" charset="0"/>
                        </a:rPr>
                        <a:t>Perkotaan Umum</a:t>
                      </a:r>
                      <a:endParaRPr kumimoji="0" lang="en-US"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3305" marR="63305"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223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cs typeface="Times New Roman" pitchFamily="18" charset="0"/>
                        </a:rPr>
                        <a:t>Perumahan</a:t>
                      </a:r>
                      <a:endParaRPr kumimoji="0" lang="en-US"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3305" marR="63305"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dirty="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220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cs typeface="Times New Roman" pitchFamily="18" charset="0"/>
                        </a:rPr>
                        <a:t>Pusat perdagangan/ Jasa</a:t>
                      </a:r>
                      <a:endParaRPr kumimoji="0" lang="en-US"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3305" marR="63305"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cs typeface="Times New Roman" pitchFamily="18" charset="0"/>
                        </a:rPr>
                        <a:t>Industri</a:t>
                      </a:r>
                      <a:endParaRPr kumimoji="0" lang="en-US"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3305" marR="63305"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223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cs typeface="Times New Roman" pitchFamily="18" charset="0"/>
                        </a:rPr>
                        <a:t>Sistem Septik</a:t>
                      </a:r>
                      <a:endParaRPr kumimoji="0" lang="en-US"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3305" marR="63305"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cs typeface="Times New Roman" pitchFamily="18" charset="0"/>
                        </a:rPr>
                        <a:t>Jalan Umum</a:t>
                      </a:r>
                      <a:endParaRPr kumimoji="0" lang="en-US"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3305" marR="63305"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cs typeface="Times New Roman" pitchFamily="18" charset="0"/>
                        </a:rPr>
                        <a:t>Jalan Raya</a:t>
                      </a:r>
                      <a:endParaRPr kumimoji="0" lang="en-US"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3305" marR="63305"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225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cs typeface="Times New Roman" pitchFamily="18" charset="0"/>
                        </a:rPr>
                        <a:t>Jalan Kereta Api</a:t>
                      </a:r>
                      <a:endParaRPr kumimoji="0" lang="en-US"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3305" marR="63305"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cs typeface="Times New Roman" pitchFamily="18" charset="0"/>
                        </a:rPr>
                        <a:t>Lapangan Terbang</a:t>
                      </a:r>
                      <a:endParaRPr kumimoji="0" lang="en-US" sz="1200" b="0" i="0" u="none" strike="noStrike" cap="none" normalizeH="0" baseline="0" smtClean="0">
                        <a:ln>
                          <a:noFill/>
                        </a:ln>
                        <a:solidFill>
                          <a:schemeClr val="bg1"/>
                        </a:solidFill>
                        <a:effectLst/>
                        <a:latin typeface="Times New Roman" pitchFamily="18" charset="0"/>
                        <a:cs typeface="Times New Roman" pitchFamily="18" charset="0"/>
                      </a:endParaRPr>
                    </a:p>
                  </a:txBody>
                  <a:tcPr marL="63305" marR="63305"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chemeClr val="bg1"/>
                          </a:solidFill>
                          <a:effectLst/>
                          <a:latin typeface="Arial" charset="0"/>
                          <a:ea typeface="Times New Roman" pitchFamily="18" charset="0"/>
                          <a:cs typeface="Arial" charset="0"/>
                          <a:sym typeface="Webdings" pitchFamily="18" charset="2"/>
                        </a:rPr>
                        <a:t></a:t>
                      </a:r>
                      <a:endParaRPr kumimoji="0" lang="en-US" sz="1200" b="0" i="0" u="none" strike="noStrike" cap="none" normalizeH="0" baseline="0" smtClean="0">
                        <a:ln>
                          <a:noFill/>
                        </a:ln>
                        <a:solidFill>
                          <a:schemeClr val="bg1"/>
                        </a:solidFill>
                        <a:effectLst/>
                        <a:latin typeface="Times New Roman" pitchFamily="18" charset="0"/>
                        <a:ea typeface="Times New Roman" pitchFamily="18" charset="0"/>
                        <a:cs typeface="Arial"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dirty="0" smtClean="0">
                        <a:ln>
                          <a:noFill/>
                        </a:ln>
                        <a:solidFill>
                          <a:schemeClr val="bg1"/>
                        </a:solidFill>
                        <a:effectLst/>
                        <a:latin typeface="Arial" charset="0"/>
                        <a:cs typeface="Times New Roman" pitchFamily="18" charset="0"/>
                      </a:endParaRPr>
                    </a:p>
                  </a:txBody>
                  <a:tcPr marL="63305" marR="63305"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
        <p:nvSpPr>
          <p:cNvPr id="33916" name="Rectangle 2"/>
          <p:cNvSpPr>
            <a:spLocks noChangeArrowheads="1"/>
          </p:cNvSpPr>
          <p:nvPr/>
        </p:nvSpPr>
        <p:spPr bwMode="auto">
          <a:xfrm>
            <a:off x="2895600" y="3074313"/>
            <a:ext cx="4450372" cy="430887"/>
          </a:xfrm>
          <a:prstGeom prst="rect">
            <a:avLst/>
          </a:prstGeom>
          <a:noFill/>
          <a:ln w="9525">
            <a:noFill/>
            <a:miter lim="800000"/>
            <a:headEnd/>
            <a:tailEnd/>
          </a:ln>
        </p:spPr>
        <p:txBody>
          <a:bodyPr wrap="square" anchor="ctr">
            <a:spAutoFit/>
          </a:bodyPr>
          <a:lstStyle/>
          <a:p>
            <a:pPr algn="ctr"/>
            <a:r>
              <a:rPr lang="id-ID" sz="1100">
                <a:latin typeface="Arial" charset="0"/>
                <a:ea typeface="Times New Roman" pitchFamily="18" charset="0"/>
              </a:rPr>
              <a:t>Kriteria Peruntukan Lahan Perkotaan</a:t>
            </a:r>
            <a:endParaRPr lang="en-US" sz="1200">
              <a:latin typeface="Arial" charset="0"/>
              <a:ea typeface="Times New Roman" pitchFamily="18" charset="0"/>
            </a:endParaRPr>
          </a:p>
          <a:p>
            <a:pPr algn="ctr" eaLnBrk="0" hangingPunct="0"/>
            <a:r>
              <a:rPr lang="id-ID" sz="1100">
                <a:latin typeface="Arial" charset="0"/>
                <a:ea typeface="Times New Roman" pitchFamily="18" charset="0"/>
              </a:rPr>
              <a:t>Menurut Daftar Kemiringan Lahan Mabbery</a:t>
            </a:r>
            <a:endParaRPr lang="en-US" sz="1200">
              <a:latin typeface="Arial" charset="0"/>
              <a:ea typeface="Times New Roman" pitchFamily="18" charset="0"/>
            </a:endParaRPr>
          </a:p>
        </p:txBody>
      </p:sp>
      <p:sp>
        <p:nvSpPr>
          <p:cNvPr id="33917" name="Rectangle 3"/>
          <p:cNvSpPr>
            <a:spLocks noChangeArrowheads="1"/>
          </p:cNvSpPr>
          <p:nvPr/>
        </p:nvSpPr>
        <p:spPr bwMode="auto">
          <a:xfrm>
            <a:off x="23446" y="2233136"/>
            <a:ext cx="8815753" cy="738664"/>
          </a:xfrm>
          <a:prstGeom prst="rect">
            <a:avLst/>
          </a:prstGeom>
          <a:noFill/>
          <a:ln w="9525">
            <a:noFill/>
            <a:miter lim="800000"/>
            <a:headEnd/>
            <a:tailEnd/>
          </a:ln>
        </p:spPr>
        <p:txBody>
          <a:bodyPr wrap="square" anchor="ctr">
            <a:spAutoFit/>
          </a:bodyPr>
          <a:lstStyle/>
          <a:p>
            <a:pPr indent="457200" algn="just"/>
            <a:r>
              <a:rPr lang="id-ID" sz="1400" dirty="0">
                <a:latin typeface="Segoe UI" pitchFamily="34" charset="0"/>
                <a:ea typeface="Times New Roman" pitchFamily="18" charset="0"/>
                <a:cs typeface="Segoe UI" pitchFamily="34" charset="0"/>
              </a:rPr>
              <a:t>Peruntukkan lahan yang sesuai untuk Kelurahan Se</a:t>
            </a:r>
            <a:r>
              <a:rPr lang="en-US" sz="1400" dirty="0" err="1">
                <a:latin typeface="Segoe UI" pitchFamily="34" charset="0"/>
                <a:ea typeface="Times New Roman" pitchFamily="18" charset="0"/>
                <a:cs typeface="Segoe UI" pitchFamily="34" charset="0"/>
              </a:rPr>
              <a:t>manggi</a:t>
            </a:r>
            <a:r>
              <a:rPr lang="id-ID" sz="1400" dirty="0">
                <a:latin typeface="Segoe UI" pitchFamily="34" charset="0"/>
                <a:ea typeface="Times New Roman" pitchFamily="18" charset="0"/>
                <a:cs typeface="Segoe UI" pitchFamily="34" charset="0"/>
              </a:rPr>
              <a:t> Kecamatan </a:t>
            </a:r>
            <a:r>
              <a:rPr lang="en-US" sz="1400" dirty="0" err="1">
                <a:latin typeface="Segoe UI" pitchFamily="34" charset="0"/>
                <a:ea typeface="Times New Roman" pitchFamily="18" charset="0"/>
                <a:cs typeface="Segoe UI" pitchFamily="34" charset="0"/>
              </a:rPr>
              <a:t>Pasar</a:t>
            </a:r>
            <a:r>
              <a:rPr lang="en-US" sz="1400" dirty="0">
                <a:latin typeface="Segoe UI" pitchFamily="34" charset="0"/>
                <a:ea typeface="Times New Roman" pitchFamily="18" charset="0"/>
                <a:cs typeface="Segoe UI" pitchFamily="34" charset="0"/>
              </a:rPr>
              <a:t> </a:t>
            </a:r>
            <a:r>
              <a:rPr lang="en-US" sz="1400" dirty="0" err="1">
                <a:latin typeface="Segoe UI" pitchFamily="34" charset="0"/>
                <a:ea typeface="Times New Roman" pitchFamily="18" charset="0"/>
                <a:cs typeface="Segoe UI" pitchFamily="34" charset="0"/>
              </a:rPr>
              <a:t>Kliwon</a:t>
            </a:r>
            <a:r>
              <a:rPr lang="id-ID" sz="1400" dirty="0">
                <a:latin typeface="Segoe UI" pitchFamily="34" charset="0"/>
                <a:ea typeface="Times New Roman" pitchFamily="18" charset="0"/>
                <a:cs typeface="Segoe UI" pitchFamily="34" charset="0"/>
              </a:rPr>
              <a:t> menurut Marbery </a:t>
            </a:r>
            <a:endParaRPr lang="en-US" sz="1400" dirty="0">
              <a:latin typeface="Segoe UI" pitchFamily="34" charset="0"/>
              <a:ea typeface="Times New Roman" pitchFamily="18" charset="0"/>
              <a:cs typeface="Segoe UI" pitchFamily="34" charset="0"/>
            </a:endParaRPr>
          </a:p>
          <a:p>
            <a:pPr indent="457200" algn="just"/>
            <a:r>
              <a:rPr lang="id-ID" sz="1400" dirty="0">
                <a:latin typeface="Segoe UI" pitchFamily="34" charset="0"/>
                <a:ea typeface="Times New Roman" pitchFamily="18" charset="0"/>
                <a:cs typeface="Segoe UI" pitchFamily="34" charset="0"/>
              </a:rPr>
              <a:t>terdiri dari : RTH dan Rekreasi umum, Bangunan Terstruktur, Perkotaan Umum dan </a:t>
            </a:r>
            <a:endParaRPr lang="en-US" sz="1400" dirty="0">
              <a:latin typeface="Segoe UI" pitchFamily="34" charset="0"/>
              <a:ea typeface="Times New Roman" pitchFamily="18" charset="0"/>
              <a:cs typeface="Segoe UI" pitchFamily="34" charset="0"/>
            </a:endParaRPr>
          </a:p>
          <a:p>
            <a:pPr indent="457200" algn="just"/>
            <a:r>
              <a:rPr lang="id-ID" sz="1400" dirty="0">
                <a:latin typeface="Segoe UI" pitchFamily="34" charset="0"/>
                <a:ea typeface="Times New Roman" pitchFamily="18" charset="0"/>
                <a:cs typeface="Segoe UI" pitchFamily="34" charset="0"/>
              </a:rPr>
              <a:t>Perumahan. </a:t>
            </a:r>
          </a:p>
        </p:txBody>
      </p:sp>
      <p:sp>
        <p:nvSpPr>
          <p:cNvPr id="33918" name="Rectangle 8"/>
          <p:cNvSpPr>
            <a:spLocks noChangeArrowheads="1"/>
          </p:cNvSpPr>
          <p:nvPr/>
        </p:nvSpPr>
        <p:spPr bwMode="auto">
          <a:xfrm>
            <a:off x="457200" y="1547813"/>
            <a:ext cx="7596554" cy="738187"/>
          </a:xfrm>
          <a:prstGeom prst="rect">
            <a:avLst/>
          </a:prstGeom>
          <a:noFill/>
          <a:ln w="9525">
            <a:noFill/>
            <a:miter lim="800000"/>
            <a:headEnd/>
            <a:tailEnd/>
          </a:ln>
        </p:spPr>
        <p:txBody>
          <a:bodyPr>
            <a:spAutoFit/>
          </a:bodyPr>
          <a:lstStyle/>
          <a:p>
            <a:pPr algn="just" eaLnBrk="0" hangingPunct="0"/>
            <a:r>
              <a:rPr lang="id-ID" sz="1400" dirty="0">
                <a:latin typeface="Segoe UI" pitchFamily="34" charset="0"/>
              </a:rPr>
              <a:t>Karakter tapak pada kawasan peremajaan bersifat homogen mengingat relief kawasan yang bersifat datar dengan rata-rata ketinggian adalah 130 mdpl. Adapun tingkat kelandaian atau kemiringan lahan pada kawasan studi adalah 0-15 %  yang menunjukkan bentuk relief </a:t>
            </a:r>
            <a:r>
              <a:rPr lang="en-US" sz="1400" dirty="0">
                <a:latin typeface="Segoe UI" pitchFamily="34" charset="0"/>
              </a:rPr>
              <a:t> </a:t>
            </a:r>
            <a:r>
              <a:rPr lang="id-ID" sz="1400" dirty="0">
                <a:latin typeface="Segoe UI" pitchFamily="34" charset="0"/>
              </a:rPr>
              <a:t>landai</a:t>
            </a:r>
            <a:endParaRPr lang="en-US" sz="1400" dirty="0">
              <a:latin typeface="Segoe UI" pitchFamily="34" charset="0"/>
            </a:endParaRPr>
          </a:p>
        </p:txBody>
      </p:sp>
      <p:sp>
        <p:nvSpPr>
          <p:cNvPr id="33919" name="Rectangle 9"/>
          <p:cNvSpPr>
            <a:spLocks noChangeArrowheads="1"/>
          </p:cNvSpPr>
          <p:nvPr/>
        </p:nvSpPr>
        <p:spPr bwMode="auto">
          <a:xfrm>
            <a:off x="1875692" y="6535738"/>
            <a:ext cx="4572000" cy="246062"/>
          </a:xfrm>
          <a:prstGeom prst="rect">
            <a:avLst/>
          </a:prstGeom>
          <a:noFill/>
          <a:ln w="9525">
            <a:noFill/>
            <a:miter lim="800000"/>
            <a:headEnd/>
            <a:tailEnd/>
          </a:ln>
        </p:spPr>
        <p:txBody>
          <a:bodyPr>
            <a:spAutoFit/>
          </a:bodyPr>
          <a:lstStyle/>
          <a:p>
            <a:pPr algn="just" eaLnBrk="0" hangingPunct="0"/>
            <a:r>
              <a:rPr lang="id-ID" sz="1000" i="1" dirty="0">
                <a:latin typeface="Segoe UI" pitchFamily="34" charset="0"/>
              </a:rPr>
              <a:t>Sumber : Diolah berdasarkan daftar Mabbery.</a:t>
            </a:r>
            <a:endParaRPr lang="en-US" sz="1000" dirty="0">
              <a:latin typeface="Segoe U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PETA LAHAN KEL"/>
          <p:cNvPicPr>
            <a:picLocks noChangeAspect="1" noChangeArrowheads="1"/>
          </p:cNvPicPr>
          <p:nvPr/>
        </p:nvPicPr>
        <p:blipFill>
          <a:blip r:embed="rId2"/>
          <a:srcRect l="2530" t="5255" r="15268" b="3487"/>
          <a:stretch>
            <a:fillRect/>
          </a:stretch>
        </p:blipFill>
        <p:spPr bwMode="auto">
          <a:xfrm>
            <a:off x="140677" y="533401"/>
            <a:ext cx="8721969" cy="595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262" y="285728"/>
            <a:ext cx="8046452" cy="838200"/>
          </a:xfrm>
        </p:spPr>
        <p:txBody>
          <a:bodyPr/>
          <a:lstStyle/>
          <a:p>
            <a:pPr lvl="1" eaLnBrk="1" hangingPunct="1">
              <a:defRPr/>
            </a:pPr>
            <a:r>
              <a:rPr lang="id-ID" b="1" kern="1200" cap="all" dirty="0">
                <a:solidFill>
                  <a:schemeClr val="tx1"/>
                </a:solidFill>
                <a:effectLst>
                  <a:reflection blurRad="12700" stA="34000" endA="740" endPos="53000" dir="5400000" sy="-100000" algn="bl" rotWithShape="0"/>
                </a:effectLst>
                <a:latin typeface="Segoe UI" pitchFamily="34" charset="0"/>
                <a:ea typeface="+mj-ea"/>
                <a:cs typeface="Segoe UI" pitchFamily="34" charset="0"/>
              </a:rPr>
              <a:t>LATAR BELAKANG</a:t>
            </a:r>
            <a:endParaRPr lang="en-US" b="1" kern="1200" cap="all" dirty="0">
              <a:solidFill>
                <a:schemeClr val="tx1"/>
              </a:solidFill>
              <a:effectLst>
                <a:reflection blurRad="12700" stA="34000" endA="740" endPos="53000" dir="5400000" sy="-100000" algn="bl" rotWithShape="0"/>
              </a:effectLst>
              <a:latin typeface="Segoe UI" pitchFamily="34" charset="0"/>
              <a:ea typeface="+mj-ea"/>
              <a:cs typeface="Segoe UI" pitchFamily="34" charset="0"/>
            </a:endParaRPr>
          </a:p>
        </p:txBody>
      </p:sp>
      <p:sp>
        <p:nvSpPr>
          <p:cNvPr id="11267" name="Content Placeholder 2"/>
          <p:cNvSpPr>
            <a:spLocks noGrp="1"/>
          </p:cNvSpPr>
          <p:nvPr>
            <p:ph idx="1"/>
          </p:nvPr>
        </p:nvSpPr>
        <p:spPr>
          <a:xfrm>
            <a:off x="813289" y="1428750"/>
            <a:ext cx="7772400" cy="5143522"/>
          </a:xfrm>
        </p:spPr>
        <p:txBody>
          <a:bodyPr/>
          <a:lstStyle/>
          <a:p>
            <a:pPr algn="just" eaLnBrk="1" hangingPunct="1">
              <a:buClrTx/>
              <a:buFont typeface="Wingdings" pitchFamily="2" charset="2"/>
              <a:buChar char="v"/>
            </a:pPr>
            <a:r>
              <a:rPr lang="en-US" sz="1900" b="1" dirty="0" smtClean="0">
                <a:solidFill>
                  <a:schemeClr val="tx1"/>
                </a:solidFill>
                <a:latin typeface="Segoe UI" pitchFamily="34" charset="0"/>
                <a:cs typeface="Segoe UI" pitchFamily="34" charset="0"/>
              </a:rPr>
              <a:t>Kota S</a:t>
            </a:r>
            <a:r>
              <a:rPr lang="id-ID" sz="1900" b="1" dirty="0" smtClean="0">
                <a:solidFill>
                  <a:schemeClr val="tx1"/>
                </a:solidFill>
                <a:latin typeface="Segoe UI" pitchFamily="34" charset="0"/>
                <a:cs typeface="Segoe UI" pitchFamily="34" charset="0"/>
              </a:rPr>
              <a:t>urakarta, Pangkalpinang, Jepara, dan Kudus</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mulai</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menunjukkan</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adanya</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kecenderungan</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perkembangan</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dan</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pertumbuhan</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jumlah</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penduduk</a:t>
            </a:r>
            <a:r>
              <a:rPr lang="en-US" sz="1900" b="1" dirty="0" smtClean="0">
                <a:solidFill>
                  <a:schemeClr val="tx1"/>
                </a:solidFill>
                <a:latin typeface="Segoe UI" pitchFamily="34" charset="0"/>
                <a:cs typeface="Segoe UI" pitchFamily="34" charset="0"/>
              </a:rPr>
              <a:t> yang </a:t>
            </a:r>
            <a:r>
              <a:rPr lang="en-US" sz="1900" b="1" dirty="0" err="1" smtClean="0">
                <a:solidFill>
                  <a:schemeClr val="tx1"/>
                </a:solidFill>
                <a:latin typeface="Segoe UI" pitchFamily="34" charset="0"/>
                <a:cs typeface="Segoe UI" pitchFamily="34" charset="0"/>
              </a:rPr>
              <a:t>cukup</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pesat</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Dengan</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adanya</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perkembangan</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dan</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pertumbuhan</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penduduk</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tersebut</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maka</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kebutuhan</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akan</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lahan</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bagi</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permukiman</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juga</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meningkat</a:t>
            </a:r>
            <a:r>
              <a:rPr lang="en-US" sz="1900" b="1" dirty="0" smtClean="0">
                <a:solidFill>
                  <a:schemeClr val="tx1"/>
                </a:solidFill>
                <a:latin typeface="Segoe UI" pitchFamily="34" charset="0"/>
                <a:cs typeface="Segoe UI" pitchFamily="34" charset="0"/>
              </a:rPr>
              <a:t>.</a:t>
            </a:r>
          </a:p>
          <a:p>
            <a:pPr algn="just" eaLnBrk="1" hangingPunct="1">
              <a:buClrTx/>
              <a:buFont typeface="Wingdings 2" pitchFamily="18" charset="2"/>
              <a:buNone/>
            </a:pPr>
            <a:endParaRPr lang="en-US" sz="1900" b="1" dirty="0" smtClean="0">
              <a:solidFill>
                <a:schemeClr val="tx1"/>
              </a:solidFill>
              <a:latin typeface="Segoe UI" pitchFamily="34" charset="0"/>
              <a:cs typeface="Segoe UI" pitchFamily="34" charset="0"/>
            </a:endParaRPr>
          </a:p>
          <a:p>
            <a:pPr algn="just" eaLnBrk="1" hangingPunct="1">
              <a:buClrTx/>
              <a:buFont typeface="Wingdings" pitchFamily="2" charset="2"/>
              <a:buChar char="v"/>
            </a:pPr>
            <a:r>
              <a:rPr lang="en-US" sz="1900" b="1" dirty="0" err="1" smtClean="0">
                <a:solidFill>
                  <a:schemeClr val="tx1"/>
                </a:solidFill>
                <a:latin typeface="Segoe UI" pitchFamily="34" charset="0"/>
                <a:cs typeface="Segoe UI" pitchFamily="34" charset="0"/>
              </a:rPr>
              <a:t>Urbanisasi</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terus</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berlangsung</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dan</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kebutuhan</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masyarakat</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akan</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perumahan</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meningkat</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diluar</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kemampuan</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pemerintah</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sementara</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tingkat</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ekonomi</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kaum</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urbanis</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sangat</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terbatas</a:t>
            </a:r>
            <a:r>
              <a:rPr lang="en-US" sz="1900" b="1" dirty="0" smtClean="0">
                <a:solidFill>
                  <a:schemeClr val="tx1"/>
                </a:solidFill>
                <a:latin typeface="Segoe UI" pitchFamily="34" charset="0"/>
                <a:cs typeface="Segoe UI" pitchFamily="34" charset="0"/>
              </a:rPr>
              <a:t>.</a:t>
            </a:r>
          </a:p>
          <a:p>
            <a:pPr algn="just" eaLnBrk="1" hangingPunct="1">
              <a:buClrTx/>
              <a:buFont typeface="Wingdings 2" pitchFamily="18" charset="2"/>
              <a:buNone/>
            </a:pPr>
            <a:endParaRPr lang="en-US" sz="1900" b="1" dirty="0" smtClean="0">
              <a:solidFill>
                <a:schemeClr val="tx1"/>
              </a:solidFill>
              <a:latin typeface="Segoe UI" pitchFamily="34" charset="0"/>
              <a:cs typeface="Segoe UI" pitchFamily="34" charset="0"/>
            </a:endParaRPr>
          </a:p>
          <a:p>
            <a:pPr algn="just" eaLnBrk="1" hangingPunct="1">
              <a:buClrTx/>
              <a:buFont typeface="Wingdings" pitchFamily="2" charset="2"/>
              <a:buChar char="v"/>
            </a:pPr>
            <a:r>
              <a:rPr lang="en-US" sz="1900" b="1" dirty="0" err="1" smtClean="0">
                <a:solidFill>
                  <a:schemeClr val="tx1"/>
                </a:solidFill>
                <a:latin typeface="Segoe UI" pitchFamily="34" charset="0"/>
                <a:cs typeface="Segoe UI" pitchFamily="34" charset="0"/>
              </a:rPr>
              <a:t>Timbulnya</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perumahan-perumahan</a:t>
            </a:r>
            <a:r>
              <a:rPr lang="en-US" sz="1900" b="1" dirty="0" smtClean="0">
                <a:solidFill>
                  <a:schemeClr val="tx1"/>
                </a:solidFill>
                <a:latin typeface="Segoe UI" pitchFamily="34" charset="0"/>
                <a:cs typeface="Segoe UI" pitchFamily="34" charset="0"/>
              </a:rPr>
              <a:t> liar yang </a:t>
            </a:r>
            <a:r>
              <a:rPr lang="en-US" sz="1900" b="1" dirty="0" err="1" smtClean="0">
                <a:solidFill>
                  <a:schemeClr val="tx1"/>
                </a:solidFill>
                <a:latin typeface="Segoe UI" pitchFamily="34" charset="0"/>
                <a:cs typeface="Segoe UI" pitchFamily="34" charset="0"/>
              </a:rPr>
              <a:t>pada</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umumnya</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berkembang</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di</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sekitar</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daerah</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perdagangan</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di</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sepanjang</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jalur</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hijau</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sekitar</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sungai</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dan</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lahan-lahan</a:t>
            </a:r>
            <a:r>
              <a:rPr lang="en-US" sz="1900" b="1" dirty="0" smtClean="0">
                <a:solidFill>
                  <a:schemeClr val="tx1"/>
                </a:solidFill>
                <a:latin typeface="Segoe UI" pitchFamily="34" charset="0"/>
                <a:cs typeface="Segoe UI" pitchFamily="34" charset="0"/>
              </a:rPr>
              <a:t> </a:t>
            </a:r>
            <a:r>
              <a:rPr lang="en-US" sz="1900" b="1" dirty="0" err="1" smtClean="0">
                <a:solidFill>
                  <a:schemeClr val="tx1"/>
                </a:solidFill>
                <a:latin typeface="Segoe UI" pitchFamily="34" charset="0"/>
                <a:cs typeface="Segoe UI" pitchFamily="34" charset="0"/>
              </a:rPr>
              <a:t>kosong</a:t>
            </a:r>
            <a:r>
              <a:rPr lang="en-US" sz="1900" b="1" dirty="0" smtClean="0">
                <a:solidFill>
                  <a:schemeClr val="tx1"/>
                </a:solidFill>
                <a:latin typeface="Segoe UI" pitchFamily="34" charset="0"/>
                <a:cs typeface="Segoe UI" pitchFamily="34" charset="0"/>
              </a:rPr>
              <a:t> yang </a:t>
            </a:r>
            <a:r>
              <a:rPr lang="en-US" sz="1900" b="1" dirty="0" err="1" smtClean="0">
                <a:solidFill>
                  <a:schemeClr val="tx1"/>
                </a:solidFill>
                <a:latin typeface="Segoe UI" pitchFamily="34" charset="0"/>
                <a:cs typeface="Segoe UI" pitchFamily="34" charset="0"/>
              </a:rPr>
              <a:t>ada</a:t>
            </a:r>
            <a:r>
              <a:rPr lang="en-US" sz="1900" b="1" dirty="0" smtClean="0">
                <a:solidFill>
                  <a:schemeClr val="tx1"/>
                </a:solidFill>
                <a:latin typeface="Segoe UI" pitchFamily="34" charset="0"/>
                <a:cs typeface="Segoe UI" pitchFamily="34" charset="0"/>
              </a:rPr>
              <a:t>.</a:t>
            </a:r>
            <a:endParaRPr lang="id-ID" sz="1900" b="1" dirty="0" smtClean="0">
              <a:solidFill>
                <a:schemeClr val="tx1"/>
              </a:solidFill>
              <a:latin typeface="Segoe UI" pitchFamily="34" charset="0"/>
              <a:cs typeface="Segoe UI" pitchFamily="34" charset="0"/>
            </a:endParaRPr>
          </a:p>
          <a:p>
            <a:pPr algn="just" eaLnBrk="1" hangingPunct="1">
              <a:buClrTx/>
              <a:buFont typeface="Wingdings" pitchFamily="2" charset="2"/>
              <a:buChar char="v"/>
            </a:pPr>
            <a:endParaRPr lang="id-ID" sz="1900" b="1" dirty="0" smtClean="0">
              <a:solidFill>
                <a:schemeClr val="tx1"/>
              </a:solidFill>
              <a:latin typeface="Segoe UI" pitchFamily="34" charset="0"/>
              <a:cs typeface="Segoe UI" pitchFamily="34" charset="0"/>
            </a:endParaRPr>
          </a:p>
          <a:p>
            <a:pPr algn="just" eaLnBrk="1" hangingPunct="1">
              <a:buClrTx/>
              <a:buFont typeface="Wingdings" pitchFamily="2" charset="2"/>
              <a:buChar char="v"/>
            </a:pPr>
            <a:r>
              <a:rPr lang="id-ID" sz="1900" b="1" dirty="0" smtClean="0">
                <a:solidFill>
                  <a:schemeClr val="tx1"/>
                </a:solidFill>
                <a:latin typeface="Segoe UI" pitchFamily="34" charset="0"/>
                <a:cs typeface="Segoe UI" pitchFamily="34" charset="0"/>
              </a:rPr>
              <a:t>Disisi lain banyak kawasan permukiman kumuh mempunyai potensi yang belum tergali dan terkelola secara baik</a:t>
            </a:r>
            <a:endParaRPr lang="en-US" sz="1900" b="1" dirty="0" smtClean="0">
              <a:solidFill>
                <a:schemeClr val="tx1"/>
              </a:solidFill>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ChangeArrowheads="1"/>
          </p:cNvSpPr>
          <p:nvPr/>
        </p:nvSpPr>
        <p:spPr bwMode="auto">
          <a:xfrm>
            <a:off x="281354" y="609600"/>
            <a:ext cx="7338646" cy="461665"/>
          </a:xfrm>
          <a:prstGeom prst="rect">
            <a:avLst/>
          </a:prstGeom>
          <a:noFill/>
          <a:ln w="9525">
            <a:noFill/>
            <a:miter lim="800000"/>
            <a:headEnd/>
            <a:tailEnd/>
          </a:ln>
        </p:spPr>
        <p:txBody>
          <a:bodyPr wrap="square">
            <a:spAutoFit/>
          </a:bodyPr>
          <a:lstStyle/>
          <a:p>
            <a:pPr eaLnBrk="0" hangingPunct="0"/>
            <a:r>
              <a:rPr lang="en-US" sz="2400" b="1" dirty="0">
                <a:latin typeface="Arial" charset="0"/>
              </a:rPr>
              <a:t>C. </a:t>
            </a:r>
            <a:r>
              <a:rPr lang="en-US" sz="2400" b="1" dirty="0" err="1">
                <a:latin typeface="Arial" charset="0"/>
              </a:rPr>
              <a:t>Analisis</a:t>
            </a:r>
            <a:r>
              <a:rPr lang="en-US" sz="2400" b="1" dirty="0">
                <a:latin typeface="Arial" charset="0"/>
              </a:rPr>
              <a:t> </a:t>
            </a:r>
            <a:r>
              <a:rPr lang="en-US" sz="2400" b="1" dirty="0" err="1">
                <a:latin typeface="Arial" charset="0"/>
              </a:rPr>
              <a:t>Pola</a:t>
            </a:r>
            <a:r>
              <a:rPr lang="en-US" sz="2400" b="1" dirty="0">
                <a:latin typeface="Arial" charset="0"/>
              </a:rPr>
              <a:t> </a:t>
            </a:r>
            <a:r>
              <a:rPr lang="en-US" sz="2400" b="1" dirty="0" err="1">
                <a:latin typeface="Arial" charset="0"/>
              </a:rPr>
              <a:t>Peraturan</a:t>
            </a:r>
            <a:r>
              <a:rPr lang="en-US" sz="2400" b="1" dirty="0">
                <a:latin typeface="Arial" charset="0"/>
              </a:rPr>
              <a:t> </a:t>
            </a:r>
            <a:r>
              <a:rPr lang="en-US" sz="2400" b="1" dirty="0" err="1">
                <a:latin typeface="Arial" charset="0"/>
              </a:rPr>
              <a:t>Pengelolaan</a:t>
            </a:r>
            <a:r>
              <a:rPr lang="en-US" sz="2400" b="1" dirty="0">
                <a:latin typeface="Arial" charset="0"/>
              </a:rPr>
              <a:t> </a:t>
            </a:r>
            <a:r>
              <a:rPr lang="en-US" sz="2400" b="1" dirty="0" err="1">
                <a:latin typeface="Arial" charset="0"/>
              </a:rPr>
              <a:t>Kawasan</a:t>
            </a:r>
            <a:endParaRPr lang="en-US" sz="2400" dirty="0">
              <a:latin typeface="Arial" charset="0"/>
            </a:endParaRPr>
          </a:p>
        </p:txBody>
      </p:sp>
      <p:sp>
        <p:nvSpPr>
          <p:cNvPr id="35843" name="Rectangle 8"/>
          <p:cNvSpPr>
            <a:spLocks noChangeArrowheads="1"/>
          </p:cNvSpPr>
          <p:nvPr/>
        </p:nvSpPr>
        <p:spPr bwMode="auto">
          <a:xfrm>
            <a:off x="545123" y="1533525"/>
            <a:ext cx="8370277" cy="523875"/>
          </a:xfrm>
          <a:prstGeom prst="rect">
            <a:avLst/>
          </a:prstGeom>
          <a:noFill/>
          <a:ln w="9525">
            <a:noFill/>
            <a:miter lim="800000"/>
            <a:headEnd/>
            <a:tailEnd/>
          </a:ln>
        </p:spPr>
        <p:txBody>
          <a:bodyPr>
            <a:spAutoFit/>
          </a:bodyPr>
          <a:lstStyle/>
          <a:p>
            <a:pPr algn="just" eaLnBrk="0" hangingPunct="0"/>
            <a:r>
              <a:rPr lang="en-US" sz="1400" dirty="0">
                <a:latin typeface="Arial" charset="0"/>
              </a:rPr>
              <a:t>D</a:t>
            </a:r>
            <a:r>
              <a:rPr lang="id-ID" sz="1400" dirty="0">
                <a:latin typeface="Arial" charset="0"/>
              </a:rPr>
              <a:t>alam pengembangan pola pemanfaatan ruang di Kota Surakarta, menggunakan pota atau konsep yang sesuai dengan karakristiknya, yaitu dengan menggunakan 2 (dua) konsep pendekatan, yaitu </a:t>
            </a:r>
            <a:endParaRPr lang="en-US" sz="1400" dirty="0">
              <a:latin typeface="Arial" charset="0"/>
            </a:endParaRPr>
          </a:p>
        </p:txBody>
      </p:sp>
      <p:sp>
        <p:nvSpPr>
          <p:cNvPr id="35844" name="Rectangle 9"/>
          <p:cNvSpPr>
            <a:spLocks noChangeArrowheads="1"/>
          </p:cNvSpPr>
          <p:nvPr/>
        </p:nvSpPr>
        <p:spPr bwMode="auto">
          <a:xfrm>
            <a:off x="381000" y="2054423"/>
            <a:ext cx="2534668" cy="307777"/>
          </a:xfrm>
          <a:prstGeom prst="rect">
            <a:avLst/>
          </a:prstGeom>
          <a:noFill/>
          <a:ln w="9525">
            <a:noFill/>
            <a:miter lim="800000"/>
            <a:headEnd/>
            <a:tailEnd/>
          </a:ln>
        </p:spPr>
        <p:txBody>
          <a:bodyPr wrap="none">
            <a:spAutoFit/>
          </a:bodyPr>
          <a:lstStyle/>
          <a:p>
            <a:pPr eaLnBrk="0" hangingPunct="0"/>
            <a:r>
              <a:rPr lang="en-US" sz="1400" dirty="0">
                <a:latin typeface="Arial" charset="0"/>
              </a:rPr>
              <a:t>1. </a:t>
            </a:r>
            <a:r>
              <a:rPr lang="id-ID" sz="1400" dirty="0">
                <a:latin typeface="Arial" charset="0"/>
              </a:rPr>
              <a:t>Konsep </a:t>
            </a:r>
            <a:r>
              <a:rPr lang="id-ID" sz="1400" i="1" dirty="0">
                <a:latin typeface="Arial" charset="0"/>
              </a:rPr>
              <a:t>Mix Used Planning</a:t>
            </a:r>
            <a:endParaRPr lang="en-US" sz="1400" dirty="0">
              <a:latin typeface="Arial" charset="0"/>
            </a:endParaRPr>
          </a:p>
        </p:txBody>
      </p:sp>
      <p:sp>
        <p:nvSpPr>
          <p:cNvPr id="35845" name="Rectangle 4"/>
          <p:cNvSpPr>
            <a:spLocks noChangeArrowheads="1"/>
          </p:cNvSpPr>
          <p:nvPr/>
        </p:nvSpPr>
        <p:spPr bwMode="auto">
          <a:xfrm>
            <a:off x="609600" y="2372380"/>
            <a:ext cx="7836889" cy="523220"/>
          </a:xfrm>
          <a:prstGeom prst="rect">
            <a:avLst/>
          </a:prstGeom>
          <a:noFill/>
          <a:ln w="9525">
            <a:noFill/>
            <a:miter lim="800000"/>
            <a:headEnd/>
            <a:tailEnd/>
          </a:ln>
        </p:spPr>
        <p:txBody>
          <a:bodyPr wrap="none" anchor="ctr">
            <a:spAutoFit/>
          </a:bodyPr>
          <a:lstStyle/>
          <a:p>
            <a:pPr algn="just"/>
            <a:r>
              <a:rPr lang="id-ID" sz="1400" dirty="0">
                <a:latin typeface="Arial" charset="0"/>
                <a:ea typeface="Times New Roman" pitchFamily="18" charset="0"/>
              </a:rPr>
              <a:t>Yaitu konsep rencana tata guna tanah yang menetapkan adanya beberapa daerah yang bersifat </a:t>
            </a:r>
            <a:endParaRPr lang="en-US" sz="1400" dirty="0">
              <a:latin typeface="Arial" charset="0"/>
              <a:ea typeface="Times New Roman" pitchFamily="18" charset="0"/>
            </a:endParaRPr>
          </a:p>
          <a:p>
            <a:pPr algn="just"/>
            <a:r>
              <a:rPr lang="id-ID" sz="1400" dirty="0">
                <a:latin typeface="Arial" charset="0"/>
                <a:ea typeface="Times New Roman" pitchFamily="18" charset="0"/>
              </a:rPr>
              <a:t>campuran bagi beberapa jenis kegiatan yang saling menunjang.</a:t>
            </a:r>
          </a:p>
        </p:txBody>
      </p:sp>
      <p:sp>
        <p:nvSpPr>
          <p:cNvPr id="35846" name="Rectangle 1"/>
          <p:cNvSpPr>
            <a:spLocks noChangeArrowheads="1"/>
          </p:cNvSpPr>
          <p:nvPr/>
        </p:nvSpPr>
        <p:spPr bwMode="auto">
          <a:xfrm>
            <a:off x="422031" y="2968823"/>
            <a:ext cx="2386744" cy="307777"/>
          </a:xfrm>
          <a:prstGeom prst="rect">
            <a:avLst/>
          </a:prstGeom>
          <a:noFill/>
          <a:ln w="9525">
            <a:noFill/>
            <a:miter lim="800000"/>
            <a:headEnd/>
            <a:tailEnd/>
          </a:ln>
        </p:spPr>
        <p:txBody>
          <a:bodyPr wrap="none" anchor="ctr">
            <a:spAutoFit/>
          </a:bodyPr>
          <a:lstStyle/>
          <a:p>
            <a:pPr algn="just"/>
            <a:r>
              <a:rPr lang="en-US" sz="1400" dirty="0">
                <a:latin typeface="Arial" charset="0"/>
                <a:ea typeface="Times New Roman" pitchFamily="18" charset="0"/>
              </a:rPr>
              <a:t>2. </a:t>
            </a:r>
            <a:r>
              <a:rPr lang="id-ID" sz="1400" dirty="0">
                <a:latin typeface="Arial" charset="0"/>
                <a:ea typeface="Times New Roman" pitchFamily="18" charset="0"/>
              </a:rPr>
              <a:t>Konsep </a:t>
            </a:r>
            <a:r>
              <a:rPr lang="id-ID" sz="1400" i="1" dirty="0">
                <a:latin typeface="Arial" charset="0"/>
                <a:ea typeface="Times New Roman" pitchFamily="18" charset="0"/>
              </a:rPr>
              <a:t>Flexible Tanning</a:t>
            </a:r>
            <a:r>
              <a:rPr lang="id-ID" sz="1400" i="1" dirty="0">
                <a:solidFill>
                  <a:srgbClr val="000000"/>
                </a:solidFill>
                <a:latin typeface="Arial" charset="0"/>
                <a:ea typeface="Times New Roman" pitchFamily="18" charset="0"/>
              </a:rPr>
              <a:t>.</a:t>
            </a:r>
            <a:endParaRPr lang="id-ID" sz="1400" dirty="0">
              <a:latin typeface="Arial" charset="0"/>
              <a:ea typeface="Times New Roman" pitchFamily="18" charset="0"/>
            </a:endParaRPr>
          </a:p>
        </p:txBody>
      </p:sp>
      <p:sp>
        <p:nvSpPr>
          <p:cNvPr id="35847" name="Rectangle 2"/>
          <p:cNvSpPr>
            <a:spLocks noChangeArrowheads="1"/>
          </p:cNvSpPr>
          <p:nvPr/>
        </p:nvSpPr>
        <p:spPr bwMode="auto">
          <a:xfrm>
            <a:off x="603739" y="3223736"/>
            <a:ext cx="8198078" cy="738664"/>
          </a:xfrm>
          <a:prstGeom prst="rect">
            <a:avLst/>
          </a:prstGeom>
          <a:noFill/>
          <a:ln w="9525">
            <a:noFill/>
            <a:miter lim="800000"/>
            <a:headEnd/>
            <a:tailEnd/>
          </a:ln>
        </p:spPr>
        <p:txBody>
          <a:bodyPr wrap="none" anchor="ctr">
            <a:spAutoFit/>
          </a:bodyPr>
          <a:lstStyle/>
          <a:p>
            <a:pPr algn="just"/>
            <a:r>
              <a:rPr lang="id-ID" sz="1400" dirty="0">
                <a:latin typeface="Arial" charset="0"/>
                <a:ea typeface="Times New Roman" pitchFamily="18" charset="0"/>
              </a:rPr>
              <a:t>Yaitu konsep tata guna tanah yang memberikan toleransi bercampumya kegiatan lain pada daerah </a:t>
            </a:r>
            <a:endParaRPr lang="en-US" sz="1400" dirty="0">
              <a:latin typeface="Arial" charset="0"/>
              <a:ea typeface="Times New Roman" pitchFamily="18" charset="0"/>
            </a:endParaRPr>
          </a:p>
          <a:p>
            <a:pPr algn="just"/>
            <a:r>
              <a:rPr lang="id-ID" sz="1400" dirty="0">
                <a:latin typeface="Arial" charset="0"/>
                <a:ea typeface="Times New Roman" pitchFamily="18" charset="0"/>
              </a:rPr>
              <a:t>peruntukan tertentu, dengan catatan kegiatan lain tersebut tidak boleh mengganggu kegiatan utama, </a:t>
            </a:r>
            <a:endParaRPr lang="en-US" sz="1400" dirty="0">
              <a:latin typeface="Arial" charset="0"/>
              <a:ea typeface="Times New Roman" pitchFamily="18" charset="0"/>
            </a:endParaRPr>
          </a:p>
          <a:p>
            <a:pPr algn="just"/>
            <a:r>
              <a:rPr lang="id-ID" sz="1400" dirty="0">
                <a:latin typeface="Arial" charset="0"/>
                <a:ea typeface="Times New Roman" pitchFamily="18" charset="0"/>
              </a:rPr>
              <a:t>dan bahkan saling menunjang.</a:t>
            </a:r>
          </a:p>
        </p:txBody>
      </p:sp>
      <p:graphicFrame>
        <p:nvGraphicFramePr>
          <p:cNvPr id="11" name="Table 10"/>
          <p:cNvGraphicFramePr>
            <a:graphicFrameLocks noGrp="1"/>
          </p:cNvGraphicFramePr>
          <p:nvPr/>
        </p:nvGraphicFramePr>
        <p:xfrm>
          <a:off x="422031" y="4572001"/>
          <a:ext cx="6307021" cy="1809929"/>
        </p:xfrm>
        <a:graphic>
          <a:graphicData uri="http://schemas.openxmlformats.org/drawingml/2006/table">
            <a:tbl>
              <a:tblPr/>
              <a:tblGrid>
                <a:gridCol w="1345883"/>
                <a:gridCol w="1518228"/>
                <a:gridCol w="1345883"/>
                <a:gridCol w="1345883"/>
                <a:gridCol w="751144"/>
              </a:tblGrid>
              <a:tr h="349058">
                <a:tc>
                  <a:txBody>
                    <a:bodyPr/>
                    <a:lstStyle/>
                    <a:p>
                      <a:pPr marL="0" marR="0" algn="ctr">
                        <a:spcBef>
                          <a:spcPts val="150"/>
                        </a:spcBef>
                        <a:spcAft>
                          <a:spcPts val="0"/>
                        </a:spcAft>
                      </a:pPr>
                      <a:r>
                        <a:rPr lang="id-ID" sz="900" b="1" dirty="0">
                          <a:solidFill>
                            <a:schemeClr val="bg1"/>
                          </a:solidFill>
                          <a:latin typeface="Segoe UI" pitchFamily="34" charset="0"/>
                          <a:ea typeface="Times New Roman"/>
                          <a:cs typeface="Segoe UI" pitchFamily="34" charset="0"/>
                        </a:rPr>
                        <a:t>Jenis Tanah</a:t>
                      </a:r>
                      <a:endParaRPr lang="en-US" sz="900" dirty="0">
                        <a:solidFill>
                          <a:schemeClr val="bg1"/>
                        </a:solidFill>
                        <a:latin typeface="Segoe UI" pitchFamily="34" charset="0"/>
                        <a:ea typeface="Times New Roman"/>
                        <a:cs typeface="Segoe UI" pitchFamily="34" charset="0"/>
                      </a:endParaRPr>
                    </a:p>
                  </a:txBody>
                  <a:tcPr marL="51996" marR="51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150"/>
                        </a:spcBef>
                        <a:spcAft>
                          <a:spcPts val="0"/>
                        </a:spcAft>
                      </a:pPr>
                      <a:r>
                        <a:rPr lang="id-ID" sz="900" b="1">
                          <a:solidFill>
                            <a:schemeClr val="bg1"/>
                          </a:solidFill>
                          <a:latin typeface="Segoe UI" pitchFamily="34" charset="0"/>
                          <a:ea typeface="Times New Roman"/>
                          <a:cs typeface="Segoe UI" pitchFamily="34" charset="0"/>
                        </a:rPr>
                        <a:t>Karakteristik</a:t>
                      </a:r>
                      <a:endParaRPr lang="en-US" sz="900">
                        <a:solidFill>
                          <a:schemeClr val="bg1"/>
                        </a:solidFill>
                        <a:latin typeface="Segoe UI" pitchFamily="34" charset="0"/>
                        <a:ea typeface="Times New Roman"/>
                        <a:cs typeface="Segoe UI" pitchFamily="34" charset="0"/>
                      </a:endParaRPr>
                    </a:p>
                  </a:txBody>
                  <a:tcPr marL="51996" marR="51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150"/>
                        </a:spcBef>
                        <a:spcAft>
                          <a:spcPts val="0"/>
                        </a:spcAft>
                      </a:pPr>
                      <a:r>
                        <a:rPr lang="id-ID" sz="900" b="1" dirty="0">
                          <a:solidFill>
                            <a:schemeClr val="bg1"/>
                          </a:solidFill>
                          <a:latin typeface="Segoe UI" pitchFamily="34" charset="0"/>
                          <a:ea typeface="Times New Roman"/>
                          <a:cs typeface="Segoe UI" pitchFamily="34" charset="0"/>
                        </a:rPr>
                        <a:t>Kawasan Fungsi </a:t>
                      </a:r>
                      <a:endParaRPr lang="en-US" sz="900" dirty="0">
                        <a:solidFill>
                          <a:schemeClr val="bg1"/>
                        </a:solidFill>
                        <a:latin typeface="Segoe UI" pitchFamily="34" charset="0"/>
                        <a:ea typeface="Times New Roman"/>
                        <a:cs typeface="Segoe UI" pitchFamily="34" charset="0"/>
                      </a:endParaRPr>
                    </a:p>
                  </a:txBody>
                  <a:tcPr marL="51996" marR="51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150"/>
                        </a:spcBef>
                        <a:spcAft>
                          <a:spcPts val="0"/>
                        </a:spcAft>
                      </a:pPr>
                      <a:r>
                        <a:rPr lang="id-ID" sz="900" b="1">
                          <a:solidFill>
                            <a:schemeClr val="bg1"/>
                          </a:solidFill>
                          <a:latin typeface="Segoe UI" pitchFamily="34" charset="0"/>
                          <a:ea typeface="Times New Roman"/>
                          <a:cs typeface="Segoe UI" pitchFamily="34" charset="0"/>
                        </a:rPr>
                        <a:t>Peruntukan ruang</a:t>
                      </a:r>
                      <a:endParaRPr lang="en-US" sz="900">
                        <a:solidFill>
                          <a:schemeClr val="bg1"/>
                        </a:solidFill>
                        <a:latin typeface="Segoe UI" pitchFamily="34" charset="0"/>
                        <a:ea typeface="Times New Roman"/>
                        <a:cs typeface="Segoe UI" pitchFamily="34" charset="0"/>
                      </a:endParaRPr>
                    </a:p>
                  </a:txBody>
                  <a:tcPr marL="51996" marR="51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150"/>
                        </a:spcBef>
                        <a:spcAft>
                          <a:spcPts val="0"/>
                        </a:spcAft>
                      </a:pPr>
                      <a:r>
                        <a:rPr lang="id-ID" sz="900" b="1">
                          <a:solidFill>
                            <a:schemeClr val="bg1"/>
                          </a:solidFill>
                          <a:latin typeface="Segoe UI" pitchFamily="34" charset="0"/>
                          <a:ea typeface="Times New Roman"/>
                          <a:cs typeface="Segoe UI" pitchFamily="34" charset="0"/>
                        </a:rPr>
                        <a:t>Kemiringan Lereng</a:t>
                      </a:r>
                      <a:endParaRPr lang="en-US" sz="900">
                        <a:solidFill>
                          <a:schemeClr val="bg1"/>
                        </a:solidFill>
                        <a:latin typeface="Segoe UI" pitchFamily="34" charset="0"/>
                        <a:ea typeface="Times New Roman"/>
                        <a:cs typeface="Segoe UI" pitchFamily="34" charset="0"/>
                      </a:endParaRPr>
                    </a:p>
                  </a:txBody>
                  <a:tcPr marL="51996" marR="51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74529">
                <a:tc rowSpan="4">
                  <a:txBody>
                    <a:bodyPr/>
                    <a:lstStyle/>
                    <a:p>
                      <a:pPr marL="0" marR="0">
                        <a:spcBef>
                          <a:spcPts val="150"/>
                        </a:spcBef>
                        <a:spcAft>
                          <a:spcPts val="0"/>
                        </a:spcAft>
                      </a:pPr>
                      <a:r>
                        <a:rPr lang="id-ID" sz="900" dirty="0">
                          <a:solidFill>
                            <a:schemeClr val="bg1"/>
                          </a:solidFill>
                          <a:latin typeface="Segoe UI" pitchFamily="34" charset="0"/>
                          <a:ea typeface="Times New Roman"/>
                          <a:cs typeface="Segoe UI" pitchFamily="34" charset="0"/>
                        </a:rPr>
                        <a:t>Kompleks Regosol Kelabu &amp; Litosol</a:t>
                      </a:r>
                      <a:endParaRPr lang="en-US" sz="900" dirty="0">
                        <a:solidFill>
                          <a:schemeClr val="bg1"/>
                        </a:solidFill>
                        <a:latin typeface="Segoe UI" pitchFamily="34" charset="0"/>
                        <a:ea typeface="Times New Roman"/>
                        <a:cs typeface="Segoe UI" pitchFamily="34" charset="0"/>
                      </a:endParaRPr>
                    </a:p>
                  </a:txBody>
                  <a:tcPr marL="51996" marR="51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4">
                  <a:txBody>
                    <a:bodyPr/>
                    <a:lstStyle/>
                    <a:p>
                      <a:pPr marL="342900" marR="0" lvl="0" indent="-342900">
                        <a:spcBef>
                          <a:spcPts val="150"/>
                        </a:spcBef>
                        <a:spcAft>
                          <a:spcPts val="0"/>
                        </a:spcAft>
                        <a:buFont typeface="Symbol"/>
                        <a:buChar char=""/>
                        <a:tabLst>
                          <a:tab pos="43180" algn="l"/>
                        </a:tabLst>
                      </a:pPr>
                      <a:r>
                        <a:rPr lang="id-ID" sz="900" dirty="0">
                          <a:solidFill>
                            <a:schemeClr val="bg1"/>
                          </a:solidFill>
                          <a:latin typeface="Segoe UI" pitchFamily="34" charset="0"/>
                          <a:ea typeface="Times New Roman"/>
                          <a:cs typeface="Segoe UI" pitchFamily="34" charset="0"/>
                        </a:rPr>
                        <a:t>Tebal solum tanah &lt; , berwarna kelabu</a:t>
                      </a:r>
                      <a:endParaRPr lang="en-US" sz="900" dirty="0">
                        <a:solidFill>
                          <a:schemeClr val="bg1"/>
                        </a:solidFill>
                        <a:latin typeface="Segoe UI" pitchFamily="34" charset="0"/>
                        <a:ea typeface="Times New Roman"/>
                        <a:cs typeface="Segoe UI" pitchFamily="34" charset="0"/>
                      </a:endParaRPr>
                    </a:p>
                    <a:p>
                      <a:pPr marL="342900" marR="0" lvl="0" indent="-342900">
                        <a:spcBef>
                          <a:spcPts val="150"/>
                        </a:spcBef>
                        <a:spcAft>
                          <a:spcPts val="0"/>
                        </a:spcAft>
                        <a:buFont typeface="Symbol"/>
                        <a:buChar char=""/>
                        <a:tabLst>
                          <a:tab pos="43180" algn="l"/>
                        </a:tabLst>
                      </a:pPr>
                      <a:r>
                        <a:rPr lang="id-ID" sz="900" dirty="0">
                          <a:solidFill>
                            <a:schemeClr val="bg1"/>
                          </a:solidFill>
                          <a:latin typeface="Segoe UI" pitchFamily="34" charset="0"/>
                          <a:ea typeface="Times New Roman"/>
                          <a:cs typeface="Segoe UI" pitchFamily="34" charset="0"/>
                        </a:rPr>
                        <a:t>Struktur lepas/butiran tunggal dan teksturnya pasir</a:t>
                      </a:r>
                      <a:endParaRPr lang="en-US" sz="900" dirty="0">
                        <a:solidFill>
                          <a:schemeClr val="bg1"/>
                        </a:solidFill>
                        <a:latin typeface="Segoe UI" pitchFamily="34" charset="0"/>
                        <a:ea typeface="Times New Roman"/>
                        <a:cs typeface="Segoe UI" pitchFamily="34" charset="0"/>
                      </a:endParaRPr>
                    </a:p>
                    <a:p>
                      <a:pPr marL="342900" marR="0" lvl="0" indent="-342900">
                        <a:spcBef>
                          <a:spcPts val="150"/>
                        </a:spcBef>
                        <a:spcAft>
                          <a:spcPts val="0"/>
                        </a:spcAft>
                        <a:buFont typeface="Symbol"/>
                        <a:buChar char=""/>
                        <a:tabLst>
                          <a:tab pos="43180" algn="l"/>
                        </a:tabLst>
                      </a:pPr>
                      <a:r>
                        <a:rPr lang="id-ID" sz="900" dirty="0">
                          <a:solidFill>
                            <a:schemeClr val="bg1"/>
                          </a:solidFill>
                          <a:latin typeface="Segoe UI" pitchFamily="34" charset="0"/>
                          <a:ea typeface="Times New Roman"/>
                          <a:cs typeface="Segoe UI" pitchFamily="34" charset="0"/>
                        </a:rPr>
                        <a:t>Daya menahan air sangat rendah dan sangat peka thd erosi</a:t>
                      </a:r>
                      <a:endParaRPr lang="en-US" sz="900" dirty="0">
                        <a:solidFill>
                          <a:schemeClr val="bg1"/>
                        </a:solidFill>
                        <a:latin typeface="Segoe UI" pitchFamily="34" charset="0"/>
                        <a:ea typeface="Times New Roman"/>
                        <a:cs typeface="Segoe UI" pitchFamily="34" charset="0"/>
                      </a:endParaRPr>
                    </a:p>
                  </a:txBody>
                  <a:tcPr marL="51996" marR="51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spcBef>
                          <a:spcPts val="150"/>
                        </a:spcBef>
                        <a:spcAft>
                          <a:spcPts val="0"/>
                        </a:spcAft>
                      </a:pPr>
                      <a:r>
                        <a:rPr lang="id-ID" sz="900">
                          <a:solidFill>
                            <a:schemeClr val="bg1"/>
                          </a:solidFill>
                          <a:latin typeface="Segoe UI" pitchFamily="34" charset="0"/>
                          <a:ea typeface="Times New Roman"/>
                          <a:cs typeface="Segoe UI" pitchFamily="34" charset="0"/>
                        </a:rPr>
                        <a:t>Lindung </a:t>
                      </a:r>
                      <a:endParaRPr lang="en-US" sz="900">
                        <a:solidFill>
                          <a:schemeClr val="bg1"/>
                        </a:solidFill>
                        <a:latin typeface="Segoe UI" pitchFamily="34" charset="0"/>
                        <a:ea typeface="Times New Roman"/>
                        <a:cs typeface="Segoe UI" pitchFamily="34" charset="0"/>
                      </a:endParaRPr>
                    </a:p>
                  </a:txBody>
                  <a:tcPr marL="51996" marR="51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spcBef>
                          <a:spcPts val="150"/>
                        </a:spcBef>
                        <a:spcAft>
                          <a:spcPts val="0"/>
                        </a:spcAft>
                      </a:pPr>
                      <a:r>
                        <a:rPr lang="id-ID" sz="900">
                          <a:solidFill>
                            <a:schemeClr val="bg1"/>
                          </a:solidFill>
                          <a:latin typeface="Segoe UI" pitchFamily="34" charset="0"/>
                          <a:ea typeface="Times New Roman"/>
                          <a:cs typeface="Segoe UI" pitchFamily="34" charset="0"/>
                        </a:rPr>
                        <a:t>Hutan lindung</a:t>
                      </a:r>
                      <a:endParaRPr lang="en-US" sz="900">
                        <a:solidFill>
                          <a:schemeClr val="bg1"/>
                        </a:solidFill>
                        <a:latin typeface="Segoe UI" pitchFamily="34" charset="0"/>
                        <a:ea typeface="Times New Roman"/>
                        <a:cs typeface="Segoe UI" pitchFamily="34" charset="0"/>
                      </a:endParaRPr>
                    </a:p>
                  </a:txBody>
                  <a:tcPr marL="51996" marR="51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150"/>
                        </a:spcBef>
                        <a:spcAft>
                          <a:spcPts val="0"/>
                        </a:spcAft>
                      </a:pPr>
                      <a:r>
                        <a:rPr lang="id-ID" sz="900">
                          <a:solidFill>
                            <a:schemeClr val="bg1"/>
                          </a:solidFill>
                          <a:latin typeface="Segoe UI" pitchFamily="34" charset="0"/>
                          <a:ea typeface="Times New Roman"/>
                          <a:cs typeface="Segoe UI" pitchFamily="34" charset="0"/>
                        </a:rPr>
                        <a:t>&gt; 15%</a:t>
                      </a:r>
                      <a:endParaRPr lang="en-US" sz="900">
                        <a:solidFill>
                          <a:schemeClr val="bg1"/>
                        </a:solidFill>
                        <a:latin typeface="Segoe UI" pitchFamily="34" charset="0"/>
                        <a:ea typeface="Times New Roman"/>
                        <a:cs typeface="Segoe UI" pitchFamily="34" charset="0"/>
                      </a:endParaRPr>
                    </a:p>
                  </a:txBody>
                  <a:tcPr marL="51996" marR="51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523586">
                <a:tc vMerge="1">
                  <a:txBody>
                    <a:bodyPr/>
                    <a:lstStyle/>
                    <a:p>
                      <a:endParaRPr lang="en-US"/>
                    </a:p>
                  </a:txBody>
                  <a:tcPr/>
                </a:tc>
                <a:tc vMerge="1">
                  <a:txBody>
                    <a:bodyPr/>
                    <a:lstStyle/>
                    <a:p>
                      <a:endParaRPr lang="en-US"/>
                    </a:p>
                  </a:txBody>
                  <a:tcPr/>
                </a:tc>
                <a:tc rowSpan="3">
                  <a:txBody>
                    <a:bodyPr/>
                    <a:lstStyle/>
                    <a:p>
                      <a:pPr marL="0" marR="0" algn="just">
                        <a:spcBef>
                          <a:spcPts val="150"/>
                        </a:spcBef>
                        <a:spcAft>
                          <a:spcPts val="0"/>
                        </a:spcAft>
                      </a:pPr>
                      <a:r>
                        <a:rPr lang="id-ID" sz="900" dirty="0">
                          <a:solidFill>
                            <a:schemeClr val="bg1"/>
                          </a:solidFill>
                          <a:latin typeface="Segoe UI" pitchFamily="34" charset="0"/>
                          <a:ea typeface="Times New Roman"/>
                          <a:cs typeface="Segoe UI" pitchFamily="34" charset="0"/>
                        </a:rPr>
                        <a:t>Budidaya pertanian</a:t>
                      </a:r>
                      <a:endParaRPr lang="en-US" sz="900" dirty="0">
                        <a:solidFill>
                          <a:schemeClr val="bg1"/>
                        </a:solidFill>
                        <a:latin typeface="Segoe UI" pitchFamily="34" charset="0"/>
                        <a:ea typeface="Times New Roman"/>
                        <a:cs typeface="Segoe UI" pitchFamily="34" charset="0"/>
                      </a:endParaRPr>
                    </a:p>
                  </a:txBody>
                  <a:tcPr marL="51996" marR="51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spcBef>
                          <a:spcPts val="150"/>
                        </a:spcBef>
                        <a:spcAft>
                          <a:spcPts val="0"/>
                        </a:spcAft>
                      </a:pPr>
                      <a:r>
                        <a:rPr lang="id-ID" sz="900">
                          <a:solidFill>
                            <a:schemeClr val="bg1"/>
                          </a:solidFill>
                          <a:latin typeface="Segoe UI" pitchFamily="34" charset="0"/>
                          <a:ea typeface="Times New Roman"/>
                          <a:cs typeface="Segoe UI" pitchFamily="34" charset="0"/>
                        </a:rPr>
                        <a:t>Tanaman tahunan/perkebunan terutama tanaman teh</a:t>
                      </a:r>
                      <a:endParaRPr lang="en-US" sz="900">
                        <a:solidFill>
                          <a:schemeClr val="bg1"/>
                        </a:solidFill>
                        <a:latin typeface="Segoe UI" pitchFamily="34" charset="0"/>
                        <a:ea typeface="Times New Roman"/>
                        <a:cs typeface="Segoe UI" pitchFamily="34" charset="0"/>
                      </a:endParaRPr>
                    </a:p>
                  </a:txBody>
                  <a:tcPr marL="51996" marR="51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150"/>
                        </a:spcBef>
                        <a:spcAft>
                          <a:spcPts val="0"/>
                        </a:spcAft>
                      </a:pPr>
                      <a:r>
                        <a:rPr lang="id-ID" sz="900">
                          <a:solidFill>
                            <a:schemeClr val="bg1"/>
                          </a:solidFill>
                          <a:latin typeface="Segoe UI" pitchFamily="34" charset="0"/>
                          <a:ea typeface="Times New Roman"/>
                          <a:cs typeface="Segoe UI" pitchFamily="34" charset="0"/>
                        </a:rPr>
                        <a:t>&gt; 15%</a:t>
                      </a:r>
                      <a:endParaRPr lang="en-US" sz="900">
                        <a:solidFill>
                          <a:schemeClr val="bg1"/>
                        </a:solidFill>
                        <a:latin typeface="Segoe UI" pitchFamily="34" charset="0"/>
                        <a:ea typeface="Times New Roman"/>
                        <a:cs typeface="Segoe UI" pitchFamily="34" charset="0"/>
                      </a:endParaRPr>
                    </a:p>
                  </a:txBody>
                  <a:tcPr marL="51996" marR="51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4905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just">
                        <a:spcBef>
                          <a:spcPts val="150"/>
                        </a:spcBef>
                        <a:spcAft>
                          <a:spcPts val="0"/>
                        </a:spcAft>
                      </a:pPr>
                      <a:r>
                        <a:rPr lang="id-ID" sz="900" dirty="0">
                          <a:solidFill>
                            <a:schemeClr val="bg1"/>
                          </a:solidFill>
                          <a:latin typeface="Segoe UI" pitchFamily="34" charset="0"/>
                          <a:ea typeface="Times New Roman"/>
                          <a:cs typeface="Segoe UI" pitchFamily="34" charset="0"/>
                        </a:rPr>
                        <a:t>Budidaya pertanian tanaman tahunan</a:t>
                      </a:r>
                      <a:endParaRPr lang="en-US" sz="900" dirty="0">
                        <a:solidFill>
                          <a:schemeClr val="bg1"/>
                        </a:solidFill>
                        <a:latin typeface="Segoe UI" pitchFamily="34" charset="0"/>
                        <a:ea typeface="Times New Roman"/>
                        <a:cs typeface="Segoe UI" pitchFamily="34" charset="0"/>
                      </a:endParaRPr>
                    </a:p>
                  </a:txBody>
                  <a:tcPr marL="51996" marR="51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150"/>
                        </a:spcBef>
                        <a:spcAft>
                          <a:spcPts val="0"/>
                        </a:spcAft>
                      </a:pPr>
                      <a:r>
                        <a:rPr lang="id-ID" sz="900">
                          <a:solidFill>
                            <a:schemeClr val="bg1"/>
                          </a:solidFill>
                          <a:latin typeface="Segoe UI" pitchFamily="34" charset="0"/>
                          <a:ea typeface="Times New Roman"/>
                          <a:cs typeface="Segoe UI" pitchFamily="34" charset="0"/>
                        </a:rPr>
                        <a:t>&lt; 15%</a:t>
                      </a:r>
                      <a:endParaRPr lang="en-US" sz="900">
                        <a:solidFill>
                          <a:schemeClr val="bg1"/>
                        </a:solidFill>
                        <a:latin typeface="Segoe UI" pitchFamily="34" charset="0"/>
                        <a:ea typeface="Times New Roman"/>
                        <a:cs typeface="Segoe UI" pitchFamily="34" charset="0"/>
                      </a:endParaRPr>
                    </a:p>
                  </a:txBody>
                  <a:tcPr marL="51996" marR="51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1369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just">
                        <a:spcBef>
                          <a:spcPts val="150"/>
                        </a:spcBef>
                        <a:spcAft>
                          <a:spcPts val="0"/>
                        </a:spcAft>
                      </a:pPr>
                      <a:r>
                        <a:rPr lang="id-ID" sz="900" dirty="0">
                          <a:solidFill>
                            <a:schemeClr val="bg1"/>
                          </a:solidFill>
                          <a:latin typeface="Segoe UI" pitchFamily="34" charset="0"/>
                          <a:ea typeface="Times New Roman"/>
                          <a:cs typeface="Segoe UI" pitchFamily="34" charset="0"/>
                        </a:rPr>
                        <a:t>Budidaya tahunan tanaman  lahan basah</a:t>
                      </a:r>
                      <a:endParaRPr lang="en-US" sz="900" dirty="0">
                        <a:solidFill>
                          <a:schemeClr val="bg1"/>
                        </a:solidFill>
                        <a:latin typeface="Segoe UI" pitchFamily="34" charset="0"/>
                        <a:ea typeface="Times New Roman"/>
                        <a:cs typeface="Segoe UI" pitchFamily="34" charset="0"/>
                      </a:endParaRPr>
                    </a:p>
                  </a:txBody>
                  <a:tcPr marL="51996" marR="51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150"/>
                        </a:spcBef>
                        <a:spcAft>
                          <a:spcPts val="0"/>
                        </a:spcAft>
                      </a:pPr>
                      <a:r>
                        <a:rPr lang="id-ID" sz="900" dirty="0">
                          <a:solidFill>
                            <a:schemeClr val="bg1"/>
                          </a:solidFill>
                          <a:latin typeface="Segoe UI" pitchFamily="34" charset="0"/>
                          <a:ea typeface="Times New Roman"/>
                          <a:cs typeface="Segoe UI" pitchFamily="34" charset="0"/>
                        </a:rPr>
                        <a:t>&lt; 15%</a:t>
                      </a:r>
                      <a:endParaRPr lang="en-US" sz="900" dirty="0">
                        <a:solidFill>
                          <a:schemeClr val="bg1"/>
                        </a:solidFill>
                        <a:latin typeface="Segoe UI" pitchFamily="34" charset="0"/>
                        <a:ea typeface="Times New Roman"/>
                        <a:cs typeface="Segoe UI" pitchFamily="34" charset="0"/>
                      </a:endParaRPr>
                    </a:p>
                  </a:txBody>
                  <a:tcPr marL="51996" marR="519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
        <p:nvSpPr>
          <p:cNvPr id="35878" name="Rectangle 1"/>
          <p:cNvSpPr>
            <a:spLocks noChangeArrowheads="1"/>
          </p:cNvSpPr>
          <p:nvPr/>
        </p:nvSpPr>
        <p:spPr bwMode="auto">
          <a:xfrm>
            <a:off x="457200" y="4038600"/>
            <a:ext cx="6400800" cy="553998"/>
          </a:xfrm>
          <a:prstGeom prst="rect">
            <a:avLst/>
          </a:prstGeom>
          <a:noFill/>
          <a:ln w="9525">
            <a:noFill/>
            <a:miter lim="800000"/>
            <a:headEnd/>
            <a:tailEnd/>
          </a:ln>
        </p:spPr>
        <p:txBody>
          <a:bodyPr wrap="square" anchor="ctr">
            <a:spAutoFit/>
          </a:bodyPr>
          <a:lstStyle/>
          <a:p>
            <a:pPr algn="ctr">
              <a:tabLst>
                <a:tab pos="42863" algn="l"/>
              </a:tabLst>
            </a:pPr>
            <a:r>
              <a:rPr lang="id-ID" sz="1000" b="1" dirty="0">
                <a:latin typeface="Tahoma" pitchFamily="34" charset="0"/>
                <a:ea typeface="Times New Roman" pitchFamily="18" charset="0"/>
                <a:cs typeface="Tahoma" pitchFamily="34" charset="0"/>
              </a:rPr>
              <a:t>Tabel </a:t>
            </a:r>
            <a:endParaRPr lang="en-US" sz="1200" dirty="0">
              <a:latin typeface="Arial" charset="0"/>
              <a:ea typeface="Times New Roman" pitchFamily="18" charset="0"/>
              <a:cs typeface="Tahoma" pitchFamily="34" charset="0"/>
            </a:endParaRPr>
          </a:p>
          <a:p>
            <a:pPr algn="ctr" eaLnBrk="0" hangingPunct="0">
              <a:tabLst>
                <a:tab pos="42863" algn="l"/>
              </a:tabLst>
            </a:pPr>
            <a:r>
              <a:rPr lang="id-ID" sz="1000" b="1" dirty="0">
                <a:latin typeface="Tahoma" pitchFamily="34" charset="0"/>
                <a:ea typeface="Times New Roman" pitchFamily="18" charset="0"/>
                <a:cs typeface="Tahoma" pitchFamily="34" charset="0"/>
              </a:rPr>
              <a:t>Kriteria Peruntukan Ruang Kawasan Lindung dan Budidaya</a:t>
            </a:r>
            <a:endParaRPr lang="en-US" sz="1200" dirty="0">
              <a:latin typeface="Arial" charset="0"/>
              <a:ea typeface="Times New Roman" pitchFamily="18" charset="0"/>
              <a:cs typeface="Tahoma" pitchFamily="34" charset="0"/>
            </a:endParaRPr>
          </a:p>
          <a:p>
            <a:pPr algn="ctr" eaLnBrk="0" hangingPunct="0">
              <a:tabLst>
                <a:tab pos="42863" algn="l"/>
              </a:tabLst>
            </a:pPr>
            <a:r>
              <a:rPr lang="id-ID" sz="1000" b="1" dirty="0">
                <a:latin typeface="Tahoma" pitchFamily="34" charset="0"/>
                <a:ea typeface="Times New Roman" pitchFamily="18" charset="0"/>
                <a:cs typeface="Tahoma" pitchFamily="34" charset="0"/>
              </a:rPr>
              <a:t>Berdasarkan Jenis Tanah</a:t>
            </a:r>
            <a:endParaRPr lang="en-US" sz="1200" dirty="0">
              <a:latin typeface="Arial" charset="0"/>
              <a:ea typeface="Times New Roman" pitchFamily="18" charset="0"/>
              <a:cs typeface="Tahoma" pitchFamily="34" charset="0"/>
            </a:endParaRPr>
          </a:p>
        </p:txBody>
      </p:sp>
      <p:sp>
        <p:nvSpPr>
          <p:cNvPr id="35879" name="Rectangle 13"/>
          <p:cNvSpPr>
            <a:spLocks noChangeArrowheads="1"/>
          </p:cNvSpPr>
          <p:nvPr/>
        </p:nvSpPr>
        <p:spPr bwMode="auto">
          <a:xfrm>
            <a:off x="534866" y="6413500"/>
            <a:ext cx="1762021" cy="215444"/>
          </a:xfrm>
          <a:prstGeom prst="rect">
            <a:avLst/>
          </a:prstGeom>
          <a:noFill/>
          <a:ln w="9525">
            <a:noFill/>
            <a:miter lim="800000"/>
            <a:headEnd/>
            <a:tailEnd/>
          </a:ln>
        </p:spPr>
        <p:txBody>
          <a:bodyPr wrap="none">
            <a:spAutoFit/>
          </a:bodyPr>
          <a:lstStyle/>
          <a:p>
            <a:pPr algn="just" eaLnBrk="0" hangingPunct="0">
              <a:tabLst>
                <a:tab pos="42863" algn="l"/>
              </a:tabLst>
            </a:pPr>
            <a:r>
              <a:rPr lang="id-ID" sz="800" i="1">
                <a:latin typeface="Segoe UI" pitchFamily="34" charset="0"/>
                <a:ea typeface="Times New Roman" pitchFamily="18" charset="0"/>
                <a:cs typeface="Segoe UI" pitchFamily="34" charset="0"/>
              </a:rPr>
              <a:t>Sumber : Hasil Analisis Tahun 2009</a:t>
            </a:r>
            <a:endParaRPr lang="id-ID" sz="800">
              <a:latin typeface="Segoe UI" pitchFamily="34" charset="0"/>
              <a:ea typeface="Times New Roman" pitchFamily="18" charset="0"/>
              <a:cs typeface="Segoe U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70743" y="1403350"/>
            <a:ext cx="3984104" cy="923330"/>
          </a:xfrm>
          <a:prstGeom prst="rect">
            <a:avLst/>
          </a:prstGeom>
          <a:noFill/>
          <a:ln w="9525">
            <a:noFill/>
            <a:miter lim="800000"/>
            <a:headEnd/>
            <a:tailEnd/>
          </a:ln>
          <a:effectLst/>
        </p:spPr>
        <p:txBody>
          <a:bodyPr wrap="none">
            <a:spAutoFit/>
          </a:bodyPr>
          <a:lstStyle/>
          <a:p>
            <a:r>
              <a:rPr lang="en-US" b="1">
                <a:solidFill>
                  <a:srgbClr val="FF3300"/>
                </a:solidFill>
                <a:effectLst>
                  <a:outerShdw blurRad="38100" dist="38100" dir="2700000" algn="tl">
                    <a:srgbClr val="C0C0C0"/>
                  </a:outerShdw>
                </a:effectLst>
                <a:latin typeface="Segoe UI" pitchFamily="34" charset="0"/>
                <a:cs typeface="Segoe UI" pitchFamily="34" charset="0"/>
              </a:rPr>
              <a:t>RENCANA PEMANFATAN LAHAN </a:t>
            </a:r>
          </a:p>
          <a:p>
            <a:r>
              <a:rPr lang="en-US" b="1">
                <a:solidFill>
                  <a:srgbClr val="FF3300"/>
                </a:solidFill>
                <a:effectLst>
                  <a:outerShdw blurRad="38100" dist="38100" dir="2700000" algn="tl">
                    <a:srgbClr val="C0C0C0"/>
                  </a:outerShdw>
                </a:effectLst>
                <a:latin typeface="Segoe UI" pitchFamily="34" charset="0"/>
                <a:cs typeface="Segoe UI" pitchFamily="34" charset="0"/>
              </a:rPr>
              <a:t>KOTA </a:t>
            </a:r>
            <a:r>
              <a:rPr lang="en-US" b="1" smtClean="0">
                <a:solidFill>
                  <a:srgbClr val="FF3300"/>
                </a:solidFill>
                <a:effectLst>
                  <a:outerShdw blurRad="38100" dist="38100" dir="2700000" algn="tl">
                    <a:srgbClr val="C0C0C0"/>
                  </a:outerShdw>
                </a:effectLst>
                <a:latin typeface="Segoe UI" pitchFamily="34" charset="0"/>
                <a:cs typeface="Segoe UI" pitchFamily="34" charset="0"/>
              </a:rPr>
              <a:t>SURAKARTA </a:t>
            </a:r>
            <a:r>
              <a:rPr lang="en-US" b="1">
                <a:solidFill>
                  <a:srgbClr val="FF3300"/>
                </a:solidFill>
                <a:effectLst>
                  <a:outerShdw blurRad="38100" dist="38100" dir="2700000" algn="tl">
                    <a:srgbClr val="C0C0C0"/>
                  </a:outerShdw>
                </a:effectLst>
                <a:latin typeface="Segoe UI" pitchFamily="34" charset="0"/>
                <a:cs typeface="Segoe UI" pitchFamily="34" charset="0"/>
              </a:rPr>
              <a:t>DITINJAU DARI </a:t>
            </a:r>
          </a:p>
          <a:p>
            <a:r>
              <a:rPr lang="en-US" b="1">
                <a:solidFill>
                  <a:srgbClr val="FF3300"/>
                </a:solidFill>
                <a:effectLst>
                  <a:outerShdw blurRad="38100" dist="38100" dir="2700000" algn="tl">
                    <a:srgbClr val="C0C0C0"/>
                  </a:outerShdw>
                </a:effectLst>
                <a:latin typeface="Segoe UI" pitchFamily="34" charset="0"/>
                <a:cs typeface="Segoe UI" pitchFamily="34" charset="0"/>
              </a:rPr>
              <a:t>RENCANA TATA RUANG KOTA</a:t>
            </a:r>
          </a:p>
        </p:txBody>
      </p:sp>
      <p:sp>
        <p:nvSpPr>
          <p:cNvPr id="6" name="Text Box 6"/>
          <p:cNvSpPr txBox="1">
            <a:spLocks noChangeArrowheads="1"/>
          </p:cNvSpPr>
          <p:nvPr/>
        </p:nvSpPr>
        <p:spPr bwMode="auto">
          <a:xfrm>
            <a:off x="370744" y="2570163"/>
            <a:ext cx="3871543" cy="3693319"/>
          </a:xfrm>
          <a:prstGeom prst="rect">
            <a:avLst/>
          </a:prstGeom>
          <a:noFill/>
          <a:ln w="9525">
            <a:noFill/>
            <a:miter lim="800000"/>
            <a:headEnd/>
            <a:tailEnd/>
          </a:ln>
          <a:effectLst/>
        </p:spPr>
        <p:txBody>
          <a:bodyPr wrap="square">
            <a:spAutoFit/>
          </a:bodyPr>
          <a:lstStyle/>
          <a:p>
            <a:pPr marL="342900" indent="-342900"/>
            <a:r>
              <a:rPr lang="en-US" b="1">
                <a:latin typeface="Segoe UI" pitchFamily="34" charset="0"/>
                <a:cs typeface="Segoe UI" pitchFamily="34" charset="0"/>
              </a:rPr>
              <a:t>Pemanfaatan Lahan Kawasan Terpilih </a:t>
            </a:r>
          </a:p>
          <a:p>
            <a:pPr marL="342900" indent="-342900"/>
            <a:r>
              <a:rPr lang="en-US" b="1">
                <a:latin typeface="Segoe UI" pitchFamily="34" charset="0"/>
                <a:cs typeface="Segoe UI" pitchFamily="34" charset="0"/>
              </a:rPr>
              <a:t>Berdasarkan RTRK :</a:t>
            </a:r>
          </a:p>
          <a:p>
            <a:pPr marL="342900" indent="-342900"/>
            <a:endParaRPr lang="en-US" b="1">
              <a:latin typeface="Segoe UI" pitchFamily="34" charset="0"/>
              <a:cs typeface="Segoe UI" pitchFamily="34" charset="0"/>
            </a:endParaRPr>
          </a:p>
          <a:p>
            <a:pPr marL="342900" indent="-342900">
              <a:buFontTx/>
              <a:buAutoNum type="arabicPeriod"/>
            </a:pPr>
            <a:r>
              <a:rPr lang="en-US" b="1">
                <a:latin typeface="Segoe UI" pitchFamily="34" charset="0"/>
                <a:cs typeface="Segoe UI" pitchFamily="34" charset="0"/>
              </a:rPr>
              <a:t>Permukiman Intensitas Tinggi</a:t>
            </a:r>
          </a:p>
          <a:p>
            <a:pPr marL="342900" indent="-342900">
              <a:buFontTx/>
              <a:buAutoNum type="arabicPeriod"/>
            </a:pPr>
            <a:r>
              <a:rPr lang="en-US" b="1">
                <a:latin typeface="Segoe UI" pitchFamily="34" charset="0"/>
                <a:cs typeface="Segoe UI" pitchFamily="34" charset="0"/>
              </a:rPr>
              <a:t>Budidaya Penuh, Ekonomi, Sosial </a:t>
            </a:r>
          </a:p>
          <a:p>
            <a:pPr marL="342900" indent="-342900"/>
            <a:r>
              <a:rPr lang="en-US" b="1">
                <a:latin typeface="Segoe UI" pitchFamily="34" charset="0"/>
                <a:cs typeface="Segoe UI" pitchFamily="34" charset="0"/>
              </a:rPr>
              <a:t>      dan Budaya.</a:t>
            </a:r>
          </a:p>
          <a:p>
            <a:pPr marL="342900" indent="-342900">
              <a:buFontTx/>
              <a:buAutoNum type="arabicPeriod" startAt="3"/>
            </a:pPr>
            <a:r>
              <a:rPr lang="en-US" b="1">
                <a:latin typeface="Segoe UI" pitchFamily="34" charset="0"/>
                <a:cs typeface="Segoe UI" pitchFamily="34" charset="0"/>
              </a:rPr>
              <a:t>Penyangga Alam Sempadan </a:t>
            </a:r>
            <a:r>
              <a:rPr lang="en-US" b="1" smtClean="0">
                <a:latin typeface="Segoe UI" pitchFamily="34" charset="0"/>
                <a:cs typeface="Segoe UI" pitchFamily="34" charset="0"/>
              </a:rPr>
              <a:t>Sungai Kali Pepe, anak Sungai Bengawan Solo</a:t>
            </a:r>
            <a:endParaRPr lang="en-US" b="1">
              <a:latin typeface="Segoe UI" pitchFamily="34" charset="0"/>
              <a:cs typeface="Segoe UI" pitchFamily="34" charset="0"/>
            </a:endParaRPr>
          </a:p>
          <a:p>
            <a:pPr marL="342900" indent="-342900"/>
            <a:endParaRPr lang="en-US" b="1">
              <a:latin typeface="Segoe UI" pitchFamily="34" charset="0"/>
              <a:cs typeface="Segoe UI" pitchFamily="34" charset="0"/>
            </a:endParaRPr>
          </a:p>
          <a:p>
            <a:pPr marL="342900" indent="-342900">
              <a:buFontTx/>
              <a:buChar char="•"/>
            </a:pPr>
            <a:endParaRPr lang="en-US" b="1">
              <a:latin typeface="Segoe UI" pitchFamily="34" charset="0"/>
              <a:cs typeface="Segoe UI" pitchFamily="34" charset="0"/>
            </a:endParaRPr>
          </a:p>
        </p:txBody>
      </p:sp>
      <p:sp>
        <p:nvSpPr>
          <p:cNvPr id="7" name="Title 1"/>
          <p:cNvSpPr txBox="1">
            <a:spLocks/>
          </p:cNvSpPr>
          <p:nvPr/>
        </p:nvSpPr>
        <p:spPr>
          <a:xfrm>
            <a:off x="370743"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all" spc="0" normalizeH="0" baseline="0" noProof="0" dirty="0" err="1"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Kawasan</a:t>
            </a:r>
            <a:r>
              <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a:t>
            </a:r>
            <a:r>
              <a:rPr kumimoji="0" lang="en-US" sz="2800" b="1" i="0" u="none" strike="noStrike" kern="1200" cap="all" spc="0" normalizeH="0" baseline="0" noProof="0" dirty="0" err="1"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pelestarian</a:t>
            </a:r>
            <a:r>
              <a:rPr kumimoji="0" lang="en-US" sz="2800" b="1" i="0" u="none" strike="noStrike" kern="1200" cap="all" spc="0" normalizeH="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a:t>
            </a:r>
            <a:r>
              <a:rPr kumimoji="0" lang="en-US" sz="2800" b="1" i="0" u="none" strike="noStrike" kern="1200" cap="all" spc="0" normalizeH="0" noProof="0" dirty="0" err="1"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terpilih</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pic>
        <p:nvPicPr>
          <p:cNvPr id="8" name="Picture 4" descr="PETA LAHAN KEL"/>
          <p:cNvPicPr>
            <a:picLocks noChangeAspect="1" noChangeArrowheads="1"/>
          </p:cNvPicPr>
          <p:nvPr/>
        </p:nvPicPr>
        <p:blipFill>
          <a:blip r:embed="rId2"/>
          <a:srcRect l="5761" t="8026" r="33954" b="7741"/>
          <a:stretch>
            <a:fillRect/>
          </a:stretch>
        </p:blipFill>
        <p:spPr bwMode="auto">
          <a:xfrm>
            <a:off x="4506057" y="1500174"/>
            <a:ext cx="4637943" cy="398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3062"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all" spc="0" normalizeH="0" baseline="0" noProof="0" dirty="0" err="1"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Kawasan</a:t>
            </a:r>
            <a:r>
              <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a:t>
            </a:r>
            <a:r>
              <a:rPr kumimoji="0" lang="en-US" sz="2800" b="1" i="0" u="none" strike="noStrike" kern="1200" cap="all" spc="0" normalizeH="0" baseline="0" noProof="0" dirty="0" err="1"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pelestarian</a:t>
            </a:r>
            <a:r>
              <a:rPr kumimoji="0" lang="en-US" sz="2800" b="1" i="0" u="none" strike="noStrike" kern="1200" cap="all" spc="0" normalizeH="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a:t>
            </a:r>
            <a:r>
              <a:rPr kumimoji="0" lang="en-US" sz="2800" b="1" i="0" u="none" strike="noStrike" kern="1200" cap="all" spc="0" normalizeH="0" noProof="0" dirty="0" err="1"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terpilih</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6" name="Text Box 9"/>
          <p:cNvSpPr txBox="1">
            <a:spLocks noChangeArrowheads="1"/>
          </p:cNvSpPr>
          <p:nvPr/>
        </p:nvSpPr>
        <p:spPr bwMode="auto">
          <a:xfrm>
            <a:off x="463061" y="1446213"/>
            <a:ext cx="3446585" cy="915987"/>
          </a:xfrm>
          <a:prstGeom prst="rect">
            <a:avLst/>
          </a:prstGeom>
          <a:noFill/>
          <a:ln w="9525">
            <a:noFill/>
            <a:miter lim="800000"/>
            <a:headEnd/>
            <a:tailEnd/>
          </a:ln>
          <a:effectLst/>
        </p:spPr>
        <p:txBody>
          <a:bodyPr>
            <a:spAutoFit/>
          </a:bodyPr>
          <a:lstStyle/>
          <a:p>
            <a:r>
              <a:rPr lang="en-US" b="1" dirty="0">
                <a:solidFill>
                  <a:srgbClr val="FF3300"/>
                </a:solidFill>
                <a:effectLst>
                  <a:outerShdw blurRad="38100" dist="38100" dir="2700000" algn="tl">
                    <a:srgbClr val="C0C0C0"/>
                  </a:outerShdw>
                </a:effectLst>
                <a:latin typeface="Segoe UI" pitchFamily="34" charset="0"/>
                <a:cs typeface="Segoe UI" pitchFamily="34" charset="0"/>
              </a:rPr>
              <a:t>PEMBAGIAN KAWASAN KOTA </a:t>
            </a:r>
          </a:p>
          <a:p>
            <a:r>
              <a:rPr lang="en-US" b="1" dirty="0" smtClean="0">
                <a:solidFill>
                  <a:srgbClr val="FF3300"/>
                </a:solidFill>
                <a:effectLst>
                  <a:outerShdw blurRad="38100" dist="38100" dir="2700000" algn="tl">
                    <a:srgbClr val="C0C0C0"/>
                  </a:outerShdw>
                </a:effectLst>
                <a:latin typeface="Segoe UI" pitchFamily="34" charset="0"/>
                <a:cs typeface="Segoe UI" pitchFamily="34" charset="0"/>
              </a:rPr>
              <a:t>SURAKARTA </a:t>
            </a:r>
            <a:r>
              <a:rPr lang="en-US" b="1" dirty="0">
                <a:solidFill>
                  <a:srgbClr val="FF3300"/>
                </a:solidFill>
                <a:effectLst>
                  <a:outerShdw blurRad="38100" dist="38100" dir="2700000" algn="tl">
                    <a:srgbClr val="C0C0C0"/>
                  </a:outerShdw>
                </a:effectLst>
                <a:latin typeface="Segoe UI" pitchFamily="34" charset="0"/>
                <a:cs typeface="Segoe UI" pitchFamily="34" charset="0"/>
              </a:rPr>
              <a:t>DITINJAU DARI </a:t>
            </a:r>
          </a:p>
          <a:p>
            <a:r>
              <a:rPr lang="en-US" b="1" dirty="0">
                <a:solidFill>
                  <a:srgbClr val="FF3300"/>
                </a:solidFill>
                <a:effectLst>
                  <a:outerShdw blurRad="38100" dist="38100" dir="2700000" algn="tl">
                    <a:srgbClr val="C0C0C0"/>
                  </a:outerShdw>
                </a:effectLst>
                <a:latin typeface="Segoe UI" pitchFamily="34" charset="0"/>
                <a:cs typeface="Segoe UI" pitchFamily="34" charset="0"/>
              </a:rPr>
              <a:t>RENCANA TATA RUANG KOTA</a:t>
            </a:r>
          </a:p>
        </p:txBody>
      </p:sp>
      <p:sp>
        <p:nvSpPr>
          <p:cNvPr id="7" name="Text Box 10"/>
          <p:cNvSpPr txBox="1">
            <a:spLocks noChangeArrowheads="1"/>
          </p:cNvSpPr>
          <p:nvPr/>
        </p:nvSpPr>
        <p:spPr bwMode="auto">
          <a:xfrm>
            <a:off x="463062" y="2354263"/>
            <a:ext cx="3647339" cy="923330"/>
          </a:xfrm>
          <a:prstGeom prst="rect">
            <a:avLst/>
          </a:prstGeom>
          <a:noFill/>
          <a:ln w="9525">
            <a:noFill/>
            <a:miter lim="800000"/>
            <a:headEnd/>
            <a:tailEnd/>
          </a:ln>
          <a:effectLst/>
        </p:spPr>
        <p:txBody>
          <a:bodyPr wrap="square">
            <a:spAutoFit/>
          </a:bodyPr>
          <a:lstStyle/>
          <a:p>
            <a:r>
              <a:rPr lang="en-US" b="1" dirty="0" err="1">
                <a:latin typeface="Segoe UI" pitchFamily="34" charset="0"/>
                <a:cs typeface="Segoe UI" pitchFamily="34" charset="0"/>
              </a:rPr>
              <a:t>Kawasan</a:t>
            </a:r>
            <a:r>
              <a:rPr lang="en-US" b="1" dirty="0">
                <a:latin typeface="Segoe UI" pitchFamily="34" charset="0"/>
                <a:cs typeface="Segoe UI" pitchFamily="34" charset="0"/>
              </a:rPr>
              <a:t> </a:t>
            </a:r>
            <a:r>
              <a:rPr lang="en-US" b="1" dirty="0" err="1">
                <a:latin typeface="Segoe UI" pitchFamily="34" charset="0"/>
                <a:cs typeface="Segoe UI" pitchFamily="34" charset="0"/>
              </a:rPr>
              <a:t>Terpilih</a:t>
            </a:r>
            <a:r>
              <a:rPr lang="en-US" b="1" dirty="0">
                <a:latin typeface="Segoe UI" pitchFamily="34" charset="0"/>
                <a:cs typeface="Segoe UI" pitchFamily="34" charset="0"/>
              </a:rPr>
              <a:t> </a:t>
            </a:r>
            <a:r>
              <a:rPr lang="en-US" b="1" dirty="0" err="1">
                <a:latin typeface="Segoe UI" pitchFamily="34" charset="0"/>
                <a:cs typeface="Segoe UI" pitchFamily="34" charset="0"/>
              </a:rPr>
              <a:t>Berada</a:t>
            </a:r>
            <a:r>
              <a:rPr lang="en-US" b="1" dirty="0">
                <a:latin typeface="Segoe UI" pitchFamily="34" charset="0"/>
                <a:cs typeface="Segoe UI" pitchFamily="34" charset="0"/>
              </a:rPr>
              <a:t> </a:t>
            </a:r>
            <a:r>
              <a:rPr lang="en-US" b="1" dirty="0" err="1">
                <a:latin typeface="Segoe UI" pitchFamily="34" charset="0"/>
                <a:cs typeface="Segoe UI" pitchFamily="34" charset="0"/>
              </a:rPr>
              <a:t>di</a:t>
            </a:r>
            <a:r>
              <a:rPr lang="en-US" b="1" dirty="0">
                <a:latin typeface="Segoe UI" pitchFamily="34" charset="0"/>
                <a:cs typeface="Segoe UI" pitchFamily="34" charset="0"/>
              </a:rPr>
              <a:t> </a:t>
            </a:r>
            <a:r>
              <a:rPr lang="en-US" b="1" dirty="0" smtClean="0">
                <a:latin typeface="Segoe UI" pitchFamily="34" charset="0"/>
                <a:cs typeface="Segoe UI" pitchFamily="34" charset="0"/>
              </a:rPr>
              <a:t>BWK I, </a:t>
            </a:r>
            <a:r>
              <a:rPr lang="en-US" b="1" dirty="0" err="1" smtClean="0">
                <a:latin typeface="Segoe UI" pitchFamily="34" charset="0"/>
                <a:cs typeface="Segoe UI" pitchFamily="34" charset="0"/>
              </a:rPr>
              <a:t>Yaitu</a:t>
            </a:r>
            <a:r>
              <a:rPr lang="en-US" b="1" dirty="0" smtClean="0">
                <a:latin typeface="Segoe UI" pitchFamily="34" charset="0"/>
                <a:cs typeface="Segoe UI" pitchFamily="34" charset="0"/>
              </a:rPr>
              <a:t> </a:t>
            </a:r>
            <a:r>
              <a:rPr lang="en-US" b="1" dirty="0" err="1">
                <a:latin typeface="Segoe UI" pitchFamily="34" charset="0"/>
                <a:cs typeface="Segoe UI" pitchFamily="34" charset="0"/>
              </a:rPr>
              <a:t>Kawasan</a:t>
            </a:r>
            <a:r>
              <a:rPr lang="en-US" b="1" dirty="0">
                <a:latin typeface="Segoe UI" pitchFamily="34" charset="0"/>
                <a:cs typeface="Segoe UI" pitchFamily="34" charset="0"/>
              </a:rPr>
              <a:t> </a:t>
            </a:r>
            <a:r>
              <a:rPr lang="en-US" b="1" dirty="0" err="1" smtClean="0">
                <a:latin typeface="Segoe UI" pitchFamily="34" charset="0"/>
                <a:cs typeface="Segoe UI" pitchFamily="34" charset="0"/>
              </a:rPr>
              <a:t>Perdagangan</a:t>
            </a:r>
            <a:r>
              <a:rPr lang="en-US" b="1" dirty="0" smtClean="0">
                <a:latin typeface="Segoe UI" pitchFamily="34" charset="0"/>
                <a:cs typeface="Segoe UI" pitchFamily="34" charset="0"/>
              </a:rPr>
              <a:t> </a:t>
            </a:r>
            <a:r>
              <a:rPr lang="id-ID" b="1" dirty="0" smtClean="0">
                <a:latin typeface="Segoe UI" pitchFamily="34" charset="0"/>
                <a:cs typeface="Segoe UI" pitchFamily="34" charset="0"/>
              </a:rPr>
              <a:t>Pasar Kliwon</a:t>
            </a:r>
            <a:endParaRPr lang="en-US" b="1" dirty="0">
              <a:latin typeface="Segoe UI" pitchFamily="34" charset="0"/>
              <a:cs typeface="Segoe UI" pitchFamily="34" charset="0"/>
            </a:endParaRPr>
          </a:p>
        </p:txBody>
      </p:sp>
      <p:sp>
        <p:nvSpPr>
          <p:cNvPr id="8" name="Text Box 11"/>
          <p:cNvSpPr txBox="1">
            <a:spLocks noChangeArrowheads="1"/>
          </p:cNvSpPr>
          <p:nvPr/>
        </p:nvSpPr>
        <p:spPr bwMode="auto">
          <a:xfrm>
            <a:off x="463062" y="3508376"/>
            <a:ext cx="3936023" cy="2800767"/>
          </a:xfrm>
          <a:prstGeom prst="rect">
            <a:avLst/>
          </a:prstGeom>
          <a:noFill/>
          <a:ln w="9525">
            <a:noFill/>
            <a:miter lim="800000"/>
            <a:headEnd/>
            <a:tailEnd/>
          </a:ln>
          <a:effectLst/>
        </p:spPr>
        <p:txBody>
          <a:bodyPr>
            <a:spAutoFit/>
          </a:bodyPr>
          <a:lstStyle/>
          <a:p>
            <a:r>
              <a:rPr lang="en-US" sz="1600" b="1" dirty="0" err="1">
                <a:latin typeface="Segoe UI" pitchFamily="34" charset="0"/>
                <a:cs typeface="Segoe UI" pitchFamily="34" charset="0"/>
              </a:rPr>
              <a:t>Kawasan</a:t>
            </a:r>
            <a:r>
              <a:rPr lang="en-US" sz="1600" b="1" dirty="0">
                <a:latin typeface="Segoe UI" pitchFamily="34" charset="0"/>
                <a:cs typeface="Segoe UI" pitchFamily="34" charset="0"/>
              </a:rPr>
              <a:t> </a:t>
            </a:r>
            <a:r>
              <a:rPr lang="en-US" sz="1600" b="1" dirty="0" err="1" smtClean="0">
                <a:latin typeface="Segoe UI" pitchFamily="34" charset="0"/>
                <a:cs typeface="Segoe UI" pitchFamily="34" charset="0"/>
              </a:rPr>
              <a:t>Perdagangan</a:t>
            </a:r>
            <a:r>
              <a:rPr lang="en-US" sz="1600" b="1" dirty="0" smtClean="0">
                <a:latin typeface="Segoe UI" pitchFamily="34" charset="0"/>
                <a:cs typeface="Segoe UI" pitchFamily="34" charset="0"/>
              </a:rPr>
              <a:t> </a:t>
            </a:r>
            <a:r>
              <a:rPr lang="id-ID" sz="1600" b="1" dirty="0" smtClean="0">
                <a:latin typeface="Segoe UI" pitchFamily="34" charset="0"/>
                <a:cs typeface="Segoe UI" pitchFamily="34" charset="0"/>
              </a:rPr>
              <a:t>Pasar Kliwon </a:t>
            </a:r>
            <a:r>
              <a:rPr lang="en-US" sz="1600" b="1" dirty="0" err="1" smtClean="0">
                <a:latin typeface="Segoe UI" pitchFamily="34" charset="0"/>
                <a:cs typeface="Segoe UI" pitchFamily="34" charset="0"/>
              </a:rPr>
              <a:t>dimungkinkan</a:t>
            </a:r>
            <a:r>
              <a:rPr lang="en-US" sz="1600" b="1" dirty="0" smtClean="0">
                <a:latin typeface="Segoe UI" pitchFamily="34" charset="0"/>
                <a:cs typeface="Segoe UI" pitchFamily="34" charset="0"/>
              </a:rPr>
              <a:t> </a:t>
            </a:r>
            <a:r>
              <a:rPr lang="en-US" sz="1600" b="1" dirty="0" err="1" smtClean="0">
                <a:latin typeface="Segoe UI" pitchFamily="34" charset="0"/>
                <a:cs typeface="Segoe UI" pitchFamily="34" charset="0"/>
              </a:rPr>
              <a:t>dengan</a:t>
            </a:r>
            <a:r>
              <a:rPr lang="en-US" sz="1600" b="1" dirty="0" smtClean="0">
                <a:latin typeface="Segoe UI" pitchFamily="34" charset="0"/>
                <a:cs typeface="Segoe UI" pitchFamily="34" charset="0"/>
              </a:rPr>
              <a:t> </a:t>
            </a:r>
            <a:r>
              <a:rPr lang="en-US" sz="1600" b="1" dirty="0" err="1">
                <a:latin typeface="Segoe UI" pitchFamily="34" charset="0"/>
                <a:cs typeface="Segoe UI" pitchFamily="34" charset="0"/>
              </a:rPr>
              <a:t>fungsi</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kegiatan</a:t>
            </a:r>
            <a:r>
              <a:rPr lang="en-US" sz="1600" b="1" dirty="0">
                <a:latin typeface="Segoe UI" pitchFamily="34" charset="0"/>
                <a:cs typeface="Segoe UI" pitchFamily="34" charset="0"/>
              </a:rPr>
              <a:t> yang </a:t>
            </a:r>
            <a:r>
              <a:rPr lang="en-US" sz="1600" b="1" dirty="0" err="1">
                <a:latin typeface="Segoe UI" pitchFamily="34" charset="0"/>
                <a:cs typeface="Segoe UI" pitchFamily="34" charset="0"/>
              </a:rPr>
              <a:t>mempunyai</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kepadatan</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tinggi</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dan</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skala</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besar</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pengembangannya</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diselaraskan</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dengan</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keberadaan</a:t>
            </a:r>
            <a:r>
              <a:rPr lang="en-US" sz="1600" b="1" dirty="0">
                <a:latin typeface="Segoe UI" pitchFamily="34" charset="0"/>
                <a:cs typeface="Segoe UI" pitchFamily="34" charset="0"/>
              </a:rPr>
              <a:t> </a:t>
            </a:r>
            <a:r>
              <a:rPr lang="en-US" sz="1600" b="1" dirty="0" err="1" smtClean="0">
                <a:latin typeface="Segoe UI" pitchFamily="34" charset="0"/>
                <a:cs typeface="Segoe UI" pitchFamily="34" charset="0"/>
              </a:rPr>
              <a:t>Keraton</a:t>
            </a:r>
            <a:r>
              <a:rPr lang="en-US" sz="1600" b="1" dirty="0" smtClean="0">
                <a:latin typeface="Segoe UI" pitchFamily="34" charset="0"/>
                <a:cs typeface="Segoe UI" pitchFamily="34" charset="0"/>
              </a:rPr>
              <a:t> Solo </a:t>
            </a:r>
            <a:r>
              <a:rPr lang="en-US" sz="1600" b="1" dirty="0" err="1" smtClean="0">
                <a:latin typeface="Segoe UI" pitchFamily="34" charset="0"/>
                <a:cs typeface="Segoe UI" pitchFamily="34" charset="0"/>
              </a:rPr>
              <a:t>sebagai</a:t>
            </a:r>
            <a:r>
              <a:rPr lang="en-US" sz="1600" b="1" dirty="0" smtClean="0">
                <a:latin typeface="Segoe UI" pitchFamily="34" charset="0"/>
                <a:cs typeface="Segoe UI" pitchFamily="34" charset="0"/>
              </a:rPr>
              <a:t> </a:t>
            </a:r>
            <a:r>
              <a:rPr lang="en-US" sz="1600" b="1" dirty="0" err="1">
                <a:latin typeface="Segoe UI" pitchFamily="34" charset="0"/>
                <a:cs typeface="Segoe UI" pitchFamily="34" charset="0"/>
              </a:rPr>
              <a:t>pusat</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budaya</a:t>
            </a:r>
            <a:r>
              <a:rPr lang="en-US" sz="1600" b="1" dirty="0">
                <a:latin typeface="Segoe UI" pitchFamily="34" charset="0"/>
                <a:cs typeface="Segoe UI" pitchFamily="34" charset="0"/>
              </a:rPr>
              <a:t> </a:t>
            </a:r>
            <a:r>
              <a:rPr lang="en-US" sz="1600" b="1" dirty="0" err="1" smtClean="0">
                <a:latin typeface="Segoe UI" pitchFamily="34" charset="0"/>
                <a:cs typeface="Segoe UI" pitchFamily="34" charset="0"/>
              </a:rPr>
              <a:t>dengan</a:t>
            </a:r>
            <a:r>
              <a:rPr lang="en-US" sz="1600" b="1" dirty="0" smtClean="0">
                <a:latin typeface="Segoe UI" pitchFamily="34" charset="0"/>
                <a:cs typeface="Segoe UI" pitchFamily="34" charset="0"/>
              </a:rPr>
              <a:t> </a:t>
            </a:r>
            <a:r>
              <a:rPr lang="en-US" sz="1600" b="1" dirty="0" err="1">
                <a:latin typeface="Segoe UI" pitchFamily="34" charset="0"/>
                <a:cs typeface="Segoe UI" pitchFamily="34" charset="0"/>
              </a:rPr>
              <a:t>dikelilingi</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oleh</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kegiatan</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budidaya</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ekonomi</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sosial</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dan</a:t>
            </a:r>
            <a:r>
              <a:rPr lang="en-US" sz="1600" b="1" dirty="0">
                <a:latin typeface="Segoe UI" pitchFamily="34" charset="0"/>
                <a:cs typeface="Segoe UI" pitchFamily="34" charset="0"/>
              </a:rPr>
              <a:t> </a:t>
            </a:r>
            <a:r>
              <a:rPr lang="en-US" sz="1600" b="1" dirty="0" err="1">
                <a:latin typeface="Segoe UI" pitchFamily="34" charset="0"/>
                <a:cs typeface="Segoe UI" pitchFamily="34" charset="0"/>
              </a:rPr>
              <a:t>budaya</a:t>
            </a:r>
            <a:r>
              <a:rPr lang="en-US" sz="1400" b="1" dirty="0">
                <a:latin typeface="Segoe UI" pitchFamily="34" charset="0"/>
                <a:cs typeface="Segoe UI" pitchFamily="34" charset="0"/>
              </a:rPr>
              <a:t>.  </a:t>
            </a:r>
            <a:endParaRPr lang="id-ID" sz="1400" b="1" dirty="0" smtClean="0">
              <a:latin typeface="Segoe UI" pitchFamily="34" charset="0"/>
              <a:cs typeface="Segoe UI" pitchFamily="34" charset="0"/>
            </a:endParaRPr>
          </a:p>
          <a:p>
            <a:r>
              <a:rPr lang="id-ID" sz="1600" b="1" dirty="0" smtClean="0">
                <a:latin typeface="Segoe UI" pitchFamily="34" charset="0"/>
                <a:cs typeface="Segoe UI" pitchFamily="34" charset="0"/>
              </a:rPr>
              <a:t>Salah satunya adalah Kawasan Semanggi yang merupakan kawasan permukiman intensitas tinggi.</a:t>
            </a:r>
            <a:endParaRPr lang="en-US" sz="1600" b="1" dirty="0">
              <a:latin typeface="Segoe UI" pitchFamily="34" charset="0"/>
              <a:cs typeface="Segoe UI" pitchFamily="34" charset="0"/>
            </a:endParaRPr>
          </a:p>
        </p:txBody>
      </p:sp>
      <p:pic>
        <p:nvPicPr>
          <p:cNvPr id="10" name="Picture 4" descr="PETA LAHAN KEL"/>
          <p:cNvPicPr>
            <a:picLocks noChangeAspect="1" noChangeArrowheads="1"/>
          </p:cNvPicPr>
          <p:nvPr/>
        </p:nvPicPr>
        <p:blipFill>
          <a:blip r:embed="rId2"/>
          <a:srcRect l="5761" t="8026" r="33954" b="7741"/>
          <a:stretch>
            <a:fillRect/>
          </a:stretch>
        </p:blipFill>
        <p:spPr bwMode="auto">
          <a:xfrm>
            <a:off x="4506057" y="1428736"/>
            <a:ext cx="4637943" cy="398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3062"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all" spc="0" normalizeH="0" baseline="0" noProof="0" dirty="0" err="1"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Kawasan</a:t>
            </a:r>
            <a:r>
              <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a:t>
            </a:r>
            <a:r>
              <a:rPr kumimoji="0" lang="en-US" sz="2800" b="1" i="0" u="none" strike="noStrike" kern="1200" cap="all" spc="0" normalizeH="0" baseline="0" noProof="0" dirty="0" err="1"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pelestarian</a:t>
            </a:r>
            <a:r>
              <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a:t>
            </a:r>
            <a:r>
              <a:rPr kumimoji="0" lang="en-US" sz="2800" b="1" i="0" u="none" strike="noStrike" kern="1200" cap="all" spc="0" normalizeH="0" noProof="0" dirty="0" err="1"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terpilih</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6" name="Text Box 9"/>
          <p:cNvSpPr txBox="1">
            <a:spLocks noChangeArrowheads="1"/>
          </p:cNvSpPr>
          <p:nvPr/>
        </p:nvSpPr>
        <p:spPr bwMode="auto">
          <a:xfrm>
            <a:off x="463061" y="1438870"/>
            <a:ext cx="3446585" cy="923330"/>
          </a:xfrm>
          <a:prstGeom prst="rect">
            <a:avLst/>
          </a:prstGeom>
          <a:noFill/>
          <a:ln w="9525">
            <a:noFill/>
            <a:miter lim="800000"/>
            <a:headEnd/>
            <a:tailEnd/>
          </a:ln>
          <a:effectLst/>
        </p:spPr>
        <p:txBody>
          <a:bodyPr>
            <a:spAutoFit/>
          </a:bodyPr>
          <a:lstStyle/>
          <a:p>
            <a:r>
              <a:rPr lang="en-US" b="1" dirty="0" smtClean="0">
                <a:solidFill>
                  <a:srgbClr val="FF3300"/>
                </a:solidFill>
                <a:effectLst>
                  <a:outerShdw blurRad="38100" dist="38100" dir="2700000" algn="tl">
                    <a:srgbClr val="C0C0C0"/>
                  </a:outerShdw>
                </a:effectLst>
                <a:latin typeface="Segoe UI" pitchFamily="34" charset="0"/>
                <a:cs typeface="Segoe UI" pitchFamily="34" charset="0"/>
              </a:rPr>
              <a:t>DITINJAU </a:t>
            </a:r>
            <a:r>
              <a:rPr lang="en-US" b="1" dirty="0">
                <a:solidFill>
                  <a:srgbClr val="FF3300"/>
                </a:solidFill>
                <a:effectLst>
                  <a:outerShdw blurRad="38100" dist="38100" dir="2700000" algn="tl">
                    <a:srgbClr val="C0C0C0"/>
                  </a:outerShdw>
                </a:effectLst>
                <a:latin typeface="Segoe UI" pitchFamily="34" charset="0"/>
                <a:cs typeface="Segoe UI" pitchFamily="34" charset="0"/>
              </a:rPr>
              <a:t>DARI </a:t>
            </a:r>
            <a:r>
              <a:rPr lang="id-ID" b="1" dirty="0" smtClean="0">
                <a:solidFill>
                  <a:srgbClr val="FF3300"/>
                </a:solidFill>
                <a:effectLst>
                  <a:outerShdw blurRad="38100" dist="38100" dir="2700000" algn="tl">
                    <a:srgbClr val="C0C0C0"/>
                  </a:outerShdw>
                </a:effectLst>
                <a:latin typeface="Segoe UI" pitchFamily="34" charset="0"/>
                <a:cs typeface="Segoe UI" pitchFamily="34" charset="0"/>
              </a:rPr>
              <a:t>KEBERADAAN RUMAH SUSUN SEWA SEMANGGI</a:t>
            </a:r>
            <a:endParaRPr lang="en-US" b="1" dirty="0">
              <a:solidFill>
                <a:srgbClr val="FF3300"/>
              </a:solidFill>
              <a:effectLst>
                <a:outerShdw blurRad="38100" dist="38100" dir="2700000" algn="tl">
                  <a:srgbClr val="C0C0C0"/>
                </a:outerShdw>
              </a:effectLst>
              <a:latin typeface="Segoe UI" pitchFamily="34" charset="0"/>
              <a:cs typeface="Segoe UI" pitchFamily="34" charset="0"/>
            </a:endParaRPr>
          </a:p>
        </p:txBody>
      </p:sp>
      <p:sp>
        <p:nvSpPr>
          <p:cNvPr id="7" name="Text Box 10"/>
          <p:cNvSpPr txBox="1">
            <a:spLocks noChangeArrowheads="1"/>
          </p:cNvSpPr>
          <p:nvPr/>
        </p:nvSpPr>
        <p:spPr bwMode="auto">
          <a:xfrm>
            <a:off x="463062" y="2354264"/>
            <a:ext cx="3647339" cy="923330"/>
          </a:xfrm>
          <a:prstGeom prst="rect">
            <a:avLst/>
          </a:prstGeom>
          <a:noFill/>
          <a:ln w="9525">
            <a:noFill/>
            <a:miter lim="800000"/>
            <a:headEnd/>
            <a:tailEnd/>
          </a:ln>
          <a:effectLst/>
        </p:spPr>
        <p:txBody>
          <a:bodyPr wrap="square">
            <a:spAutoFit/>
          </a:bodyPr>
          <a:lstStyle/>
          <a:p>
            <a:r>
              <a:rPr lang="en-US" b="1" dirty="0" err="1">
                <a:latin typeface="Segoe UI" pitchFamily="34" charset="0"/>
                <a:cs typeface="Segoe UI" pitchFamily="34" charset="0"/>
              </a:rPr>
              <a:t>Kawasan</a:t>
            </a:r>
            <a:r>
              <a:rPr lang="en-US" b="1" dirty="0">
                <a:latin typeface="Segoe UI" pitchFamily="34" charset="0"/>
                <a:cs typeface="Segoe UI" pitchFamily="34" charset="0"/>
              </a:rPr>
              <a:t> </a:t>
            </a:r>
            <a:r>
              <a:rPr lang="en-US" b="1" dirty="0" err="1">
                <a:latin typeface="Segoe UI" pitchFamily="34" charset="0"/>
                <a:cs typeface="Segoe UI" pitchFamily="34" charset="0"/>
              </a:rPr>
              <a:t>Terpilih</a:t>
            </a:r>
            <a:r>
              <a:rPr lang="en-US" b="1" dirty="0">
                <a:latin typeface="Segoe UI" pitchFamily="34" charset="0"/>
                <a:cs typeface="Segoe UI" pitchFamily="34" charset="0"/>
              </a:rPr>
              <a:t> </a:t>
            </a:r>
            <a:r>
              <a:rPr lang="en-US" b="1" dirty="0" err="1">
                <a:latin typeface="Segoe UI" pitchFamily="34" charset="0"/>
                <a:cs typeface="Segoe UI" pitchFamily="34" charset="0"/>
              </a:rPr>
              <a:t>Berada</a:t>
            </a:r>
            <a:r>
              <a:rPr lang="en-US" b="1" dirty="0">
                <a:latin typeface="Segoe UI" pitchFamily="34" charset="0"/>
                <a:cs typeface="Segoe UI" pitchFamily="34" charset="0"/>
              </a:rPr>
              <a:t> </a:t>
            </a:r>
            <a:r>
              <a:rPr lang="id-ID" b="1" dirty="0" smtClean="0">
                <a:latin typeface="Segoe UI" pitchFamily="34" charset="0"/>
                <a:cs typeface="Segoe UI" pitchFamily="34" charset="0"/>
              </a:rPr>
              <a:t>di Bagian Set Back (belakang) Rusunawa</a:t>
            </a:r>
            <a:endParaRPr lang="en-US" b="1" dirty="0">
              <a:latin typeface="Segoe UI" pitchFamily="34" charset="0"/>
              <a:cs typeface="Segoe UI" pitchFamily="34" charset="0"/>
            </a:endParaRPr>
          </a:p>
        </p:txBody>
      </p:sp>
      <p:sp>
        <p:nvSpPr>
          <p:cNvPr id="8" name="Text Box 11"/>
          <p:cNvSpPr txBox="1">
            <a:spLocks noChangeArrowheads="1"/>
          </p:cNvSpPr>
          <p:nvPr/>
        </p:nvSpPr>
        <p:spPr bwMode="auto">
          <a:xfrm>
            <a:off x="463062" y="3508376"/>
            <a:ext cx="3936023" cy="2308324"/>
          </a:xfrm>
          <a:prstGeom prst="rect">
            <a:avLst/>
          </a:prstGeom>
          <a:noFill/>
          <a:ln w="9525">
            <a:noFill/>
            <a:miter lim="800000"/>
            <a:headEnd/>
            <a:tailEnd/>
          </a:ln>
          <a:effectLst/>
        </p:spPr>
        <p:txBody>
          <a:bodyPr>
            <a:spAutoFit/>
          </a:bodyPr>
          <a:lstStyle/>
          <a:p>
            <a:r>
              <a:rPr lang="en-US" sz="1600" b="1" dirty="0" smtClean="0">
                <a:latin typeface="Segoe UI" pitchFamily="34" charset="0"/>
                <a:cs typeface="Segoe UI" pitchFamily="34" charset="0"/>
              </a:rPr>
              <a:t>S</a:t>
            </a:r>
            <a:r>
              <a:rPr lang="id-ID" sz="1600" b="1" dirty="0" smtClean="0">
                <a:latin typeface="Segoe UI" pitchFamily="34" charset="0"/>
                <a:cs typeface="Segoe UI" pitchFamily="34" charset="0"/>
              </a:rPr>
              <a:t>ehingga merupakan bagian yang tak terpisahkan dari keberadaan Rumah Susun Semanggi dan dapat menjadi pendukung aktifitas Rumah Susun.</a:t>
            </a:r>
          </a:p>
          <a:p>
            <a:r>
              <a:rPr lang="id-ID" sz="1600" b="1" dirty="0" smtClean="0">
                <a:latin typeface="Segoe UI" pitchFamily="34" charset="0"/>
                <a:cs typeface="Segoe UI" pitchFamily="34" charset="0"/>
              </a:rPr>
              <a:t>Dalam peremajaannya perlu sinergi dan harmonis dengan keberadaan rumah susun, yang salah satunya untuk dihuni oleh penduduk ilegal Semanggi.</a:t>
            </a:r>
            <a:endParaRPr lang="en-US" sz="1600" b="1" dirty="0">
              <a:latin typeface="Segoe UI" pitchFamily="34" charset="0"/>
              <a:cs typeface="Segoe UI" pitchFamily="34" charset="0"/>
            </a:endParaRPr>
          </a:p>
        </p:txBody>
      </p:sp>
      <p:pic>
        <p:nvPicPr>
          <p:cNvPr id="10" name="Picture 4" descr="PETA LAHAN KEL"/>
          <p:cNvPicPr>
            <a:picLocks noChangeAspect="1" noChangeArrowheads="1"/>
          </p:cNvPicPr>
          <p:nvPr/>
        </p:nvPicPr>
        <p:blipFill>
          <a:blip r:embed="rId2"/>
          <a:srcRect l="5761" t="8026" r="33954" b="7741"/>
          <a:stretch>
            <a:fillRect/>
          </a:stretch>
        </p:blipFill>
        <p:spPr bwMode="auto">
          <a:xfrm>
            <a:off x="5495199" y="3500438"/>
            <a:ext cx="3648801" cy="3137844"/>
          </a:xfrm>
          <a:prstGeom prst="rect">
            <a:avLst/>
          </a:prstGeom>
          <a:noFill/>
          <a:ln w="9525">
            <a:noFill/>
            <a:miter lim="800000"/>
            <a:headEnd/>
            <a:tailEnd/>
          </a:ln>
        </p:spPr>
      </p:pic>
      <p:pic>
        <p:nvPicPr>
          <p:cNvPr id="2050" name="Picture 2" descr="H:\Proyek 2009\Proyek Kumuh 2009\PRESENTASI FINAL\Semanggi\Semanggi 03.JPG"/>
          <p:cNvPicPr>
            <a:picLocks noChangeAspect="1" noChangeArrowheads="1"/>
          </p:cNvPicPr>
          <p:nvPr/>
        </p:nvPicPr>
        <p:blipFill>
          <a:blip r:embed="rId3"/>
          <a:srcRect/>
          <a:stretch>
            <a:fillRect/>
          </a:stretch>
        </p:blipFill>
        <p:spPr bwMode="auto">
          <a:xfrm>
            <a:off x="4044458" y="1249372"/>
            <a:ext cx="2522734" cy="2036753"/>
          </a:xfrm>
          <a:prstGeom prst="rect">
            <a:avLst/>
          </a:prstGeom>
          <a:noFill/>
        </p:spPr>
      </p:pic>
      <p:pic>
        <p:nvPicPr>
          <p:cNvPr id="2051" name="Picture 3" descr="H:\Proyek 2009\Proyek Kumuh 2009\PRESENTASI FINAL\Semanggi\Semanggi Kumuh 08.JPG"/>
          <p:cNvPicPr>
            <a:picLocks noChangeAspect="1" noChangeArrowheads="1"/>
          </p:cNvPicPr>
          <p:nvPr/>
        </p:nvPicPr>
        <p:blipFill>
          <a:blip r:embed="rId4" cstate="print"/>
          <a:srcRect/>
          <a:stretch>
            <a:fillRect/>
          </a:stretch>
        </p:blipFill>
        <p:spPr bwMode="auto">
          <a:xfrm>
            <a:off x="6676362" y="1285860"/>
            <a:ext cx="2467638" cy="200026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PETA LAHAN KEL"/>
          <p:cNvPicPr>
            <a:picLocks noChangeAspect="1" noChangeArrowheads="1"/>
          </p:cNvPicPr>
          <p:nvPr/>
        </p:nvPicPr>
        <p:blipFill>
          <a:blip r:embed="rId2"/>
          <a:srcRect l="5761" t="8026" r="33954" b="7741"/>
          <a:stretch>
            <a:fillRect/>
          </a:stretch>
        </p:blipFill>
        <p:spPr bwMode="auto">
          <a:xfrm>
            <a:off x="6220569" y="4124232"/>
            <a:ext cx="2923431" cy="2514050"/>
          </a:xfrm>
          <a:prstGeom prst="rect">
            <a:avLst/>
          </a:prstGeom>
          <a:noFill/>
          <a:ln w="9525">
            <a:noFill/>
            <a:miter lim="800000"/>
            <a:headEnd/>
            <a:tailEnd/>
          </a:ln>
        </p:spPr>
      </p:pic>
      <p:pic>
        <p:nvPicPr>
          <p:cNvPr id="7171" name="Picture 3" descr="NON  PERMANEN"/>
          <p:cNvPicPr>
            <a:picLocks noChangeAspect="1" noChangeArrowheads="1"/>
          </p:cNvPicPr>
          <p:nvPr/>
        </p:nvPicPr>
        <p:blipFill>
          <a:blip r:embed="rId3"/>
          <a:srcRect/>
          <a:stretch>
            <a:fillRect/>
          </a:stretch>
        </p:blipFill>
        <p:spPr bwMode="auto">
          <a:xfrm>
            <a:off x="0" y="1285861"/>
            <a:ext cx="2461831" cy="1998385"/>
          </a:xfrm>
          <a:prstGeom prst="rect">
            <a:avLst/>
          </a:prstGeom>
          <a:noFill/>
          <a:ln w="38100" cmpd="dbl">
            <a:solidFill>
              <a:srgbClr val="000000"/>
            </a:solidFill>
            <a:miter lim="800000"/>
            <a:headEnd/>
            <a:tailEnd/>
          </a:ln>
        </p:spPr>
      </p:pic>
      <p:sp>
        <p:nvSpPr>
          <p:cNvPr id="17" name="Rectangle 26"/>
          <p:cNvSpPr>
            <a:spLocks noChangeArrowheads="1"/>
          </p:cNvSpPr>
          <p:nvPr/>
        </p:nvSpPr>
        <p:spPr bwMode="auto">
          <a:xfrm>
            <a:off x="3048001" y="1443097"/>
            <a:ext cx="6096000" cy="2062103"/>
          </a:xfrm>
          <a:prstGeom prst="rect">
            <a:avLst/>
          </a:prstGeom>
          <a:solidFill>
            <a:srgbClr val="EAEAEA">
              <a:alpha val="50000"/>
            </a:srgbClr>
          </a:solidFill>
          <a:ln w="12700" cap="sq">
            <a:noFill/>
            <a:miter lim="800000"/>
            <a:headEnd type="none" w="sm" len="sm"/>
            <a:tailEnd type="none" w="sm" len="sm"/>
          </a:ln>
          <a:effectLst/>
        </p:spPr>
        <p:txBody>
          <a:bodyPr wrap="square" anchor="ctr">
            <a:spAutoFit/>
          </a:bodyPr>
          <a:lstStyle/>
          <a:p>
            <a:r>
              <a:rPr lang="id-ID" sz="1600" b="1" dirty="0">
                <a:solidFill>
                  <a:srgbClr val="666633"/>
                </a:solidFill>
                <a:latin typeface="Segoe UI" pitchFamily="34" charset="0"/>
                <a:cs typeface="Segoe UI" pitchFamily="34" charset="0"/>
              </a:rPr>
              <a:t>Hipotesa :</a:t>
            </a:r>
          </a:p>
          <a:p>
            <a:pPr marL="442913" lvl="1" indent="-354013">
              <a:buFontTx/>
              <a:buChar char="•"/>
            </a:pPr>
            <a:r>
              <a:rPr lang="id-ID" sz="1600" b="1" dirty="0" smtClean="0">
                <a:solidFill>
                  <a:srgbClr val="666633"/>
                </a:solidFill>
                <a:latin typeface="Segoe UI" pitchFamily="34" charset="0"/>
                <a:cs typeface="Segoe UI" pitchFamily="34" charset="0"/>
              </a:rPr>
              <a:t>Terlihat dengan jelas </a:t>
            </a:r>
            <a:r>
              <a:rPr lang="id-ID" sz="1600" b="1" dirty="0">
                <a:solidFill>
                  <a:srgbClr val="666633"/>
                </a:solidFill>
                <a:latin typeface="Segoe UI" pitchFamily="34" charset="0"/>
                <a:cs typeface="Segoe UI" pitchFamily="34" charset="0"/>
              </a:rPr>
              <a:t>Penurunan Kualitas Perkotaan akibat tidak </a:t>
            </a:r>
            <a:r>
              <a:rPr lang="id-ID" sz="1600" b="1" dirty="0" smtClean="0">
                <a:solidFill>
                  <a:srgbClr val="666633"/>
                </a:solidFill>
                <a:latin typeface="Segoe UI" pitchFamily="34" charset="0"/>
                <a:cs typeface="Segoe UI" pitchFamily="34" charset="0"/>
              </a:rPr>
              <a:t>sinerginya </a:t>
            </a:r>
            <a:r>
              <a:rPr lang="id-ID" sz="1600" b="1" dirty="0">
                <a:solidFill>
                  <a:srgbClr val="666633"/>
                </a:solidFill>
                <a:latin typeface="Segoe UI" pitchFamily="34" charset="0"/>
                <a:cs typeface="Segoe UI" pitchFamily="34" charset="0"/>
              </a:rPr>
              <a:t>pengembangan kawasan kota.</a:t>
            </a:r>
          </a:p>
          <a:p>
            <a:pPr marL="442913" lvl="1" indent="-354013">
              <a:buFontTx/>
              <a:buChar char="•"/>
            </a:pPr>
            <a:r>
              <a:rPr lang="id-ID" sz="1600" b="1" dirty="0">
                <a:solidFill>
                  <a:srgbClr val="666633"/>
                </a:solidFill>
                <a:latin typeface="Segoe UI" pitchFamily="34" charset="0"/>
                <a:cs typeface="Segoe UI" pitchFamily="34" charset="0"/>
              </a:rPr>
              <a:t>Kota tersegmentasi dengan konsep yang kurang </a:t>
            </a:r>
          </a:p>
          <a:p>
            <a:pPr marL="442913" lvl="1" indent="-354013"/>
            <a:r>
              <a:rPr lang="id-ID" sz="1600" b="1" dirty="0">
                <a:solidFill>
                  <a:srgbClr val="666633"/>
                </a:solidFill>
                <a:latin typeface="Segoe UI" pitchFamily="34" charset="0"/>
                <a:cs typeface="Segoe UI" pitchFamily="34" charset="0"/>
              </a:rPr>
              <a:t>  </a:t>
            </a:r>
            <a:r>
              <a:rPr lang="en-US" sz="1600" b="1" dirty="0" smtClean="0">
                <a:solidFill>
                  <a:srgbClr val="666633"/>
                </a:solidFill>
                <a:latin typeface="Segoe UI" pitchFamily="34" charset="0"/>
                <a:cs typeface="Segoe UI" pitchFamily="34" charset="0"/>
              </a:rPr>
              <a:t>    </a:t>
            </a:r>
            <a:r>
              <a:rPr lang="id-ID" sz="1600" b="1" dirty="0" smtClean="0">
                <a:solidFill>
                  <a:srgbClr val="666633"/>
                </a:solidFill>
                <a:latin typeface="Segoe UI" pitchFamily="34" charset="0"/>
                <a:cs typeface="Segoe UI" pitchFamily="34" charset="0"/>
              </a:rPr>
              <a:t>jelas, apalagi sejak dibangun rumah susun.</a:t>
            </a:r>
            <a:endParaRPr lang="id-ID" sz="1600" b="1" dirty="0">
              <a:solidFill>
                <a:srgbClr val="666633"/>
              </a:solidFill>
              <a:latin typeface="Segoe UI" pitchFamily="34" charset="0"/>
              <a:cs typeface="Segoe UI" pitchFamily="34" charset="0"/>
            </a:endParaRPr>
          </a:p>
          <a:p>
            <a:pPr marL="442913" lvl="1" indent="-354013">
              <a:buFontTx/>
              <a:buChar char="•"/>
            </a:pPr>
            <a:r>
              <a:rPr lang="id-ID" sz="1600" b="1" dirty="0">
                <a:solidFill>
                  <a:srgbClr val="666633"/>
                </a:solidFill>
                <a:latin typeface="Segoe UI" pitchFamily="34" charset="0"/>
                <a:cs typeface="Segoe UI" pitchFamily="34" charset="0"/>
              </a:rPr>
              <a:t>Perekonomian masyarakat tidak terdongkrak.</a:t>
            </a:r>
          </a:p>
          <a:p>
            <a:pPr marL="442913" lvl="1" indent="-354013">
              <a:buFontTx/>
              <a:buChar char="•"/>
            </a:pPr>
            <a:r>
              <a:rPr lang="id-ID" sz="1600" b="1" dirty="0">
                <a:solidFill>
                  <a:srgbClr val="666633"/>
                </a:solidFill>
                <a:latin typeface="Segoe UI" pitchFamily="34" charset="0"/>
                <a:cs typeface="Segoe UI" pitchFamily="34" charset="0"/>
              </a:rPr>
              <a:t>Pemilik modal, investor kurang berminat.</a:t>
            </a:r>
          </a:p>
          <a:p>
            <a:pPr marL="442913" lvl="1" indent="-354013">
              <a:buFontTx/>
              <a:buChar char="•"/>
            </a:pPr>
            <a:r>
              <a:rPr lang="id-ID" sz="1600" b="1" dirty="0">
                <a:solidFill>
                  <a:srgbClr val="666633"/>
                </a:solidFill>
                <a:latin typeface="Segoe UI" pitchFamily="34" charset="0"/>
                <a:cs typeface="Segoe UI" pitchFamily="34" charset="0"/>
              </a:rPr>
              <a:t>Dan Multiplier effect lainnya</a:t>
            </a:r>
            <a:endParaRPr lang="en-US" sz="1600" b="1" dirty="0">
              <a:solidFill>
                <a:srgbClr val="666633"/>
              </a:solidFill>
              <a:latin typeface="Segoe UI" pitchFamily="34" charset="0"/>
              <a:cs typeface="Segoe UI" pitchFamily="34" charset="0"/>
            </a:endParaRPr>
          </a:p>
        </p:txBody>
      </p:sp>
      <p:sp>
        <p:nvSpPr>
          <p:cNvPr id="18" name="Rectangle 28"/>
          <p:cNvSpPr>
            <a:spLocks noChangeArrowheads="1"/>
          </p:cNvSpPr>
          <p:nvPr/>
        </p:nvSpPr>
        <p:spPr bwMode="auto">
          <a:xfrm>
            <a:off x="156822" y="3657600"/>
            <a:ext cx="6015378" cy="3231654"/>
          </a:xfrm>
          <a:prstGeom prst="rect">
            <a:avLst/>
          </a:prstGeom>
          <a:solidFill>
            <a:srgbClr val="EAEAEA">
              <a:alpha val="50000"/>
            </a:srgbClr>
          </a:solidFill>
          <a:ln w="12700" cap="sq">
            <a:noFill/>
            <a:miter lim="800000"/>
            <a:headEnd type="none" w="sm" len="sm"/>
            <a:tailEnd type="none" w="sm" len="sm"/>
          </a:ln>
          <a:effectLst/>
        </p:spPr>
        <p:txBody>
          <a:bodyPr wrap="square" anchor="ctr">
            <a:spAutoFit/>
          </a:bodyPr>
          <a:lstStyle/>
          <a:p>
            <a:r>
              <a:rPr lang="id-ID" sz="1700" b="1" dirty="0">
                <a:solidFill>
                  <a:srgbClr val="666633"/>
                </a:solidFill>
                <a:latin typeface="Segoe UI" pitchFamily="34" charset="0"/>
                <a:cs typeface="Segoe UI" pitchFamily="34" charset="0"/>
              </a:rPr>
              <a:t>Gagasan Awal :</a:t>
            </a:r>
          </a:p>
          <a:p>
            <a:pPr marL="265113" indent="-265113">
              <a:buFontTx/>
              <a:buChar char="•"/>
            </a:pPr>
            <a:r>
              <a:rPr lang="id-ID" sz="1700" b="1" dirty="0">
                <a:solidFill>
                  <a:srgbClr val="666633"/>
                </a:solidFill>
                <a:latin typeface="Segoe UI" pitchFamily="34" charset="0"/>
                <a:cs typeface="Segoe UI" pitchFamily="34" charset="0"/>
              </a:rPr>
              <a:t>Menetapkan kawasan </a:t>
            </a:r>
            <a:r>
              <a:rPr lang="en-US" sz="1700" b="1" dirty="0" err="1" smtClean="0">
                <a:solidFill>
                  <a:srgbClr val="666633"/>
                </a:solidFill>
                <a:latin typeface="Segoe UI" pitchFamily="34" charset="0"/>
                <a:cs typeface="Segoe UI" pitchFamily="34" charset="0"/>
              </a:rPr>
              <a:t>Kalurahan</a:t>
            </a:r>
            <a:r>
              <a:rPr lang="en-US" sz="1700" b="1" dirty="0" smtClean="0">
                <a:solidFill>
                  <a:srgbClr val="666633"/>
                </a:solidFill>
                <a:latin typeface="Segoe UI" pitchFamily="34" charset="0"/>
                <a:cs typeface="Segoe UI" pitchFamily="34" charset="0"/>
              </a:rPr>
              <a:t> </a:t>
            </a:r>
            <a:r>
              <a:rPr lang="id-ID" sz="1700" b="1" dirty="0" smtClean="0">
                <a:solidFill>
                  <a:srgbClr val="666633"/>
                </a:solidFill>
                <a:latin typeface="Segoe UI" pitchFamily="34" charset="0"/>
                <a:cs typeface="Segoe UI" pitchFamily="34" charset="0"/>
              </a:rPr>
              <a:t>Semanggi </a:t>
            </a:r>
            <a:r>
              <a:rPr lang="id-ID" sz="1700" b="1" dirty="0">
                <a:solidFill>
                  <a:srgbClr val="666633"/>
                </a:solidFill>
                <a:latin typeface="Segoe UI" pitchFamily="34" charset="0"/>
                <a:cs typeface="Segoe UI" pitchFamily="34" charset="0"/>
              </a:rPr>
              <a:t>Sebagai </a:t>
            </a:r>
            <a:r>
              <a:rPr lang="id-ID" sz="1700" b="1" i="1" dirty="0">
                <a:solidFill>
                  <a:srgbClr val="FF0000"/>
                </a:solidFill>
                <a:effectLst>
                  <a:outerShdw blurRad="38100" dist="38100" dir="2700000" algn="tl">
                    <a:srgbClr val="000000"/>
                  </a:outerShdw>
                </a:effectLst>
                <a:latin typeface="Segoe UI" pitchFamily="34" charset="0"/>
                <a:cs typeface="Segoe UI" pitchFamily="34" charset="0"/>
              </a:rPr>
              <a:t>Buffer </a:t>
            </a:r>
            <a:r>
              <a:rPr lang="id-ID" sz="1700" b="1" dirty="0">
                <a:solidFill>
                  <a:srgbClr val="666633"/>
                </a:solidFill>
                <a:latin typeface="Segoe UI" pitchFamily="34" charset="0"/>
                <a:cs typeface="Segoe UI" pitchFamily="34" charset="0"/>
              </a:rPr>
              <a:t>Bagi kawasan </a:t>
            </a:r>
            <a:r>
              <a:rPr lang="id-ID" sz="1700" b="1" dirty="0" smtClean="0">
                <a:solidFill>
                  <a:srgbClr val="666633"/>
                </a:solidFill>
                <a:latin typeface="Segoe UI" pitchFamily="34" charset="0"/>
                <a:cs typeface="Segoe UI" pitchFamily="34" charset="0"/>
              </a:rPr>
              <a:t>Pasar Klitikan, Rumah Susun dan Sungai.</a:t>
            </a:r>
            <a:endParaRPr lang="id-ID" sz="1700" b="1" dirty="0">
              <a:solidFill>
                <a:srgbClr val="666633"/>
              </a:solidFill>
              <a:latin typeface="Segoe UI" pitchFamily="34" charset="0"/>
              <a:cs typeface="Segoe UI" pitchFamily="34" charset="0"/>
            </a:endParaRPr>
          </a:p>
          <a:p>
            <a:pPr marL="265113" indent="-265113">
              <a:buFontTx/>
              <a:buChar char="•"/>
            </a:pPr>
            <a:r>
              <a:rPr lang="id-ID" sz="1700" b="1" dirty="0">
                <a:solidFill>
                  <a:srgbClr val="666633"/>
                </a:solidFill>
                <a:latin typeface="Segoe UI" pitchFamily="34" charset="0"/>
                <a:cs typeface="Segoe UI" pitchFamily="34" charset="0"/>
              </a:rPr>
              <a:t>Menetapkan suatu </a:t>
            </a:r>
            <a:r>
              <a:rPr lang="id-ID" sz="1700" b="1" i="1" dirty="0">
                <a:solidFill>
                  <a:srgbClr val="FF0000"/>
                </a:solidFill>
                <a:effectLst>
                  <a:outerShdw blurRad="38100" dist="38100" dir="2700000" algn="tl">
                    <a:srgbClr val="000000"/>
                  </a:outerShdw>
                </a:effectLst>
                <a:latin typeface="Segoe UI" pitchFamily="34" charset="0"/>
                <a:cs typeface="Segoe UI" pitchFamily="34" charset="0"/>
              </a:rPr>
              <a:t>jenis simpul pengikat</a:t>
            </a:r>
            <a:r>
              <a:rPr lang="id-ID" sz="1700" b="1" dirty="0">
                <a:solidFill>
                  <a:srgbClr val="666633"/>
                </a:solidFill>
                <a:latin typeface="Segoe UI" pitchFamily="34" charset="0"/>
                <a:cs typeface="Segoe UI" pitchFamily="34" charset="0"/>
              </a:rPr>
              <a:t> kawasan </a:t>
            </a:r>
            <a:r>
              <a:rPr lang="id-ID" sz="1700" b="1" dirty="0" smtClean="0">
                <a:solidFill>
                  <a:srgbClr val="666633"/>
                </a:solidFill>
                <a:latin typeface="Segoe UI" pitchFamily="34" charset="0"/>
                <a:cs typeface="Segoe UI" pitchFamily="34" charset="0"/>
              </a:rPr>
              <a:t>antara kawasan kumuh, rumah susun, dan Pasar Klitikan,sehingga </a:t>
            </a:r>
            <a:r>
              <a:rPr lang="id-ID" sz="1700" b="1" dirty="0">
                <a:solidFill>
                  <a:srgbClr val="666633"/>
                </a:solidFill>
                <a:latin typeface="Segoe UI" pitchFamily="34" charset="0"/>
                <a:cs typeface="Segoe UI" pitchFamily="34" charset="0"/>
              </a:rPr>
              <a:t>tidak terjadi ketimpangan dalam perkembangan.</a:t>
            </a:r>
          </a:p>
          <a:p>
            <a:pPr marL="265113" indent="-265113">
              <a:buFontTx/>
              <a:buChar char="•"/>
            </a:pPr>
            <a:r>
              <a:rPr lang="id-ID" sz="1700" b="1" dirty="0">
                <a:solidFill>
                  <a:srgbClr val="666633"/>
                </a:solidFill>
                <a:latin typeface="Segoe UI" pitchFamily="34" charset="0"/>
                <a:cs typeface="Segoe UI" pitchFamily="34" charset="0"/>
              </a:rPr>
              <a:t>Menetapkan suatu kawasan pengembangan usaha kecil terpadu dalam kawasan perencanaan, sehingga perekonomian masyarakat dapat berkembang kearah yang lebih </a:t>
            </a:r>
            <a:r>
              <a:rPr lang="id-ID" sz="1700" b="1" dirty="0" smtClean="0">
                <a:solidFill>
                  <a:srgbClr val="666633"/>
                </a:solidFill>
                <a:latin typeface="Segoe UI" pitchFamily="34" charset="0"/>
                <a:cs typeface="Segoe UI" pitchFamily="34" charset="0"/>
              </a:rPr>
              <a:t>baik, harmonis dengan sekitarnya.</a:t>
            </a:r>
            <a:endParaRPr lang="en-US" sz="1700" b="1" dirty="0">
              <a:solidFill>
                <a:srgbClr val="666633"/>
              </a:solidFill>
              <a:latin typeface="Segoe UI" pitchFamily="34" charset="0"/>
              <a:cs typeface="Segoe UI" pitchFamily="34" charset="0"/>
            </a:endParaRPr>
          </a:p>
        </p:txBody>
      </p:sp>
      <p:sp>
        <p:nvSpPr>
          <p:cNvPr id="19" name="Oval 31"/>
          <p:cNvSpPr>
            <a:spLocks noChangeArrowheads="1"/>
          </p:cNvSpPr>
          <p:nvPr/>
        </p:nvSpPr>
        <p:spPr bwMode="auto">
          <a:xfrm>
            <a:off x="1286634" y="2579673"/>
            <a:ext cx="260838" cy="282575"/>
          </a:xfrm>
          <a:prstGeom prst="ellipse">
            <a:avLst/>
          </a:prstGeom>
          <a:solidFill>
            <a:srgbClr val="FFFF00">
              <a:alpha val="50000"/>
            </a:srgbClr>
          </a:solidFill>
          <a:ln w="9525">
            <a:solidFill>
              <a:schemeClr val="tx1"/>
            </a:solidFill>
            <a:round/>
            <a:headEnd/>
            <a:tailEnd/>
          </a:ln>
          <a:effectLst/>
        </p:spPr>
        <p:txBody>
          <a:bodyPr wrap="none" anchor="ctr"/>
          <a:lstStyle/>
          <a:p>
            <a:endParaRPr lang="id-ID">
              <a:latin typeface="Segoe UI" pitchFamily="34" charset="0"/>
              <a:cs typeface="Segoe UI" pitchFamily="34" charset="0"/>
            </a:endParaRPr>
          </a:p>
        </p:txBody>
      </p:sp>
      <p:sp>
        <p:nvSpPr>
          <p:cNvPr id="20" name="Line 34"/>
          <p:cNvSpPr>
            <a:spLocks noChangeShapeType="1"/>
          </p:cNvSpPr>
          <p:nvPr/>
        </p:nvSpPr>
        <p:spPr bwMode="auto">
          <a:xfrm>
            <a:off x="1409726" y="2870185"/>
            <a:ext cx="0" cy="733425"/>
          </a:xfrm>
          <a:prstGeom prst="line">
            <a:avLst/>
          </a:prstGeom>
          <a:noFill/>
          <a:ln w="38100">
            <a:solidFill>
              <a:srgbClr val="FF0000"/>
            </a:solidFill>
            <a:prstDash val="dash"/>
            <a:round/>
            <a:headEnd/>
            <a:tailEnd/>
          </a:ln>
          <a:effectLst/>
        </p:spPr>
        <p:txBody>
          <a:bodyPr/>
          <a:lstStyle/>
          <a:p>
            <a:endParaRPr lang="id-ID">
              <a:latin typeface="Segoe UI" pitchFamily="34" charset="0"/>
              <a:cs typeface="Segoe UI" pitchFamily="34" charset="0"/>
            </a:endParaRPr>
          </a:p>
        </p:txBody>
      </p:sp>
      <p:sp>
        <p:nvSpPr>
          <p:cNvPr id="21" name="Line 36"/>
          <p:cNvSpPr>
            <a:spLocks noChangeShapeType="1"/>
          </p:cNvSpPr>
          <p:nvPr/>
        </p:nvSpPr>
        <p:spPr bwMode="auto">
          <a:xfrm>
            <a:off x="1418518" y="3594084"/>
            <a:ext cx="5398477" cy="0"/>
          </a:xfrm>
          <a:prstGeom prst="line">
            <a:avLst/>
          </a:prstGeom>
          <a:noFill/>
          <a:ln w="38100">
            <a:solidFill>
              <a:srgbClr val="FF0000"/>
            </a:solidFill>
            <a:prstDash val="dash"/>
            <a:round/>
            <a:headEnd/>
            <a:tailEnd/>
          </a:ln>
          <a:effectLst/>
        </p:spPr>
        <p:txBody>
          <a:bodyPr/>
          <a:lstStyle/>
          <a:p>
            <a:endParaRPr lang="id-ID">
              <a:latin typeface="Segoe UI" pitchFamily="34" charset="0"/>
              <a:cs typeface="Segoe UI" pitchFamily="34" charset="0"/>
            </a:endParaRPr>
          </a:p>
        </p:txBody>
      </p:sp>
      <p:sp>
        <p:nvSpPr>
          <p:cNvPr id="22" name="Line 37"/>
          <p:cNvSpPr>
            <a:spLocks noChangeShapeType="1"/>
          </p:cNvSpPr>
          <p:nvPr/>
        </p:nvSpPr>
        <p:spPr bwMode="auto">
          <a:xfrm>
            <a:off x="6816994" y="3594084"/>
            <a:ext cx="63002" cy="1477990"/>
          </a:xfrm>
          <a:prstGeom prst="line">
            <a:avLst/>
          </a:prstGeom>
          <a:noFill/>
          <a:ln w="38100">
            <a:solidFill>
              <a:srgbClr val="FF0000"/>
            </a:solidFill>
            <a:prstDash val="dash"/>
            <a:round/>
            <a:headEnd/>
            <a:tailEnd/>
          </a:ln>
          <a:effectLst/>
        </p:spPr>
        <p:txBody>
          <a:bodyPr/>
          <a:lstStyle/>
          <a:p>
            <a:endParaRPr lang="id-ID">
              <a:latin typeface="Segoe UI" pitchFamily="34" charset="0"/>
              <a:cs typeface="Segoe UI" pitchFamily="34" charset="0"/>
            </a:endParaRPr>
          </a:p>
        </p:txBody>
      </p:sp>
      <p:sp>
        <p:nvSpPr>
          <p:cNvPr id="25"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all" spc="0" normalizeH="0" baseline="0" noProof="0" dirty="0" err="1"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Kawasan</a:t>
            </a:r>
            <a:r>
              <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a:t>
            </a:r>
            <a:r>
              <a:rPr kumimoji="0" lang="en-US" sz="2800" b="1" i="0" u="none" strike="noStrike" kern="1200" cap="all" spc="0" normalizeH="0" baseline="0" noProof="0" dirty="0" err="1"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pelestarian</a:t>
            </a:r>
            <a:r>
              <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a:t>
            </a:r>
            <a:r>
              <a:rPr kumimoji="0" lang="en-US" sz="2800" b="1" i="0" u="none" strike="noStrike" kern="1200" cap="all" spc="0" normalizeH="0" noProof="0" dirty="0" err="1"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terpilih</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5"/>
          <p:cNvSpPr txBox="1">
            <a:spLocks noChangeArrowheads="1"/>
          </p:cNvSpPr>
          <p:nvPr/>
        </p:nvSpPr>
        <p:spPr bwMode="auto">
          <a:xfrm>
            <a:off x="6682169" y="1443097"/>
            <a:ext cx="2176088" cy="2062103"/>
          </a:xfrm>
          <a:prstGeom prst="rect">
            <a:avLst/>
          </a:prstGeom>
          <a:noFill/>
          <a:ln w="9525">
            <a:noFill/>
            <a:miter lim="800000"/>
            <a:headEnd/>
            <a:tailEnd/>
          </a:ln>
          <a:effectLst/>
        </p:spPr>
        <p:txBody>
          <a:bodyPr wrap="square">
            <a:spAutoFit/>
          </a:bodyPr>
          <a:lstStyle/>
          <a:p>
            <a:pPr algn="r"/>
            <a:r>
              <a:rPr lang="en-US" sz="1600" b="1" dirty="0" err="1" smtClean="0">
                <a:latin typeface="Segoe UI" pitchFamily="34" charset="0"/>
                <a:cs typeface="Segoe UI" pitchFamily="34" charset="0"/>
              </a:rPr>
              <a:t>Terdapat</a:t>
            </a:r>
            <a:r>
              <a:rPr lang="en-US" sz="1600" b="1" dirty="0" smtClean="0">
                <a:latin typeface="Segoe UI" pitchFamily="34" charset="0"/>
                <a:cs typeface="Segoe UI" pitchFamily="34" charset="0"/>
              </a:rPr>
              <a:t> </a:t>
            </a:r>
            <a:r>
              <a:rPr lang="en-US" sz="1600" b="1" dirty="0" err="1" smtClean="0">
                <a:latin typeface="Segoe UI" pitchFamily="34" charset="0"/>
                <a:cs typeface="Segoe UI" pitchFamily="34" charset="0"/>
              </a:rPr>
              <a:t>kegiatan</a:t>
            </a:r>
            <a:r>
              <a:rPr lang="en-US" sz="1600" b="1" dirty="0" smtClean="0">
                <a:latin typeface="Segoe UI" pitchFamily="34" charset="0"/>
                <a:cs typeface="Segoe UI" pitchFamily="34" charset="0"/>
              </a:rPr>
              <a:t> </a:t>
            </a:r>
            <a:r>
              <a:rPr lang="id-ID" sz="1600" b="1" dirty="0" smtClean="0">
                <a:latin typeface="Segoe UI" pitchFamily="34" charset="0"/>
                <a:cs typeface="Segoe UI" pitchFamily="34" charset="0"/>
              </a:rPr>
              <a:t>jual beli barang bekas dengan intensitas yang cukup tinggi, dan ada beberpa pengolahan barang bekas</a:t>
            </a:r>
            <a:endParaRPr lang="en-US" sz="1600" b="1" dirty="0">
              <a:latin typeface="Segoe UI" pitchFamily="34" charset="0"/>
              <a:cs typeface="Segoe UI" pitchFamily="34" charset="0"/>
            </a:endParaRPr>
          </a:p>
        </p:txBody>
      </p:sp>
      <p:sp>
        <p:nvSpPr>
          <p:cNvPr id="6"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Potensi kawasan</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pic>
        <p:nvPicPr>
          <p:cNvPr id="1030" name="Picture 6" descr="SEMPADAN SUNGAI 1"/>
          <p:cNvPicPr>
            <a:picLocks noChangeAspect="1" noChangeArrowheads="1"/>
          </p:cNvPicPr>
          <p:nvPr/>
        </p:nvPicPr>
        <p:blipFill>
          <a:blip r:embed="rId2"/>
          <a:srcRect/>
          <a:stretch>
            <a:fillRect/>
          </a:stretch>
        </p:blipFill>
        <p:spPr bwMode="auto">
          <a:xfrm>
            <a:off x="3822242" y="4000504"/>
            <a:ext cx="2728041" cy="2214578"/>
          </a:xfrm>
          <a:prstGeom prst="rect">
            <a:avLst/>
          </a:prstGeom>
          <a:noFill/>
          <a:ln w="38100" cmpd="dbl">
            <a:noFill/>
            <a:miter lim="800000"/>
            <a:headEnd/>
            <a:tailEnd/>
          </a:ln>
        </p:spPr>
      </p:pic>
      <p:pic>
        <p:nvPicPr>
          <p:cNvPr id="1031" name="Picture 7" descr="SEMPADAN SUNGAI"/>
          <p:cNvPicPr>
            <a:picLocks noChangeAspect="1" noChangeArrowheads="1"/>
          </p:cNvPicPr>
          <p:nvPr/>
        </p:nvPicPr>
        <p:blipFill>
          <a:blip r:embed="rId3"/>
          <a:srcRect/>
          <a:stretch>
            <a:fillRect/>
          </a:stretch>
        </p:blipFill>
        <p:spPr bwMode="auto">
          <a:xfrm>
            <a:off x="681376" y="4020302"/>
            <a:ext cx="2703654" cy="2194781"/>
          </a:xfrm>
          <a:prstGeom prst="rect">
            <a:avLst/>
          </a:prstGeom>
          <a:noFill/>
          <a:ln w="38100" cmpd="dbl">
            <a:noFill/>
            <a:miter lim="800000"/>
            <a:headEnd/>
            <a:tailEnd/>
          </a:ln>
        </p:spPr>
      </p:pic>
      <p:sp>
        <p:nvSpPr>
          <p:cNvPr id="13" name="Text Box 25"/>
          <p:cNvSpPr txBox="1">
            <a:spLocks noChangeArrowheads="1"/>
          </p:cNvSpPr>
          <p:nvPr/>
        </p:nvSpPr>
        <p:spPr bwMode="auto">
          <a:xfrm>
            <a:off x="6682169" y="4071943"/>
            <a:ext cx="2176088" cy="2308324"/>
          </a:xfrm>
          <a:prstGeom prst="rect">
            <a:avLst/>
          </a:prstGeom>
          <a:noFill/>
          <a:ln w="9525">
            <a:noFill/>
            <a:miter lim="800000"/>
            <a:headEnd/>
            <a:tailEnd/>
          </a:ln>
          <a:effectLst/>
        </p:spPr>
        <p:txBody>
          <a:bodyPr wrap="square">
            <a:spAutoFit/>
          </a:bodyPr>
          <a:lstStyle/>
          <a:p>
            <a:pPr algn="r"/>
            <a:r>
              <a:rPr lang="en-US" sz="1600" b="1" dirty="0" err="1" smtClean="0">
                <a:latin typeface="Segoe UI" pitchFamily="34" charset="0"/>
                <a:cs typeface="Segoe UI" pitchFamily="34" charset="0"/>
              </a:rPr>
              <a:t>Secara</a:t>
            </a:r>
            <a:r>
              <a:rPr lang="en-US" sz="1600" b="1" dirty="0" smtClean="0">
                <a:latin typeface="Segoe UI" pitchFamily="34" charset="0"/>
                <a:cs typeface="Segoe UI" pitchFamily="34" charset="0"/>
              </a:rPr>
              <a:t> </a:t>
            </a:r>
            <a:r>
              <a:rPr lang="en-US" sz="1600" b="1" dirty="0" err="1" smtClean="0">
                <a:latin typeface="Segoe UI" pitchFamily="34" charset="0"/>
                <a:cs typeface="Segoe UI" pitchFamily="34" charset="0"/>
              </a:rPr>
              <a:t>fisik</a:t>
            </a:r>
            <a:r>
              <a:rPr lang="en-US" sz="1600" b="1" dirty="0" smtClean="0">
                <a:latin typeface="Segoe UI" pitchFamily="34" charset="0"/>
                <a:cs typeface="Segoe UI" pitchFamily="34" charset="0"/>
              </a:rPr>
              <a:t> </a:t>
            </a:r>
            <a:r>
              <a:rPr lang="en-US" sz="1600" b="1" dirty="0" err="1" smtClean="0">
                <a:latin typeface="Segoe UI" pitchFamily="34" charset="0"/>
                <a:cs typeface="Segoe UI" pitchFamily="34" charset="0"/>
              </a:rPr>
              <a:t>nampak</a:t>
            </a:r>
            <a:r>
              <a:rPr lang="en-US" sz="1600" b="1" dirty="0" smtClean="0">
                <a:latin typeface="Segoe UI" pitchFamily="34" charset="0"/>
                <a:cs typeface="Segoe UI" pitchFamily="34" charset="0"/>
              </a:rPr>
              <a:t> </a:t>
            </a:r>
            <a:r>
              <a:rPr lang="en-US" sz="1600" b="1" dirty="0" err="1" smtClean="0">
                <a:latin typeface="Segoe UI" pitchFamily="34" charset="0"/>
                <a:cs typeface="Segoe UI" pitchFamily="34" charset="0"/>
              </a:rPr>
              <a:t>bantaran</a:t>
            </a:r>
            <a:r>
              <a:rPr lang="en-US" sz="1600" b="1" dirty="0" smtClean="0">
                <a:latin typeface="Segoe UI" pitchFamily="34" charset="0"/>
                <a:cs typeface="Segoe UI" pitchFamily="34" charset="0"/>
              </a:rPr>
              <a:t> </a:t>
            </a:r>
            <a:r>
              <a:rPr lang="en-US" sz="1600" b="1" dirty="0" err="1" smtClean="0">
                <a:latin typeface="Segoe UI" pitchFamily="34" charset="0"/>
                <a:cs typeface="Segoe UI" pitchFamily="34" charset="0"/>
              </a:rPr>
              <a:t>sungai</a:t>
            </a:r>
            <a:r>
              <a:rPr lang="en-US" sz="1600" b="1" dirty="0" smtClean="0">
                <a:latin typeface="Segoe UI" pitchFamily="34" charset="0"/>
                <a:cs typeface="Segoe UI" pitchFamily="34" charset="0"/>
              </a:rPr>
              <a:t> </a:t>
            </a:r>
            <a:r>
              <a:rPr lang="en-US" sz="1600" b="1" dirty="0" err="1" smtClean="0">
                <a:latin typeface="Segoe UI" pitchFamily="34" charset="0"/>
                <a:cs typeface="Segoe UI" pitchFamily="34" charset="0"/>
              </a:rPr>
              <a:t>masih</a:t>
            </a:r>
            <a:r>
              <a:rPr lang="en-US" sz="1600" b="1" dirty="0" smtClean="0">
                <a:latin typeface="Segoe UI" pitchFamily="34" charset="0"/>
                <a:cs typeface="Segoe UI" pitchFamily="34" charset="0"/>
              </a:rPr>
              <a:t> </a:t>
            </a:r>
            <a:r>
              <a:rPr lang="en-US" sz="1600" b="1" dirty="0" err="1" smtClean="0">
                <a:latin typeface="Segoe UI" pitchFamily="34" charset="0"/>
                <a:cs typeface="Segoe UI" pitchFamily="34" charset="0"/>
              </a:rPr>
              <a:t>dapat</a:t>
            </a:r>
            <a:r>
              <a:rPr lang="en-US" sz="1600" b="1" dirty="0" smtClean="0">
                <a:latin typeface="Segoe UI" pitchFamily="34" charset="0"/>
                <a:cs typeface="Segoe UI" pitchFamily="34" charset="0"/>
              </a:rPr>
              <a:t> </a:t>
            </a:r>
            <a:r>
              <a:rPr lang="en-US" sz="1600" b="1" dirty="0" err="1" smtClean="0">
                <a:latin typeface="Segoe UI" pitchFamily="34" charset="0"/>
                <a:cs typeface="Segoe UI" pitchFamily="34" charset="0"/>
              </a:rPr>
              <a:t>dilakukan</a:t>
            </a:r>
            <a:r>
              <a:rPr lang="en-US" sz="1600" b="1" dirty="0" smtClean="0">
                <a:latin typeface="Segoe UI" pitchFamily="34" charset="0"/>
                <a:cs typeface="Segoe UI" pitchFamily="34" charset="0"/>
              </a:rPr>
              <a:t> </a:t>
            </a:r>
            <a:r>
              <a:rPr lang="en-US" sz="1600" b="1" dirty="0" err="1" smtClean="0">
                <a:latin typeface="Segoe UI" pitchFamily="34" charset="0"/>
                <a:cs typeface="Segoe UI" pitchFamily="34" charset="0"/>
              </a:rPr>
              <a:t>pentaan</a:t>
            </a:r>
            <a:r>
              <a:rPr lang="en-US" sz="1600" b="1" dirty="0" smtClean="0">
                <a:latin typeface="Segoe UI" pitchFamily="34" charset="0"/>
                <a:cs typeface="Segoe UI" pitchFamily="34" charset="0"/>
              </a:rPr>
              <a:t> agar </a:t>
            </a:r>
            <a:r>
              <a:rPr lang="en-US" sz="1600" b="1" dirty="0" err="1" smtClean="0">
                <a:latin typeface="Segoe UI" pitchFamily="34" charset="0"/>
                <a:cs typeface="Segoe UI" pitchFamily="34" charset="0"/>
              </a:rPr>
              <a:t>tercapai</a:t>
            </a:r>
            <a:r>
              <a:rPr lang="en-US" sz="1600" b="1" dirty="0" smtClean="0">
                <a:latin typeface="Segoe UI" pitchFamily="34" charset="0"/>
                <a:cs typeface="Segoe UI" pitchFamily="34" charset="0"/>
              </a:rPr>
              <a:t> </a:t>
            </a:r>
            <a:r>
              <a:rPr lang="en-US" sz="1600" b="1" dirty="0" err="1" smtClean="0">
                <a:latin typeface="Segoe UI" pitchFamily="34" charset="0"/>
                <a:cs typeface="Segoe UI" pitchFamily="34" charset="0"/>
              </a:rPr>
              <a:t>optimasi</a:t>
            </a:r>
            <a:r>
              <a:rPr lang="en-US" sz="1600" b="1" dirty="0" smtClean="0">
                <a:latin typeface="Segoe UI" pitchFamily="34" charset="0"/>
                <a:cs typeface="Segoe UI" pitchFamily="34" charset="0"/>
              </a:rPr>
              <a:t> </a:t>
            </a:r>
            <a:r>
              <a:rPr lang="en-US" sz="1600" b="1" dirty="0" err="1" smtClean="0">
                <a:latin typeface="Segoe UI" pitchFamily="34" charset="0"/>
                <a:cs typeface="Segoe UI" pitchFamily="34" charset="0"/>
              </a:rPr>
              <a:t>pada</a:t>
            </a:r>
            <a:r>
              <a:rPr lang="en-US" sz="1600" b="1" dirty="0" smtClean="0">
                <a:latin typeface="Segoe UI" pitchFamily="34" charset="0"/>
                <a:cs typeface="Segoe UI" pitchFamily="34" charset="0"/>
              </a:rPr>
              <a:t> </a:t>
            </a:r>
            <a:r>
              <a:rPr lang="en-US" sz="1600" b="1" dirty="0" err="1" smtClean="0">
                <a:latin typeface="Segoe UI" pitchFamily="34" charset="0"/>
                <a:cs typeface="Segoe UI" pitchFamily="34" charset="0"/>
              </a:rPr>
              <a:t>pemanfaatan</a:t>
            </a:r>
            <a:r>
              <a:rPr lang="en-US" sz="1600" b="1" dirty="0" smtClean="0">
                <a:latin typeface="Segoe UI" pitchFamily="34" charset="0"/>
                <a:cs typeface="Segoe UI" pitchFamily="34" charset="0"/>
              </a:rPr>
              <a:t> </a:t>
            </a:r>
            <a:r>
              <a:rPr lang="en-US" sz="1600" b="1" dirty="0" err="1" smtClean="0">
                <a:latin typeface="Segoe UI" pitchFamily="34" charset="0"/>
                <a:cs typeface="Segoe UI" pitchFamily="34" charset="0"/>
              </a:rPr>
              <a:t>lahan</a:t>
            </a:r>
            <a:r>
              <a:rPr lang="en-US" sz="1600" b="1" dirty="0" smtClean="0">
                <a:latin typeface="Segoe UI" pitchFamily="34" charset="0"/>
                <a:cs typeface="Segoe UI" pitchFamily="34" charset="0"/>
              </a:rPr>
              <a:t> </a:t>
            </a:r>
            <a:r>
              <a:rPr lang="en-US" sz="1600" b="1" dirty="0" err="1" smtClean="0">
                <a:latin typeface="Segoe UI" pitchFamily="34" charset="0"/>
                <a:cs typeface="Segoe UI" pitchFamily="34" charset="0"/>
              </a:rPr>
              <a:t>untuk</a:t>
            </a:r>
            <a:r>
              <a:rPr lang="en-US" sz="1600" b="1" dirty="0" smtClean="0">
                <a:latin typeface="Segoe UI" pitchFamily="34" charset="0"/>
                <a:cs typeface="Segoe UI" pitchFamily="34" charset="0"/>
              </a:rPr>
              <a:t> </a:t>
            </a:r>
            <a:r>
              <a:rPr lang="en-US" sz="1600" b="1" dirty="0" err="1" smtClean="0">
                <a:latin typeface="Segoe UI" pitchFamily="34" charset="0"/>
                <a:cs typeface="Segoe UI" pitchFamily="34" charset="0"/>
              </a:rPr>
              <a:t>mendukung</a:t>
            </a:r>
            <a:r>
              <a:rPr lang="en-US" sz="1600" b="1" dirty="0" smtClean="0">
                <a:latin typeface="Segoe UI" pitchFamily="34" charset="0"/>
                <a:cs typeface="Segoe UI" pitchFamily="34" charset="0"/>
              </a:rPr>
              <a:t> </a:t>
            </a:r>
            <a:r>
              <a:rPr lang="en-US" sz="1600" b="1" dirty="0" err="1" smtClean="0">
                <a:latin typeface="Segoe UI" pitchFamily="34" charset="0"/>
                <a:cs typeface="Segoe UI" pitchFamily="34" charset="0"/>
              </a:rPr>
              <a:t>kegiatan</a:t>
            </a:r>
            <a:r>
              <a:rPr lang="en-US" sz="1600" b="1" dirty="0" smtClean="0">
                <a:latin typeface="Segoe UI" pitchFamily="34" charset="0"/>
                <a:cs typeface="Segoe UI" pitchFamily="34" charset="0"/>
              </a:rPr>
              <a:t> </a:t>
            </a:r>
            <a:r>
              <a:rPr lang="en-US" sz="1600" b="1" dirty="0" err="1" smtClean="0">
                <a:latin typeface="Segoe UI" pitchFamily="34" charset="0"/>
                <a:cs typeface="Segoe UI" pitchFamily="34" charset="0"/>
              </a:rPr>
              <a:t>masyarakat</a:t>
            </a:r>
            <a:endParaRPr lang="en-US" sz="1600" b="1" dirty="0">
              <a:latin typeface="Segoe UI" pitchFamily="34" charset="0"/>
              <a:cs typeface="Segoe UI" pitchFamily="34" charset="0"/>
            </a:endParaRPr>
          </a:p>
        </p:txBody>
      </p:sp>
      <p:pic>
        <p:nvPicPr>
          <p:cNvPr id="3074" name="Picture 2" descr="H:\Proyek 2009\Proyek Kumuh 2009\Foto Semanggi Final\Semanggi Kumuh 04.JPG"/>
          <p:cNvPicPr>
            <a:picLocks noChangeAspect="1" noChangeArrowheads="1"/>
          </p:cNvPicPr>
          <p:nvPr/>
        </p:nvPicPr>
        <p:blipFill>
          <a:blip r:embed="rId4"/>
          <a:srcRect/>
          <a:stretch>
            <a:fillRect/>
          </a:stretch>
        </p:blipFill>
        <p:spPr bwMode="auto">
          <a:xfrm>
            <a:off x="615434" y="1460978"/>
            <a:ext cx="2769596" cy="2220413"/>
          </a:xfrm>
          <a:prstGeom prst="rect">
            <a:avLst/>
          </a:prstGeom>
          <a:noFill/>
        </p:spPr>
      </p:pic>
      <p:pic>
        <p:nvPicPr>
          <p:cNvPr id="3075" name="Picture 3" descr="H:\Proyek 2009\Proyek Kumuh 2009\Foto Semanggi Final\Semanggi Kumuh 03.JPG"/>
          <p:cNvPicPr>
            <a:picLocks noChangeAspect="1" noChangeArrowheads="1"/>
          </p:cNvPicPr>
          <p:nvPr/>
        </p:nvPicPr>
        <p:blipFill>
          <a:blip r:embed="rId5">
            <a:lum contrast="20000"/>
          </a:blip>
          <a:srcRect/>
          <a:stretch>
            <a:fillRect/>
          </a:stretch>
        </p:blipFill>
        <p:spPr bwMode="auto">
          <a:xfrm>
            <a:off x="3846630" y="1500174"/>
            <a:ext cx="2598114" cy="221457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1" y="1287694"/>
            <a:ext cx="5889381" cy="2569934"/>
          </a:xfrm>
          <a:prstGeom prst="rect">
            <a:avLst/>
          </a:prstGeom>
          <a:solidFill>
            <a:srgbClr val="EAEAEA">
              <a:alpha val="50000"/>
            </a:srgbClr>
          </a:solidFill>
          <a:ln w="12700" cap="sq">
            <a:noFill/>
            <a:miter lim="800000"/>
            <a:headEnd type="none" w="sm" len="sm"/>
            <a:tailEnd type="none" w="sm" len="sm"/>
          </a:ln>
          <a:effectLst/>
        </p:spPr>
        <p:txBody>
          <a:bodyPr anchor="ctr">
            <a:spAutoFit/>
          </a:bodyPr>
          <a:lstStyle/>
          <a:p>
            <a:pPr algn="ctr"/>
            <a:r>
              <a:rPr lang="id-ID" sz="1700" b="1" dirty="0">
                <a:solidFill>
                  <a:srgbClr val="000066"/>
                </a:solidFill>
                <a:latin typeface="Segoe UI" pitchFamily="34" charset="0"/>
                <a:cs typeface="Segoe UI" pitchFamily="34" charset="0"/>
              </a:rPr>
              <a:t>Kelurahan </a:t>
            </a:r>
            <a:r>
              <a:rPr lang="id-ID" sz="1700" b="1" dirty="0" smtClean="0">
                <a:solidFill>
                  <a:srgbClr val="000066"/>
                </a:solidFill>
                <a:latin typeface="Segoe UI" pitchFamily="34" charset="0"/>
                <a:cs typeface="Segoe UI" pitchFamily="34" charset="0"/>
              </a:rPr>
              <a:t>Semanggi </a:t>
            </a:r>
            <a:r>
              <a:rPr lang="id-ID" sz="1700" b="1" dirty="0">
                <a:solidFill>
                  <a:srgbClr val="000066"/>
                </a:solidFill>
                <a:latin typeface="Segoe UI" pitchFamily="34" charset="0"/>
                <a:cs typeface="Segoe UI" pitchFamily="34" charset="0"/>
              </a:rPr>
              <a:t>ditetapkan sebagai </a:t>
            </a:r>
          </a:p>
          <a:p>
            <a:pPr algn="ctr"/>
            <a:r>
              <a:rPr lang="id-ID" sz="2100" b="1" i="1" dirty="0">
                <a:solidFill>
                  <a:srgbClr val="FF0000"/>
                </a:solidFill>
                <a:effectLst>
                  <a:outerShdw blurRad="38100" dist="38100" dir="2700000" algn="tl">
                    <a:srgbClr val="000000"/>
                  </a:outerShdw>
                </a:effectLst>
                <a:latin typeface="Segoe UI" pitchFamily="34" charset="0"/>
                <a:cs typeface="Segoe UI" pitchFamily="34" charset="0"/>
              </a:rPr>
              <a:t>Buffer</a:t>
            </a:r>
            <a:r>
              <a:rPr lang="id-ID" sz="2100" b="1" dirty="0">
                <a:solidFill>
                  <a:srgbClr val="000066"/>
                </a:solidFill>
                <a:latin typeface="Segoe UI" pitchFamily="34" charset="0"/>
                <a:cs typeface="Segoe UI" pitchFamily="34" charset="0"/>
              </a:rPr>
              <a:t> </a:t>
            </a:r>
          </a:p>
          <a:p>
            <a:pPr algn="ctr"/>
            <a:r>
              <a:rPr lang="id-ID" sz="1700" b="1" dirty="0" smtClean="0">
                <a:solidFill>
                  <a:srgbClr val="000066"/>
                </a:solidFill>
                <a:latin typeface="Segoe UI" pitchFamily="34" charset="0"/>
                <a:cs typeface="Segoe UI" pitchFamily="34" charset="0"/>
              </a:rPr>
              <a:t>Bagi </a:t>
            </a:r>
            <a:r>
              <a:rPr lang="en-US" sz="1700" b="1" dirty="0" smtClean="0">
                <a:solidFill>
                  <a:srgbClr val="000066"/>
                </a:solidFill>
                <a:latin typeface="Segoe UI" pitchFamily="34" charset="0"/>
                <a:cs typeface="Segoe UI" pitchFamily="34" charset="0"/>
              </a:rPr>
              <a:t>BWK I - </a:t>
            </a:r>
            <a:r>
              <a:rPr lang="id-ID" sz="1700" b="1" dirty="0" smtClean="0">
                <a:solidFill>
                  <a:srgbClr val="000066"/>
                </a:solidFill>
                <a:latin typeface="Segoe UI" pitchFamily="34" charset="0"/>
                <a:cs typeface="Segoe UI" pitchFamily="34" charset="0"/>
              </a:rPr>
              <a:t>Kecamatan Pasar Kliwon</a:t>
            </a:r>
          </a:p>
          <a:p>
            <a:pPr algn="ctr"/>
            <a:r>
              <a:rPr lang="id-ID" sz="1700" b="1" dirty="0" smtClean="0">
                <a:solidFill>
                  <a:srgbClr val="000066"/>
                </a:solidFill>
                <a:latin typeface="Segoe UI" pitchFamily="34" charset="0"/>
                <a:cs typeface="Segoe UI" pitchFamily="34" charset="0"/>
              </a:rPr>
              <a:t>Dan bagi keberadaan Rusun, Pasar Klitikan dan Sungai</a:t>
            </a:r>
            <a:endParaRPr lang="id-ID" sz="1700" b="1" dirty="0">
              <a:solidFill>
                <a:srgbClr val="000066"/>
              </a:solidFill>
              <a:latin typeface="Segoe UI" pitchFamily="34" charset="0"/>
              <a:cs typeface="Segoe UI" pitchFamily="34" charset="0"/>
            </a:endParaRPr>
          </a:p>
          <a:p>
            <a:pPr algn="ctr"/>
            <a:r>
              <a:rPr lang="id-ID" sz="1700" b="1" dirty="0">
                <a:solidFill>
                  <a:srgbClr val="000066"/>
                </a:solidFill>
                <a:latin typeface="Segoe UI" pitchFamily="34" charset="0"/>
                <a:cs typeface="Segoe UI" pitchFamily="34" charset="0"/>
              </a:rPr>
              <a:t>Dan Konsep Peremajaan kawasan yang akan diimplementasikan adalah</a:t>
            </a:r>
          </a:p>
          <a:p>
            <a:pPr algn="ctr"/>
            <a:r>
              <a:rPr lang="id-ID" sz="2100" b="1" i="1" dirty="0">
                <a:solidFill>
                  <a:srgbClr val="FF0000"/>
                </a:solidFill>
                <a:effectLst>
                  <a:outerShdw blurRad="38100" dist="38100" dir="2700000" algn="tl">
                    <a:srgbClr val="000000"/>
                  </a:outerShdw>
                </a:effectLst>
                <a:latin typeface="Segoe UI" pitchFamily="34" charset="0"/>
                <a:cs typeface="Segoe UI" pitchFamily="34" charset="0"/>
              </a:rPr>
              <a:t>Kampung </a:t>
            </a:r>
            <a:r>
              <a:rPr lang="en-US" sz="2100" b="1" i="1" dirty="0" smtClean="0">
                <a:solidFill>
                  <a:srgbClr val="FF0000"/>
                </a:solidFill>
                <a:effectLst>
                  <a:outerShdw blurRad="38100" dist="38100" dir="2700000" algn="tl">
                    <a:srgbClr val="000000"/>
                  </a:outerShdw>
                </a:effectLst>
                <a:latin typeface="Segoe UI" pitchFamily="34" charset="0"/>
                <a:cs typeface="Segoe UI" pitchFamily="34" charset="0"/>
              </a:rPr>
              <a:t>B</a:t>
            </a:r>
            <a:r>
              <a:rPr lang="id-ID" sz="2100" b="1" i="1" dirty="0" smtClean="0">
                <a:solidFill>
                  <a:srgbClr val="FF0000"/>
                </a:solidFill>
                <a:effectLst>
                  <a:outerShdw blurRad="38100" dist="38100" dir="2700000" algn="tl">
                    <a:srgbClr val="000000"/>
                  </a:outerShdw>
                </a:effectLst>
                <a:latin typeface="Segoe UI" pitchFamily="34" charset="0"/>
                <a:cs typeface="Segoe UI" pitchFamily="34" charset="0"/>
              </a:rPr>
              <a:t>arang Bekas</a:t>
            </a:r>
            <a:endParaRPr lang="id-ID" sz="2100" b="1" dirty="0">
              <a:solidFill>
                <a:srgbClr val="000066"/>
              </a:solidFill>
              <a:latin typeface="Segoe UI" pitchFamily="34" charset="0"/>
              <a:cs typeface="Segoe UI" pitchFamily="34" charset="0"/>
            </a:endParaRPr>
          </a:p>
          <a:p>
            <a:pPr algn="ctr"/>
            <a:r>
              <a:rPr lang="id-ID" sz="1700" b="1" dirty="0">
                <a:solidFill>
                  <a:srgbClr val="000066"/>
                </a:solidFill>
                <a:latin typeface="Segoe UI" pitchFamily="34" charset="0"/>
                <a:cs typeface="Segoe UI" pitchFamily="34" charset="0"/>
              </a:rPr>
              <a:t>dengan wisata </a:t>
            </a:r>
            <a:r>
              <a:rPr lang="id-ID" sz="1700" b="1" dirty="0" smtClean="0">
                <a:solidFill>
                  <a:srgbClr val="000066"/>
                </a:solidFill>
                <a:latin typeface="Segoe UI" pitchFamily="34" charset="0"/>
                <a:cs typeface="Segoe UI" pitchFamily="34" charset="0"/>
              </a:rPr>
              <a:t>belanja</a:t>
            </a:r>
            <a:r>
              <a:rPr lang="en-US" sz="1700" b="1" dirty="0" smtClean="0">
                <a:solidFill>
                  <a:srgbClr val="000066"/>
                </a:solidFill>
                <a:latin typeface="Segoe UI" pitchFamily="34" charset="0"/>
                <a:cs typeface="Segoe UI" pitchFamily="34" charset="0"/>
              </a:rPr>
              <a:t> </a:t>
            </a:r>
            <a:r>
              <a:rPr lang="en-US" sz="1700" b="1" dirty="0" err="1" smtClean="0">
                <a:solidFill>
                  <a:srgbClr val="000066"/>
                </a:solidFill>
                <a:latin typeface="Segoe UI" pitchFamily="34" charset="0"/>
                <a:cs typeface="Segoe UI" pitchFamily="34" charset="0"/>
              </a:rPr>
              <a:t>terpadu</a:t>
            </a:r>
            <a:r>
              <a:rPr lang="id-ID" sz="1700" b="1" dirty="0" smtClean="0">
                <a:solidFill>
                  <a:srgbClr val="000066"/>
                </a:solidFill>
                <a:latin typeface="Segoe UI" pitchFamily="34" charset="0"/>
                <a:cs typeface="Segoe UI" pitchFamily="34" charset="0"/>
              </a:rPr>
              <a:t> </a:t>
            </a:r>
            <a:r>
              <a:rPr lang="id-ID" sz="1700" b="1" dirty="0">
                <a:solidFill>
                  <a:srgbClr val="000066"/>
                </a:solidFill>
                <a:latin typeface="Segoe UI" pitchFamily="34" charset="0"/>
                <a:cs typeface="Segoe UI" pitchFamily="34" charset="0"/>
              </a:rPr>
              <a:t>dalam satu </a:t>
            </a:r>
            <a:r>
              <a:rPr lang="en-US" sz="1700" b="1" dirty="0" smtClean="0">
                <a:solidFill>
                  <a:srgbClr val="000066"/>
                </a:solidFill>
                <a:latin typeface="Segoe UI" pitchFamily="34" charset="0"/>
                <a:cs typeface="Segoe UI" pitchFamily="34" charset="0"/>
              </a:rPr>
              <a:t>K</a:t>
            </a:r>
            <a:r>
              <a:rPr lang="id-ID" sz="1700" b="1" dirty="0" smtClean="0">
                <a:solidFill>
                  <a:srgbClr val="000066"/>
                </a:solidFill>
                <a:latin typeface="Segoe UI" pitchFamily="34" charset="0"/>
                <a:cs typeface="Segoe UI" pitchFamily="34" charset="0"/>
              </a:rPr>
              <a:t>awasan</a:t>
            </a:r>
            <a:r>
              <a:rPr lang="en-US" sz="1700" b="1" dirty="0" smtClean="0">
                <a:solidFill>
                  <a:srgbClr val="000066"/>
                </a:solidFill>
                <a:latin typeface="Segoe UI" pitchFamily="34" charset="0"/>
                <a:cs typeface="Segoe UI" pitchFamily="34" charset="0"/>
              </a:rPr>
              <a:t> </a:t>
            </a:r>
            <a:r>
              <a:rPr lang="en-US" sz="1700" b="1" dirty="0" err="1" smtClean="0">
                <a:solidFill>
                  <a:srgbClr val="000066"/>
                </a:solidFill>
                <a:latin typeface="Segoe UI" pitchFamily="34" charset="0"/>
                <a:cs typeface="Segoe UI" pitchFamily="34" charset="0"/>
              </a:rPr>
              <a:t>Perdagangan</a:t>
            </a:r>
            <a:r>
              <a:rPr lang="en-US" sz="1700" b="1" dirty="0" smtClean="0">
                <a:solidFill>
                  <a:srgbClr val="000066"/>
                </a:solidFill>
                <a:latin typeface="Segoe UI" pitchFamily="34" charset="0"/>
                <a:cs typeface="Segoe UI" pitchFamily="34" charset="0"/>
              </a:rPr>
              <a:t> </a:t>
            </a:r>
            <a:r>
              <a:rPr lang="id-ID" sz="1700" b="1" dirty="0" smtClean="0">
                <a:solidFill>
                  <a:srgbClr val="000066"/>
                </a:solidFill>
                <a:latin typeface="Segoe UI" pitchFamily="34" charset="0"/>
                <a:cs typeface="Segoe UI" pitchFamily="34" charset="0"/>
              </a:rPr>
              <a:t>Pasar Klitikan</a:t>
            </a:r>
            <a:endParaRPr lang="en-US" sz="1700" b="1" dirty="0">
              <a:solidFill>
                <a:srgbClr val="000066"/>
              </a:solidFill>
              <a:latin typeface="Segoe UI" pitchFamily="34" charset="0"/>
              <a:cs typeface="Segoe UI" pitchFamily="34" charset="0"/>
            </a:endParaRPr>
          </a:p>
        </p:txBody>
      </p:sp>
      <p:sp>
        <p:nvSpPr>
          <p:cNvPr id="7" name="Rectangle 12"/>
          <p:cNvSpPr>
            <a:spLocks noChangeArrowheads="1"/>
          </p:cNvSpPr>
          <p:nvPr/>
        </p:nvSpPr>
        <p:spPr bwMode="auto">
          <a:xfrm>
            <a:off x="1" y="3915512"/>
            <a:ext cx="5889381" cy="2862322"/>
          </a:xfrm>
          <a:prstGeom prst="rect">
            <a:avLst/>
          </a:prstGeom>
          <a:solidFill>
            <a:srgbClr val="EAEAEA">
              <a:alpha val="50000"/>
            </a:srgbClr>
          </a:solidFill>
          <a:ln w="12700" cap="sq">
            <a:noFill/>
            <a:miter lim="800000"/>
            <a:headEnd type="none" w="sm" len="sm"/>
            <a:tailEnd type="none" w="sm" len="sm"/>
          </a:ln>
          <a:effectLst/>
        </p:spPr>
        <p:txBody>
          <a:bodyPr anchor="ctr">
            <a:spAutoFit/>
          </a:bodyPr>
          <a:lstStyle/>
          <a:p>
            <a:pPr algn="ctr"/>
            <a:r>
              <a:rPr lang="en-US" b="1" dirty="0" err="1">
                <a:solidFill>
                  <a:srgbClr val="008080"/>
                </a:solidFill>
                <a:latin typeface="Segoe UI" pitchFamily="34" charset="0"/>
                <a:cs typeface="Segoe UI" pitchFamily="34" charset="0"/>
              </a:rPr>
              <a:t>Unik</a:t>
            </a:r>
            <a:r>
              <a:rPr lang="en-US" b="1" dirty="0">
                <a:solidFill>
                  <a:srgbClr val="008080"/>
                </a:solidFill>
                <a:latin typeface="Segoe UI" pitchFamily="34" charset="0"/>
                <a:cs typeface="Segoe UI" pitchFamily="34" charset="0"/>
              </a:rPr>
              <a:t>: </a:t>
            </a:r>
          </a:p>
          <a:p>
            <a:pPr algn="ctr"/>
            <a:r>
              <a:rPr lang="en-US" b="1" dirty="0" err="1">
                <a:solidFill>
                  <a:schemeClr val="accent2"/>
                </a:solidFill>
                <a:latin typeface="Segoe UI" pitchFamily="34" charset="0"/>
                <a:cs typeface="Segoe UI" pitchFamily="34" charset="0"/>
              </a:rPr>
              <a:t>Belum</a:t>
            </a:r>
            <a:r>
              <a:rPr lang="en-US" b="1" dirty="0">
                <a:solidFill>
                  <a:schemeClr val="accent2"/>
                </a:solidFill>
                <a:latin typeface="Segoe UI" pitchFamily="34" charset="0"/>
                <a:cs typeface="Segoe UI" pitchFamily="34" charset="0"/>
              </a:rPr>
              <a:t> </a:t>
            </a:r>
            <a:r>
              <a:rPr lang="en-US" b="1" dirty="0" err="1">
                <a:solidFill>
                  <a:schemeClr val="accent2"/>
                </a:solidFill>
                <a:latin typeface="Segoe UI" pitchFamily="34" charset="0"/>
                <a:cs typeface="Segoe UI" pitchFamily="34" charset="0"/>
              </a:rPr>
              <a:t>ada</a:t>
            </a:r>
            <a:r>
              <a:rPr lang="en-US" b="1" dirty="0">
                <a:solidFill>
                  <a:schemeClr val="accent2"/>
                </a:solidFill>
                <a:latin typeface="Segoe UI" pitchFamily="34" charset="0"/>
                <a:cs typeface="Segoe UI" pitchFamily="34" charset="0"/>
              </a:rPr>
              <a:t> </a:t>
            </a:r>
            <a:r>
              <a:rPr lang="en-US" b="1" dirty="0" err="1">
                <a:solidFill>
                  <a:schemeClr val="accent2"/>
                </a:solidFill>
                <a:latin typeface="Segoe UI" pitchFamily="34" charset="0"/>
                <a:cs typeface="Segoe UI" pitchFamily="34" charset="0"/>
              </a:rPr>
              <a:t>di</a:t>
            </a:r>
            <a:r>
              <a:rPr lang="en-US" b="1" dirty="0">
                <a:solidFill>
                  <a:schemeClr val="accent2"/>
                </a:solidFill>
                <a:latin typeface="Segoe UI" pitchFamily="34" charset="0"/>
                <a:cs typeface="Segoe UI" pitchFamily="34" charset="0"/>
              </a:rPr>
              <a:t> Indonesia. </a:t>
            </a:r>
          </a:p>
          <a:p>
            <a:pPr algn="ctr"/>
            <a:r>
              <a:rPr lang="en-US" b="1" dirty="0" err="1">
                <a:solidFill>
                  <a:srgbClr val="FF3300"/>
                </a:solidFill>
                <a:latin typeface="Segoe UI" pitchFamily="34" charset="0"/>
                <a:cs typeface="Segoe UI" pitchFamily="34" charset="0"/>
              </a:rPr>
              <a:t>Modul</a:t>
            </a:r>
            <a:r>
              <a:rPr lang="en-US" b="1" dirty="0">
                <a:solidFill>
                  <a:srgbClr val="FF3300"/>
                </a:solidFill>
                <a:latin typeface="Segoe UI" pitchFamily="34" charset="0"/>
                <a:cs typeface="Segoe UI" pitchFamily="34" charset="0"/>
              </a:rPr>
              <a:t> </a:t>
            </a:r>
            <a:r>
              <a:rPr lang="en-US" b="1" dirty="0" err="1">
                <a:solidFill>
                  <a:srgbClr val="FF3300"/>
                </a:solidFill>
                <a:latin typeface="Segoe UI" pitchFamily="34" charset="0"/>
                <a:cs typeface="Segoe UI" pitchFamily="34" charset="0"/>
              </a:rPr>
              <a:t>Perencanaan</a:t>
            </a:r>
            <a:r>
              <a:rPr lang="id-ID" b="1" dirty="0">
                <a:solidFill>
                  <a:srgbClr val="FF3300"/>
                </a:solidFill>
                <a:latin typeface="Segoe UI" pitchFamily="34" charset="0"/>
                <a:cs typeface="Segoe UI" pitchFamily="34" charset="0"/>
              </a:rPr>
              <a:t> </a:t>
            </a:r>
            <a:r>
              <a:rPr lang="en-US" b="1" dirty="0" err="1">
                <a:solidFill>
                  <a:srgbClr val="FF3300"/>
                </a:solidFill>
                <a:latin typeface="Segoe UI" pitchFamily="34" charset="0"/>
                <a:cs typeface="Segoe UI" pitchFamily="34" charset="0"/>
              </a:rPr>
              <a:t>Berdasar</a:t>
            </a:r>
            <a:r>
              <a:rPr lang="en-US" b="1" dirty="0">
                <a:solidFill>
                  <a:srgbClr val="FF3300"/>
                </a:solidFill>
                <a:latin typeface="Segoe UI" pitchFamily="34" charset="0"/>
                <a:cs typeface="Segoe UI" pitchFamily="34" charset="0"/>
              </a:rPr>
              <a:t> </a:t>
            </a:r>
            <a:r>
              <a:rPr lang="id-ID" b="1" dirty="0" smtClean="0">
                <a:solidFill>
                  <a:srgbClr val="FF3300"/>
                </a:solidFill>
                <a:latin typeface="Segoe UI" pitchFamily="34" charset="0"/>
                <a:cs typeface="Segoe UI" pitchFamily="34" charset="0"/>
              </a:rPr>
              <a:t>Klasifikasi Barang Bekas</a:t>
            </a:r>
            <a:endParaRPr lang="en-US" b="1" dirty="0">
              <a:solidFill>
                <a:srgbClr val="FF3300"/>
              </a:solidFill>
              <a:latin typeface="Segoe UI" pitchFamily="34" charset="0"/>
              <a:cs typeface="Segoe UI" pitchFamily="34" charset="0"/>
            </a:endParaRPr>
          </a:p>
          <a:p>
            <a:pPr algn="ctr"/>
            <a:r>
              <a:rPr lang="en-US" b="1" dirty="0" err="1">
                <a:solidFill>
                  <a:srgbClr val="008080"/>
                </a:solidFill>
                <a:latin typeface="Segoe UI" pitchFamily="34" charset="0"/>
                <a:cs typeface="Segoe UI" pitchFamily="34" charset="0"/>
              </a:rPr>
              <a:t>Aman</a:t>
            </a:r>
            <a:r>
              <a:rPr lang="en-US" b="1" dirty="0">
                <a:solidFill>
                  <a:srgbClr val="008080"/>
                </a:solidFill>
                <a:latin typeface="Segoe UI" pitchFamily="34" charset="0"/>
                <a:cs typeface="Segoe UI" pitchFamily="34" charset="0"/>
              </a:rPr>
              <a:t>:</a:t>
            </a:r>
          </a:p>
          <a:p>
            <a:pPr algn="ctr"/>
            <a:r>
              <a:rPr lang="en-US" b="1" dirty="0">
                <a:solidFill>
                  <a:schemeClr val="accent2"/>
                </a:solidFill>
                <a:latin typeface="Segoe UI" pitchFamily="34" charset="0"/>
                <a:cs typeface="Segoe UI" pitchFamily="34" charset="0"/>
              </a:rPr>
              <a:t> Daerah </a:t>
            </a:r>
            <a:r>
              <a:rPr lang="en-US" b="1" dirty="0" err="1">
                <a:solidFill>
                  <a:schemeClr val="accent2"/>
                </a:solidFill>
                <a:latin typeface="Segoe UI" pitchFamily="34" charset="0"/>
                <a:cs typeface="Segoe UI" pitchFamily="34" charset="0"/>
              </a:rPr>
              <a:t>Bebas</a:t>
            </a:r>
            <a:r>
              <a:rPr lang="en-US" b="1" dirty="0">
                <a:solidFill>
                  <a:schemeClr val="accent2"/>
                </a:solidFill>
                <a:latin typeface="Segoe UI" pitchFamily="34" charset="0"/>
                <a:cs typeface="Segoe UI" pitchFamily="34" charset="0"/>
              </a:rPr>
              <a:t>: 10 -15 meter </a:t>
            </a:r>
            <a:r>
              <a:rPr lang="en-US" b="1" dirty="0" err="1">
                <a:solidFill>
                  <a:schemeClr val="accent2"/>
                </a:solidFill>
                <a:latin typeface="Segoe UI" pitchFamily="34" charset="0"/>
                <a:cs typeface="Segoe UI" pitchFamily="34" charset="0"/>
              </a:rPr>
              <a:t>dari</a:t>
            </a:r>
            <a:r>
              <a:rPr lang="en-US" b="1" dirty="0">
                <a:solidFill>
                  <a:schemeClr val="accent2"/>
                </a:solidFill>
                <a:latin typeface="Segoe UI" pitchFamily="34" charset="0"/>
                <a:cs typeface="Segoe UI" pitchFamily="34" charset="0"/>
              </a:rPr>
              <a:t> </a:t>
            </a:r>
            <a:r>
              <a:rPr lang="en-US" b="1" dirty="0" err="1">
                <a:solidFill>
                  <a:schemeClr val="accent2"/>
                </a:solidFill>
                <a:latin typeface="Segoe UI" pitchFamily="34" charset="0"/>
                <a:cs typeface="Segoe UI" pitchFamily="34" charset="0"/>
              </a:rPr>
              <a:t>bantaran</a:t>
            </a:r>
            <a:r>
              <a:rPr lang="en-US" b="1" dirty="0">
                <a:solidFill>
                  <a:schemeClr val="accent2"/>
                </a:solidFill>
                <a:latin typeface="Segoe UI" pitchFamily="34" charset="0"/>
                <a:cs typeface="Segoe UI" pitchFamily="34" charset="0"/>
              </a:rPr>
              <a:t> </a:t>
            </a:r>
            <a:r>
              <a:rPr lang="en-US" b="1" dirty="0" err="1">
                <a:solidFill>
                  <a:schemeClr val="accent2"/>
                </a:solidFill>
                <a:latin typeface="Segoe UI" pitchFamily="34" charset="0"/>
                <a:cs typeface="Segoe UI" pitchFamily="34" charset="0"/>
              </a:rPr>
              <a:t>sungai</a:t>
            </a:r>
            <a:r>
              <a:rPr lang="en-US" b="1" dirty="0">
                <a:solidFill>
                  <a:schemeClr val="accent2"/>
                </a:solidFill>
                <a:latin typeface="Segoe UI" pitchFamily="34" charset="0"/>
                <a:cs typeface="Segoe UI" pitchFamily="34" charset="0"/>
              </a:rPr>
              <a:t>.</a:t>
            </a:r>
            <a:r>
              <a:rPr lang="en-US" b="1" i="1" dirty="0">
                <a:solidFill>
                  <a:schemeClr val="accent2"/>
                </a:solidFill>
                <a:latin typeface="Segoe UI" pitchFamily="34" charset="0"/>
                <a:cs typeface="Segoe UI" pitchFamily="34" charset="0"/>
              </a:rPr>
              <a:t>   </a:t>
            </a:r>
          </a:p>
          <a:p>
            <a:pPr algn="ctr"/>
            <a:r>
              <a:rPr lang="en-US" b="1" dirty="0">
                <a:solidFill>
                  <a:srgbClr val="008080"/>
                </a:solidFill>
                <a:latin typeface="Segoe UI" pitchFamily="34" charset="0"/>
                <a:cs typeface="Segoe UI" pitchFamily="34" charset="0"/>
              </a:rPr>
              <a:t>Indah-</a:t>
            </a:r>
            <a:r>
              <a:rPr lang="en-US" b="1" dirty="0" err="1">
                <a:solidFill>
                  <a:srgbClr val="008080"/>
                </a:solidFill>
                <a:latin typeface="Segoe UI" pitchFamily="34" charset="0"/>
                <a:cs typeface="Segoe UI" pitchFamily="34" charset="0"/>
              </a:rPr>
              <a:t>Alami</a:t>
            </a:r>
            <a:r>
              <a:rPr lang="en-US" b="1" dirty="0">
                <a:solidFill>
                  <a:srgbClr val="008080"/>
                </a:solidFill>
                <a:latin typeface="Segoe UI" pitchFamily="34" charset="0"/>
                <a:cs typeface="Segoe UI" pitchFamily="34" charset="0"/>
              </a:rPr>
              <a:t>:</a:t>
            </a:r>
          </a:p>
          <a:p>
            <a:pPr algn="ctr"/>
            <a:r>
              <a:rPr lang="en-US" b="1" dirty="0">
                <a:solidFill>
                  <a:schemeClr val="accent2"/>
                </a:solidFill>
                <a:latin typeface="Segoe UI" pitchFamily="34" charset="0"/>
                <a:cs typeface="Segoe UI" pitchFamily="34" charset="0"/>
              </a:rPr>
              <a:t> </a:t>
            </a:r>
            <a:r>
              <a:rPr lang="en-US" b="1" dirty="0" err="1">
                <a:solidFill>
                  <a:schemeClr val="accent2"/>
                </a:solidFill>
                <a:latin typeface="Segoe UI" pitchFamily="34" charset="0"/>
                <a:cs typeface="Segoe UI" pitchFamily="34" charset="0"/>
              </a:rPr>
              <a:t>Konsep</a:t>
            </a:r>
            <a:r>
              <a:rPr lang="en-US" b="1" dirty="0">
                <a:solidFill>
                  <a:schemeClr val="accent2"/>
                </a:solidFill>
                <a:latin typeface="Segoe UI" pitchFamily="34" charset="0"/>
                <a:cs typeface="Segoe UI" pitchFamily="34" charset="0"/>
              </a:rPr>
              <a:t> </a:t>
            </a:r>
            <a:r>
              <a:rPr lang="en-US" b="1" i="1" dirty="0" err="1" smtClean="0">
                <a:solidFill>
                  <a:srgbClr val="FF3300"/>
                </a:solidFill>
                <a:latin typeface="Segoe UI" pitchFamily="34" charset="0"/>
                <a:cs typeface="Segoe UI" pitchFamily="34" charset="0"/>
              </a:rPr>
              <a:t>pedestrianisasi</a:t>
            </a:r>
            <a:r>
              <a:rPr lang="en-US" b="1" dirty="0" smtClean="0">
                <a:solidFill>
                  <a:schemeClr val="accent2"/>
                </a:solidFill>
                <a:latin typeface="Segoe UI" pitchFamily="34" charset="0"/>
                <a:cs typeface="Segoe UI" pitchFamily="34" charset="0"/>
              </a:rPr>
              <a:t> </a:t>
            </a:r>
            <a:r>
              <a:rPr lang="en-US" b="1" dirty="0" err="1">
                <a:solidFill>
                  <a:schemeClr val="accent2"/>
                </a:solidFill>
                <a:latin typeface="Segoe UI" pitchFamily="34" charset="0"/>
                <a:cs typeface="Segoe UI" pitchFamily="34" charset="0"/>
              </a:rPr>
              <a:t>sepanjang</a:t>
            </a:r>
            <a:r>
              <a:rPr lang="en-US" b="1" dirty="0">
                <a:solidFill>
                  <a:schemeClr val="accent2"/>
                </a:solidFill>
                <a:latin typeface="Segoe UI" pitchFamily="34" charset="0"/>
                <a:cs typeface="Segoe UI" pitchFamily="34" charset="0"/>
              </a:rPr>
              <a:t> </a:t>
            </a:r>
            <a:r>
              <a:rPr lang="id-ID" b="1" dirty="0">
                <a:solidFill>
                  <a:schemeClr val="accent2"/>
                </a:solidFill>
                <a:latin typeface="Segoe UI" pitchFamily="34" charset="0"/>
                <a:cs typeface="Segoe UI" pitchFamily="34" charset="0"/>
              </a:rPr>
              <a:t>kawasan</a:t>
            </a:r>
            <a:endParaRPr lang="en-US" b="1" dirty="0">
              <a:solidFill>
                <a:schemeClr val="accent2"/>
              </a:solidFill>
              <a:latin typeface="Segoe UI" pitchFamily="34" charset="0"/>
              <a:cs typeface="Segoe UI" pitchFamily="34" charset="0"/>
            </a:endParaRPr>
          </a:p>
          <a:p>
            <a:pPr algn="ctr"/>
            <a:r>
              <a:rPr lang="en-US" b="1" dirty="0" err="1">
                <a:solidFill>
                  <a:srgbClr val="008080"/>
                </a:solidFill>
                <a:latin typeface="Segoe UI" pitchFamily="34" charset="0"/>
                <a:cs typeface="Segoe UI" pitchFamily="34" charset="0"/>
              </a:rPr>
              <a:t>Sehat</a:t>
            </a:r>
            <a:r>
              <a:rPr lang="en-US" b="1" dirty="0">
                <a:solidFill>
                  <a:srgbClr val="008080"/>
                </a:solidFill>
                <a:latin typeface="Segoe UI" pitchFamily="34" charset="0"/>
                <a:cs typeface="Segoe UI" pitchFamily="34" charset="0"/>
              </a:rPr>
              <a:t>: </a:t>
            </a:r>
          </a:p>
          <a:p>
            <a:pPr algn="ctr"/>
            <a:r>
              <a:rPr lang="en-US" b="1" dirty="0" err="1" smtClean="0">
                <a:solidFill>
                  <a:schemeClr val="accent2"/>
                </a:solidFill>
                <a:latin typeface="Segoe UI" pitchFamily="34" charset="0"/>
                <a:cs typeface="Segoe UI" pitchFamily="34" charset="0"/>
              </a:rPr>
              <a:t>Kawasan</a:t>
            </a:r>
            <a:r>
              <a:rPr lang="en-US" b="1" dirty="0" smtClean="0">
                <a:solidFill>
                  <a:schemeClr val="accent2"/>
                </a:solidFill>
                <a:latin typeface="Segoe UI" pitchFamily="34" charset="0"/>
                <a:cs typeface="Segoe UI" pitchFamily="34" charset="0"/>
              </a:rPr>
              <a:t>  </a:t>
            </a:r>
            <a:r>
              <a:rPr lang="id-ID" b="1" i="1" dirty="0" smtClean="0">
                <a:solidFill>
                  <a:srgbClr val="FF3300"/>
                </a:solidFill>
                <a:latin typeface="Segoe UI" pitchFamily="34" charset="0"/>
                <a:cs typeface="Segoe UI" pitchFamily="34" charset="0"/>
              </a:rPr>
              <a:t>belanja </a:t>
            </a:r>
            <a:r>
              <a:rPr lang="en-US" b="1" i="1" dirty="0" err="1" smtClean="0">
                <a:solidFill>
                  <a:srgbClr val="FF3300"/>
                </a:solidFill>
                <a:latin typeface="Segoe UI" pitchFamily="34" charset="0"/>
                <a:cs typeface="Segoe UI" pitchFamily="34" charset="0"/>
              </a:rPr>
              <a:t>alternatif</a:t>
            </a:r>
            <a:r>
              <a:rPr lang="en-US" b="1" i="1" dirty="0" smtClean="0">
                <a:solidFill>
                  <a:srgbClr val="FF3300"/>
                </a:solidFill>
                <a:latin typeface="Segoe UI" pitchFamily="34" charset="0"/>
                <a:cs typeface="Segoe UI" pitchFamily="34" charset="0"/>
              </a:rPr>
              <a:t> </a:t>
            </a:r>
            <a:r>
              <a:rPr lang="en-US" b="1" dirty="0" err="1">
                <a:solidFill>
                  <a:schemeClr val="accent2"/>
                </a:solidFill>
                <a:latin typeface="Segoe UI" pitchFamily="34" charset="0"/>
                <a:cs typeface="Segoe UI" pitchFamily="34" charset="0"/>
              </a:rPr>
              <a:t>di</a:t>
            </a:r>
            <a:r>
              <a:rPr lang="en-US" b="1" dirty="0">
                <a:solidFill>
                  <a:schemeClr val="accent2"/>
                </a:solidFill>
                <a:latin typeface="Segoe UI" pitchFamily="34" charset="0"/>
                <a:cs typeface="Segoe UI" pitchFamily="34" charset="0"/>
              </a:rPr>
              <a:t> </a:t>
            </a:r>
            <a:r>
              <a:rPr lang="en-US" b="1" dirty="0" smtClean="0">
                <a:solidFill>
                  <a:schemeClr val="accent2"/>
                </a:solidFill>
                <a:latin typeface="Segoe UI" pitchFamily="34" charset="0"/>
                <a:cs typeface="Segoe UI" pitchFamily="34" charset="0"/>
              </a:rPr>
              <a:t>Surakarta</a:t>
            </a:r>
            <a:endParaRPr lang="en-US" b="1" dirty="0">
              <a:solidFill>
                <a:schemeClr val="accent2"/>
              </a:solidFill>
              <a:latin typeface="Segoe UI" pitchFamily="34" charset="0"/>
              <a:cs typeface="Segoe UI" pitchFamily="34" charset="0"/>
            </a:endParaRPr>
          </a:p>
        </p:txBody>
      </p:sp>
      <p:sp>
        <p:nvSpPr>
          <p:cNvPr id="10" name="Title 1"/>
          <p:cNvSpPr txBox="1">
            <a:spLocks/>
          </p:cNvSpPr>
          <p:nvPr/>
        </p:nvSpPr>
        <p:spPr>
          <a:xfrm>
            <a:off x="228600" y="228600"/>
            <a:ext cx="60198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all" spc="0" normalizeH="0" baseline="0" noProof="0" dirty="0" err="1"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Konsep</a:t>
            </a:r>
            <a:r>
              <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a:t>
            </a:r>
            <a:r>
              <a:rPr kumimoji="0" lang="en-US" sz="2800" b="1" i="0" u="none" strike="noStrike" kern="1200" cap="all" spc="0" normalizeH="0" baseline="0" noProof="0" dirty="0" err="1"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peLESTARIAN</a:t>
            </a:r>
            <a:r>
              <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a:t>
            </a:r>
            <a:r>
              <a:rPr kumimoji="0" lang="en-US" sz="2800" b="1" i="0" u="none" strike="noStrike" kern="1200" cap="all" spc="0" normalizeH="0" baseline="0" noProof="0" dirty="0" err="1"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kawasan</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pic>
        <p:nvPicPr>
          <p:cNvPr id="8" name="Picture 2" descr="H:\Proyek 2009\Proyek Kumuh 2009\Foto Semanggi Final\Semanggi Kumuh 04.JPG"/>
          <p:cNvPicPr>
            <a:picLocks noChangeAspect="1" noChangeArrowheads="1"/>
          </p:cNvPicPr>
          <p:nvPr/>
        </p:nvPicPr>
        <p:blipFill>
          <a:blip r:embed="rId2"/>
          <a:srcRect/>
          <a:stretch>
            <a:fillRect/>
          </a:stretch>
        </p:blipFill>
        <p:spPr bwMode="auto">
          <a:xfrm>
            <a:off x="6553833" y="4638586"/>
            <a:ext cx="2590167" cy="2076563"/>
          </a:xfrm>
          <a:prstGeom prst="rect">
            <a:avLst/>
          </a:prstGeom>
          <a:noFill/>
        </p:spPr>
      </p:pic>
      <p:pic>
        <p:nvPicPr>
          <p:cNvPr id="9" name="Picture 2" descr="H:\Proyek 2009\Proyek Kumuh 2009\PRESENTASI FINAL\Semanggi\Semanggi 03.JPG"/>
          <p:cNvPicPr>
            <a:picLocks noChangeAspect="1" noChangeArrowheads="1"/>
          </p:cNvPicPr>
          <p:nvPr/>
        </p:nvPicPr>
        <p:blipFill>
          <a:blip r:embed="rId3"/>
          <a:srcRect/>
          <a:stretch>
            <a:fillRect/>
          </a:stretch>
        </p:blipFill>
        <p:spPr bwMode="auto">
          <a:xfrm>
            <a:off x="6533488" y="285728"/>
            <a:ext cx="2610512" cy="2143140"/>
          </a:xfrm>
          <a:prstGeom prst="rect">
            <a:avLst/>
          </a:prstGeom>
          <a:noFill/>
        </p:spPr>
      </p:pic>
      <p:pic>
        <p:nvPicPr>
          <p:cNvPr id="4098" name="Picture 2" descr="H:\Proyek 2009\Proyek Kumuh 2009\Foto Semanggi Final\Semanggi Pasar Klitikan 02.JPG"/>
          <p:cNvPicPr>
            <a:picLocks noChangeAspect="1" noChangeArrowheads="1"/>
          </p:cNvPicPr>
          <p:nvPr/>
        </p:nvPicPr>
        <p:blipFill>
          <a:blip r:embed="rId4"/>
          <a:srcRect/>
          <a:stretch>
            <a:fillRect/>
          </a:stretch>
        </p:blipFill>
        <p:spPr bwMode="auto">
          <a:xfrm>
            <a:off x="6528334" y="2546890"/>
            <a:ext cx="2615666" cy="195368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51663" y="5457618"/>
            <a:ext cx="3758738" cy="1400383"/>
          </a:xfrm>
          <a:prstGeom prst="rect">
            <a:avLst/>
          </a:prstGeom>
          <a:solidFill>
            <a:srgbClr val="EAEAEA">
              <a:alpha val="50000"/>
            </a:srgbClr>
          </a:solidFill>
          <a:ln w="12700" cap="sq">
            <a:noFill/>
            <a:miter lim="800000"/>
            <a:headEnd type="none" w="sm" len="sm"/>
            <a:tailEnd type="none" w="sm" len="sm"/>
          </a:ln>
          <a:effectLst/>
        </p:spPr>
        <p:txBody>
          <a:bodyPr wrap="square" anchor="ctr">
            <a:spAutoFit/>
          </a:bodyPr>
          <a:lstStyle/>
          <a:p>
            <a:pPr lvl="1"/>
            <a:r>
              <a:rPr lang="id-ID" sz="1700" b="1" dirty="0">
                <a:solidFill>
                  <a:srgbClr val="008080"/>
                </a:solidFill>
                <a:latin typeface="Segoe UI" pitchFamily="34" charset="0"/>
                <a:cs typeface="Segoe UI" pitchFamily="34" charset="0"/>
              </a:rPr>
              <a:t>Implementasi dengan </a:t>
            </a:r>
            <a:r>
              <a:rPr lang="id-ID" sz="1700" b="1" i="1" u="sng" dirty="0">
                <a:solidFill>
                  <a:srgbClr val="FF0000"/>
                </a:solidFill>
                <a:latin typeface="Segoe UI" pitchFamily="34" charset="0"/>
                <a:cs typeface="Segoe UI" pitchFamily="34" charset="0"/>
              </a:rPr>
              <a:t>one </a:t>
            </a:r>
            <a:r>
              <a:rPr lang="en-US" sz="1700" b="1" i="1" u="sng" dirty="0" smtClean="0">
                <a:solidFill>
                  <a:srgbClr val="FF0000"/>
                </a:solidFill>
                <a:latin typeface="Segoe UI" pitchFamily="34" charset="0"/>
                <a:cs typeface="Segoe UI" pitchFamily="34" charset="0"/>
              </a:rPr>
              <a:t> stop shopping</a:t>
            </a:r>
            <a:r>
              <a:rPr lang="id-ID" sz="1700" b="1" dirty="0" smtClean="0">
                <a:solidFill>
                  <a:srgbClr val="008080"/>
                </a:solidFill>
                <a:latin typeface="Segoe UI" pitchFamily="34" charset="0"/>
                <a:cs typeface="Segoe UI" pitchFamily="34" charset="0"/>
              </a:rPr>
              <a:t> </a:t>
            </a:r>
            <a:r>
              <a:rPr lang="id-ID" sz="1700" b="1" dirty="0">
                <a:solidFill>
                  <a:srgbClr val="008080"/>
                </a:solidFill>
                <a:latin typeface="Segoe UI" pitchFamily="34" charset="0"/>
                <a:cs typeface="Segoe UI" pitchFamily="34" charset="0"/>
              </a:rPr>
              <a:t>mengelilingi kawasan </a:t>
            </a:r>
            <a:r>
              <a:rPr lang="id-ID" sz="1700" b="1" dirty="0" smtClean="0">
                <a:solidFill>
                  <a:srgbClr val="008080"/>
                </a:solidFill>
                <a:latin typeface="Segoe UI" pitchFamily="34" charset="0"/>
                <a:cs typeface="Segoe UI" pitchFamily="34" charset="0"/>
              </a:rPr>
              <a:t>Semanggi, dan Pasar Klitikan</a:t>
            </a:r>
            <a:r>
              <a:rPr lang="en-US" sz="1700" b="1" dirty="0" smtClean="0">
                <a:solidFill>
                  <a:srgbClr val="008080"/>
                </a:solidFill>
                <a:latin typeface="Segoe UI" pitchFamily="34" charset="0"/>
                <a:cs typeface="Segoe UI" pitchFamily="34" charset="0"/>
              </a:rPr>
              <a:t> </a:t>
            </a:r>
            <a:r>
              <a:rPr lang="id-ID" sz="1700" b="1" dirty="0" smtClean="0">
                <a:solidFill>
                  <a:srgbClr val="008080"/>
                </a:solidFill>
                <a:latin typeface="Segoe UI" pitchFamily="34" charset="0"/>
                <a:cs typeface="Segoe UI" pitchFamily="34" charset="0"/>
              </a:rPr>
              <a:t>dengan variasi pilihan babekas</a:t>
            </a:r>
            <a:endParaRPr lang="en-US" sz="1700" b="1" dirty="0">
              <a:solidFill>
                <a:srgbClr val="008080"/>
              </a:solidFill>
              <a:latin typeface="Segoe UI" pitchFamily="34" charset="0"/>
              <a:cs typeface="Segoe UI" pitchFamily="34" charset="0"/>
            </a:endParaRPr>
          </a:p>
        </p:txBody>
      </p:sp>
      <p:sp>
        <p:nvSpPr>
          <p:cNvPr id="6" name="Rectangle 7"/>
          <p:cNvSpPr>
            <a:spLocks noChangeArrowheads="1"/>
          </p:cNvSpPr>
          <p:nvPr/>
        </p:nvSpPr>
        <p:spPr bwMode="auto">
          <a:xfrm>
            <a:off x="0" y="1714489"/>
            <a:ext cx="4440114" cy="1923604"/>
          </a:xfrm>
          <a:prstGeom prst="rect">
            <a:avLst/>
          </a:prstGeom>
          <a:solidFill>
            <a:srgbClr val="EAEAEA">
              <a:alpha val="50000"/>
            </a:srgbClr>
          </a:solidFill>
          <a:ln w="12700" cap="sq">
            <a:noFill/>
            <a:miter lim="800000"/>
            <a:headEnd type="none" w="sm" len="sm"/>
            <a:tailEnd type="none" w="sm" len="sm"/>
          </a:ln>
          <a:effectLst/>
        </p:spPr>
        <p:txBody>
          <a:bodyPr wrap="square" anchor="ctr">
            <a:spAutoFit/>
          </a:bodyPr>
          <a:lstStyle/>
          <a:p>
            <a:pPr marL="722313" lvl="1" indent="-265113">
              <a:buFontTx/>
              <a:buChar char="•"/>
            </a:pPr>
            <a:r>
              <a:rPr lang="id-ID" sz="1700" b="1" dirty="0" smtClean="0">
                <a:solidFill>
                  <a:srgbClr val="808000"/>
                </a:solidFill>
                <a:latin typeface="Segoe UI" pitchFamily="34" charset="0"/>
                <a:cs typeface="Segoe UI" pitchFamily="34" charset="0"/>
              </a:rPr>
              <a:t>Digali </a:t>
            </a:r>
            <a:r>
              <a:rPr lang="id-ID" sz="1700" b="1" dirty="0">
                <a:solidFill>
                  <a:srgbClr val="808000"/>
                </a:solidFill>
                <a:latin typeface="Segoe UI" pitchFamily="34" charset="0"/>
                <a:cs typeface="Segoe UI" pitchFamily="34" charset="0"/>
              </a:rPr>
              <a:t>dari </a:t>
            </a:r>
            <a:r>
              <a:rPr lang="id-ID" sz="1700" b="1" dirty="0" smtClean="0">
                <a:solidFill>
                  <a:srgbClr val="808000"/>
                </a:solidFill>
                <a:latin typeface="Segoe UI" pitchFamily="34" charset="0"/>
                <a:cs typeface="Segoe UI" pitchFamily="34" charset="0"/>
              </a:rPr>
              <a:t>kearifan Budaya Lokal sebagai pengepul barang bekas</a:t>
            </a:r>
            <a:endParaRPr lang="id-ID" sz="1700" b="1" dirty="0">
              <a:solidFill>
                <a:srgbClr val="808000"/>
              </a:solidFill>
              <a:latin typeface="Segoe UI" pitchFamily="34" charset="0"/>
              <a:cs typeface="Segoe UI" pitchFamily="34" charset="0"/>
            </a:endParaRPr>
          </a:p>
          <a:p>
            <a:pPr marL="722313" lvl="1" indent="-265113">
              <a:buFontTx/>
              <a:buChar char="•"/>
            </a:pPr>
            <a:r>
              <a:rPr lang="id-ID" sz="1700" b="1" dirty="0" smtClean="0">
                <a:solidFill>
                  <a:srgbClr val="808000"/>
                </a:solidFill>
                <a:latin typeface="Segoe UI" pitchFamily="34" charset="0"/>
                <a:cs typeface="Segoe UI" pitchFamily="34" charset="0"/>
              </a:rPr>
              <a:t>Memperkokoh </a:t>
            </a:r>
            <a:r>
              <a:rPr lang="id-ID" sz="1700" b="1" dirty="0">
                <a:solidFill>
                  <a:srgbClr val="808000"/>
                </a:solidFill>
                <a:latin typeface="Segoe UI" pitchFamily="34" charset="0"/>
                <a:cs typeface="Segoe UI" pitchFamily="34" charset="0"/>
              </a:rPr>
              <a:t>citra </a:t>
            </a:r>
            <a:r>
              <a:rPr lang="id-ID" sz="1700" b="1" dirty="0" smtClean="0">
                <a:solidFill>
                  <a:srgbClr val="808000"/>
                </a:solidFill>
                <a:latin typeface="Segoe UI" pitchFamily="34" charset="0"/>
                <a:cs typeface="Segoe UI" pitchFamily="34" charset="0"/>
              </a:rPr>
              <a:t>kawasan perkotaan, Semanggi dan sekitarnya</a:t>
            </a:r>
            <a:endParaRPr lang="id-ID" sz="1700" b="1" dirty="0">
              <a:solidFill>
                <a:srgbClr val="808000"/>
              </a:solidFill>
              <a:latin typeface="Segoe UI" pitchFamily="34" charset="0"/>
              <a:cs typeface="Segoe UI" pitchFamily="34" charset="0"/>
            </a:endParaRPr>
          </a:p>
          <a:p>
            <a:pPr marL="722313" lvl="1" indent="-265113">
              <a:buFontTx/>
              <a:buChar char="•"/>
            </a:pPr>
            <a:r>
              <a:rPr lang="id-ID" sz="1700" b="1" dirty="0" smtClean="0">
                <a:solidFill>
                  <a:srgbClr val="808000"/>
                </a:solidFill>
                <a:latin typeface="Segoe UI" pitchFamily="34" charset="0"/>
                <a:cs typeface="Segoe UI" pitchFamily="34" charset="0"/>
              </a:rPr>
              <a:t>Credit </a:t>
            </a:r>
            <a:r>
              <a:rPr lang="id-ID" sz="1700" b="1" dirty="0">
                <a:solidFill>
                  <a:srgbClr val="808000"/>
                </a:solidFill>
                <a:latin typeface="Segoe UI" pitchFamily="34" charset="0"/>
                <a:cs typeface="Segoe UI" pitchFamily="34" charset="0"/>
              </a:rPr>
              <a:t>Value Bagi Masyarakat</a:t>
            </a:r>
          </a:p>
          <a:p>
            <a:pPr marL="722313" lvl="1" indent="-265113">
              <a:buFontTx/>
              <a:buChar char="•"/>
            </a:pPr>
            <a:r>
              <a:rPr lang="id-ID" sz="1700" b="1" dirty="0" smtClean="0">
                <a:solidFill>
                  <a:srgbClr val="808000"/>
                </a:solidFill>
                <a:latin typeface="Segoe UI" pitchFamily="34" charset="0"/>
                <a:cs typeface="Segoe UI" pitchFamily="34" charset="0"/>
              </a:rPr>
              <a:t>Positif </a:t>
            </a:r>
            <a:r>
              <a:rPr lang="id-ID" sz="1700" b="1" dirty="0">
                <a:solidFill>
                  <a:srgbClr val="808000"/>
                </a:solidFill>
                <a:latin typeface="Segoe UI" pitchFamily="34" charset="0"/>
                <a:cs typeface="Segoe UI" pitchFamily="34" charset="0"/>
              </a:rPr>
              <a:t>Multiplier Effect</a:t>
            </a:r>
            <a:r>
              <a:rPr lang="id-ID" sz="1700" b="1" dirty="0">
                <a:solidFill>
                  <a:srgbClr val="000066"/>
                </a:solidFill>
                <a:latin typeface="Segoe UI" pitchFamily="34" charset="0"/>
                <a:cs typeface="Segoe UI" pitchFamily="34" charset="0"/>
              </a:rPr>
              <a:t> </a:t>
            </a:r>
            <a:endParaRPr lang="en-US" sz="1700" b="1" dirty="0">
              <a:solidFill>
                <a:srgbClr val="000066"/>
              </a:solidFill>
              <a:latin typeface="Segoe UI" pitchFamily="34" charset="0"/>
              <a:cs typeface="Segoe UI" pitchFamily="34" charset="0"/>
            </a:endParaRPr>
          </a:p>
        </p:txBody>
      </p:sp>
      <p:sp>
        <p:nvSpPr>
          <p:cNvPr id="7"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Konsep peremajaan kawasan</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8" name="Title 1"/>
          <p:cNvSpPr txBox="1">
            <a:spLocks/>
          </p:cNvSpPr>
          <p:nvPr/>
        </p:nvSpPr>
        <p:spPr>
          <a:xfrm>
            <a:off x="549491" y="1219200"/>
            <a:ext cx="3758738" cy="695308"/>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all" spc="0" normalizeH="0" baseline="0" noProof="0" dirty="0" smtClean="0">
                <a:ln>
                  <a:noFill/>
                </a:ln>
                <a:solidFill>
                  <a:srgbClr val="002060"/>
                </a:solidFill>
                <a:effectLst>
                  <a:reflection blurRad="12700" stA="34000" endA="740" endPos="53000" dir="5400000" sy="-100000" algn="bl" rotWithShape="0"/>
                </a:effectLst>
                <a:uLnTx/>
                <a:uFillTx/>
                <a:latin typeface="Segoe UI" pitchFamily="34" charset="0"/>
                <a:ea typeface="+mj-ea"/>
                <a:cs typeface="Segoe UI" pitchFamily="34" charset="0"/>
              </a:rPr>
              <a:t>KAMPUNG</a:t>
            </a:r>
            <a:r>
              <a:rPr kumimoji="0" lang="en-US" sz="2000" b="1" i="0" u="none" strike="noStrike" kern="1200" cap="all" spc="0" normalizeH="0" noProof="0" dirty="0" smtClean="0">
                <a:ln>
                  <a:noFill/>
                </a:ln>
                <a:solidFill>
                  <a:srgbClr val="002060"/>
                </a:solidFill>
                <a:effectLst>
                  <a:reflection blurRad="12700" stA="34000" endA="740" endPos="53000" dir="5400000" sy="-100000" algn="bl" rotWithShape="0"/>
                </a:effectLst>
                <a:uLnTx/>
                <a:uFillTx/>
                <a:latin typeface="Segoe UI" pitchFamily="34" charset="0"/>
                <a:ea typeface="+mj-ea"/>
                <a:cs typeface="Segoe UI" pitchFamily="34" charset="0"/>
              </a:rPr>
              <a:t> </a:t>
            </a:r>
            <a:r>
              <a:rPr kumimoji="0" lang="id-ID" sz="2000" b="1" i="0" u="none" strike="noStrike" kern="1200" cap="all" spc="0" normalizeH="0" noProof="0" dirty="0" smtClean="0">
                <a:ln>
                  <a:noFill/>
                </a:ln>
                <a:solidFill>
                  <a:srgbClr val="002060"/>
                </a:solidFill>
                <a:effectLst>
                  <a:reflection blurRad="12700" stA="34000" endA="740" endPos="53000" dir="5400000" sy="-100000" algn="bl" rotWithShape="0"/>
                </a:effectLst>
                <a:uLnTx/>
                <a:uFillTx/>
                <a:latin typeface="Segoe UI" pitchFamily="34" charset="0"/>
                <a:ea typeface="+mj-ea"/>
                <a:cs typeface="Segoe UI" pitchFamily="34" charset="0"/>
              </a:rPr>
              <a:t>barang bekas</a:t>
            </a:r>
            <a:endParaRPr kumimoji="0" lang="en-US" sz="2000" b="1" i="0" u="none" strike="noStrike" kern="1200" cap="all" spc="0" normalizeH="0" baseline="0" noProof="0" dirty="0" smtClean="0">
              <a:ln>
                <a:noFill/>
              </a:ln>
              <a:solidFill>
                <a:srgbClr val="002060"/>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9" name="Rectangle 7"/>
          <p:cNvSpPr>
            <a:spLocks noChangeArrowheads="1"/>
          </p:cNvSpPr>
          <p:nvPr/>
        </p:nvSpPr>
        <p:spPr bwMode="auto">
          <a:xfrm>
            <a:off x="5499588" y="1714488"/>
            <a:ext cx="3644412" cy="1815882"/>
          </a:xfrm>
          <a:prstGeom prst="rect">
            <a:avLst/>
          </a:prstGeom>
          <a:solidFill>
            <a:srgbClr val="EAEAEA">
              <a:alpha val="50000"/>
            </a:srgbClr>
          </a:solidFill>
          <a:ln w="12700" cap="sq">
            <a:noFill/>
            <a:miter lim="800000"/>
            <a:headEnd type="none" w="sm" len="sm"/>
            <a:tailEnd type="none" w="sm" len="sm"/>
          </a:ln>
          <a:effectLst/>
        </p:spPr>
        <p:txBody>
          <a:bodyPr anchor="ctr">
            <a:spAutoFit/>
          </a:bodyPr>
          <a:lstStyle/>
          <a:p>
            <a:r>
              <a:rPr lang="en-US" sz="1600" b="1" dirty="0" err="1">
                <a:solidFill>
                  <a:srgbClr val="FF3300"/>
                </a:solidFill>
                <a:latin typeface="Segoe UI" pitchFamily="34" charset="0"/>
                <a:cs typeface="Segoe UI" pitchFamily="34" charset="0"/>
              </a:rPr>
              <a:t>Sinergi</a:t>
            </a:r>
            <a:r>
              <a:rPr lang="en-US" sz="1600" b="1" dirty="0">
                <a:solidFill>
                  <a:srgbClr val="FF3300"/>
                </a:solidFill>
                <a:latin typeface="Segoe UI" pitchFamily="34" charset="0"/>
                <a:cs typeface="Segoe UI" pitchFamily="34" charset="0"/>
              </a:rPr>
              <a:t> </a:t>
            </a:r>
            <a:r>
              <a:rPr lang="en-US" sz="1600" b="1" dirty="0" err="1" smtClean="0">
                <a:solidFill>
                  <a:srgbClr val="FF3300"/>
                </a:solidFill>
                <a:latin typeface="Segoe UI" pitchFamily="34" charset="0"/>
                <a:cs typeface="Segoe UI" pitchFamily="34" charset="0"/>
              </a:rPr>
              <a:t>dengan</a:t>
            </a:r>
            <a:r>
              <a:rPr lang="en-US" sz="1600" b="1" dirty="0" smtClean="0">
                <a:solidFill>
                  <a:srgbClr val="FF3300"/>
                </a:solidFill>
                <a:latin typeface="Segoe UI" pitchFamily="34" charset="0"/>
                <a:cs typeface="Segoe UI" pitchFamily="34" charset="0"/>
              </a:rPr>
              <a:t> </a:t>
            </a:r>
            <a:r>
              <a:rPr lang="en-US" sz="1600" b="1" dirty="0" smtClean="0">
                <a:solidFill>
                  <a:srgbClr val="808000"/>
                </a:solidFill>
                <a:latin typeface="Segoe UI" pitchFamily="34" charset="0"/>
                <a:cs typeface="Segoe UI" pitchFamily="34" charset="0"/>
              </a:rPr>
              <a:t>program </a:t>
            </a:r>
            <a:r>
              <a:rPr lang="en-US" sz="1600" b="1" dirty="0" err="1" smtClean="0">
                <a:solidFill>
                  <a:srgbClr val="808000"/>
                </a:solidFill>
                <a:latin typeface="Segoe UI" pitchFamily="34" charset="0"/>
                <a:cs typeface="Segoe UI" pitchFamily="34" charset="0"/>
              </a:rPr>
              <a:t>lainnya</a:t>
            </a:r>
            <a:r>
              <a:rPr lang="en-US" sz="1600" b="1" dirty="0" smtClean="0">
                <a:solidFill>
                  <a:srgbClr val="808000"/>
                </a:solidFill>
                <a:latin typeface="Segoe UI" pitchFamily="34" charset="0"/>
                <a:cs typeface="Segoe UI" pitchFamily="34" charset="0"/>
              </a:rPr>
              <a:t> </a:t>
            </a:r>
            <a:r>
              <a:rPr lang="en-US" sz="1600" b="1" dirty="0" err="1" smtClean="0">
                <a:solidFill>
                  <a:srgbClr val="808000"/>
                </a:solidFill>
                <a:latin typeface="Segoe UI" pitchFamily="34" charset="0"/>
                <a:cs typeface="Segoe UI" pitchFamily="34" charset="0"/>
              </a:rPr>
              <a:t>dari</a:t>
            </a:r>
            <a:r>
              <a:rPr lang="en-US" sz="1600" b="1" dirty="0" smtClean="0">
                <a:solidFill>
                  <a:srgbClr val="808000"/>
                </a:solidFill>
                <a:latin typeface="Segoe UI" pitchFamily="34" charset="0"/>
                <a:cs typeface="Segoe UI" pitchFamily="34" charset="0"/>
              </a:rPr>
              <a:t>:</a:t>
            </a:r>
            <a:endParaRPr lang="en-US" sz="1600" b="1" i="1" dirty="0">
              <a:solidFill>
                <a:srgbClr val="808000"/>
              </a:solidFill>
              <a:latin typeface="Segoe UI" pitchFamily="34" charset="0"/>
              <a:cs typeface="Segoe UI" pitchFamily="34" charset="0"/>
            </a:endParaRPr>
          </a:p>
          <a:p>
            <a:pPr>
              <a:buFontTx/>
              <a:buChar char="•"/>
            </a:pPr>
            <a:r>
              <a:rPr lang="en-US" sz="1600" b="1" dirty="0" err="1" smtClean="0">
                <a:solidFill>
                  <a:srgbClr val="0000FF"/>
                </a:solidFill>
                <a:latin typeface="Segoe UI" pitchFamily="34" charset="0"/>
                <a:cs typeface="Segoe UI" pitchFamily="34" charset="0"/>
              </a:rPr>
              <a:t>Departemen</a:t>
            </a:r>
            <a:r>
              <a:rPr lang="en-US" sz="1600" b="1" dirty="0" smtClean="0">
                <a:solidFill>
                  <a:srgbClr val="0000FF"/>
                </a:solidFill>
                <a:latin typeface="Segoe UI" pitchFamily="34" charset="0"/>
                <a:cs typeface="Segoe UI" pitchFamily="34" charset="0"/>
              </a:rPr>
              <a:t> </a:t>
            </a:r>
            <a:r>
              <a:rPr lang="en-US" sz="1600" b="1" dirty="0" err="1" smtClean="0">
                <a:solidFill>
                  <a:srgbClr val="0000FF"/>
                </a:solidFill>
                <a:latin typeface="Segoe UI" pitchFamily="34" charset="0"/>
                <a:cs typeface="Segoe UI" pitchFamily="34" charset="0"/>
              </a:rPr>
              <a:t>Budpar</a:t>
            </a:r>
            <a:r>
              <a:rPr lang="id-ID" sz="1600" b="1" dirty="0" smtClean="0">
                <a:solidFill>
                  <a:srgbClr val="0000FF"/>
                </a:solidFill>
                <a:latin typeface="Segoe UI" pitchFamily="34" charset="0"/>
                <a:cs typeface="Segoe UI" pitchFamily="34" charset="0"/>
              </a:rPr>
              <a:t>, Perdagangan</a:t>
            </a:r>
            <a:endParaRPr lang="en-US" sz="1600" b="1" dirty="0">
              <a:solidFill>
                <a:srgbClr val="0000FF"/>
              </a:solidFill>
              <a:latin typeface="Segoe UI" pitchFamily="34" charset="0"/>
              <a:cs typeface="Segoe UI" pitchFamily="34" charset="0"/>
            </a:endParaRPr>
          </a:p>
          <a:p>
            <a:pPr>
              <a:buFontTx/>
              <a:buChar char="•"/>
            </a:pPr>
            <a:r>
              <a:rPr lang="en-US" sz="1600" b="1" dirty="0" err="1">
                <a:solidFill>
                  <a:srgbClr val="0000FF"/>
                </a:solidFill>
                <a:latin typeface="Segoe UI" pitchFamily="34" charset="0"/>
                <a:cs typeface="Segoe UI" pitchFamily="34" charset="0"/>
              </a:rPr>
              <a:t>Menko</a:t>
            </a:r>
            <a:r>
              <a:rPr lang="en-US" sz="1600" b="1" dirty="0">
                <a:solidFill>
                  <a:srgbClr val="0000FF"/>
                </a:solidFill>
                <a:latin typeface="Segoe UI" pitchFamily="34" charset="0"/>
                <a:cs typeface="Segoe UI" pitchFamily="34" charset="0"/>
              </a:rPr>
              <a:t> </a:t>
            </a:r>
            <a:r>
              <a:rPr lang="en-US" sz="1600" b="1" dirty="0" err="1">
                <a:solidFill>
                  <a:srgbClr val="0000FF"/>
                </a:solidFill>
                <a:latin typeface="Segoe UI" pitchFamily="34" charset="0"/>
                <a:cs typeface="Segoe UI" pitchFamily="34" charset="0"/>
              </a:rPr>
              <a:t>Kesra</a:t>
            </a:r>
            <a:endParaRPr lang="en-US" sz="1600" b="1" dirty="0">
              <a:solidFill>
                <a:srgbClr val="0000FF"/>
              </a:solidFill>
              <a:latin typeface="Segoe UI" pitchFamily="34" charset="0"/>
              <a:cs typeface="Segoe UI" pitchFamily="34" charset="0"/>
            </a:endParaRPr>
          </a:p>
          <a:p>
            <a:pPr>
              <a:buFontTx/>
              <a:buChar char="•"/>
            </a:pPr>
            <a:r>
              <a:rPr lang="en-US" sz="1600" b="1" dirty="0" err="1">
                <a:solidFill>
                  <a:srgbClr val="0000FF"/>
                </a:solidFill>
                <a:latin typeface="Segoe UI" pitchFamily="34" charset="0"/>
                <a:cs typeface="Segoe UI" pitchFamily="34" charset="0"/>
              </a:rPr>
              <a:t>Paguyuban</a:t>
            </a:r>
            <a:r>
              <a:rPr lang="en-US" sz="1600" b="1" dirty="0">
                <a:solidFill>
                  <a:srgbClr val="0000FF"/>
                </a:solidFill>
                <a:latin typeface="Segoe UI" pitchFamily="34" charset="0"/>
                <a:cs typeface="Segoe UI" pitchFamily="34" charset="0"/>
              </a:rPr>
              <a:t> </a:t>
            </a:r>
          </a:p>
          <a:p>
            <a:pPr>
              <a:buFontTx/>
              <a:buChar char="•"/>
            </a:pPr>
            <a:r>
              <a:rPr lang="en-US" sz="1600" b="1" dirty="0" err="1" smtClean="0">
                <a:solidFill>
                  <a:srgbClr val="0000FF"/>
                </a:solidFill>
                <a:latin typeface="Segoe UI" pitchFamily="34" charset="0"/>
                <a:cs typeface="Segoe UI" pitchFamily="34" charset="0"/>
              </a:rPr>
              <a:t>Artis</a:t>
            </a:r>
            <a:r>
              <a:rPr lang="en-US" sz="1600" b="1" dirty="0" smtClean="0">
                <a:solidFill>
                  <a:srgbClr val="0000FF"/>
                </a:solidFill>
                <a:latin typeface="Segoe UI" pitchFamily="34" charset="0"/>
                <a:cs typeface="Segoe UI" pitchFamily="34" charset="0"/>
              </a:rPr>
              <a:t>/</a:t>
            </a:r>
            <a:r>
              <a:rPr lang="en-US" sz="1600" b="1" dirty="0" err="1" smtClean="0">
                <a:solidFill>
                  <a:srgbClr val="0000FF"/>
                </a:solidFill>
                <a:latin typeface="Segoe UI" pitchFamily="34" charset="0"/>
                <a:cs typeface="Segoe UI" pitchFamily="34" charset="0"/>
              </a:rPr>
              <a:t>Seniman</a:t>
            </a:r>
            <a:r>
              <a:rPr lang="en-US" sz="1600" b="1" dirty="0" smtClean="0">
                <a:latin typeface="Segoe UI" pitchFamily="34" charset="0"/>
                <a:cs typeface="Segoe UI" pitchFamily="34" charset="0"/>
              </a:rPr>
              <a:t> Surakarta</a:t>
            </a:r>
            <a:endParaRPr lang="id-ID" sz="1600" b="1" dirty="0">
              <a:latin typeface="Segoe UI" pitchFamily="34" charset="0"/>
              <a:cs typeface="Segoe UI" pitchFamily="34" charset="0"/>
            </a:endParaRPr>
          </a:p>
          <a:p>
            <a:pPr>
              <a:buFontTx/>
              <a:buChar char="•"/>
            </a:pPr>
            <a:r>
              <a:rPr lang="id-ID" sz="1600" b="1" dirty="0">
                <a:solidFill>
                  <a:srgbClr val="0000FF"/>
                </a:solidFill>
                <a:latin typeface="Segoe UI" pitchFamily="34" charset="0"/>
                <a:cs typeface="Segoe UI" pitchFamily="34" charset="0"/>
              </a:rPr>
              <a:t>Pengusaha kecil, </a:t>
            </a:r>
            <a:r>
              <a:rPr lang="en-US" sz="1600" b="1" dirty="0" err="1" smtClean="0">
                <a:solidFill>
                  <a:srgbClr val="0000FF"/>
                </a:solidFill>
                <a:latin typeface="Segoe UI" pitchFamily="34" charset="0"/>
                <a:cs typeface="Segoe UI" pitchFamily="34" charset="0"/>
              </a:rPr>
              <a:t>dsb</a:t>
            </a:r>
            <a:r>
              <a:rPr lang="id-ID" sz="1600" b="1" dirty="0" smtClean="0">
                <a:solidFill>
                  <a:srgbClr val="0000FF"/>
                </a:solidFill>
                <a:latin typeface="Segoe UI" pitchFamily="34" charset="0"/>
                <a:cs typeface="Segoe UI" pitchFamily="34" charset="0"/>
              </a:rPr>
              <a:t>.</a:t>
            </a:r>
            <a:endParaRPr lang="en-US" sz="1600" b="1" dirty="0">
              <a:solidFill>
                <a:srgbClr val="0000FF"/>
              </a:solidFill>
              <a:latin typeface="Segoe UI" pitchFamily="34" charset="0"/>
              <a:cs typeface="Segoe UI" pitchFamily="34" charset="0"/>
            </a:endParaRPr>
          </a:p>
        </p:txBody>
      </p:sp>
      <p:sp>
        <p:nvSpPr>
          <p:cNvPr id="10" name="Rectangle 26"/>
          <p:cNvSpPr>
            <a:spLocks noChangeArrowheads="1"/>
          </p:cNvSpPr>
          <p:nvPr/>
        </p:nvSpPr>
        <p:spPr bwMode="auto">
          <a:xfrm>
            <a:off x="5627084" y="5429265"/>
            <a:ext cx="3516916" cy="1323439"/>
          </a:xfrm>
          <a:prstGeom prst="rect">
            <a:avLst/>
          </a:prstGeom>
          <a:solidFill>
            <a:srgbClr val="EAEAEA">
              <a:alpha val="50000"/>
            </a:srgbClr>
          </a:solidFill>
          <a:ln w="12700" cap="sq">
            <a:noFill/>
            <a:miter lim="800000"/>
            <a:headEnd type="none" w="sm" len="sm"/>
            <a:tailEnd type="none" w="sm" len="sm"/>
          </a:ln>
          <a:effectLst/>
        </p:spPr>
        <p:txBody>
          <a:bodyPr wrap="square" anchor="ctr">
            <a:spAutoFit/>
          </a:bodyPr>
          <a:lstStyle/>
          <a:p>
            <a:pPr algn="ctr"/>
            <a:r>
              <a:rPr lang="id-ID" sz="1600" b="1" dirty="0">
                <a:solidFill>
                  <a:srgbClr val="FF3300"/>
                </a:solidFill>
                <a:latin typeface="Segoe UI" pitchFamily="34" charset="0"/>
                <a:cs typeface="Segoe UI" pitchFamily="34" charset="0"/>
              </a:rPr>
              <a:t>Implementasi dgn Menga</a:t>
            </a:r>
            <a:r>
              <a:rPr lang="en-US" sz="1600" b="1" dirty="0" err="1">
                <a:solidFill>
                  <a:srgbClr val="FF3300"/>
                </a:solidFill>
                <a:latin typeface="Segoe UI" pitchFamily="34" charset="0"/>
                <a:cs typeface="Segoe UI" pitchFamily="34" charset="0"/>
              </a:rPr>
              <a:t>dakan</a:t>
            </a:r>
            <a:r>
              <a:rPr lang="en-US" sz="1600" b="1" dirty="0">
                <a:solidFill>
                  <a:srgbClr val="FF3300"/>
                </a:solidFill>
                <a:latin typeface="Segoe UI" pitchFamily="34" charset="0"/>
                <a:cs typeface="Segoe UI" pitchFamily="34" charset="0"/>
              </a:rPr>
              <a:t>:  </a:t>
            </a:r>
          </a:p>
          <a:p>
            <a:pPr algn="ctr"/>
            <a:r>
              <a:rPr lang="en-US" sz="1600" b="1" i="1" dirty="0" smtClean="0">
                <a:solidFill>
                  <a:srgbClr val="3399FF"/>
                </a:solidFill>
                <a:latin typeface="Segoe UI" pitchFamily="34" charset="0"/>
                <a:cs typeface="Segoe UI" pitchFamily="34" charset="0"/>
              </a:rPr>
              <a:t>Festival ‘</a:t>
            </a:r>
            <a:r>
              <a:rPr lang="id-ID" sz="1600" b="1" i="1" dirty="0" smtClean="0">
                <a:solidFill>
                  <a:srgbClr val="3399FF"/>
                </a:solidFill>
                <a:latin typeface="Segoe UI" pitchFamily="34" charset="0"/>
                <a:cs typeface="Segoe UI" pitchFamily="34" charset="0"/>
              </a:rPr>
              <a:t>Semanggi Recycle</a:t>
            </a:r>
            <a:r>
              <a:rPr lang="en-US" sz="1600" b="1" i="1" dirty="0" smtClean="0">
                <a:solidFill>
                  <a:srgbClr val="3399FF"/>
                </a:solidFill>
                <a:latin typeface="Segoe UI" pitchFamily="34" charset="0"/>
                <a:cs typeface="Segoe UI" pitchFamily="34" charset="0"/>
              </a:rPr>
              <a:t>’</a:t>
            </a:r>
            <a:endParaRPr lang="id-ID" sz="1600" b="1" i="1" dirty="0">
              <a:solidFill>
                <a:srgbClr val="3399FF"/>
              </a:solidFill>
              <a:latin typeface="Segoe UI" pitchFamily="34" charset="0"/>
              <a:cs typeface="Segoe UI" pitchFamily="34" charset="0"/>
            </a:endParaRPr>
          </a:p>
          <a:p>
            <a:pPr algn="ctr"/>
            <a:r>
              <a:rPr lang="id-ID" sz="1600" b="1" i="1" dirty="0">
                <a:solidFill>
                  <a:srgbClr val="3399FF"/>
                </a:solidFill>
                <a:latin typeface="Segoe UI" pitchFamily="34" charset="0"/>
                <a:cs typeface="Segoe UI" pitchFamily="34" charset="0"/>
              </a:rPr>
              <a:t>Atau </a:t>
            </a:r>
            <a:r>
              <a:rPr lang="id-ID" sz="1600" b="1" i="1" dirty="0" smtClean="0">
                <a:solidFill>
                  <a:srgbClr val="3399FF"/>
                </a:solidFill>
                <a:latin typeface="Segoe UI" pitchFamily="34" charset="0"/>
                <a:cs typeface="Segoe UI" pitchFamily="34" charset="0"/>
              </a:rPr>
              <a:t>‘Pengolahan Babekas</a:t>
            </a:r>
            <a:r>
              <a:rPr lang="en-US" sz="1600" b="1" i="1" dirty="0" smtClean="0">
                <a:solidFill>
                  <a:srgbClr val="3399FF"/>
                </a:solidFill>
                <a:latin typeface="Segoe UI" pitchFamily="34" charset="0"/>
                <a:cs typeface="Segoe UI" pitchFamily="34" charset="0"/>
              </a:rPr>
              <a:t>’</a:t>
            </a:r>
            <a:r>
              <a:rPr lang="id-ID" sz="1600" b="1" i="1" dirty="0" smtClean="0">
                <a:solidFill>
                  <a:srgbClr val="3399FF"/>
                </a:solidFill>
                <a:latin typeface="Segoe UI" pitchFamily="34" charset="0"/>
                <a:cs typeface="Segoe UI" pitchFamily="34" charset="0"/>
              </a:rPr>
              <a:t> </a:t>
            </a:r>
            <a:endParaRPr lang="en-US" sz="1600" b="1" i="1" dirty="0">
              <a:solidFill>
                <a:srgbClr val="3399FF"/>
              </a:solidFill>
              <a:latin typeface="Segoe UI" pitchFamily="34" charset="0"/>
              <a:cs typeface="Segoe UI" pitchFamily="34" charset="0"/>
            </a:endParaRPr>
          </a:p>
          <a:p>
            <a:pPr algn="ctr"/>
            <a:r>
              <a:rPr lang="en-US" sz="1600" b="1" dirty="0" err="1">
                <a:solidFill>
                  <a:srgbClr val="FF3300"/>
                </a:solidFill>
                <a:latin typeface="Segoe UI" pitchFamily="34" charset="0"/>
                <a:cs typeface="Segoe UI" pitchFamily="34" charset="0"/>
              </a:rPr>
              <a:t>Sebagai</a:t>
            </a:r>
            <a:r>
              <a:rPr lang="en-US" sz="1600" b="1" dirty="0">
                <a:solidFill>
                  <a:srgbClr val="FF3300"/>
                </a:solidFill>
                <a:latin typeface="Segoe UI" pitchFamily="34" charset="0"/>
                <a:cs typeface="Segoe UI" pitchFamily="34" charset="0"/>
              </a:rPr>
              <a:t> ‘</a:t>
            </a:r>
            <a:r>
              <a:rPr lang="en-US" sz="1600" b="1" dirty="0" err="1">
                <a:solidFill>
                  <a:srgbClr val="FF3300"/>
                </a:solidFill>
                <a:latin typeface="Segoe UI" pitchFamily="34" charset="0"/>
                <a:cs typeface="Segoe UI" pitchFamily="34" charset="0"/>
              </a:rPr>
              <a:t>Uji</a:t>
            </a:r>
            <a:r>
              <a:rPr lang="en-US" sz="1600" b="1" dirty="0">
                <a:solidFill>
                  <a:srgbClr val="FF3300"/>
                </a:solidFill>
                <a:latin typeface="Segoe UI" pitchFamily="34" charset="0"/>
                <a:cs typeface="Segoe UI" pitchFamily="34" charset="0"/>
              </a:rPr>
              <a:t> </a:t>
            </a:r>
            <a:r>
              <a:rPr lang="en-US" sz="1600" b="1" dirty="0" err="1">
                <a:solidFill>
                  <a:srgbClr val="FF3300"/>
                </a:solidFill>
                <a:latin typeface="Segoe UI" pitchFamily="34" charset="0"/>
                <a:cs typeface="Segoe UI" pitchFamily="34" charset="0"/>
              </a:rPr>
              <a:t>Coba</a:t>
            </a:r>
            <a:r>
              <a:rPr lang="en-US" sz="1600" b="1" dirty="0">
                <a:solidFill>
                  <a:srgbClr val="FF3300"/>
                </a:solidFill>
                <a:latin typeface="Segoe UI" pitchFamily="34" charset="0"/>
                <a:cs typeface="Segoe UI" pitchFamily="34" charset="0"/>
              </a:rPr>
              <a:t>’ (3 b</a:t>
            </a:r>
            <a:r>
              <a:rPr lang="id-ID" sz="1600" b="1" dirty="0">
                <a:solidFill>
                  <a:srgbClr val="FF3300"/>
                </a:solidFill>
                <a:latin typeface="Segoe UI" pitchFamily="34" charset="0"/>
                <a:cs typeface="Segoe UI" pitchFamily="34" charset="0"/>
              </a:rPr>
              <a:t>ulan</a:t>
            </a:r>
            <a:r>
              <a:rPr lang="en-US" sz="1600" b="1" dirty="0">
                <a:solidFill>
                  <a:srgbClr val="FF3300"/>
                </a:solidFill>
                <a:latin typeface="Segoe UI" pitchFamily="34" charset="0"/>
                <a:cs typeface="Segoe UI" pitchFamily="34" charset="0"/>
              </a:rPr>
              <a:t>)</a:t>
            </a:r>
          </a:p>
          <a:p>
            <a:pPr algn="ctr"/>
            <a:r>
              <a:rPr lang="en-US" sz="1600" b="1" dirty="0">
                <a:solidFill>
                  <a:srgbClr val="FF3300"/>
                </a:solidFill>
                <a:latin typeface="Segoe UI" pitchFamily="34" charset="0"/>
                <a:cs typeface="Segoe UI" pitchFamily="34" charset="0"/>
              </a:rPr>
              <a:t>Dan </a:t>
            </a:r>
            <a:r>
              <a:rPr lang="en-US" sz="1600" b="1" i="1" dirty="0">
                <a:solidFill>
                  <a:srgbClr val="0000FF"/>
                </a:solidFill>
                <a:latin typeface="Segoe UI" pitchFamily="34" charset="0"/>
                <a:cs typeface="Segoe UI" pitchFamily="34" charset="0"/>
              </a:rPr>
              <a:t>upgrade</a:t>
            </a:r>
            <a:r>
              <a:rPr lang="en-US" sz="1600" b="1" i="1" dirty="0">
                <a:solidFill>
                  <a:srgbClr val="FF3300"/>
                </a:solidFill>
                <a:latin typeface="Segoe UI" pitchFamily="34" charset="0"/>
                <a:cs typeface="Segoe UI" pitchFamily="34" charset="0"/>
              </a:rPr>
              <a:t> </a:t>
            </a:r>
            <a:r>
              <a:rPr lang="en-US" sz="1600" b="1" dirty="0" err="1">
                <a:solidFill>
                  <a:srgbClr val="FF3300"/>
                </a:solidFill>
                <a:latin typeface="Segoe UI" pitchFamily="34" charset="0"/>
                <a:cs typeface="Segoe UI" pitchFamily="34" charset="0"/>
              </a:rPr>
              <a:t>desain</a:t>
            </a:r>
            <a:r>
              <a:rPr lang="en-US" sz="1600" b="1" dirty="0">
                <a:solidFill>
                  <a:srgbClr val="FF3300"/>
                </a:solidFill>
                <a:latin typeface="Segoe UI" pitchFamily="34" charset="0"/>
                <a:cs typeface="Segoe UI" pitchFamily="34" charset="0"/>
              </a:rPr>
              <a:t> </a:t>
            </a:r>
            <a:r>
              <a:rPr lang="id-ID" sz="1600" b="1" dirty="0" smtClean="0">
                <a:solidFill>
                  <a:srgbClr val="FF3300"/>
                </a:solidFill>
                <a:latin typeface="Segoe UI" pitchFamily="34" charset="0"/>
                <a:cs typeface="Segoe UI" pitchFamily="34" charset="0"/>
              </a:rPr>
              <a:t>kawasan</a:t>
            </a:r>
            <a:endParaRPr lang="en-US" sz="1600" b="1" dirty="0">
              <a:solidFill>
                <a:srgbClr val="FF3300"/>
              </a:solidFill>
              <a:latin typeface="Segoe UI" pitchFamily="34" charset="0"/>
              <a:cs typeface="Segoe UI" pitchFamily="34" charset="0"/>
            </a:endParaRPr>
          </a:p>
        </p:txBody>
      </p:sp>
      <p:sp>
        <p:nvSpPr>
          <p:cNvPr id="11" name="Title 1"/>
          <p:cNvSpPr txBox="1">
            <a:spLocks/>
          </p:cNvSpPr>
          <p:nvPr/>
        </p:nvSpPr>
        <p:spPr>
          <a:xfrm>
            <a:off x="5385262" y="1219200"/>
            <a:ext cx="3758738" cy="619108"/>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all" spc="0" normalizeH="0" baseline="0" noProof="0" dirty="0" err="1" smtClean="0">
                <a:ln>
                  <a:noFill/>
                </a:ln>
                <a:solidFill>
                  <a:srgbClr val="002060"/>
                </a:solidFill>
                <a:effectLst>
                  <a:reflection blurRad="12700" stA="34000" endA="740" endPos="53000" dir="5400000" sy="-100000" algn="bl" rotWithShape="0"/>
                </a:effectLst>
                <a:uLnTx/>
                <a:uFillTx/>
                <a:latin typeface="Segoe UI" pitchFamily="34" charset="0"/>
                <a:ea typeface="+mj-ea"/>
                <a:cs typeface="Segoe UI" pitchFamily="34" charset="0"/>
              </a:rPr>
              <a:t>Konsep</a:t>
            </a:r>
            <a:r>
              <a:rPr kumimoji="0" lang="en-US" sz="2000" b="1" i="0" u="none" strike="noStrike" kern="1200" cap="all" spc="0" normalizeH="0" baseline="0" noProof="0" dirty="0" smtClean="0">
                <a:ln>
                  <a:noFill/>
                </a:ln>
                <a:solidFill>
                  <a:srgbClr val="002060"/>
                </a:solidFill>
                <a:effectLst>
                  <a:reflection blurRad="12700" stA="34000" endA="740" endPos="53000" dir="5400000" sy="-100000" algn="bl" rotWithShape="0"/>
                </a:effectLst>
                <a:uLnTx/>
                <a:uFillTx/>
                <a:latin typeface="Segoe UI" pitchFamily="34" charset="0"/>
                <a:ea typeface="+mj-ea"/>
                <a:cs typeface="Segoe UI" pitchFamily="34" charset="0"/>
              </a:rPr>
              <a:t> </a:t>
            </a:r>
            <a:r>
              <a:rPr kumimoji="0" lang="en-US" sz="2000" b="1" i="0" u="none" strike="noStrike" kern="1200" cap="all" spc="0" normalizeH="0" baseline="0" noProof="0" dirty="0" err="1" smtClean="0">
                <a:ln>
                  <a:noFill/>
                </a:ln>
                <a:solidFill>
                  <a:srgbClr val="002060"/>
                </a:solidFill>
                <a:effectLst>
                  <a:reflection blurRad="12700" stA="34000" endA="740" endPos="53000" dir="5400000" sy="-100000" algn="bl" rotWithShape="0"/>
                </a:effectLst>
                <a:uLnTx/>
                <a:uFillTx/>
                <a:latin typeface="Segoe UI" pitchFamily="34" charset="0"/>
                <a:ea typeface="+mj-ea"/>
                <a:cs typeface="Segoe UI" pitchFamily="34" charset="0"/>
              </a:rPr>
              <a:t>kelembagaan</a:t>
            </a:r>
            <a:endParaRPr kumimoji="0" lang="en-US" sz="2000" b="1" i="0" u="none" strike="noStrike" kern="1200" cap="all" spc="0" normalizeH="0" baseline="0" noProof="0" dirty="0" smtClean="0">
              <a:ln>
                <a:noFill/>
              </a:ln>
              <a:solidFill>
                <a:srgbClr val="002060"/>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pic>
        <p:nvPicPr>
          <p:cNvPr id="15" name="Picture 2" descr="H:\Proyek 2009\Proyek Kumuh 2009\Foto Semanggi Final\Semanggi Kumuh 04.JPG"/>
          <p:cNvPicPr>
            <a:picLocks noChangeAspect="1" noChangeArrowheads="1"/>
          </p:cNvPicPr>
          <p:nvPr/>
        </p:nvPicPr>
        <p:blipFill>
          <a:blip r:embed="rId2"/>
          <a:srcRect/>
          <a:stretch>
            <a:fillRect/>
          </a:stretch>
        </p:blipFill>
        <p:spPr bwMode="auto">
          <a:xfrm>
            <a:off x="5627084" y="3286125"/>
            <a:ext cx="3231196" cy="2076563"/>
          </a:xfrm>
          <a:prstGeom prst="rect">
            <a:avLst/>
          </a:prstGeom>
          <a:noFill/>
        </p:spPr>
      </p:pic>
      <p:pic>
        <p:nvPicPr>
          <p:cNvPr id="16" name="Picture 2" descr="H:\Proyek 2009\Proyek Kumuh 2009\Foto Semanggi Final\Semanggi Pasar Klitikan 02.JPG"/>
          <p:cNvPicPr>
            <a:picLocks noChangeAspect="1" noChangeArrowheads="1"/>
          </p:cNvPicPr>
          <p:nvPr/>
        </p:nvPicPr>
        <p:blipFill>
          <a:blip r:embed="rId3"/>
          <a:srcRect/>
          <a:stretch>
            <a:fillRect/>
          </a:stretch>
        </p:blipFill>
        <p:spPr bwMode="auto">
          <a:xfrm>
            <a:off x="747319" y="3429000"/>
            <a:ext cx="2835539" cy="195368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
          <p:cNvSpPr txBox="1">
            <a:spLocks noChangeArrowheads="1"/>
          </p:cNvSpPr>
          <p:nvPr/>
        </p:nvSpPr>
        <p:spPr bwMode="auto">
          <a:xfrm>
            <a:off x="681377" y="1857364"/>
            <a:ext cx="6000792" cy="4665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80000"/>
              </a:lnSpc>
              <a:spcBef>
                <a:spcPct val="20000"/>
              </a:spcBef>
              <a:spcAft>
                <a:spcPct val="0"/>
              </a:spcAft>
              <a:buClr>
                <a:schemeClr val="accent1"/>
              </a:buClr>
              <a:buSzPct val="70000"/>
              <a:buFontTx/>
              <a:buNone/>
              <a:tabLst/>
              <a:defRPr/>
            </a:pPr>
            <a:r>
              <a:rPr kumimoji="0" lang="id-ID"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Sebagai Implikasi dari Konsep Besar Urban Renewal dengan menciptakan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Kampung</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id-ID"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Barang Bekas, Perlu didukung dengan adanya :</a:t>
            </a:r>
          </a:p>
          <a:p>
            <a:pPr marL="342900" marR="0" lvl="0" indent="-342900" algn="l" defTabSz="914400" rtl="0" eaLnBrk="0" fontAlgn="base" latinLnBrk="0" hangingPunct="0">
              <a:lnSpc>
                <a:spcPct val="80000"/>
              </a:lnSpc>
              <a:spcBef>
                <a:spcPct val="20000"/>
              </a:spcBef>
              <a:spcAft>
                <a:spcPct val="0"/>
              </a:spcAft>
              <a:buClr>
                <a:schemeClr val="accent6"/>
              </a:buClr>
              <a:buSzPct val="100000"/>
              <a:buFont typeface="Arial" pitchFamily="34" charset="0"/>
              <a:buChar char="•"/>
              <a:tabLst/>
              <a:defRPr/>
            </a:pP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Penataan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Pedestrianisasi</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dengan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Paving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atau</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Grass Block</a:t>
            </a:r>
          </a:p>
          <a:p>
            <a:pPr marL="342900" marR="0" lvl="0" indent="-342900" algn="l" defTabSz="914400" rtl="0" eaLnBrk="0" fontAlgn="base" latinLnBrk="0" hangingPunct="0">
              <a:lnSpc>
                <a:spcPct val="80000"/>
              </a:lnSpc>
              <a:spcBef>
                <a:spcPct val="20000"/>
              </a:spcBef>
              <a:spcAft>
                <a:spcPct val="0"/>
              </a:spcAft>
              <a:buClr>
                <a:schemeClr val="accent6"/>
              </a:buClr>
              <a:buSzPct val="100000"/>
              <a:buFont typeface="Arial" pitchFamily="34" charset="0"/>
              <a:buChar char="•"/>
              <a:tabLst/>
              <a:defRPr/>
            </a:pP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Penataan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Pergola Taman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Rambat</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Sepanjang</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Koridor</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Sempadan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Sungai</a:t>
            </a:r>
          </a:p>
          <a:p>
            <a:pPr marL="342900" marR="0" lvl="0" indent="-342900" algn="l" defTabSz="914400" rtl="0" eaLnBrk="0" fontAlgn="base" latinLnBrk="0" hangingPunct="0">
              <a:lnSpc>
                <a:spcPct val="80000"/>
              </a:lnSpc>
              <a:spcBef>
                <a:spcPct val="20000"/>
              </a:spcBef>
              <a:spcAft>
                <a:spcPct val="0"/>
              </a:spcAft>
              <a:buClr>
                <a:schemeClr val="accent6"/>
              </a:buClr>
              <a:buSzPct val="100000"/>
              <a:buFont typeface="Arial" pitchFamily="34" charset="0"/>
              <a:buChar char="•"/>
              <a:tabLst/>
              <a:defRPr/>
            </a:pP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Penataan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Promenade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Pada</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Koridor</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Sempadan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Sungai</a:t>
            </a:r>
          </a:p>
          <a:p>
            <a:pPr marL="342900" marR="0" lvl="0" indent="-342900" algn="l" defTabSz="914400" rtl="0" eaLnBrk="0" fontAlgn="base" latinLnBrk="0" hangingPunct="0">
              <a:lnSpc>
                <a:spcPct val="80000"/>
              </a:lnSpc>
              <a:spcBef>
                <a:spcPct val="20000"/>
              </a:spcBef>
              <a:spcAft>
                <a:spcPct val="0"/>
              </a:spcAft>
              <a:buClr>
                <a:schemeClr val="accent6"/>
              </a:buClr>
              <a:buSzPct val="100000"/>
              <a:buFont typeface="Arial" pitchFamily="34" charset="0"/>
              <a:buChar char="•"/>
              <a:tabLst/>
              <a:defRPr/>
            </a:pP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Penataan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Gerbang</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Kawasan</a:t>
            </a:r>
            <a:endPar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endParaRPr>
          </a:p>
          <a:p>
            <a:pPr marL="342900" marR="0" lvl="0" indent="-342900" algn="l" defTabSz="914400" rtl="0" eaLnBrk="0" fontAlgn="base" latinLnBrk="0" hangingPunct="0">
              <a:lnSpc>
                <a:spcPct val="80000"/>
              </a:lnSpc>
              <a:spcBef>
                <a:spcPct val="20000"/>
              </a:spcBef>
              <a:spcAft>
                <a:spcPct val="0"/>
              </a:spcAft>
              <a:buClr>
                <a:schemeClr val="accent6"/>
              </a:buClr>
              <a:buSzPct val="100000"/>
              <a:buFont typeface="Arial" pitchFamily="34" charset="0"/>
              <a:buChar char="•"/>
              <a:tabLst/>
              <a:defRPr/>
            </a:pP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Penataan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Ruang</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Terbuka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Hijau</a:t>
            </a:r>
            <a:endPar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endParaRPr>
          </a:p>
          <a:p>
            <a:pPr marL="342900" marR="0" lvl="0" indent="-342900" algn="l" defTabSz="914400" rtl="0" eaLnBrk="0" fontAlgn="base" latinLnBrk="0" hangingPunct="0">
              <a:lnSpc>
                <a:spcPct val="80000"/>
              </a:lnSpc>
              <a:spcBef>
                <a:spcPct val="20000"/>
              </a:spcBef>
              <a:spcAft>
                <a:spcPct val="0"/>
              </a:spcAft>
              <a:buClr>
                <a:schemeClr val="accent6"/>
              </a:buClr>
              <a:buSzPct val="100000"/>
              <a:buFont typeface="Arial" pitchFamily="34" charset="0"/>
              <a:buChar char="•"/>
              <a:tabLst/>
              <a:defRPr/>
            </a:pP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Penataan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Orientasi</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Bangunan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Ke</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Arah</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Sungai</a:t>
            </a:r>
          </a:p>
          <a:p>
            <a:pPr marL="342900" marR="0" lvl="0" indent="-342900" algn="l" defTabSz="914400" rtl="0" eaLnBrk="0" fontAlgn="base" latinLnBrk="0" hangingPunct="0">
              <a:lnSpc>
                <a:spcPct val="80000"/>
              </a:lnSpc>
              <a:spcBef>
                <a:spcPct val="20000"/>
              </a:spcBef>
              <a:spcAft>
                <a:spcPct val="0"/>
              </a:spcAft>
              <a:buClr>
                <a:schemeClr val="accent6"/>
              </a:buClr>
              <a:buSzPct val="100000"/>
              <a:buFont typeface="Arial" pitchFamily="34" charset="0"/>
              <a:buChar char="•"/>
              <a:tabLst/>
              <a:defRPr/>
            </a:pP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Perbaikan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Bangunan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non &amp; semi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permanen</a:t>
            </a:r>
            <a:endParaRPr kumimoji="0" lang="id-ID"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endParaRPr>
          </a:p>
          <a:p>
            <a:pPr marL="342900" marR="0" lvl="0" indent="-342900" algn="l" defTabSz="914400" rtl="0" eaLnBrk="0" fontAlgn="base" latinLnBrk="0" hangingPunct="0">
              <a:lnSpc>
                <a:spcPct val="80000"/>
              </a:lnSpc>
              <a:spcBef>
                <a:spcPct val="20000"/>
              </a:spcBef>
              <a:spcAft>
                <a:spcPct val="0"/>
              </a:spcAft>
              <a:buClr>
                <a:schemeClr val="accent6"/>
              </a:buClr>
              <a:buSzPct val="100000"/>
              <a:buFont typeface="Arial" pitchFamily="34" charset="0"/>
              <a:buChar char="•"/>
              <a:tabLst/>
              <a:defRPr/>
            </a:pPr>
            <a:r>
              <a:rPr kumimoji="0" lang="id-ID"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Penataan </a:t>
            </a:r>
            <a:r>
              <a:rPr lang="id-ID" sz="2000" b="1" dirty="0" smtClean="0">
                <a:solidFill>
                  <a:srgbClr val="808000"/>
                </a:solidFill>
                <a:latin typeface="Segoe UI" pitchFamily="34" charset="0"/>
                <a:cs typeface="Segoe UI" pitchFamily="34" charset="0"/>
              </a:rPr>
              <a:t>gudang, kios, serta tempat pengolahan barang bekas</a:t>
            </a:r>
            <a:endParaRPr kumimoji="0" lang="id-ID"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endParaRPr>
          </a:p>
          <a:p>
            <a:pPr marL="342900" marR="0" lvl="0" indent="-342900" algn="l" defTabSz="914400" rtl="0" eaLnBrk="0" fontAlgn="base" latinLnBrk="0" hangingPunct="0">
              <a:lnSpc>
                <a:spcPct val="80000"/>
              </a:lnSpc>
              <a:spcBef>
                <a:spcPct val="20000"/>
              </a:spcBef>
              <a:spcAft>
                <a:spcPct val="0"/>
              </a:spcAft>
              <a:buClr>
                <a:schemeClr val="accent6"/>
              </a:buClr>
              <a:buSzPct val="100000"/>
              <a:buFont typeface="Arial" pitchFamily="34" charset="0"/>
              <a:buChar char="•"/>
              <a:tabLst/>
              <a:defRPr/>
            </a:pPr>
            <a:r>
              <a:rPr kumimoji="0" lang="id-ID"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Penataan Sarana dan Prasarana Dasar</a:t>
            </a:r>
            <a:endParaRPr kumimoji="0" lang="en-US" sz="2000" b="1" i="0" u="none" strike="noStrike" kern="1200" cap="none" spc="0" normalizeH="0" baseline="0" noProof="0" dirty="0">
              <a:ln>
                <a:noFill/>
              </a:ln>
              <a:solidFill>
                <a:srgbClr val="808000"/>
              </a:solidFill>
              <a:effectLst/>
              <a:uLnTx/>
              <a:uFillTx/>
              <a:latin typeface="Segoe UI" pitchFamily="34" charset="0"/>
              <a:cs typeface="Segoe UI" pitchFamily="34" charset="0"/>
            </a:endParaRPr>
          </a:p>
        </p:txBody>
      </p:sp>
      <p:sp>
        <p:nvSpPr>
          <p:cNvPr id="6" name="Title 1"/>
          <p:cNvSpPr txBox="1">
            <a:spLocks/>
          </p:cNvSpPr>
          <p:nvPr/>
        </p:nvSpPr>
        <p:spPr>
          <a:xfrm>
            <a:off x="549491" y="228600"/>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all" spc="0" normalizeH="0" baseline="0" noProof="0" dirty="0" err="1"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Konsep</a:t>
            </a:r>
            <a:r>
              <a:rPr kumimoji="0" lang="en-US" sz="24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PENATAAN</a:t>
            </a:r>
            <a:r>
              <a:rPr kumimoji="0" lang="en-US" sz="2400" b="1" i="0" u="none" strike="noStrike" kern="1200" cap="all" spc="0" normalizeH="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BANGUNAN &amp; </a:t>
            </a:r>
            <a:r>
              <a:rPr kumimoji="0" lang="en-US" sz="2400" b="1" i="0" u="none" strike="noStrike" kern="1200" cap="all" spc="0" normalizeH="0" noProof="0" dirty="0" err="1"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lINGKUNGAN</a:t>
            </a:r>
            <a:endParaRPr kumimoji="0" lang="en-US" sz="24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7" name="Title 1"/>
          <p:cNvSpPr txBox="1">
            <a:spLocks/>
          </p:cNvSpPr>
          <p:nvPr/>
        </p:nvSpPr>
        <p:spPr>
          <a:xfrm>
            <a:off x="549491" y="685800"/>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DI Ka</a:t>
            </a:r>
            <a:r>
              <a:rPr kumimoji="0" lang="id-ID" sz="24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lurahan</a:t>
            </a:r>
            <a:r>
              <a:rPr kumimoji="0" lang="id-ID" sz="2400" b="1" i="0" u="none" strike="noStrike" kern="1200" cap="all" spc="0" normalizeH="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semanggi</a:t>
            </a:r>
            <a:endParaRPr kumimoji="0" lang="en-US" sz="24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pic>
        <p:nvPicPr>
          <p:cNvPr id="8" name="Picture 6" descr="SEMPADAN SUNGAI 1"/>
          <p:cNvPicPr>
            <a:picLocks noChangeAspect="1" noChangeArrowheads="1"/>
          </p:cNvPicPr>
          <p:nvPr/>
        </p:nvPicPr>
        <p:blipFill>
          <a:blip r:embed="rId2"/>
          <a:srcRect/>
          <a:stretch>
            <a:fillRect/>
          </a:stretch>
        </p:blipFill>
        <p:spPr bwMode="auto">
          <a:xfrm>
            <a:off x="6748111" y="2089207"/>
            <a:ext cx="2395889" cy="1944942"/>
          </a:xfrm>
          <a:prstGeom prst="rect">
            <a:avLst/>
          </a:prstGeom>
          <a:noFill/>
          <a:ln w="38100" cmpd="dbl">
            <a:solidFill>
              <a:srgbClr val="000000"/>
            </a:solidFill>
            <a:miter lim="800000"/>
            <a:headEnd/>
            <a:tailEnd/>
          </a:ln>
        </p:spPr>
      </p:pic>
      <p:pic>
        <p:nvPicPr>
          <p:cNvPr id="10" name="Picture 2" descr="H:\Proyek 2009\Proyek Kumuh 2009\Foto Semanggi Final\Semanggi Kumuh 04.JPG"/>
          <p:cNvPicPr>
            <a:picLocks noChangeAspect="1" noChangeArrowheads="1"/>
          </p:cNvPicPr>
          <p:nvPr/>
        </p:nvPicPr>
        <p:blipFill>
          <a:blip r:embed="rId3" cstate="print"/>
          <a:srcRect/>
          <a:stretch>
            <a:fillRect/>
          </a:stretch>
        </p:blipFill>
        <p:spPr bwMode="auto">
          <a:xfrm>
            <a:off x="6748111" y="4286257"/>
            <a:ext cx="2395889" cy="2076563"/>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Konsep PEMBERDAYAAN MASYARAKAT </a:t>
            </a:r>
            <a:endParaRPr kumimoji="0" lang="en-US" sz="24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7" name="Title 1"/>
          <p:cNvSpPr txBox="1">
            <a:spLocks/>
          </p:cNvSpPr>
          <p:nvPr/>
        </p:nvSpPr>
        <p:spPr>
          <a:xfrm>
            <a:off x="549491" y="762000"/>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EKONOMI LOKAL</a:t>
            </a:r>
          </a:p>
        </p:txBody>
      </p:sp>
      <p:sp>
        <p:nvSpPr>
          <p:cNvPr id="8" name="Rectangle 8"/>
          <p:cNvSpPr txBox="1">
            <a:spLocks noChangeArrowheads="1"/>
          </p:cNvSpPr>
          <p:nvPr/>
        </p:nvSpPr>
        <p:spPr bwMode="auto">
          <a:xfrm>
            <a:off x="615434" y="1928802"/>
            <a:ext cx="5802964" cy="4545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id-ID"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Selain secara fisik kawasan, </a:t>
            </a:r>
            <a:r>
              <a:rPr lang="id-ID" sz="2000" b="1" dirty="0" smtClean="0">
                <a:latin typeface="Segoe UI" pitchFamily="34" charset="0"/>
                <a:cs typeface="Segoe UI" pitchFamily="34" charset="0"/>
              </a:rPr>
              <a:t>Pemberdayaan masyarakat dalam peningkatan ekonomi lokal diprioritaskan pada pemberdayaan potensi yaitu</a:t>
            </a:r>
            <a:r>
              <a:rPr lang="en-US" sz="2000" b="1" dirty="0" smtClean="0">
                <a:latin typeface="Segoe UI" pitchFamily="34" charset="0"/>
                <a:cs typeface="Segoe UI" pitchFamily="34" charset="0"/>
              </a:rPr>
              <a:t> </a:t>
            </a:r>
            <a:r>
              <a:rPr kumimoji="0" lang="id-ID"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a:t>
            </a:r>
          </a:p>
          <a:p>
            <a:pPr marL="342900" marR="0" lvl="0" indent="-342900" algn="l" defTabSz="914400" rtl="0" eaLnBrk="0" fontAlgn="base" latinLnBrk="0" hangingPunct="0">
              <a:lnSpc>
                <a:spcPct val="80000"/>
              </a:lnSpc>
              <a:spcBef>
                <a:spcPct val="20000"/>
              </a:spcBef>
              <a:spcAft>
                <a:spcPct val="0"/>
              </a:spcAft>
              <a:buClr>
                <a:schemeClr val="accent6">
                  <a:lumMod val="50000"/>
                </a:schemeClr>
              </a:buClr>
              <a:buSzPct val="100000"/>
              <a:buFont typeface="Wingdings" pitchFamily="2" charset="2"/>
              <a:buChar char="§"/>
              <a:tabLst/>
              <a:defRPr/>
            </a:pPr>
            <a:r>
              <a:rPr kumimoji="0" lang="id-ID"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Pengolahan Barang</a:t>
            </a:r>
            <a:r>
              <a:rPr kumimoji="0" lang="id-ID" sz="2000" b="1" i="0" u="none" strike="noStrike" kern="1200" cap="none" spc="0" normalizeH="0" noProof="0" dirty="0" smtClean="0">
                <a:ln>
                  <a:noFill/>
                </a:ln>
                <a:solidFill>
                  <a:srgbClr val="808000"/>
                </a:solidFill>
                <a:effectLst/>
                <a:uLnTx/>
                <a:uFillTx/>
                <a:latin typeface="Segoe UI" pitchFamily="34" charset="0"/>
                <a:cs typeface="Segoe UI" pitchFamily="34" charset="0"/>
              </a:rPr>
              <a:t> Bekas menjadi barang yang value added</a:t>
            </a:r>
            <a:endPar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endParaRPr>
          </a:p>
          <a:p>
            <a:pPr marL="342900" marR="0" lvl="0" indent="-342900" algn="l" defTabSz="914400" rtl="0" eaLnBrk="0" fontAlgn="base" latinLnBrk="0" hangingPunct="0">
              <a:lnSpc>
                <a:spcPct val="80000"/>
              </a:lnSpc>
              <a:spcBef>
                <a:spcPct val="20000"/>
              </a:spcBef>
              <a:spcAft>
                <a:spcPct val="0"/>
              </a:spcAft>
              <a:buClr>
                <a:schemeClr val="accent6">
                  <a:lumMod val="50000"/>
                </a:schemeClr>
              </a:buClr>
              <a:buSzPct val="100000"/>
              <a:buFont typeface="Wingdings" pitchFamily="2" charset="2"/>
              <a:buChar char="§"/>
              <a:tabLst/>
              <a:defRPr/>
            </a:pP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Tambak</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ikan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di</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Sungai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Pepe</a:t>
            </a:r>
            <a:endPar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endParaRPr>
          </a:p>
          <a:p>
            <a:pPr marL="342900" marR="0" lvl="0" indent="-342900" algn="l" defTabSz="914400" rtl="0" eaLnBrk="0" fontAlgn="base" latinLnBrk="0" hangingPunct="0">
              <a:lnSpc>
                <a:spcPct val="80000"/>
              </a:lnSpc>
              <a:spcBef>
                <a:spcPct val="20000"/>
              </a:spcBef>
              <a:spcAft>
                <a:spcPct val="0"/>
              </a:spcAft>
              <a:buClr>
                <a:schemeClr val="accent6">
                  <a:lumMod val="50000"/>
                </a:schemeClr>
              </a:buClr>
              <a:buSzPct val="100000"/>
              <a:buFont typeface="Wingdings" pitchFamily="2" charset="2"/>
              <a:buChar char="§"/>
              <a:tabLst/>
              <a:defRPr/>
            </a:pP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Pemancingan</a:t>
            </a:r>
            <a:endPar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endParaRPr>
          </a:p>
          <a:p>
            <a:pPr marL="342900" marR="0" lvl="0" indent="-342900" algn="l" defTabSz="914400" rtl="0" eaLnBrk="0" fontAlgn="base" latinLnBrk="0" hangingPunct="0">
              <a:lnSpc>
                <a:spcPct val="80000"/>
              </a:lnSpc>
              <a:spcBef>
                <a:spcPct val="20000"/>
              </a:spcBef>
              <a:spcAft>
                <a:spcPct val="0"/>
              </a:spcAft>
              <a:buClr>
                <a:schemeClr val="accent6">
                  <a:lumMod val="50000"/>
                </a:schemeClr>
              </a:buClr>
              <a:buSzPct val="100000"/>
              <a:buFont typeface="Wingdings" pitchFamily="2" charset="2"/>
              <a:buChar char="§"/>
              <a:tabLst/>
              <a:defRPr/>
            </a:pP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Pengembangan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Ind.Kecil</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&amp;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Menengah</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p>
          <a:p>
            <a:pPr marL="800100" lvl="1" indent="-342900" eaLnBrk="0" hangingPunct="0">
              <a:lnSpc>
                <a:spcPct val="80000"/>
              </a:lnSpc>
              <a:spcBef>
                <a:spcPct val="20000"/>
              </a:spcBef>
              <a:buClr>
                <a:schemeClr val="accent6">
                  <a:lumMod val="50000"/>
                </a:schemeClr>
              </a:buClr>
              <a:buSzPct val="100000"/>
              <a:buFont typeface="Wingdings" pitchFamily="2" charset="2"/>
              <a:buChar char="§"/>
            </a:pPr>
            <a:r>
              <a:rPr kumimoji="0" lang="id-ID"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Kerajinan dari Barang Bekas</a:t>
            </a:r>
          </a:p>
          <a:p>
            <a:pPr marL="800100" lvl="1" indent="-342900" eaLnBrk="0" hangingPunct="0">
              <a:lnSpc>
                <a:spcPct val="80000"/>
              </a:lnSpc>
              <a:spcBef>
                <a:spcPct val="20000"/>
              </a:spcBef>
              <a:buClr>
                <a:schemeClr val="accent6">
                  <a:lumMod val="50000"/>
                </a:schemeClr>
              </a:buClr>
              <a:buSzPct val="100000"/>
              <a:buFont typeface="Wingdings" pitchFamily="2" charset="2"/>
              <a:buChar char="§"/>
            </a:pP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Makanan</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Ringan</a:t>
            </a:r>
            <a:endPar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endParaRPr>
          </a:p>
          <a:p>
            <a:pPr marL="800100" lvl="1" indent="-342900" eaLnBrk="0" hangingPunct="0">
              <a:lnSpc>
                <a:spcPct val="80000"/>
              </a:lnSpc>
              <a:spcBef>
                <a:spcPct val="20000"/>
              </a:spcBef>
              <a:buClr>
                <a:schemeClr val="accent6">
                  <a:lumMod val="50000"/>
                </a:schemeClr>
              </a:buClr>
              <a:buSzPct val="100000"/>
              <a:buFont typeface="Wingdings" pitchFamily="2" charset="2"/>
              <a:buChar char="§"/>
            </a:pP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Dsb</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a:t>
            </a:r>
            <a:endParaRPr kumimoji="0" lang="en-US" sz="2000" b="1" i="0" u="none" strike="noStrike" kern="1200" cap="none" spc="0" normalizeH="0" baseline="0" noProof="0" dirty="0">
              <a:ln>
                <a:noFill/>
              </a:ln>
              <a:solidFill>
                <a:srgbClr val="808000"/>
              </a:solidFill>
              <a:effectLst/>
              <a:uLnTx/>
              <a:uFillTx/>
              <a:latin typeface="Segoe UI" pitchFamily="34" charset="0"/>
              <a:cs typeface="Segoe UI" pitchFamily="34" charset="0"/>
            </a:endParaRPr>
          </a:p>
        </p:txBody>
      </p:sp>
      <p:pic>
        <p:nvPicPr>
          <p:cNvPr id="9" name="Picture 6" descr="SEMPADAN SUNGAI 1"/>
          <p:cNvPicPr>
            <a:picLocks noChangeAspect="1" noChangeArrowheads="1"/>
          </p:cNvPicPr>
          <p:nvPr/>
        </p:nvPicPr>
        <p:blipFill>
          <a:blip r:embed="rId2"/>
          <a:srcRect/>
          <a:stretch>
            <a:fillRect/>
          </a:stretch>
        </p:blipFill>
        <p:spPr bwMode="auto">
          <a:xfrm>
            <a:off x="6550516" y="1928803"/>
            <a:ext cx="2593484" cy="2105347"/>
          </a:xfrm>
          <a:prstGeom prst="rect">
            <a:avLst/>
          </a:prstGeom>
          <a:noFill/>
          <a:ln w="38100" cmpd="dbl">
            <a:solidFill>
              <a:srgbClr val="000000"/>
            </a:solidFill>
            <a:miter lim="800000"/>
            <a:headEnd/>
            <a:tailEnd/>
          </a:ln>
        </p:spPr>
      </p:pic>
      <p:pic>
        <p:nvPicPr>
          <p:cNvPr id="11" name="Picture 2" descr="H:\Proyek 2009\Proyek Kumuh 2009\Foto Semanggi Final\Semanggi Kumuh 04.JPG"/>
          <p:cNvPicPr>
            <a:picLocks noChangeAspect="1" noChangeArrowheads="1"/>
          </p:cNvPicPr>
          <p:nvPr/>
        </p:nvPicPr>
        <p:blipFill>
          <a:blip r:embed="rId3"/>
          <a:srcRect/>
          <a:stretch>
            <a:fillRect/>
          </a:stretch>
        </p:blipFill>
        <p:spPr bwMode="auto">
          <a:xfrm>
            <a:off x="6550283" y="4357695"/>
            <a:ext cx="2593717" cy="20765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548" y="304784"/>
            <a:ext cx="7630281" cy="838200"/>
          </a:xfrm>
        </p:spPr>
        <p:txBody>
          <a:bodyPr/>
          <a:lstStyle/>
          <a:p>
            <a:pPr lvl="1" eaLnBrk="1" hangingPunct="1">
              <a:defRPr/>
            </a:pPr>
            <a:r>
              <a:rPr lang="id-ID" sz="3000" b="1" kern="1200" cap="all" dirty="0">
                <a:solidFill>
                  <a:schemeClr val="tx1"/>
                </a:solidFill>
                <a:effectLst>
                  <a:reflection blurRad="12700" stA="34000" endA="740" endPos="53000" dir="5400000" sy="-100000" algn="bl" rotWithShape="0"/>
                </a:effectLst>
                <a:latin typeface="Segoe UI" pitchFamily="34" charset="0"/>
                <a:ea typeface="+mj-ea"/>
                <a:cs typeface="Segoe UI" pitchFamily="34" charset="0"/>
              </a:rPr>
              <a:t>TUJUAN PEKERJAAN </a:t>
            </a:r>
            <a:endParaRPr lang="en-US" sz="3000" b="1" kern="1200" cap="all" dirty="0">
              <a:solidFill>
                <a:schemeClr val="tx1"/>
              </a:solidFill>
              <a:effectLst>
                <a:reflection blurRad="12700" stA="34000" endA="740" endPos="53000" dir="5400000" sy="-100000" algn="bl" rotWithShape="0"/>
              </a:effectLst>
              <a:latin typeface="Segoe UI" pitchFamily="34" charset="0"/>
              <a:ea typeface="+mj-ea"/>
              <a:cs typeface="Segoe UI" pitchFamily="34" charset="0"/>
            </a:endParaRPr>
          </a:p>
        </p:txBody>
      </p:sp>
      <p:sp>
        <p:nvSpPr>
          <p:cNvPr id="13315" name="Content Placeholder 2"/>
          <p:cNvSpPr>
            <a:spLocks noGrp="1"/>
          </p:cNvSpPr>
          <p:nvPr>
            <p:ph idx="1"/>
          </p:nvPr>
        </p:nvSpPr>
        <p:spPr>
          <a:xfrm>
            <a:off x="417606" y="1481117"/>
            <a:ext cx="8506617" cy="5072083"/>
          </a:xfrm>
        </p:spPr>
        <p:txBody>
          <a:bodyPr>
            <a:normAutofit lnSpcReduction="10000"/>
          </a:bodyPr>
          <a:lstStyle/>
          <a:p>
            <a:pPr lvl="0">
              <a:buClrTx/>
              <a:buFont typeface="Wingdings" pitchFamily="2" charset="2"/>
              <a:buChar char="Ø"/>
            </a:pPr>
            <a:r>
              <a:rPr lang="fi-FI" sz="1700" b="1" dirty="0" smtClean="0">
                <a:latin typeface="Segoe UI" pitchFamily="34" charset="0"/>
                <a:cs typeface="Segoe UI" pitchFamily="34" charset="0"/>
              </a:rPr>
              <a:t>Tersusunnya konsep peremajaan kawasan permukiman di perkotaan (</a:t>
            </a:r>
            <a:r>
              <a:rPr lang="fi-FI" sz="1700" b="1" i="1" dirty="0" smtClean="0">
                <a:latin typeface="Segoe UI" pitchFamily="34" charset="0"/>
                <a:cs typeface="Segoe UI" pitchFamily="34" charset="0"/>
              </a:rPr>
              <a:t>urban renewal</a:t>
            </a:r>
            <a:r>
              <a:rPr lang="fi-FI" sz="1700" b="1" dirty="0" smtClean="0">
                <a:latin typeface="Segoe UI" pitchFamily="34" charset="0"/>
                <a:cs typeface="Segoe UI" pitchFamily="34" charset="0"/>
              </a:rPr>
              <a:t>) yang meliputi skenario pengembangan kawasan atas beberapa bagian kawasan. Pada tahun pertama akan disusun detail desain perencanaan untuk bagian kawasan yang diprioritaskan untuk ditindak lanjuti dengan penanganan fisik.</a:t>
            </a:r>
            <a:endParaRPr lang="id-ID" sz="1700" b="1" dirty="0" smtClean="0">
              <a:latin typeface="Segoe UI" pitchFamily="34" charset="0"/>
              <a:cs typeface="Segoe UI" pitchFamily="34" charset="0"/>
            </a:endParaRPr>
          </a:p>
          <a:p>
            <a:pPr lvl="0">
              <a:buClrTx/>
              <a:buFont typeface="Wingdings" pitchFamily="2" charset="2"/>
              <a:buChar char="Ø"/>
            </a:pPr>
            <a:endParaRPr lang="id-ID" sz="1700" b="1" dirty="0" smtClean="0">
              <a:latin typeface="Segoe UI" pitchFamily="34" charset="0"/>
              <a:cs typeface="Segoe UI" pitchFamily="34" charset="0"/>
            </a:endParaRPr>
          </a:p>
          <a:p>
            <a:pPr lvl="0">
              <a:buClrTx/>
              <a:buFont typeface="Wingdings" pitchFamily="2" charset="2"/>
              <a:buChar char="Ø"/>
            </a:pPr>
            <a:r>
              <a:rPr lang="fi-FI" sz="1700" b="1" dirty="0" smtClean="0">
                <a:latin typeface="Segoe UI" pitchFamily="34" charset="0"/>
                <a:cs typeface="Segoe UI" pitchFamily="34" charset="0"/>
              </a:rPr>
              <a:t>Tersusunnya program investasi penanganan kawasan selama 5 (lima) tahun ke depan yang dituangkan ke dalam matrik program sebagai program jangka menengah. Matrik program ini mengindikasikan manajemen penyelenggaraan pembangunan pada kegiatan peremajaan kawasan permukiman di perkotaan. </a:t>
            </a:r>
            <a:endParaRPr lang="id-ID" sz="1700" b="1" dirty="0" smtClean="0">
              <a:latin typeface="Segoe UI" pitchFamily="34" charset="0"/>
              <a:cs typeface="Segoe UI" pitchFamily="34" charset="0"/>
            </a:endParaRPr>
          </a:p>
          <a:p>
            <a:pPr lvl="0">
              <a:buClrTx/>
              <a:buFont typeface="Wingdings" pitchFamily="2" charset="2"/>
              <a:buChar char="Ø"/>
            </a:pPr>
            <a:endParaRPr lang="id-ID" sz="1700" b="1" dirty="0" smtClean="0">
              <a:latin typeface="Segoe UI" pitchFamily="34" charset="0"/>
              <a:cs typeface="Segoe UI" pitchFamily="34" charset="0"/>
            </a:endParaRPr>
          </a:p>
          <a:p>
            <a:pPr lvl="0">
              <a:buClrTx/>
              <a:buFont typeface="Wingdings" pitchFamily="2" charset="2"/>
              <a:buChar char="Ø"/>
            </a:pPr>
            <a:r>
              <a:rPr lang="fi-FI" sz="1700" b="1" dirty="0" smtClean="0">
                <a:latin typeface="Segoe UI" pitchFamily="34" charset="0"/>
                <a:cs typeface="Segoe UI" pitchFamily="34" charset="0"/>
              </a:rPr>
              <a:t>Tersusunnya tindak lanjut kesepakatan penanganan kawasan oleh pemerintah daerah dan </a:t>
            </a:r>
            <a:r>
              <a:rPr lang="fi-FI" sz="1700" b="1" i="1" dirty="0" smtClean="0">
                <a:latin typeface="Segoe UI" pitchFamily="34" charset="0"/>
                <a:cs typeface="Segoe UI" pitchFamily="34" charset="0"/>
              </a:rPr>
              <a:t>stakeholders</a:t>
            </a:r>
            <a:r>
              <a:rPr lang="fi-FI" sz="1700" b="1" dirty="0" smtClean="0">
                <a:latin typeface="Segoe UI" pitchFamily="34" charset="0"/>
                <a:cs typeface="Segoe UI" pitchFamily="34" charset="0"/>
              </a:rPr>
              <a:t> terkait sebagai wujud komitmen bersama dalam penanganan kawasan kumuh untuk meningkatkan kualitas lingkungan di perkotaan. </a:t>
            </a:r>
            <a:endParaRPr lang="id-ID" sz="1700" b="1" dirty="0" smtClean="0">
              <a:latin typeface="Segoe UI" pitchFamily="34" charset="0"/>
              <a:cs typeface="Segoe UI" pitchFamily="34" charset="0"/>
            </a:endParaRPr>
          </a:p>
          <a:p>
            <a:pPr lvl="0">
              <a:buClrTx/>
              <a:buFont typeface="Wingdings" pitchFamily="2" charset="2"/>
              <a:buChar char="Ø"/>
            </a:pPr>
            <a:endParaRPr lang="id-ID" sz="1700" b="1" dirty="0" smtClean="0">
              <a:latin typeface="Segoe UI" pitchFamily="34" charset="0"/>
              <a:cs typeface="Segoe UI" pitchFamily="34" charset="0"/>
            </a:endParaRPr>
          </a:p>
          <a:p>
            <a:pPr lvl="0">
              <a:buClrTx/>
              <a:buFont typeface="Wingdings" pitchFamily="2" charset="2"/>
              <a:buChar char="Ø"/>
            </a:pPr>
            <a:r>
              <a:rPr lang="fi-FI" sz="1700" b="1" dirty="0" smtClean="0">
                <a:latin typeface="Segoe UI" pitchFamily="34" charset="0"/>
                <a:cs typeface="Segoe UI" pitchFamily="34" charset="0"/>
              </a:rPr>
              <a:t>Tersusunnya rencana  kegiatan bantuan teknis penyusunan perencanaan kawasan kumuh yang dapat meningkatkan ekonomi lokal dengan arahan pengendalian pelaksanaan penanganan.</a:t>
            </a:r>
            <a:endParaRPr lang="id-ID" sz="1700" b="1" dirty="0">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cap="all" smtClean="0">
                <a:effectLst>
                  <a:reflection blurRad="12700" stA="34000" endA="740" endPos="53000" dir="5400000" sy="-100000" algn="bl" rotWithShape="0"/>
                </a:effectLst>
                <a:latin typeface="Segoe UI" pitchFamily="34" charset="0"/>
                <a:ea typeface="+mj-ea"/>
                <a:cs typeface="Segoe UI" pitchFamily="34" charset="0"/>
              </a:rPr>
              <a:t>simulasi</a:t>
            </a: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peremajaan kawasan</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5" name="Rectangle 8"/>
          <p:cNvSpPr txBox="1">
            <a:spLocks noChangeArrowheads="1"/>
          </p:cNvSpPr>
          <p:nvPr/>
        </p:nvSpPr>
        <p:spPr bwMode="auto">
          <a:xfrm>
            <a:off x="153835" y="1785926"/>
            <a:ext cx="6334857"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Jalan masuk kawasan</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
        <p:nvSpPr>
          <p:cNvPr id="6" name="Rectangle 8"/>
          <p:cNvSpPr txBox="1">
            <a:spLocks noChangeArrowheads="1"/>
          </p:cNvSpPr>
          <p:nvPr/>
        </p:nvSpPr>
        <p:spPr bwMode="auto">
          <a:xfrm>
            <a:off x="0" y="5572140"/>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Sebelum</a:t>
            </a:r>
            <a:endParaRPr kumimoji="0" lang="en-US" sz="2000" b="1" i="0" u="none" strike="noStrike" kern="1200" cap="none" spc="0" normalizeH="0" baseline="0" noProof="0" dirty="0">
              <a:ln>
                <a:noFill/>
              </a:ln>
              <a:solidFill>
                <a:srgbClr val="808000"/>
              </a:solidFill>
              <a:effectLst/>
              <a:uLnTx/>
              <a:uFillTx/>
              <a:latin typeface="Segoe UI" pitchFamily="34" charset="0"/>
              <a:cs typeface="Segoe UI" pitchFamily="34" charset="0"/>
            </a:endParaRPr>
          </a:p>
        </p:txBody>
      </p:sp>
      <p:sp>
        <p:nvSpPr>
          <p:cNvPr id="7" name="Rectangle 8"/>
          <p:cNvSpPr txBox="1">
            <a:spLocks noChangeArrowheads="1"/>
          </p:cNvSpPr>
          <p:nvPr/>
        </p:nvSpPr>
        <p:spPr bwMode="auto">
          <a:xfrm>
            <a:off x="4242286" y="5572140"/>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Sesudah</a:t>
            </a:r>
            <a:endParaRPr kumimoji="0" lang="en-US" sz="2000" b="1" i="0" u="none" strike="noStrike" kern="1200" cap="none" spc="0" normalizeH="0" baseline="0" noProof="0" dirty="0">
              <a:ln>
                <a:noFill/>
              </a:ln>
              <a:solidFill>
                <a:srgbClr val="808000"/>
              </a:solidFill>
              <a:effectLst/>
              <a:uLnTx/>
              <a:uFillTx/>
              <a:latin typeface="Segoe UI" pitchFamily="34" charset="0"/>
              <a:cs typeface="Segoe UI" pitchFamily="34" charset="0"/>
            </a:endParaRPr>
          </a:p>
        </p:txBody>
      </p:sp>
      <p:pic>
        <p:nvPicPr>
          <p:cNvPr id="5122" name="Picture 2" descr="H:\Proyek 2009\Proyek Kumuh 2009\PRESENTASI FINAL\Semanggi\Semanggi Kumuh 02 copy.jpg"/>
          <p:cNvPicPr>
            <a:picLocks noChangeAspect="1" noChangeArrowheads="1"/>
          </p:cNvPicPr>
          <p:nvPr/>
        </p:nvPicPr>
        <p:blipFill>
          <a:blip r:embed="rId2"/>
          <a:srcRect/>
          <a:stretch>
            <a:fillRect/>
          </a:stretch>
        </p:blipFill>
        <p:spPr bwMode="auto">
          <a:xfrm>
            <a:off x="4572000" y="2285992"/>
            <a:ext cx="4093162" cy="3214710"/>
          </a:xfrm>
          <a:prstGeom prst="rect">
            <a:avLst/>
          </a:prstGeom>
          <a:noFill/>
        </p:spPr>
      </p:pic>
      <p:pic>
        <p:nvPicPr>
          <p:cNvPr id="5123" name="Picture 3" descr="H:\Proyek 2009\Proyek Kumuh 2009\PRESENTASI FINAL\Semanggi\Semanggi Kumuh 01.JPG"/>
          <p:cNvPicPr>
            <a:picLocks noChangeAspect="1" noChangeArrowheads="1"/>
          </p:cNvPicPr>
          <p:nvPr/>
        </p:nvPicPr>
        <p:blipFill>
          <a:blip r:embed="rId3"/>
          <a:srcRect/>
          <a:stretch>
            <a:fillRect/>
          </a:stretch>
        </p:blipFill>
        <p:spPr bwMode="auto">
          <a:xfrm>
            <a:off x="351663" y="2285992"/>
            <a:ext cx="4057648" cy="318452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bwMode="auto">
          <a:xfrm>
            <a:off x="153835" y="1857364"/>
            <a:ext cx="6334857"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Sirkulasi dalam kawasan</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
        <p:nvSpPr>
          <p:cNvPr id="5" name="Rectangle 8"/>
          <p:cNvSpPr txBox="1">
            <a:spLocks noChangeArrowheads="1"/>
          </p:cNvSpPr>
          <p:nvPr/>
        </p:nvSpPr>
        <p:spPr bwMode="auto">
          <a:xfrm>
            <a:off x="0" y="5500702"/>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Sebelum</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
        <p:nvSpPr>
          <p:cNvPr id="6" name="Rectangle 8"/>
          <p:cNvSpPr txBox="1">
            <a:spLocks noChangeArrowheads="1"/>
          </p:cNvSpPr>
          <p:nvPr/>
        </p:nvSpPr>
        <p:spPr bwMode="auto">
          <a:xfrm>
            <a:off x="4308229" y="5500702"/>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Sesudah</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
        <p:nvSpPr>
          <p:cNvPr id="7"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cap="all" smtClean="0">
                <a:effectLst>
                  <a:reflection blurRad="12700" stA="34000" endA="740" endPos="53000" dir="5400000" sy="-100000" algn="bl" rotWithShape="0"/>
                </a:effectLst>
                <a:latin typeface="Segoe UI" pitchFamily="34" charset="0"/>
                <a:ea typeface="+mj-ea"/>
                <a:cs typeface="Segoe UI" pitchFamily="34" charset="0"/>
              </a:rPr>
              <a:t>simulasi</a:t>
            </a: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peremajaan kawasan</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pic>
        <p:nvPicPr>
          <p:cNvPr id="6146" name="Picture 2" descr="H:\Proyek 2009\Proyek Kumuh 2009\PRESENTASI FINAL\Semanggi\Semanggi Kumuh 08 copy.jpg"/>
          <p:cNvPicPr>
            <a:picLocks noChangeAspect="1" noChangeArrowheads="1"/>
          </p:cNvPicPr>
          <p:nvPr/>
        </p:nvPicPr>
        <p:blipFill>
          <a:blip r:embed="rId2"/>
          <a:srcRect/>
          <a:stretch>
            <a:fillRect/>
          </a:stretch>
        </p:blipFill>
        <p:spPr bwMode="auto">
          <a:xfrm>
            <a:off x="4762512" y="2287584"/>
            <a:ext cx="3963883" cy="3213118"/>
          </a:xfrm>
          <a:prstGeom prst="rect">
            <a:avLst/>
          </a:prstGeom>
          <a:noFill/>
        </p:spPr>
      </p:pic>
      <p:pic>
        <p:nvPicPr>
          <p:cNvPr id="6147" name="Picture 3" descr="H:\Proyek 2009\Proyek Kumuh 2009\PRESENTASI FINAL\Semanggi\Semanggi Kumuh 08.JPG"/>
          <p:cNvPicPr>
            <a:picLocks noChangeAspect="1" noChangeArrowheads="1"/>
          </p:cNvPicPr>
          <p:nvPr/>
        </p:nvPicPr>
        <p:blipFill>
          <a:blip r:embed="rId3"/>
          <a:srcRect/>
          <a:stretch>
            <a:fillRect/>
          </a:stretch>
        </p:blipFill>
        <p:spPr bwMode="auto">
          <a:xfrm>
            <a:off x="395657" y="2257740"/>
            <a:ext cx="3912572" cy="317152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CIMG9354_resize"/>
          <p:cNvPicPr>
            <a:picLocks noGrp="1" noChangeAspect="1" noChangeArrowheads="1"/>
          </p:cNvPicPr>
          <p:nvPr>
            <p:ph sz="half" idx="1"/>
          </p:nvPr>
        </p:nvPicPr>
        <p:blipFill>
          <a:blip r:embed="rId2"/>
          <a:srcRect/>
          <a:stretch>
            <a:fillRect/>
          </a:stretch>
        </p:blipFill>
        <p:spPr>
          <a:xfrm>
            <a:off x="323850" y="2349500"/>
            <a:ext cx="4038600" cy="3028950"/>
          </a:xfrm>
          <a:noFill/>
        </p:spPr>
      </p:pic>
      <p:pic>
        <p:nvPicPr>
          <p:cNvPr id="9219" name="Picture 6" descr="CIMG9354_resize copy"/>
          <p:cNvPicPr>
            <a:picLocks noGrp="1" noChangeAspect="1" noChangeArrowheads="1"/>
          </p:cNvPicPr>
          <p:nvPr>
            <p:ph sz="half" idx="2"/>
          </p:nvPr>
        </p:nvPicPr>
        <p:blipFill>
          <a:blip r:embed="rId3"/>
          <a:srcRect/>
          <a:stretch>
            <a:fillRect/>
          </a:stretch>
        </p:blipFill>
        <p:spPr>
          <a:xfrm>
            <a:off x="4648200" y="2347913"/>
            <a:ext cx="4038600" cy="3028950"/>
          </a:xfrm>
          <a:noFill/>
        </p:spPr>
      </p:pic>
      <p:sp>
        <p:nvSpPr>
          <p:cNvPr id="4"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cap="all" smtClean="0">
                <a:effectLst>
                  <a:reflection blurRad="12700" stA="34000" endA="740" endPos="53000" dir="5400000" sy="-100000" algn="bl" rotWithShape="0"/>
                </a:effectLst>
                <a:latin typeface="Segoe UI" pitchFamily="34" charset="0"/>
                <a:ea typeface="+mj-ea"/>
                <a:cs typeface="Segoe UI" pitchFamily="34" charset="0"/>
              </a:rPr>
              <a:t>simulasi</a:t>
            </a: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peremajaan kawasan</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5" name="Rectangle 8"/>
          <p:cNvSpPr txBox="1">
            <a:spLocks noChangeArrowheads="1"/>
          </p:cNvSpPr>
          <p:nvPr/>
        </p:nvSpPr>
        <p:spPr bwMode="auto">
          <a:xfrm>
            <a:off x="153835" y="1857364"/>
            <a:ext cx="6334857"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Sempadan Sungai</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
        <p:nvSpPr>
          <p:cNvPr id="6" name="Rectangle 8"/>
          <p:cNvSpPr txBox="1">
            <a:spLocks noChangeArrowheads="1"/>
          </p:cNvSpPr>
          <p:nvPr/>
        </p:nvSpPr>
        <p:spPr bwMode="auto">
          <a:xfrm>
            <a:off x="0" y="5500702"/>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Sebelum</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
        <p:nvSpPr>
          <p:cNvPr id="7" name="Rectangle 8"/>
          <p:cNvSpPr txBox="1">
            <a:spLocks noChangeArrowheads="1"/>
          </p:cNvSpPr>
          <p:nvPr/>
        </p:nvSpPr>
        <p:spPr bwMode="auto">
          <a:xfrm>
            <a:off x="4308229" y="5500702"/>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Sesudah</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cap="all" smtClean="0">
                <a:effectLst>
                  <a:reflection blurRad="12700" stA="34000" endA="740" endPos="53000" dir="5400000" sy="-100000" algn="bl" rotWithShape="0"/>
                </a:effectLst>
                <a:latin typeface="Segoe UI" pitchFamily="34" charset="0"/>
                <a:ea typeface="+mj-ea"/>
                <a:cs typeface="Segoe UI" pitchFamily="34" charset="0"/>
              </a:rPr>
              <a:t>simulasi</a:t>
            </a: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peremajaan kawasan</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5" name="Rectangle 8"/>
          <p:cNvSpPr txBox="1">
            <a:spLocks noChangeArrowheads="1"/>
          </p:cNvSpPr>
          <p:nvPr/>
        </p:nvSpPr>
        <p:spPr bwMode="auto">
          <a:xfrm>
            <a:off x="153835" y="1714488"/>
            <a:ext cx="6334857"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Pedestrian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dalam</a:t>
            </a:r>
            <a:r>
              <a:rPr kumimoji="0" lang="en-US"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kawasan</a:t>
            </a:r>
            <a:endParaRPr kumimoji="0" lang="en-US" sz="2000" b="1" i="0" u="none" strike="noStrike" kern="1200" cap="none" spc="0" normalizeH="0" baseline="0" noProof="0" dirty="0">
              <a:ln>
                <a:noFill/>
              </a:ln>
              <a:solidFill>
                <a:srgbClr val="808000"/>
              </a:solidFill>
              <a:effectLst/>
              <a:uLnTx/>
              <a:uFillTx/>
              <a:latin typeface="Segoe UI" pitchFamily="34" charset="0"/>
              <a:cs typeface="Segoe UI" pitchFamily="34" charset="0"/>
            </a:endParaRPr>
          </a:p>
        </p:txBody>
      </p:sp>
      <p:sp>
        <p:nvSpPr>
          <p:cNvPr id="6" name="Rectangle 8"/>
          <p:cNvSpPr txBox="1">
            <a:spLocks noChangeArrowheads="1"/>
          </p:cNvSpPr>
          <p:nvPr/>
        </p:nvSpPr>
        <p:spPr bwMode="auto">
          <a:xfrm>
            <a:off x="153835" y="5500702"/>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Sebelum</a:t>
            </a:r>
            <a:endParaRPr kumimoji="0" lang="en-US" sz="2000" b="1" i="0" u="none" strike="noStrike" kern="1200" cap="none" spc="0" normalizeH="0" baseline="0" noProof="0" dirty="0">
              <a:ln>
                <a:noFill/>
              </a:ln>
              <a:solidFill>
                <a:srgbClr val="808000"/>
              </a:solidFill>
              <a:effectLst/>
              <a:uLnTx/>
              <a:uFillTx/>
              <a:latin typeface="Segoe UI" pitchFamily="34" charset="0"/>
              <a:cs typeface="Segoe UI" pitchFamily="34" charset="0"/>
            </a:endParaRPr>
          </a:p>
        </p:txBody>
      </p:sp>
      <p:sp>
        <p:nvSpPr>
          <p:cNvPr id="7" name="Rectangle 8"/>
          <p:cNvSpPr txBox="1">
            <a:spLocks noChangeArrowheads="1"/>
          </p:cNvSpPr>
          <p:nvPr/>
        </p:nvSpPr>
        <p:spPr bwMode="auto">
          <a:xfrm>
            <a:off x="4308229" y="5500702"/>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Sesudah</a:t>
            </a:r>
            <a:endParaRPr kumimoji="0" lang="en-US" sz="2000" b="1" i="0" u="none" strike="noStrike" kern="1200" cap="none" spc="0" normalizeH="0" baseline="0" noProof="0" dirty="0">
              <a:ln>
                <a:noFill/>
              </a:ln>
              <a:solidFill>
                <a:srgbClr val="808000"/>
              </a:solidFill>
              <a:effectLst/>
              <a:uLnTx/>
              <a:uFillTx/>
              <a:latin typeface="Segoe UI" pitchFamily="34" charset="0"/>
              <a:cs typeface="Segoe UI" pitchFamily="34" charset="0"/>
            </a:endParaRPr>
          </a:p>
        </p:txBody>
      </p:sp>
      <p:pic>
        <p:nvPicPr>
          <p:cNvPr id="7170" name="Picture 2" descr="H:\Proyek 2009\Proyek Kumuh 2009\PRESENTASI FINAL\Semanggi\Semanggi Kumuh 06.JPG"/>
          <p:cNvPicPr>
            <a:picLocks noChangeAspect="1" noChangeArrowheads="1"/>
          </p:cNvPicPr>
          <p:nvPr/>
        </p:nvPicPr>
        <p:blipFill>
          <a:blip r:embed="rId2"/>
          <a:srcRect/>
          <a:stretch>
            <a:fillRect/>
          </a:stretch>
        </p:blipFill>
        <p:spPr bwMode="auto">
          <a:xfrm>
            <a:off x="477613" y="2357430"/>
            <a:ext cx="3764673" cy="3064878"/>
          </a:xfrm>
          <a:prstGeom prst="rect">
            <a:avLst/>
          </a:prstGeom>
          <a:noFill/>
        </p:spPr>
      </p:pic>
      <p:pic>
        <p:nvPicPr>
          <p:cNvPr id="7171" name="Picture 3" descr="H:\Proyek 2009\Proyek Kumuh 2009\PRESENTASI FINAL\Semanggi\Semanggi Kumuh 06 copy.jpg"/>
          <p:cNvPicPr>
            <a:picLocks noChangeAspect="1" noChangeArrowheads="1"/>
          </p:cNvPicPr>
          <p:nvPr/>
        </p:nvPicPr>
        <p:blipFill>
          <a:blip r:embed="rId3" cstate="print"/>
          <a:srcRect/>
          <a:stretch>
            <a:fillRect/>
          </a:stretch>
        </p:blipFill>
        <p:spPr bwMode="auto">
          <a:xfrm>
            <a:off x="4703886" y="2357430"/>
            <a:ext cx="3764673" cy="306487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IMG9354_resize"/>
          <p:cNvPicPr>
            <a:picLocks noGrp="1" noChangeAspect="1" noChangeArrowheads="1"/>
          </p:cNvPicPr>
          <p:nvPr>
            <p:ph sz="half" idx="1"/>
          </p:nvPr>
        </p:nvPicPr>
        <p:blipFill>
          <a:blip r:embed="rId3"/>
          <a:srcRect/>
          <a:stretch>
            <a:fillRect/>
          </a:stretch>
        </p:blipFill>
        <p:spPr>
          <a:xfrm>
            <a:off x="323850" y="2349500"/>
            <a:ext cx="4038600" cy="3028950"/>
          </a:xfrm>
          <a:noFill/>
        </p:spPr>
      </p:pic>
      <p:pic>
        <p:nvPicPr>
          <p:cNvPr id="19462" name="solo surakarta.wmv">
            <a:hlinkClick r:id="" action="ppaction://media"/>
          </p:cNvPr>
          <p:cNvPicPr>
            <a:picLocks noGrp="1" noRot="1" noChangeAspect="1" noChangeArrowheads="1"/>
          </p:cNvPicPr>
          <p:nvPr>
            <p:ph sz="half" idx="2"/>
            <a:videoFile r:link="rId1"/>
          </p:nvPr>
        </p:nvPicPr>
        <p:blipFill>
          <a:blip r:embed="rId4"/>
          <a:srcRect/>
          <a:stretch>
            <a:fillRect/>
          </a:stretch>
        </p:blipFill>
        <p:spPr>
          <a:xfrm>
            <a:off x="4648200" y="2400314"/>
            <a:ext cx="4038600" cy="3028950"/>
          </a:xfrm>
        </p:spPr>
      </p:pic>
      <p:sp>
        <p:nvSpPr>
          <p:cNvPr id="4"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cap="all" smtClean="0">
                <a:effectLst>
                  <a:reflection blurRad="12700" stA="34000" endA="740" endPos="53000" dir="5400000" sy="-100000" algn="bl" rotWithShape="0"/>
                </a:effectLst>
                <a:latin typeface="Segoe UI" pitchFamily="34" charset="0"/>
                <a:ea typeface="+mj-ea"/>
                <a:cs typeface="Segoe UI" pitchFamily="34" charset="0"/>
              </a:rPr>
              <a:t>simulasi</a:t>
            </a: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peremajaan kawasan</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5" name="Rectangle 8"/>
          <p:cNvSpPr txBox="1">
            <a:spLocks noChangeArrowheads="1"/>
          </p:cNvSpPr>
          <p:nvPr/>
        </p:nvSpPr>
        <p:spPr bwMode="auto">
          <a:xfrm>
            <a:off x="153835" y="1857364"/>
            <a:ext cx="6334857"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Sempadan Sungai</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
        <p:nvSpPr>
          <p:cNvPr id="6" name="Rectangle 8"/>
          <p:cNvSpPr txBox="1">
            <a:spLocks noChangeArrowheads="1"/>
          </p:cNvSpPr>
          <p:nvPr/>
        </p:nvSpPr>
        <p:spPr bwMode="auto">
          <a:xfrm>
            <a:off x="0" y="5500702"/>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Sebelum</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
        <p:nvSpPr>
          <p:cNvPr id="7" name="Rectangle 8"/>
          <p:cNvSpPr txBox="1">
            <a:spLocks noChangeArrowheads="1"/>
          </p:cNvSpPr>
          <p:nvPr/>
        </p:nvSpPr>
        <p:spPr bwMode="auto">
          <a:xfrm>
            <a:off x="4308229" y="5500702"/>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Sesudah</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46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9462"/>
                                        </p:tgtEl>
                                      </p:cBhvr>
                                    </p:cmd>
                                  </p:childTnLst>
                                </p:cTn>
                              </p:par>
                            </p:childTnLst>
                          </p:cTn>
                        </p:par>
                      </p:childTnLst>
                    </p:cTn>
                  </p:par>
                </p:childTnLst>
              </p:cTn>
              <p:nextCondLst>
                <p:cond evt="onClick" delay="0">
                  <p:tgtEl>
                    <p:spTgt spid="19462"/>
                  </p:tgtEl>
                </p:cond>
              </p:nextCondLst>
            </p:seq>
            <p:video>
              <p:cMediaNode>
                <p:cTn id="7" fill="hold" display="0">
                  <p:stCondLst>
                    <p:cond delay="indefinite"/>
                  </p:stCondLst>
                  <p:endCondLst>
                    <p:cond evt="onNext" delay="0">
                      <p:tgtEl>
                        <p:sldTgt/>
                      </p:tgtEl>
                    </p:cond>
                    <p:cond evt="onPrev" delay="0">
                      <p:tgtEl>
                        <p:sldTgt/>
                      </p:tgtEl>
                    </p:cond>
                  </p:endCondLst>
                </p:cTn>
                <p:tgtEl>
                  <p:spTgt spid="19462"/>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cap="all" smtClean="0">
                <a:effectLst>
                  <a:reflection blurRad="12700" stA="34000" endA="740" endPos="53000" dir="5400000" sy="-100000" algn="bl" rotWithShape="0"/>
                </a:effectLst>
                <a:latin typeface="Segoe UI" pitchFamily="34" charset="0"/>
                <a:ea typeface="+mj-ea"/>
                <a:cs typeface="Segoe UI" pitchFamily="34" charset="0"/>
              </a:rPr>
              <a:t>simulasi</a:t>
            </a: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peremajaan kawasan</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7" name="Rectangle 8"/>
          <p:cNvSpPr txBox="1">
            <a:spLocks noChangeArrowheads="1"/>
          </p:cNvSpPr>
          <p:nvPr/>
        </p:nvSpPr>
        <p:spPr bwMode="auto">
          <a:xfrm>
            <a:off x="153835" y="1857364"/>
            <a:ext cx="6334857"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id-ID"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Penataan Sekitar Rusunawa Semanggi</a:t>
            </a:r>
            <a:endParaRPr kumimoji="0" lang="en-US" sz="2000" b="1" i="0" u="none" strike="noStrike" kern="1200" cap="none" spc="0" normalizeH="0" baseline="0" noProof="0" dirty="0">
              <a:ln>
                <a:noFill/>
              </a:ln>
              <a:solidFill>
                <a:srgbClr val="808000"/>
              </a:solidFill>
              <a:effectLst/>
              <a:uLnTx/>
              <a:uFillTx/>
              <a:latin typeface="Segoe UI" pitchFamily="34" charset="0"/>
              <a:cs typeface="Segoe UI" pitchFamily="34" charset="0"/>
            </a:endParaRPr>
          </a:p>
        </p:txBody>
      </p:sp>
      <p:sp>
        <p:nvSpPr>
          <p:cNvPr id="8" name="Rectangle 8"/>
          <p:cNvSpPr txBox="1">
            <a:spLocks noChangeArrowheads="1"/>
          </p:cNvSpPr>
          <p:nvPr/>
        </p:nvSpPr>
        <p:spPr bwMode="auto">
          <a:xfrm>
            <a:off x="0" y="5500702"/>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Sebelum</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sp>
        <p:nvSpPr>
          <p:cNvPr id="9" name="Rectangle 8"/>
          <p:cNvSpPr txBox="1">
            <a:spLocks noChangeArrowheads="1"/>
          </p:cNvSpPr>
          <p:nvPr/>
        </p:nvSpPr>
        <p:spPr bwMode="auto">
          <a:xfrm>
            <a:off x="4308229" y="5500702"/>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Sesudah</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pic>
        <p:nvPicPr>
          <p:cNvPr id="8194" name="Picture 2" descr="H:\Proyek 2009\Proyek Kumuh 2009\PRESENTASI FINAL\Semanggi\Semanggi 03 copy.jpg"/>
          <p:cNvPicPr>
            <a:picLocks noChangeAspect="1" noChangeArrowheads="1"/>
          </p:cNvPicPr>
          <p:nvPr/>
        </p:nvPicPr>
        <p:blipFill>
          <a:blip r:embed="rId2" cstate="print"/>
          <a:srcRect/>
          <a:stretch>
            <a:fillRect/>
          </a:stretch>
        </p:blipFill>
        <p:spPr bwMode="auto">
          <a:xfrm>
            <a:off x="4703886" y="2428869"/>
            <a:ext cx="3614275" cy="2918019"/>
          </a:xfrm>
          <a:prstGeom prst="rect">
            <a:avLst/>
          </a:prstGeom>
          <a:noFill/>
        </p:spPr>
      </p:pic>
      <p:pic>
        <p:nvPicPr>
          <p:cNvPr id="8195" name="Picture 3" descr="H:\Proyek 2009\Proyek Kumuh 2009\PRESENTASI FINAL\Semanggi\Semanggi 03.JPG"/>
          <p:cNvPicPr>
            <a:picLocks noChangeAspect="1" noChangeArrowheads="1"/>
          </p:cNvPicPr>
          <p:nvPr/>
        </p:nvPicPr>
        <p:blipFill>
          <a:blip r:embed="rId3"/>
          <a:srcRect/>
          <a:stretch>
            <a:fillRect/>
          </a:stretch>
        </p:blipFill>
        <p:spPr bwMode="auto">
          <a:xfrm>
            <a:off x="351663" y="2418715"/>
            <a:ext cx="3626852" cy="2928173"/>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cap="all" smtClean="0">
                <a:effectLst>
                  <a:reflection blurRad="12700" stA="34000" endA="740" endPos="53000" dir="5400000" sy="-100000" algn="bl" rotWithShape="0"/>
                </a:effectLst>
                <a:latin typeface="Segoe UI" pitchFamily="34" charset="0"/>
                <a:ea typeface="+mj-ea"/>
                <a:cs typeface="Segoe UI" pitchFamily="34" charset="0"/>
              </a:rPr>
              <a:t>simulasi</a:t>
            </a: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peremajaan kawasan</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7" name="Rectangle 8"/>
          <p:cNvSpPr txBox="1">
            <a:spLocks noChangeArrowheads="1"/>
          </p:cNvSpPr>
          <p:nvPr/>
        </p:nvSpPr>
        <p:spPr bwMode="auto">
          <a:xfrm>
            <a:off x="153835" y="1857364"/>
            <a:ext cx="6334857"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id-ID"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Penataan Sekitar Pasar Klitikan,</a:t>
            </a:r>
            <a:r>
              <a:rPr kumimoji="0" lang="id-ID" sz="2000" b="1" i="0" u="none" strike="noStrike" kern="1200" cap="none" spc="0" normalizeH="0" noProof="0" dirty="0" smtClean="0">
                <a:ln>
                  <a:noFill/>
                </a:ln>
                <a:solidFill>
                  <a:srgbClr val="808000"/>
                </a:solidFill>
                <a:effectLst/>
                <a:uLnTx/>
                <a:uFillTx/>
                <a:latin typeface="Segoe UI" pitchFamily="34" charset="0"/>
                <a:cs typeface="Segoe UI" pitchFamily="34" charset="0"/>
              </a:rPr>
              <a:t> Kalurahan Semanggi</a:t>
            </a:r>
            <a:endParaRPr kumimoji="0" lang="en-US" sz="2000" b="1" i="0" u="none" strike="noStrike" kern="1200" cap="none" spc="0" normalizeH="0" baseline="0" noProof="0" dirty="0">
              <a:ln>
                <a:noFill/>
              </a:ln>
              <a:solidFill>
                <a:srgbClr val="808000"/>
              </a:solidFill>
              <a:effectLst/>
              <a:uLnTx/>
              <a:uFillTx/>
              <a:latin typeface="Segoe UI" pitchFamily="34" charset="0"/>
              <a:cs typeface="Segoe UI" pitchFamily="34" charset="0"/>
            </a:endParaRPr>
          </a:p>
        </p:txBody>
      </p:sp>
      <p:sp>
        <p:nvSpPr>
          <p:cNvPr id="8" name="Rectangle 8"/>
          <p:cNvSpPr txBox="1">
            <a:spLocks noChangeArrowheads="1"/>
          </p:cNvSpPr>
          <p:nvPr/>
        </p:nvSpPr>
        <p:spPr bwMode="auto">
          <a:xfrm>
            <a:off x="153835" y="5500702"/>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dirty="0" err="1" smtClean="0">
                <a:ln>
                  <a:noFill/>
                </a:ln>
                <a:solidFill>
                  <a:srgbClr val="808000"/>
                </a:solidFill>
                <a:effectLst/>
                <a:uLnTx/>
                <a:uFillTx/>
                <a:latin typeface="Segoe UI" pitchFamily="34" charset="0"/>
                <a:cs typeface="Segoe UI" pitchFamily="34" charset="0"/>
              </a:rPr>
              <a:t>Sebelum</a:t>
            </a:r>
            <a:endParaRPr kumimoji="0" lang="en-US" sz="2000" b="1" i="0" u="none" strike="noStrike" kern="1200" cap="none" spc="0" normalizeH="0" baseline="0" noProof="0" dirty="0">
              <a:ln>
                <a:noFill/>
              </a:ln>
              <a:solidFill>
                <a:srgbClr val="808000"/>
              </a:solidFill>
              <a:effectLst/>
              <a:uLnTx/>
              <a:uFillTx/>
              <a:latin typeface="Segoe UI" pitchFamily="34" charset="0"/>
              <a:cs typeface="Segoe UI" pitchFamily="34" charset="0"/>
            </a:endParaRPr>
          </a:p>
        </p:txBody>
      </p:sp>
      <p:sp>
        <p:nvSpPr>
          <p:cNvPr id="9" name="Rectangle 8"/>
          <p:cNvSpPr txBox="1">
            <a:spLocks noChangeArrowheads="1"/>
          </p:cNvSpPr>
          <p:nvPr/>
        </p:nvSpPr>
        <p:spPr bwMode="auto">
          <a:xfrm>
            <a:off x="4308229" y="5500702"/>
            <a:ext cx="3956566"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smtClean="0">
                <a:ln>
                  <a:noFill/>
                </a:ln>
                <a:solidFill>
                  <a:srgbClr val="808000"/>
                </a:solidFill>
                <a:effectLst/>
                <a:uLnTx/>
                <a:uFillTx/>
                <a:latin typeface="Segoe UI" pitchFamily="34" charset="0"/>
                <a:cs typeface="Segoe UI" pitchFamily="34" charset="0"/>
              </a:rPr>
              <a:t>	</a:t>
            </a:r>
            <a:r>
              <a:rPr kumimoji="0" lang="en-US" sz="2000" b="1" i="0" u="none" strike="noStrike" kern="1200" cap="none" spc="0" normalizeH="0" baseline="0" noProof="0" smtClean="0">
                <a:ln>
                  <a:noFill/>
                </a:ln>
                <a:solidFill>
                  <a:srgbClr val="808000"/>
                </a:solidFill>
                <a:effectLst/>
                <a:uLnTx/>
                <a:uFillTx/>
                <a:latin typeface="Segoe UI" pitchFamily="34" charset="0"/>
                <a:cs typeface="Segoe UI" pitchFamily="34" charset="0"/>
              </a:rPr>
              <a:t>Sesudah</a:t>
            </a:r>
            <a:endParaRPr kumimoji="0" lang="en-US" sz="2000" b="1" i="0" u="none" strike="noStrike" kern="1200" cap="none" spc="0" normalizeH="0" baseline="0" noProof="0">
              <a:ln>
                <a:noFill/>
              </a:ln>
              <a:solidFill>
                <a:srgbClr val="808000"/>
              </a:solidFill>
              <a:effectLst/>
              <a:uLnTx/>
              <a:uFillTx/>
              <a:latin typeface="Segoe UI" pitchFamily="34" charset="0"/>
              <a:cs typeface="Segoe UI" pitchFamily="34" charset="0"/>
            </a:endParaRPr>
          </a:p>
        </p:txBody>
      </p:sp>
      <p:pic>
        <p:nvPicPr>
          <p:cNvPr id="9218" name="Picture 2" descr="H:\Proyek 2009\Proyek Kumuh 2009\PRESENTASI FINAL\Semanggi\Semanggi 02.JPG"/>
          <p:cNvPicPr>
            <a:picLocks noChangeAspect="1" noChangeArrowheads="1"/>
          </p:cNvPicPr>
          <p:nvPr/>
        </p:nvPicPr>
        <p:blipFill>
          <a:blip r:embed="rId2"/>
          <a:srcRect/>
          <a:stretch>
            <a:fillRect/>
          </a:stretch>
        </p:blipFill>
        <p:spPr bwMode="auto">
          <a:xfrm>
            <a:off x="549490" y="2500306"/>
            <a:ext cx="3916602" cy="2857520"/>
          </a:xfrm>
          <a:prstGeom prst="rect">
            <a:avLst/>
          </a:prstGeom>
          <a:noFill/>
        </p:spPr>
      </p:pic>
      <p:pic>
        <p:nvPicPr>
          <p:cNvPr id="9219" name="Picture 3" descr="H:\Proyek 2009\Proyek Kumuh 2009\PRESENTASI FINAL\Semanggi\Semanggi 02 copy.jpg"/>
          <p:cNvPicPr>
            <a:picLocks noChangeAspect="1" noChangeArrowheads="1"/>
          </p:cNvPicPr>
          <p:nvPr/>
        </p:nvPicPr>
        <p:blipFill>
          <a:blip r:embed="rId3"/>
          <a:srcRect/>
          <a:stretch>
            <a:fillRect/>
          </a:stretch>
        </p:blipFill>
        <p:spPr bwMode="auto">
          <a:xfrm>
            <a:off x="4703885" y="2500306"/>
            <a:ext cx="3906580" cy="2850208"/>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49491" y="357166"/>
            <a:ext cx="7772400" cy="914400"/>
          </a:xfrm>
          <a:prstGeom prst="rect">
            <a:avLst/>
          </a:prstGeom>
        </p:spPr>
        <p:txBody>
          <a:bodyPr vert="horz" anchor="ct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cap="all" smtClean="0">
                <a:effectLst>
                  <a:reflection blurRad="12700" stA="34000" endA="740" endPos="53000" dir="5400000" sy="-100000" algn="bl" rotWithShape="0"/>
                </a:effectLst>
                <a:latin typeface="Segoe UI" pitchFamily="34" charset="0"/>
                <a:ea typeface="+mj-ea"/>
                <a:cs typeface="Segoe UI" pitchFamily="34" charset="0"/>
              </a:rPr>
              <a:t>simulasi</a:t>
            </a:r>
            <a:r>
              <a:rPr kumimoji="0" lang="en-US" sz="2800" b="1" i="0" u="none" strike="noStrike" kern="1200" cap="all" spc="0" normalizeH="0" baseline="0" noProof="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rPr>
              <a:t> peremajaan kawasan</a:t>
            </a:r>
            <a:endParaRPr kumimoji="0" lang="en-US" sz="2800" b="1" i="0" u="none" strike="noStrike" kern="1200" cap="all" spc="0" normalizeH="0" baseline="0" noProof="0" dirty="0" smtClean="0">
              <a:ln>
                <a:noFill/>
              </a:ln>
              <a:solidFill>
                <a:schemeClr val="tx1"/>
              </a:solidFill>
              <a:effectLst>
                <a:reflection blurRad="12700" stA="34000" endA="740" endPos="53000" dir="5400000" sy="-100000" algn="bl" rotWithShape="0"/>
              </a:effectLst>
              <a:uLnTx/>
              <a:uFillTx/>
              <a:latin typeface="Segoe UI" pitchFamily="34" charset="0"/>
              <a:ea typeface="+mj-ea"/>
              <a:cs typeface="Segoe UI" pitchFamily="34" charset="0"/>
            </a:endParaRPr>
          </a:p>
        </p:txBody>
      </p:sp>
      <p:sp>
        <p:nvSpPr>
          <p:cNvPr id="7" name="Rectangle 8"/>
          <p:cNvSpPr txBox="1">
            <a:spLocks noChangeArrowheads="1"/>
          </p:cNvSpPr>
          <p:nvPr/>
        </p:nvSpPr>
        <p:spPr bwMode="auto">
          <a:xfrm>
            <a:off x="281369" y="1714488"/>
            <a:ext cx="4356574"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Clr>
                <a:schemeClr val="accent1"/>
              </a:buClr>
              <a:buSzPct val="70000"/>
            </a:pPr>
            <a:r>
              <a:rPr kumimoji="0" lang="id-ID" sz="24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	</a:t>
            </a:r>
            <a:r>
              <a:rPr kumimoji="0" lang="id-ID" sz="2000" b="1" i="0" u="none" strike="noStrike" kern="1200" cap="none" spc="0" normalizeH="0" baseline="0" noProof="0" dirty="0" smtClean="0">
                <a:ln>
                  <a:noFill/>
                </a:ln>
                <a:solidFill>
                  <a:srgbClr val="808000"/>
                </a:solidFill>
                <a:effectLst/>
                <a:uLnTx/>
                <a:uFillTx/>
                <a:latin typeface="Segoe UI" pitchFamily="34" charset="0"/>
                <a:cs typeface="Segoe UI" pitchFamily="34" charset="0"/>
              </a:rPr>
              <a:t>Animasi Kawasan</a:t>
            </a:r>
            <a:endParaRPr kumimoji="0" lang="en-US" sz="2000" b="1" i="0" u="none" strike="noStrike" kern="1200" cap="none" spc="0" normalizeH="0" baseline="0" noProof="0" dirty="0">
              <a:ln>
                <a:noFill/>
              </a:ln>
              <a:solidFill>
                <a:srgbClr val="808000"/>
              </a:solidFill>
              <a:effectLst/>
              <a:uLnTx/>
              <a:uFillTx/>
              <a:latin typeface="Segoe UI" pitchFamily="34" charset="0"/>
              <a:cs typeface="Segoe UI" pitchFamily="34" charset="0"/>
            </a:endParaRPr>
          </a:p>
        </p:txBody>
      </p:sp>
      <p:pic>
        <p:nvPicPr>
          <p:cNvPr id="8" name="Semanggi.avi">
            <a:hlinkClick r:id="" action="ppaction://media"/>
          </p:cNvPr>
          <p:cNvPicPr>
            <a:picLocks noRot="1" noChangeAspect="1"/>
          </p:cNvPicPr>
          <p:nvPr>
            <a:videoFile r:link="rId1"/>
          </p:nvPr>
        </p:nvPicPr>
        <p:blipFill>
          <a:blip r:embed="rId4"/>
          <a:stretch>
            <a:fillRect/>
          </a:stretch>
        </p:blipFill>
        <p:spPr>
          <a:xfrm>
            <a:off x="417606" y="2428868"/>
            <a:ext cx="4040494" cy="3009326"/>
          </a:xfrm>
          <a:prstGeom prst="rect">
            <a:avLst/>
          </a:prstGeom>
        </p:spPr>
      </p:pic>
      <p:pic>
        <p:nvPicPr>
          <p:cNvPr id="9" name="solo(surakarta)view2.wmv">
            <a:hlinkClick r:id="" action="ppaction://media"/>
          </p:cNvPr>
          <p:cNvPicPr>
            <a:picLocks noRot="1" noChangeAspect="1"/>
          </p:cNvPicPr>
          <p:nvPr>
            <a:videoFile r:link="rId2"/>
          </p:nvPr>
        </p:nvPicPr>
        <p:blipFill>
          <a:blip r:embed="rId5"/>
          <a:stretch>
            <a:fillRect/>
          </a:stretch>
        </p:blipFill>
        <p:spPr>
          <a:xfrm>
            <a:off x="4835771" y="2428868"/>
            <a:ext cx="3692795" cy="300039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p:cTn id="13"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id-ID" sz="2400" b="1" cap="none" smtClean="0">
                <a:effectLst/>
              </a:rPr>
              <a:t>KESIMPULAN DAN REKOMENDASI</a:t>
            </a:r>
          </a:p>
        </p:txBody>
      </p:sp>
      <p:sp>
        <p:nvSpPr>
          <p:cNvPr id="114691" name="Rectangle 3"/>
          <p:cNvSpPr>
            <a:spLocks noGrp="1"/>
          </p:cNvSpPr>
          <p:nvPr>
            <p:ph type="body" idx="1"/>
          </p:nvPr>
        </p:nvSpPr>
        <p:spPr/>
        <p:txBody>
          <a:bodyPr>
            <a:normAutofit lnSpcReduction="10000"/>
          </a:bodyPr>
          <a:lstStyle/>
          <a:p>
            <a:pPr>
              <a:buClr>
                <a:schemeClr val="tx1"/>
              </a:buClr>
              <a:buSzTx/>
              <a:buFont typeface="Wingdings" pitchFamily="2" charset="2"/>
              <a:buNone/>
            </a:pPr>
            <a:r>
              <a:rPr lang="id-ID" sz="1800" b="1" smtClean="0">
                <a:latin typeface="Franklin Gothic Medium" pitchFamily="34" charset="0"/>
              </a:rPr>
              <a:t>Peremajaan Kawasan Kumuh Semanggi Kota Surakarta:</a:t>
            </a:r>
          </a:p>
          <a:p>
            <a:pPr>
              <a:buClr>
                <a:schemeClr val="tx1"/>
              </a:buClr>
              <a:buSzTx/>
              <a:buFont typeface="Wingdings" pitchFamily="2" charset="2"/>
              <a:buChar char="§"/>
            </a:pPr>
            <a:r>
              <a:rPr lang="id-ID" sz="1800" b="1" smtClean="0">
                <a:latin typeface="Franklin Gothic Medium" pitchFamily="34" charset="0"/>
              </a:rPr>
              <a:t>Peremajaan berbasis kepada perencanaan tata ruang wilayah yang menetapkan kawasan Semanggi di BWK I Pasar Kliwon adalah kawasan permukiman.</a:t>
            </a:r>
          </a:p>
          <a:p>
            <a:pPr>
              <a:buClr>
                <a:schemeClr val="tx1"/>
              </a:buClr>
              <a:buSzTx/>
              <a:buFont typeface="Wingdings" pitchFamily="2" charset="2"/>
              <a:buChar char="§"/>
            </a:pPr>
            <a:r>
              <a:rPr lang="id-ID" sz="1800" b="1" smtClean="0">
                <a:latin typeface="Franklin Gothic Medium" pitchFamily="34" charset="0"/>
              </a:rPr>
              <a:t>Kawasan Kumuh Semanggi ditetapkan menjadi buffer bagi bantaran Kali Pepe, dan sebagai pendukung keberadaan Rumah Susun Semanggi dan kawasan Pasar Klitikan. Konsekuensinya harus sinergi dengan program penataan yang dilaksanakan.</a:t>
            </a:r>
          </a:p>
          <a:p>
            <a:pPr>
              <a:buClr>
                <a:schemeClr val="tx1"/>
              </a:buClr>
              <a:buSzTx/>
              <a:buFont typeface="Wingdings" pitchFamily="2" charset="2"/>
              <a:buChar char="§"/>
            </a:pPr>
            <a:r>
              <a:rPr lang="id-ID" sz="1800" b="1" smtClean="0">
                <a:latin typeface="Franklin Gothic Medium" pitchFamily="34" charset="0"/>
              </a:rPr>
              <a:t>Peningkatan kualitas lingkungan permukiman dengan penataan sarana prasarana </a:t>
            </a:r>
          </a:p>
          <a:p>
            <a:pPr>
              <a:buClr>
                <a:schemeClr val="tx1"/>
              </a:buClr>
              <a:buSzTx/>
              <a:buFont typeface="Wingdings" pitchFamily="2" charset="2"/>
              <a:buChar char="§"/>
            </a:pPr>
            <a:r>
              <a:rPr lang="id-ID" sz="1800" b="1" smtClean="0">
                <a:latin typeface="Franklin Gothic Medium" pitchFamily="34" charset="0"/>
              </a:rPr>
              <a:t>Pemberdayaan masyarakat dengan menciptakan suatu sentra penjualan dan pengolahan limbah barang bekas, dengan membuat produk daur ulang yang mempunyai value added secara ekonomi.</a:t>
            </a:r>
          </a:p>
          <a:p>
            <a:pPr>
              <a:buClr>
                <a:schemeClr val="tx1"/>
              </a:buClr>
              <a:buSzTx/>
              <a:buFont typeface="Wingdings" pitchFamily="2" charset="2"/>
              <a:buChar char="§"/>
            </a:pPr>
            <a:r>
              <a:rPr lang="id-ID" sz="1800" b="1" smtClean="0">
                <a:latin typeface="Franklin Gothic Medium" pitchFamily="34" charset="0"/>
              </a:rPr>
              <a:t>Secara bertahap dilaksanakan relokasi setempat ke Rumah Susun Semanggi, bagi pemukim ilegal.</a:t>
            </a:r>
          </a:p>
          <a:p>
            <a:pPr>
              <a:buClr>
                <a:schemeClr val="tx1"/>
              </a:buClr>
              <a:buSzTx/>
              <a:buFont typeface="Wingdings" pitchFamily="2" charset="2"/>
              <a:buChar char="§"/>
            </a:pPr>
            <a:r>
              <a:rPr lang="id-ID" sz="1800" b="1" smtClean="0">
                <a:latin typeface="Franklin Gothic Medium" pitchFamily="34" charset="0"/>
              </a:rPr>
              <a:t>Administrasi dan pengendalian melibatkan peran serta kelembagaan masyarakat yang telah ada (BKM/KSM)</a:t>
            </a:r>
          </a:p>
          <a:p>
            <a:endParaRPr lang="id-ID" sz="1800" b="1" smtClean="0">
              <a:latin typeface="Franklin Gothic Medium"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descr="SAND2"/>
          <p:cNvSpPr>
            <a:spLocks noChangeArrowheads="1"/>
          </p:cNvSpPr>
          <p:nvPr/>
        </p:nvSpPr>
        <p:spPr bwMode="auto">
          <a:xfrm>
            <a:off x="0" y="133350"/>
            <a:ext cx="9144000" cy="6248400"/>
          </a:xfrm>
          <a:prstGeom prst="rect">
            <a:avLst/>
          </a:prstGeom>
          <a:blipFill dpi="0" rotWithShape="1">
            <a:blip r:embed="rId2">
              <a:alphaModFix amt="47000"/>
            </a:blip>
            <a:srcRect/>
            <a:stretch>
              <a:fillRect/>
            </a:stretch>
          </a:blipFill>
          <a:ln w="9525">
            <a:noFill/>
            <a:miter lim="800000"/>
            <a:headEnd/>
            <a:tailEnd/>
          </a:ln>
          <a:effectLst/>
        </p:spPr>
        <p:txBody>
          <a:bodyPr wrap="none" anchor="ctr"/>
          <a:lstStyle/>
          <a:p>
            <a:endParaRPr lang="en-US"/>
          </a:p>
        </p:txBody>
      </p:sp>
      <p:sp>
        <p:nvSpPr>
          <p:cNvPr id="452611" name="Rectangle 3"/>
          <p:cNvSpPr>
            <a:spLocks noChangeArrowheads="1"/>
          </p:cNvSpPr>
          <p:nvPr/>
        </p:nvSpPr>
        <p:spPr bwMode="auto">
          <a:xfrm>
            <a:off x="773723" y="2895600"/>
            <a:ext cx="7485185" cy="1143000"/>
          </a:xfrm>
          <a:prstGeom prst="rect">
            <a:avLst/>
          </a:prstGeom>
          <a:noFill/>
          <a:ln w="9525">
            <a:noFill/>
            <a:miter lim="800000"/>
            <a:headEnd/>
            <a:tailEnd/>
          </a:ln>
          <a:effectLst/>
        </p:spPr>
        <p:txBody>
          <a:bodyPr lIns="91436" tIns="45718" rIns="91436" bIns="45718" anchor="ctr"/>
          <a:lstStyle/>
          <a:p>
            <a:pPr algn="ctr"/>
            <a:r>
              <a:rPr lang="en-US" sz="6500" b="1" dirty="0" smtClean="0">
                <a:solidFill>
                  <a:srgbClr val="0000FF"/>
                </a:solidFill>
                <a:latin typeface="Mistral" pitchFamily="66" charset="0"/>
              </a:rPr>
              <a:t>SEKIAN</a:t>
            </a:r>
            <a:endParaRPr lang="en-US" sz="6500" b="1" dirty="0">
              <a:solidFill>
                <a:srgbClr val="0000FF"/>
              </a:solidFill>
              <a:latin typeface="Mistral" pitchFamily="66" charset="0"/>
            </a:endParaRPr>
          </a:p>
        </p:txBody>
      </p:sp>
      <p:sp>
        <p:nvSpPr>
          <p:cNvPr id="452613" name="Rectangle 5"/>
          <p:cNvSpPr>
            <a:spLocks noChangeArrowheads="1"/>
          </p:cNvSpPr>
          <p:nvPr/>
        </p:nvSpPr>
        <p:spPr bwMode="auto">
          <a:xfrm>
            <a:off x="0" y="6724650"/>
            <a:ext cx="9144000" cy="133350"/>
          </a:xfrm>
          <a:prstGeom prst="rect">
            <a:avLst/>
          </a:prstGeom>
          <a:solidFill>
            <a:schemeClr val="accent2"/>
          </a:solidFill>
          <a:ln w="9525">
            <a:noFill/>
            <a:miter lim="800000"/>
            <a:headEnd/>
            <a:tailEnd/>
          </a:ln>
          <a:effectLst/>
        </p:spPr>
        <p:txBody>
          <a:bodyPr wrap="none" anchor="ctr"/>
          <a:lstStyle/>
          <a:p>
            <a:endParaRPr lang="en-US"/>
          </a:p>
        </p:txBody>
      </p:sp>
      <p:sp>
        <p:nvSpPr>
          <p:cNvPr id="452615" name="Oval 7"/>
          <p:cNvSpPr>
            <a:spLocks noChangeArrowheads="1"/>
          </p:cNvSpPr>
          <p:nvPr/>
        </p:nvSpPr>
        <p:spPr bwMode="auto">
          <a:xfrm>
            <a:off x="4202723" y="6515100"/>
            <a:ext cx="131885" cy="133350"/>
          </a:xfrm>
          <a:prstGeom prst="ellipse">
            <a:avLst/>
          </a:prstGeom>
          <a:solidFill>
            <a:srgbClr val="CCCCFF"/>
          </a:solidFill>
          <a:ln w="9525">
            <a:noFill/>
            <a:round/>
            <a:headEnd/>
            <a:tailEnd/>
          </a:ln>
          <a:effectLst/>
        </p:spPr>
        <p:txBody>
          <a:bodyPr wrap="none" anchor="ctr"/>
          <a:lstStyle/>
          <a:p>
            <a:endParaRPr lang="en-US"/>
          </a:p>
        </p:txBody>
      </p:sp>
      <p:sp>
        <p:nvSpPr>
          <p:cNvPr id="452616" name="Oval 8"/>
          <p:cNvSpPr>
            <a:spLocks noChangeArrowheads="1"/>
          </p:cNvSpPr>
          <p:nvPr/>
        </p:nvSpPr>
        <p:spPr bwMode="auto">
          <a:xfrm>
            <a:off x="7526216" y="6515100"/>
            <a:ext cx="131885" cy="133350"/>
          </a:xfrm>
          <a:prstGeom prst="ellipse">
            <a:avLst/>
          </a:prstGeom>
          <a:solidFill>
            <a:srgbClr val="CCCCFF"/>
          </a:solidFill>
          <a:ln w="9525">
            <a:noFill/>
            <a:round/>
            <a:headEnd/>
            <a:tailEnd/>
          </a:ln>
          <a:effectLst/>
        </p:spPr>
        <p:txBody>
          <a:bodyPr wrap="none" anchor="ctr"/>
          <a:lstStyle/>
          <a:p>
            <a:endParaRPr lang="en-US"/>
          </a:p>
        </p:txBody>
      </p:sp>
      <p:sp>
        <p:nvSpPr>
          <p:cNvPr id="452617" name="Oval 9"/>
          <p:cNvSpPr>
            <a:spLocks noChangeArrowheads="1"/>
          </p:cNvSpPr>
          <p:nvPr/>
        </p:nvSpPr>
        <p:spPr bwMode="auto">
          <a:xfrm>
            <a:off x="2699239" y="6515100"/>
            <a:ext cx="131885" cy="133350"/>
          </a:xfrm>
          <a:prstGeom prst="ellipse">
            <a:avLst/>
          </a:prstGeom>
          <a:solidFill>
            <a:srgbClr val="CCCCFF"/>
          </a:solidFill>
          <a:ln w="9525">
            <a:noFill/>
            <a:round/>
            <a:headEnd/>
            <a:tailEnd/>
          </a:ln>
          <a:effectLst/>
        </p:spPr>
        <p:txBody>
          <a:bodyPr wrap="none" anchor="ctr"/>
          <a:lstStyle/>
          <a:p>
            <a:endParaRPr lang="en-US"/>
          </a:p>
        </p:txBody>
      </p:sp>
      <p:sp>
        <p:nvSpPr>
          <p:cNvPr id="452618" name="Oval 10"/>
          <p:cNvSpPr>
            <a:spLocks noChangeArrowheads="1"/>
          </p:cNvSpPr>
          <p:nvPr/>
        </p:nvSpPr>
        <p:spPr bwMode="auto">
          <a:xfrm>
            <a:off x="8941777" y="6505575"/>
            <a:ext cx="131885" cy="133350"/>
          </a:xfrm>
          <a:prstGeom prst="ellipse">
            <a:avLst/>
          </a:prstGeom>
          <a:solidFill>
            <a:srgbClr val="CCCCFF"/>
          </a:solidFill>
          <a:ln w="9525">
            <a:noFill/>
            <a:round/>
            <a:headEnd/>
            <a:tailEnd/>
          </a:ln>
          <a:effectLst/>
        </p:spPr>
        <p:txBody>
          <a:bodyPr wrap="none" anchor="ctr"/>
          <a:lstStyle/>
          <a:p>
            <a:endParaRPr lang="en-US"/>
          </a:p>
        </p:txBody>
      </p:sp>
      <p:sp>
        <p:nvSpPr>
          <p:cNvPr id="452619" name="Oval 11"/>
          <p:cNvSpPr>
            <a:spLocks noChangeArrowheads="1"/>
          </p:cNvSpPr>
          <p:nvPr/>
        </p:nvSpPr>
        <p:spPr bwMode="auto">
          <a:xfrm>
            <a:off x="149470" y="6515100"/>
            <a:ext cx="131885" cy="133350"/>
          </a:xfrm>
          <a:prstGeom prst="ellipse">
            <a:avLst/>
          </a:prstGeom>
          <a:solidFill>
            <a:srgbClr val="CCCCFF"/>
          </a:solidFill>
          <a:ln w="9525">
            <a:no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52611"/>
                                        </p:tgtEl>
                                        <p:attrNameLst>
                                          <p:attrName>style.visibility</p:attrName>
                                        </p:attrNameLst>
                                      </p:cBhvr>
                                      <p:to>
                                        <p:strVal val="visible"/>
                                      </p:to>
                                    </p:set>
                                    <p:animEffect transition="in" filter="fade">
                                      <p:cBhvr>
                                        <p:cTn id="7" dur="2000"/>
                                        <p:tgtEl>
                                          <p:spTgt spid="452611"/>
                                        </p:tgtEl>
                                      </p:cBhvr>
                                    </p:animEffect>
                                    <p:anim calcmode="lin" valueType="num">
                                      <p:cBhvr>
                                        <p:cTn id="8" dur="2000" fill="hold"/>
                                        <p:tgtEl>
                                          <p:spTgt spid="452611"/>
                                        </p:tgtEl>
                                        <p:attrNameLst>
                                          <p:attrName>ppt_w</p:attrName>
                                        </p:attrNameLst>
                                      </p:cBhvr>
                                      <p:tavLst>
                                        <p:tav tm="0" fmla="#ppt_w*sin(2.5*pi*$)">
                                          <p:val>
                                            <p:fltVal val="0"/>
                                          </p:val>
                                        </p:tav>
                                        <p:tav tm="100000">
                                          <p:val>
                                            <p:fltVal val="1"/>
                                          </p:val>
                                        </p:tav>
                                      </p:tavLst>
                                    </p:anim>
                                    <p:anim calcmode="lin" valueType="num">
                                      <p:cBhvr>
                                        <p:cTn id="9" dur="2000" fill="hold"/>
                                        <p:tgtEl>
                                          <p:spTgt spid="4526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262" y="285728"/>
            <a:ext cx="8046452" cy="838200"/>
          </a:xfrm>
        </p:spPr>
        <p:txBody>
          <a:bodyPr/>
          <a:lstStyle/>
          <a:p>
            <a:pPr lvl="1" eaLnBrk="1" hangingPunct="1">
              <a:defRPr/>
            </a:pPr>
            <a:r>
              <a:rPr lang="id-ID" sz="3000" b="1" kern="1200" cap="all" dirty="0">
                <a:solidFill>
                  <a:schemeClr val="tx1"/>
                </a:solidFill>
                <a:effectLst>
                  <a:reflection blurRad="12700" stA="34000" endA="740" endPos="53000" dir="5400000" sy="-100000" algn="bl" rotWithShape="0"/>
                </a:effectLst>
                <a:latin typeface="Segoe UI" pitchFamily="34" charset="0"/>
                <a:ea typeface="+mj-ea"/>
                <a:cs typeface="Segoe UI" pitchFamily="34" charset="0"/>
              </a:rPr>
              <a:t>SASARAN </a:t>
            </a:r>
            <a:endParaRPr lang="en-US" sz="3000" b="1" kern="1200" cap="all" dirty="0">
              <a:solidFill>
                <a:schemeClr val="tx1"/>
              </a:solidFill>
              <a:effectLst>
                <a:reflection blurRad="12700" stA="34000" endA="740" endPos="53000" dir="5400000" sy="-100000" algn="bl" rotWithShape="0"/>
              </a:effectLst>
              <a:latin typeface="Segoe UI" pitchFamily="34" charset="0"/>
              <a:ea typeface="+mj-ea"/>
              <a:cs typeface="Segoe UI" pitchFamily="34" charset="0"/>
            </a:endParaRPr>
          </a:p>
        </p:txBody>
      </p:sp>
      <p:sp>
        <p:nvSpPr>
          <p:cNvPr id="14339" name="Content Placeholder 2"/>
          <p:cNvSpPr>
            <a:spLocks noGrp="1"/>
          </p:cNvSpPr>
          <p:nvPr>
            <p:ph idx="1"/>
          </p:nvPr>
        </p:nvSpPr>
        <p:spPr>
          <a:xfrm>
            <a:off x="460398" y="1428736"/>
            <a:ext cx="8397882" cy="4787922"/>
          </a:xfrm>
        </p:spPr>
        <p:txBody>
          <a:bodyPr/>
          <a:lstStyle/>
          <a:p>
            <a:pPr lvl="0">
              <a:buClrTx/>
              <a:buFont typeface="Wingdings" pitchFamily="2" charset="2"/>
              <a:buChar char="Ø"/>
            </a:pPr>
            <a:r>
              <a:rPr lang="fi-FI" sz="1800" b="1" dirty="0" smtClean="0">
                <a:latin typeface="Segoe UI" pitchFamily="34" charset="0"/>
                <a:cs typeface="Segoe UI" pitchFamily="34" charset="0"/>
              </a:rPr>
              <a:t>Terwujudnya kebijakan dan strategi berupa rumusan (</a:t>
            </a:r>
            <a:r>
              <a:rPr lang="fi-FI" sz="1800" b="1" i="1" dirty="0" smtClean="0">
                <a:latin typeface="Segoe UI" pitchFamily="34" charset="0"/>
                <a:cs typeface="Segoe UI" pitchFamily="34" charset="0"/>
              </a:rPr>
              <a:t>review</a:t>
            </a:r>
            <a:r>
              <a:rPr lang="fi-FI" sz="1800" b="1" dirty="0" smtClean="0">
                <a:latin typeface="Segoe UI" pitchFamily="34" charset="0"/>
                <a:cs typeface="Segoe UI" pitchFamily="34" charset="0"/>
              </a:rPr>
              <a:t>) konsep peremajaan kawasan permukiman di perkotaan yang berkelanjutan sebagai bentuk pengendalian pertumbuhan kawasan sejalan dengan aspek-aspek perencanaan kawasan.</a:t>
            </a:r>
            <a:endParaRPr lang="id-ID" sz="1800" b="1" dirty="0" smtClean="0">
              <a:latin typeface="Segoe UI" pitchFamily="34" charset="0"/>
              <a:cs typeface="Segoe UI" pitchFamily="34" charset="0"/>
            </a:endParaRPr>
          </a:p>
          <a:p>
            <a:pPr lvl="0">
              <a:buClrTx/>
              <a:buFont typeface="Wingdings" pitchFamily="2" charset="2"/>
              <a:buChar char="Ø"/>
            </a:pPr>
            <a:endParaRPr lang="id-ID" sz="1600" b="1" dirty="0" smtClean="0">
              <a:latin typeface="Segoe UI" pitchFamily="34" charset="0"/>
              <a:cs typeface="Segoe UI" pitchFamily="34" charset="0"/>
            </a:endParaRPr>
          </a:p>
          <a:p>
            <a:pPr lvl="0">
              <a:buClrTx/>
              <a:buFont typeface="Wingdings" pitchFamily="2" charset="2"/>
              <a:buChar char="Ø"/>
            </a:pPr>
            <a:r>
              <a:rPr lang="fi-FI" sz="1800" b="1" dirty="0" smtClean="0">
                <a:latin typeface="Segoe UI" pitchFamily="34" charset="0"/>
                <a:cs typeface="Segoe UI" pitchFamily="34" charset="0"/>
              </a:rPr>
              <a:t>Terwujudnya pemutahiran data dan teridentifikasinya prioritas pembangunan sebagai dasar dalam menyusun matriks program dan investasi jangka menengah penyelenggaraan pembangunan pada kegiatan peremajaan kawasan permukiman di perkotaan. </a:t>
            </a:r>
            <a:endParaRPr lang="id-ID" sz="1800" b="1" dirty="0" smtClean="0">
              <a:latin typeface="Segoe UI" pitchFamily="34" charset="0"/>
              <a:cs typeface="Segoe UI" pitchFamily="34" charset="0"/>
            </a:endParaRPr>
          </a:p>
          <a:p>
            <a:pPr lvl="0">
              <a:buClrTx/>
              <a:buFont typeface="Wingdings" pitchFamily="2" charset="2"/>
              <a:buChar char="Ø"/>
            </a:pPr>
            <a:endParaRPr lang="id-ID" sz="1800" b="1" dirty="0" smtClean="0">
              <a:latin typeface="Segoe UI" pitchFamily="34" charset="0"/>
              <a:cs typeface="Segoe UI" pitchFamily="34" charset="0"/>
            </a:endParaRPr>
          </a:p>
          <a:p>
            <a:pPr lvl="0">
              <a:buClrTx/>
              <a:buFont typeface="Wingdings" pitchFamily="2" charset="2"/>
              <a:buChar char="Ø"/>
            </a:pPr>
            <a:r>
              <a:rPr lang="fi-FI" sz="1800" b="1" dirty="0" smtClean="0">
                <a:latin typeface="Segoe UI" pitchFamily="34" charset="0"/>
                <a:cs typeface="Segoe UI" pitchFamily="34" charset="0"/>
              </a:rPr>
              <a:t>Terwujudnya komitmen pembangunan pada peremajaan kawasan permukiman di perkotaan sebagai bentuk berkelanjutan tindakan penanganan. </a:t>
            </a:r>
            <a:endParaRPr lang="id-ID" sz="1800" b="1" dirty="0" smtClean="0">
              <a:latin typeface="Segoe UI" pitchFamily="34" charset="0"/>
              <a:cs typeface="Segoe UI" pitchFamily="34" charset="0"/>
            </a:endParaRPr>
          </a:p>
          <a:p>
            <a:pPr lvl="0">
              <a:buClrTx/>
              <a:buFont typeface="Wingdings" pitchFamily="2" charset="2"/>
              <a:buChar char="Ø"/>
            </a:pPr>
            <a:endParaRPr lang="id-ID" sz="1800" b="1" dirty="0" smtClean="0">
              <a:latin typeface="Segoe UI" pitchFamily="34" charset="0"/>
              <a:cs typeface="Segoe UI" pitchFamily="34" charset="0"/>
            </a:endParaRPr>
          </a:p>
          <a:p>
            <a:pPr lvl="0">
              <a:buClrTx/>
              <a:buFont typeface="Wingdings" pitchFamily="2" charset="2"/>
              <a:buChar char="Ø"/>
            </a:pPr>
            <a:r>
              <a:rPr lang="fi-FI" sz="1800" b="1" dirty="0" smtClean="0">
                <a:latin typeface="Segoe UI" pitchFamily="34" charset="0"/>
                <a:cs typeface="Segoe UI" pitchFamily="34" charset="0"/>
              </a:rPr>
              <a:t>Terwujudnya rencana teknis peremajaan kawasan permukiman di perkotaan sesuai dengan kebutuhan dan prioritas pembangunan kawasan dan aspirasi masyarakat pada kawasan perencanaan.</a:t>
            </a:r>
            <a:endParaRPr lang="id-ID" sz="1800" b="1" dirty="0">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052" y="285728"/>
            <a:ext cx="7772400" cy="859536"/>
          </a:xfrm>
        </p:spPr>
        <p:txBody>
          <a:bodyPr/>
          <a:lstStyle/>
          <a:p>
            <a:pPr lvl="1" eaLnBrk="1" hangingPunct="1">
              <a:defRPr/>
            </a:pPr>
            <a:r>
              <a:rPr lang="id-ID" sz="3000" b="1" kern="1200" cap="all" dirty="0">
                <a:solidFill>
                  <a:schemeClr val="tx1"/>
                </a:solidFill>
                <a:effectLst>
                  <a:reflection blurRad="12700" stA="34000" endA="740" endPos="53000" dir="5400000" sy="-100000" algn="bl" rotWithShape="0"/>
                </a:effectLst>
                <a:latin typeface="Segoe UI" pitchFamily="34" charset="0"/>
                <a:ea typeface="+mj-ea"/>
                <a:cs typeface="Segoe UI" pitchFamily="34" charset="0"/>
              </a:rPr>
              <a:t>LINGKUP kegiatan</a:t>
            </a:r>
            <a:endParaRPr lang="en-US" sz="3000" b="1" kern="1200" cap="all" dirty="0">
              <a:solidFill>
                <a:schemeClr val="tx1"/>
              </a:solidFill>
              <a:effectLst>
                <a:reflection blurRad="12700" stA="34000" endA="740" endPos="53000" dir="5400000" sy="-100000" algn="bl" rotWithShape="0"/>
              </a:effectLst>
              <a:latin typeface="Segoe UI" pitchFamily="34" charset="0"/>
              <a:ea typeface="+mj-ea"/>
              <a:cs typeface="Segoe UI" pitchFamily="34" charset="0"/>
            </a:endParaRPr>
          </a:p>
        </p:txBody>
      </p:sp>
      <p:sp>
        <p:nvSpPr>
          <p:cNvPr id="15363" name="Content Placeholder 2"/>
          <p:cNvSpPr>
            <a:spLocks noGrp="1"/>
          </p:cNvSpPr>
          <p:nvPr>
            <p:ph idx="1"/>
          </p:nvPr>
        </p:nvSpPr>
        <p:spPr>
          <a:xfrm>
            <a:off x="615434" y="1562064"/>
            <a:ext cx="8176903" cy="5143536"/>
          </a:xfrm>
        </p:spPr>
        <p:txBody>
          <a:bodyPr>
            <a:normAutofit lnSpcReduction="10000"/>
          </a:bodyPr>
          <a:lstStyle/>
          <a:p>
            <a:pPr lvl="0">
              <a:buClrTx/>
              <a:buSzPct val="100000"/>
              <a:buFont typeface="+mj-lt"/>
              <a:buAutoNum type="arabicPeriod"/>
            </a:pPr>
            <a:r>
              <a:rPr lang="id-ID" sz="1600" b="1" dirty="0" smtClean="0">
                <a:latin typeface="Segoe UI" pitchFamily="34" charset="0"/>
                <a:cs typeface="Segoe UI" pitchFamily="34" charset="0"/>
              </a:rPr>
              <a:t>Melakukan koordinasi dan pembahasan-pembahasan dengan pihak Pengguna Jasa, Tim Teknis, Satker setempat dan Pemerintah Kabupaten/ Kota setempat baik pada tahapan-tahapan kegiatan perencanaan maupun pada momen-momen khusus pelaksanaan kegiatan.</a:t>
            </a:r>
          </a:p>
          <a:p>
            <a:pPr lvl="0">
              <a:buClrTx/>
              <a:buSzPct val="100000"/>
              <a:buFont typeface="+mj-lt"/>
              <a:buAutoNum type="arabicPeriod"/>
            </a:pPr>
            <a:r>
              <a:rPr lang="id-ID" sz="1600" b="1" dirty="0" smtClean="0">
                <a:latin typeface="Segoe UI" pitchFamily="34" charset="0"/>
                <a:cs typeface="Segoe UI" pitchFamily="34" charset="0"/>
              </a:rPr>
              <a:t>Melakukan pengkajian kembali (</a:t>
            </a:r>
            <a:r>
              <a:rPr lang="id-ID" sz="1600" b="1" i="1" dirty="0" smtClean="0">
                <a:latin typeface="Segoe UI" pitchFamily="34" charset="0"/>
                <a:cs typeface="Segoe UI" pitchFamily="34" charset="0"/>
              </a:rPr>
              <a:t>review</a:t>
            </a:r>
            <a:r>
              <a:rPr lang="id-ID" sz="1600" b="1" dirty="0" smtClean="0">
                <a:latin typeface="Segoe UI" pitchFamily="34" charset="0"/>
                <a:cs typeface="Segoe UI" pitchFamily="34" charset="0"/>
              </a:rPr>
              <a:t>) konsep peremajaan kawasan permukimn di perkotaan (</a:t>
            </a:r>
            <a:r>
              <a:rPr lang="id-ID" sz="1600" b="1" i="1" dirty="0" smtClean="0">
                <a:latin typeface="Segoe UI" pitchFamily="34" charset="0"/>
                <a:cs typeface="Segoe UI" pitchFamily="34" charset="0"/>
              </a:rPr>
              <a:t>urban renewal</a:t>
            </a:r>
            <a:r>
              <a:rPr lang="id-ID" sz="1600" b="1" dirty="0" smtClean="0">
                <a:latin typeface="Segoe UI" pitchFamily="34" charset="0"/>
                <a:cs typeface="Segoe UI" pitchFamily="34" charset="0"/>
              </a:rPr>
              <a:t>) pada kawasan perencanaan sesuai dengan aspek-aspek perencanaan seperti aspek tata ruang, pengaturan, fisik lingkungan, sosial ekonomi, kelembagaan, kemampuan dan partisipasi masyarakat, dan sebagainya.</a:t>
            </a:r>
          </a:p>
          <a:p>
            <a:pPr lvl="0">
              <a:buClrTx/>
              <a:buSzPct val="100000"/>
              <a:buFont typeface="+mj-lt"/>
              <a:buAutoNum type="arabicPeriod"/>
            </a:pPr>
            <a:r>
              <a:rPr lang="id-ID" sz="1600" b="1" dirty="0" smtClean="0">
                <a:latin typeface="Segoe UI" pitchFamily="34" charset="0"/>
                <a:cs typeface="Segoe UI" pitchFamily="34" charset="0"/>
              </a:rPr>
              <a:t>Melakukan  justifikasi teknis untuk menentukan faktor yang mempengaruhi kondisi kawasan sehingga dapat menetapkan langkah-langkah yang dibutuhkan dalam mendukung keberlanjutan kegiatan peremajaan kawasan permukiman dan mampu memecahkan permasalahan kekumuhan.</a:t>
            </a:r>
          </a:p>
          <a:p>
            <a:pPr lvl="0">
              <a:buClrTx/>
              <a:buSzPct val="100000"/>
              <a:buFont typeface="+mj-lt"/>
              <a:buAutoNum type="arabicPeriod"/>
            </a:pPr>
            <a:r>
              <a:rPr lang="id-ID" sz="1600" b="1" dirty="0" smtClean="0">
                <a:latin typeface="Segoe UI" pitchFamily="34" charset="0"/>
                <a:cs typeface="Segoe UI" pitchFamily="34" charset="0"/>
              </a:rPr>
              <a:t>Melakukan identifikasi sebagai bentuk pemutakhiran data (</a:t>
            </a:r>
            <a:r>
              <a:rPr lang="id-ID" sz="1600" b="1" i="1" dirty="0" smtClean="0">
                <a:latin typeface="Segoe UI" pitchFamily="34" charset="0"/>
                <a:cs typeface="Segoe UI" pitchFamily="34" charset="0"/>
              </a:rPr>
              <a:t>updating</a:t>
            </a:r>
            <a:r>
              <a:rPr lang="id-ID" sz="1600" b="1" dirty="0" smtClean="0">
                <a:latin typeface="Segoe UI" pitchFamily="34" charset="0"/>
                <a:cs typeface="Segoe UI" pitchFamily="34" charset="0"/>
              </a:rPr>
              <a:t>) yang berkaitan dengan kebutuhan perencanaan peremajaan kawasan permukiman di perkotaan. </a:t>
            </a:r>
          </a:p>
          <a:p>
            <a:pPr lvl="0">
              <a:buClrTx/>
              <a:buSzPct val="100000"/>
              <a:buFont typeface="+mj-lt"/>
              <a:buAutoNum type="arabicPeriod"/>
            </a:pPr>
            <a:r>
              <a:rPr lang="id-ID" sz="1600" b="1" dirty="0" smtClean="0">
                <a:latin typeface="Segoe UI" pitchFamily="34" charset="0"/>
                <a:cs typeface="Segoe UI" pitchFamily="34" charset="0"/>
              </a:rPr>
              <a:t>Melakukan analisis kondisi sosial ekonomi masyarakat dan pola keterlibatan masyarakat dan swasta  dalam kegiatan peremajaan kawasan kumuh.</a:t>
            </a:r>
          </a:p>
          <a:p>
            <a:pPr lvl="0">
              <a:buClrTx/>
              <a:buSzPct val="100000"/>
              <a:buFont typeface="+mj-lt"/>
              <a:buAutoNum type="arabicPeriod"/>
            </a:pPr>
            <a:r>
              <a:rPr lang="id-ID" sz="1600" b="1" dirty="0" smtClean="0">
                <a:latin typeface="Segoe UI" pitchFamily="34" charset="0"/>
                <a:cs typeface="Segoe UI" pitchFamily="34" charset="0"/>
              </a:rPr>
              <a:t>Melakukan analisis program investasi penanganan kawasan selama 5 (lima) tahun ke depan sebagai bagian dari indikasi keberlanjutan penanganan kawasan kumuh pada kawasan tersebut</a:t>
            </a:r>
            <a:endParaRPr lang="id-ID" sz="1600" b="1" dirty="0">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88052" y="283448"/>
            <a:ext cx="3815834" cy="859536"/>
          </a:xfrm>
        </p:spPr>
        <p:txBody>
          <a:bodyPr/>
          <a:lstStyle/>
          <a:p>
            <a:pPr lvl="1" eaLnBrk="1" hangingPunct="1">
              <a:defRPr/>
            </a:pPr>
            <a:r>
              <a:rPr lang="id-ID" sz="3000" b="1" kern="1200" cap="all" dirty="0">
                <a:solidFill>
                  <a:schemeClr val="tx1"/>
                </a:solidFill>
                <a:effectLst>
                  <a:reflection blurRad="12700" stA="34000" endA="740" endPos="53000" dir="5400000" sy="-100000" algn="bl" rotWithShape="0"/>
                </a:effectLst>
                <a:latin typeface="Segoe UI" pitchFamily="34" charset="0"/>
                <a:ea typeface="+mj-ea"/>
                <a:cs typeface="Segoe UI" pitchFamily="34" charset="0"/>
              </a:rPr>
              <a:t>LINGKUP kegiatan</a:t>
            </a:r>
            <a:endParaRPr lang="en-US" sz="3000" b="1" kern="1200" cap="all" dirty="0">
              <a:solidFill>
                <a:schemeClr val="tx1"/>
              </a:solidFill>
              <a:effectLst>
                <a:reflection blurRad="12700" stA="34000" endA="740" endPos="53000" dir="5400000" sy="-100000" algn="bl" rotWithShape="0"/>
              </a:effectLst>
              <a:latin typeface="Segoe UI" pitchFamily="34" charset="0"/>
              <a:ea typeface="+mj-ea"/>
              <a:cs typeface="Segoe UI" pitchFamily="34" charset="0"/>
            </a:endParaRPr>
          </a:p>
        </p:txBody>
      </p:sp>
      <p:sp>
        <p:nvSpPr>
          <p:cNvPr id="6" name="Content Placeholder 2"/>
          <p:cNvSpPr>
            <a:spLocks noGrp="1"/>
          </p:cNvSpPr>
          <p:nvPr>
            <p:ph idx="1"/>
          </p:nvPr>
        </p:nvSpPr>
        <p:spPr>
          <a:xfrm>
            <a:off x="615434" y="1638264"/>
            <a:ext cx="8176903" cy="4381536"/>
          </a:xfrm>
        </p:spPr>
        <p:txBody>
          <a:bodyPr/>
          <a:lstStyle/>
          <a:p>
            <a:pPr lvl="0">
              <a:buClrTx/>
              <a:buSzPct val="100000"/>
              <a:buFont typeface="+mj-lt"/>
              <a:buAutoNum type="arabicPeriod" startAt="7"/>
            </a:pPr>
            <a:r>
              <a:rPr lang="id-ID" sz="1600" b="1" dirty="0" smtClean="0">
                <a:latin typeface="Segoe UI" pitchFamily="34" charset="0"/>
                <a:cs typeface="Segoe UI" pitchFamily="34" charset="0"/>
              </a:rPr>
              <a:t>Melakukan perumusan kembali (prioritas penanganan) dengan lebih melihat aspirasi dan partisipasi masyarakat sebagai bagian dari penyusunanan matrik program program jangka menengah.</a:t>
            </a:r>
          </a:p>
          <a:p>
            <a:pPr lvl="0">
              <a:buClrTx/>
              <a:buSzPct val="100000"/>
              <a:buFont typeface="+mj-lt"/>
              <a:buAutoNum type="arabicPeriod" startAt="7"/>
            </a:pPr>
            <a:r>
              <a:rPr lang="id-ID" sz="1600" b="1" dirty="0" smtClean="0">
                <a:latin typeface="Segoe UI" pitchFamily="34" charset="0"/>
                <a:cs typeface="Segoe UI" pitchFamily="34" charset="0"/>
              </a:rPr>
              <a:t>Menyusun konsep perencanaan peremajaan kawasan dalam bentuk gambar dua (2) dimensi kawasan dan gambar tiga (3) dimensi kawasan prioritas serta animasi kawasan perencanaan terpilih.</a:t>
            </a:r>
          </a:p>
          <a:p>
            <a:pPr lvl="0">
              <a:buClrTx/>
              <a:buSzPct val="100000"/>
              <a:buFont typeface="+mj-lt"/>
              <a:buAutoNum type="arabicPeriod" startAt="7"/>
            </a:pPr>
            <a:r>
              <a:rPr lang="id-ID" sz="1600" b="1" dirty="0" smtClean="0">
                <a:latin typeface="Segoe UI" pitchFamily="34" charset="0"/>
                <a:cs typeface="Segoe UI" pitchFamily="34" charset="0"/>
              </a:rPr>
              <a:t>Menyusun dan merekomendasikan tindak lanjut kesepakatan penanganan kawasan oleh pemerintah daerah dan </a:t>
            </a:r>
            <a:r>
              <a:rPr lang="id-ID" sz="1600" b="1" i="1" dirty="0" smtClean="0">
                <a:latin typeface="Segoe UI" pitchFamily="34" charset="0"/>
                <a:cs typeface="Segoe UI" pitchFamily="34" charset="0"/>
              </a:rPr>
              <a:t>stakeholders</a:t>
            </a:r>
            <a:r>
              <a:rPr lang="id-ID" sz="1600" b="1" dirty="0" smtClean="0">
                <a:latin typeface="Segoe UI" pitchFamily="34" charset="0"/>
                <a:cs typeface="Segoe UI" pitchFamily="34" charset="0"/>
              </a:rPr>
              <a:t> terkait sebagai wujud komitmen bersama dalam penanganan kawasan kumuh di perkotaan.</a:t>
            </a:r>
          </a:p>
          <a:p>
            <a:pPr lvl="0">
              <a:buClrTx/>
              <a:buSzPct val="100000"/>
              <a:buFont typeface="+mj-lt"/>
              <a:buAutoNum type="arabicPeriod" startAt="7"/>
            </a:pPr>
            <a:r>
              <a:rPr lang="id-ID" sz="1600" b="1" dirty="0" smtClean="0">
                <a:latin typeface="Segoe UI" pitchFamily="34" charset="0"/>
                <a:cs typeface="Segoe UI" pitchFamily="34" charset="0"/>
              </a:rPr>
              <a:t>Menyusun rencana rinci atau DED prioritas tahun pertama rencana penanganan kawasan yang akan dijadikan acuan pelaksanaan kegiatan fisik peremajaan kawasan permukiman pada tahun 2010.</a:t>
            </a:r>
          </a:p>
          <a:p>
            <a:pPr lvl="0">
              <a:buClrTx/>
              <a:buSzPct val="100000"/>
              <a:buFont typeface="+mj-lt"/>
              <a:buAutoNum type="arabicPeriod" startAt="7"/>
            </a:pPr>
            <a:r>
              <a:rPr lang="id-ID" sz="1600" b="1" dirty="0" smtClean="0">
                <a:latin typeface="Segoe UI" pitchFamily="34" charset="0"/>
                <a:cs typeface="Segoe UI" pitchFamily="34" charset="0"/>
              </a:rPr>
              <a:t>Membuat rancangan gambar animasi rencana pengembangan kawasan yang menjadi obyek kegiatan peremajaan kawasan.</a:t>
            </a:r>
          </a:p>
          <a:p>
            <a:pPr lvl="0">
              <a:buClrTx/>
              <a:buSzPct val="100000"/>
              <a:buFont typeface="+mj-lt"/>
              <a:buAutoNum type="arabicPeriod" startAt="7"/>
            </a:pPr>
            <a:r>
              <a:rPr lang="id-ID" sz="1600" b="1" dirty="0" smtClean="0">
                <a:latin typeface="Segoe UI" pitchFamily="34" charset="0"/>
                <a:cs typeface="Segoe UI" pitchFamily="34" charset="0"/>
              </a:rPr>
              <a:t>Melakukan sosialisasi dan diskusi hasil perencanaan dengan para pemangku kepentingan daerah.</a:t>
            </a:r>
            <a:endParaRPr lang="id-ID" sz="1600" b="1" dirty="0">
              <a:latin typeface="Segoe UI" pitchFamily="34" charset="0"/>
              <a:cs typeface="Segoe UI" pitchFamily="34" charset="0"/>
            </a:endParaRPr>
          </a:p>
        </p:txBody>
      </p:sp>
      <p:sp>
        <p:nvSpPr>
          <p:cNvPr id="7" name="Content Placeholder 2"/>
          <p:cNvSpPr txBox="1">
            <a:spLocks/>
          </p:cNvSpPr>
          <p:nvPr/>
        </p:nvSpPr>
        <p:spPr bwMode="auto">
          <a:xfrm>
            <a:off x="4572000" y="642918"/>
            <a:ext cx="1516684"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Pct val="100000"/>
              <a:tabLst/>
              <a:defRPr/>
            </a:pPr>
            <a:r>
              <a:rPr lang="id-ID" sz="1600" b="1" i="1" dirty="0" smtClean="0">
                <a:solidFill>
                  <a:schemeClr val="tx2"/>
                </a:solidFill>
                <a:latin typeface="Segoe UI" pitchFamily="34" charset="0"/>
                <a:cs typeface="Segoe UI" pitchFamily="34" charset="0"/>
              </a:rPr>
              <a:t>(</a:t>
            </a:r>
            <a:r>
              <a:rPr lang="id-ID" sz="1600" b="1" i="1" dirty="0">
                <a:solidFill>
                  <a:schemeClr val="tx2"/>
                </a:solidFill>
                <a:latin typeface="Segoe UI" pitchFamily="34" charset="0"/>
                <a:cs typeface="Segoe UI" pitchFamily="34" charset="0"/>
              </a:rPr>
              <a:t>l</a:t>
            </a:r>
            <a:r>
              <a:rPr kumimoji="0" lang="id-ID" sz="1600" b="1" i="1" u="none" strike="noStrike" kern="1200" cap="none" spc="0" normalizeH="0" baseline="0" noProof="0" dirty="0" smtClean="0">
                <a:ln>
                  <a:noFill/>
                </a:ln>
                <a:solidFill>
                  <a:schemeClr val="tx2"/>
                </a:solidFill>
                <a:effectLst/>
                <a:uLnTx/>
                <a:uFillTx/>
                <a:latin typeface="Segoe UI" pitchFamily="34" charset="0"/>
                <a:ea typeface="+mn-ea"/>
                <a:cs typeface="Segoe UI" pitchFamily="34" charset="0"/>
              </a:rPr>
              <a:t>anjutan )</a:t>
            </a:r>
            <a:endParaRPr kumimoji="0" lang="id-ID" sz="1600" b="1" i="1" u="none" strike="noStrike" kern="1200" cap="none" spc="0" normalizeH="0" baseline="0" noProof="0" dirty="0">
              <a:ln>
                <a:noFill/>
              </a:ln>
              <a:solidFill>
                <a:schemeClr val="tx2"/>
              </a:solidFill>
              <a:effectLst/>
              <a:uLnTx/>
              <a:uFillTx/>
              <a:latin typeface="Segoe UI" pitchFamily="34" charset="0"/>
              <a:ea typeface="+mn-ea"/>
              <a:cs typeface="Segoe U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205" y="142852"/>
            <a:ext cx="7772400" cy="914400"/>
          </a:xfrm>
        </p:spPr>
        <p:txBody>
          <a:bodyPr/>
          <a:lstStyle/>
          <a:p>
            <a:pPr algn="ctr" eaLnBrk="1" hangingPunct="1">
              <a:defRPr/>
            </a:pPr>
            <a:r>
              <a:rPr lang="en-US" sz="2000" b="1" dirty="0" err="1" smtClean="0">
                <a:solidFill>
                  <a:schemeClr val="tx1"/>
                </a:solidFill>
                <a:effectLst>
                  <a:reflection blurRad="12700" stA="34000" endA="740" endPos="53000" dir="5400000" sy="-100000" algn="bl" rotWithShape="0"/>
                </a:effectLst>
                <a:latin typeface="Segoe UI" pitchFamily="34" charset="0"/>
                <a:cs typeface="Segoe UI" pitchFamily="34" charset="0"/>
              </a:rPr>
              <a:t>Metodologi</a:t>
            </a:r>
            <a:r>
              <a:rPr lang="en-US" sz="2000" b="1" dirty="0" smtClean="0">
                <a:solidFill>
                  <a:schemeClr val="tx1"/>
                </a:solidFill>
                <a:effectLst>
                  <a:reflection blurRad="12700" stA="34000" endA="740" endPos="53000" dir="5400000" sy="-100000" algn="bl" rotWithShape="0"/>
                </a:effectLst>
                <a:latin typeface="Segoe UI" pitchFamily="34" charset="0"/>
                <a:cs typeface="Segoe UI" pitchFamily="34" charset="0"/>
              </a:rPr>
              <a:t> </a:t>
            </a:r>
            <a:r>
              <a:rPr lang="en-US" sz="2000" b="1" dirty="0" err="1" smtClean="0">
                <a:solidFill>
                  <a:schemeClr val="tx1"/>
                </a:solidFill>
                <a:effectLst>
                  <a:reflection blurRad="12700" stA="34000" endA="740" endPos="53000" dir="5400000" sy="-100000" algn="bl" rotWithShape="0"/>
                </a:effectLst>
                <a:latin typeface="Segoe UI" pitchFamily="34" charset="0"/>
                <a:cs typeface="Segoe UI" pitchFamily="34" charset="0"/>
              </a:rPr>
              <a:t>Pelaksanaan</a:t>
            </a:r>
            <a:r>
              <a:rPr lang="en-US" sz="2000" b="1" dirty="0" smtClean="0">
                <a:solidFill>
                  <a:schemeClr val="tx1"/>
                </a:solidFill>
                <a:effectLst>
                  <a:reflection blurRad="12700" stA="34000" endA="740" endPos="53000" dir="5400000" sy="-100000" algn="bl" rotWithShape="0"/>
                </a:effectLst>
                <a:latin typeface="Segoe UI" pitchFamily="34" charset="0"/>
                <a:cs typeface="Segoe UI" pitchFamily="34" charset="0"/>
              </a:rPr>
              <a:t> </a:t>
            </a:r>
            <a:r>
              <a:rPr lang="id-ID" sz="2000" b="1" dirty="0" smtClean="0">
                <a:solidFill>
                  <a:schemeClr val="tx1"/>
                </a:solidFill>
                <a:effectLst>
                  <a:reflection blurRad="12700" stA="34000" endA="740" endPos="53000" dir="5400000" sy="-100000" algn="bl" rotWithShape="0"/>
                </a:effectLst>
                <a:latin typeface="Segoe UI" pitchFamily="34" charset="0"/>
                <a:cs typeface="Segoe UI" pitchFamily="34" charset="0"/>
              </a:rPr>
              <a:t>rencana </a:t>
            </a:r>
            <a:r>
              <a:rPr lang="en-US" sz="2000" b="1" dirty="0" err="1" smtClean="0">
                <a:solidFill>
                  <a:schemeClr val="tx1"/>
                </a:solidFill>
                <a:effectLst>
                  <a:reflection blurRad="12700" stA="34000" endA="740" endPos="53000" dir="5400000" sy="-100000" algn="bl" rotWithShape="0"/>
                </a:effectLst>
                <a:latin typeface="Segoe UI" pitchFamily="34" charset="0"/>
                <a:cs typeface="Segoe UI" pitchFamily="34" charset="0"/>
              </a:rPr>
              <a:t>Revitalisasi</a:t>
            </a:r>
            <a:r>
              <a:rPr lang="en-US" sz="2000" b="1" dirty="0" smtClean="0">
                <a:solidFill>
                  <a:schemeClr val="tx1"/>
                </a:solidFill>
                <a:effectLst>
                  <a:reflection blurRad="12700" stA="34000" endA="740" endPos="53000" dir="5400000" sy="-100000" algn="bl" rotWithShape="0"/>
                </a:effectLst>
                <a:latin typeface="Segoe UI" pitchFamily="34" charset="0"/>
                <a:cs typeface="Segoe UI" pitchFamily="34" charset="0"/>
              </a:rPr>
              <a:t/>
            </a:r>
            <a:br>
              <a:rPr lang="en-US" sz="2000" b="1" dirty="0" smtClean="0">
                <a:solidFill>
                  <a:schemeClr val="tx1"/>
                </a:solidFill>
                <a:effectLst>
                  <a:reflection blurRad="12700" stA="34000" endA="740" endPos="53000" dir="5400000" sy="-100000" algn="bl" rotWithShape="0"/>
                </a:effectLst>
                <a:latin typeface="Segoe UI" pitchFamily="34" charset="0"/>
                <a:cs typeface="Segoe UI" pitchFamily="34" charset="0"/>
              </a:rPr>
            </a:br>
            <a:r>
              <a:rPr lang="id-ID" sz="2000" b="1" dirty="0" smtClean="0">
                <a:solidFill>
                  <a:schemeClr val="tx1"/>
                </a:solidFill>
                <a:effectLst>
                  <a:reflection blurRad="12700" stA="34000" endA="740" endPos="53000" dir="5400000" sy="-100000" algn="bl" rotWithShape="0"/>
                </a:effectLst>
                <a:latin typeface="Segoe UI" pitchFamily="34" charset="0"/>
                <a:cs typeface="Segoe UI" pitchFamily="34" charset="0"/>
              </a:rPr>
              <a:t> kawasan </a:t>
            </a:r>
            <a:r>
              <a:rPr lang="en-US" sz="2000" b="1" dirty="0" err="1" smtClean="0">
                <a:solidFill>
                  <a:schemeClr val="tx1"/>
                </a:solidFill>
                <a:effectLst>
                  <a:reflection blurRad="12700" stA="34000" endA="740" endPos="53000" dir="5400000" sy="-100000" algn="bl" rotWithShape="0"/>
                </a:effectLst>
                <a:latin typeface="Segoe UI" pitchFamily="34" charset="0"/>
                <a:cs typeface="Segoe UI" pitchFamily="34" charset="0"/>
              </a:rPr>
              <a:t>Permukiman</a:t>
            </a:r>
            <a:r>
              <a:rPr lang="en-US" sz="2000" b="1" dirty="0" smtClean="0">
                <a:solidFill>
                  <a:schemeClr val="tx1"/>
                </a:solidFill>
                <a:effectLst>
                  <a:reflection blurRad="12700" stA="34000" endA="740" endPos="53000" dir="5400000" sy="-100000" algn="bl" rotWithShape="0"/>
                </a:effectLst>
                <a:latin typeface="Segoe UI" pitchFamily="34" charset="0"/>
                <a:cs typeface="Segoe UI" pitchFamily="34" charset="0"/>
              </a:rPr>
              <a:t> </a:t>
            </a:r>
            <a:r>
              <a:rPr lang="id-ID" sz="2000" b="1" dirty="0" smtClean="0">
                <a:solidFill>
                  <a:schemeClr val="tx1"/>
                </a:solidFill>
                <a:effectLst>
                  <a:reflection blurRad="12700" stA="34000" endA="740" endPos="53000" dir="5400000" sy="-100000" algn="bl" rotWithShape="0"/>
                </a:effectLst>
                <a:latin typeface="Segoe UI" pitchFamily="34" charset="0"/>
                <a:cs typeface="Segoe UI" pitchFamily="34" charset="0"/>
              </a:rPr>
              <a:t>kumuh</a:t>
            </a:r>
            <a:endParaRPr lang="en-US" sz="2000" b="1" dirty="0" smtClean="0">
              <a:solidFill>
                <a:schemeClr val="tx1"/>
              </a:solidFill>
              <a:effectLst>
                <a:reflection blurRad="12700" stA="34000" endA="740" endPos="53000" dir="5400000" sy="-100000" algn="bl" rotWithShape="0"/>
              </a:effectLst>
              <a:latin typeface="Segoe UI" pitchFamily="34" charset="0"/>
              <a:cs typeface="Segoe UI" pitchFamily="34" charset="0"/>
            </a:endParaRPr>
          </a:p>
        </p:txBody>
      </p:sp>
      <p:sp>
        <p:nvSpPr>
          <p:cNvPr id="113" name="Slide Number Placeholder 112"/>
          <p:cNvSpPr>
            <a:spLocks noGrp="1"/>
          </p:cNvSpPr>
          <p:nvPr>
            <p:ph type="sldNum" sz="quarter" idx="12"/>
          </p:nvPr>
        </p:nvSpPr>
        <p:spPr/>
        <p:txBody>
          <a:bodyPr/>
          <a:lstStyle/>
          <a:p>
            <a:pPr>
              <a:defRPr/>
            </a:pPr>
            <a:fld id="{0B6252C5-5E4E-47CD-B96D-1EFE52D43B5E}" type="slidenum">
              <a:rPr lang="en-US" smtClean="0"/>
              <a:pPr>
                <a:defRPr/>
              </a:pPr>
              <a:t>8</a:t>
            </a:fld>
            <a:endParaRPr lang="en-US"/>
          </a:p>
        </p:txBody>
      </p:sp>
      <p:pic>
        <p:nvPicPr>
          <p:cNvPr id="39" name="Picture 38" descr="untitled1.gif"/>
          <p:cNvPicPr>
            <a:picLocks noChangeAspect="1"/>
          </p:cNvPicPr>
          <p:nvPr/>
        </p:nvPicPr>
        <p:blipFill>
          <a:blip r:embed="rId2"/>
          <a:stretch>
            <a:fillRect/>
          </a:stretch>
        </p:blipFill>
        <p:spPr>
          <a:xfrm>
            <a:off x="0" y="1000108"/>
            <a:ext cx="9144000" cy="571501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319" y="357166"/>
            <a:ext cx="8110961" cy="838200"/>
          </a:xfrm>
        </p:spPr>
        <p:txBody>
          <a:bodyPr/>
          <a:lstStyle/>
          <a:p>
            <a:pPr lvl="1" eaLnBrk="1" hangingPunct="1">
              <a:defRPr/>
            </a:pPr>
            <a:r>
              <a:rPr lang="id-ID" sz="3000" b="1" kern="1200" cap="all" dirty="0">
                <a:solidFill>
                  <a:schemeClr val="tx1"/>
                </a:solidFill>
                <a:effectLst>
                  <a:reflection blurRad="12700" stA="34000" endA="740" endPos="53000" dir="5400000" sy="-100000" algn="bl" rotWithShape="0"/>
                </a:effectLst>
                <a:latin typeface="Segoe UI" pitchFamily="34" charset="0"/>
                <a:ea typeface="+mj-ea"/>
                <a:cs typeface="Segoe UI" pitchFamily="34" charset="0"/>
              </a:rPr>
              <a:t>KELUARAN PEKERJAAN </a:t>
            </a:r>
            <a:endParaRPr lang="en-US" sz="3000" b="1" kern="1200" cap="all" dirty="0">
              <a:solidFill>
                <a:schemeClr val="tx1"/>
              </a:solidFill>
              <a:effectLst>
                <a:reflection blurRad="12700" stA="34000" endA="740" endPos="53000" dir="5400000" sy="-100000" algn="bl" rotWithShape="0"/>
              </a:effectLst>
              <a:latin typeface="Segoe UI" pitchFamily="34" charset="0"/>
              <a:ea typeface="+mj-ea"/>
              <a:cs typeface="Segoe UI" pitchFamily="34" charset="0"/>
            </a:endParaRPr>
          </a:p>
        </p:txBody>
      </p:sp>
      <p:sp>
        <p:nvSpPr>
          <p:cNvPr id="16387" name="Content Placeholder 2"/>
          <p:cNvSpPr>
            <a:spLocks noGrp="1"/>
          </p:cNvSpPr>
          <p:nvPr>
            <p:ph idx="1"/>
          </p:nvPr>
        </p:nvSpPr>
        <p:spPr>
          <a:xfrm>
            <a:off x="417606" y="1524000"/>
            <a:ext cx="8374731" cy="5029200"/>
          </a:xfrm>
        </p:spPr>
        <p:txBody>
          <a:bodyPr>
            <a:normAutofit lnSpcReduction="10000"/>
          </a:bodyPr>
          <a:lstStyle/>
          <a:p>
            <a:pPr lvl="0">
              <a:buClrTx/>
              <a:buSzPct val="100000"/>
              <a:buFont typeface="+mj-lt"/>
              <a:buAutoNum type="arabicPeriod"/>
            </a:pPr>
            <a:r>
              <a:rPr lang="it-IT" sz="1500" b="1" dirty="0" smtClean="0">
                <a:latin typeface="Segoe UI" pitchFamily="34" charset="0"/>
                <a:cs typeface="Segoe UI" pitchFamily="34" charset="0"/>
              </a:rPr>
              <a:t>Review konsep peremajaan kawasan permukiman di perkotaan </a:t>
            </a:r>
            <a:r>
              <a:rPr lang="it-IT" sz="1500" b="1" i="1" dirty="0" smtClean="0">
                <a:latin typeface="Segoe UI" pitchFamily="34" charset="0"/>
                <a:cs typeface="Segoe UI" pitchFamily="34" charset="0"/>
              </a:rPr>
              <a:t>(urban renewal)</a:t>
            </a:r>
            <a:r>
              <a:rPr lang="it-IT" sz="1500" b="1" dirty="0" smtClean="0">
                <a:latin typeface="Segoe UI" pitchFamily="34" charset="0"/>
                <a:cs typeface="Segoe UI" pitchFamily="34" charset="0"/>
              </a:rPr>
              <a:t> pada kawasan perencanaan, dan rencana pengembangan kawasan serta penanganan kawasan kumuh kota yang melibatkan para pemangku kepentingan yang terlibat/terkait.</a:t>
            </a:r>
            <a:endParaRPr lang="id-ID" sz="1500" b="1" dirty="0" smtClean="0">
              <a:latin typeface="Segoe UI" pitchFamily="34" charset="0"/>
              <a:cs typeface="Segoe UI" pitchFamily="34" charset="0"/>
            </a:endParaRPr>
          </a:p>
          <a:p>
            <a:pPr lvl="0">
              <a:buClrTx/>
              <a:buSzPct val="100000"/>
              <a:buFont typeface="+mj-lt"/>
              <a:buAutoNum type="arabicPeriod"/>
            </a:pPr>
            <a:endParaRPr lang="id-ID" sz="1500" b="1" dirty="0" smtClean="0">
              <a:latin typeface="Segoe UI" pitchFamily="34" charset="0"/>
              <a:cs typeface="Segoe UI" pitchFamily="34" charset="0"/>
            </a:endParaRPr>
          </a:p>
          <a:p>
            <a:pPr lvl="0">
              <a:buClrTx/>
              <a:buSzPct val="100000"/>
              <a:buFont typeface="+mj-lt"/>
              <a:buAutoNum type="arabicPeriod"/>
            </a:pPr>
            <a:r>
              <a:rPr lang="it-IT" sz="1500" b="1" dirty="0" smtClean="0">
                <a:latin typeface="Segoe UI" pitchFamily="34" charset="0"/>
                <a:cs typeface="Segoe UI" pitchFamily="34" charset="0"/>
              </a:rPr>
              <a:t>Konsepsi/skenario peremajaan kawasan berdasarkan potensi-potensi yang dimiliki kawasan seperti potensi sosial, ekonomi maupun fisik kawasan dan daftar </a:t>
            </a:r>
            <a:r>
              <a:rPr lang="it-IT" sz="1500" b="1" i="1" dirty="0" smtClean="0">
                <a:latin typeface="Segoe UI" pitchFamily="34" charset="0"/>
                <a:cs typeface="Segoe UI" pitchFamily="34" charset="0"/>
              </a:rPr>
              <a:t>(list)</a:t>
            </a:r>
            <a:r>
              <a:rPr lang="it-IT" sz="1500" b="1" dirty="0" smtClean="0">
                <a:latin typeface="Segoe UI" pitchFamily="34" charset="0"/>
                <a:cs typeface="Segoe UI" pitchFamily="34" charset="0"/>
              </a:rPr>
              <a:t> aspek-aspek pertimbangan perencanaan peremajaan kawasan permukiman di perkotaan.</a:t>
            </a:r>
            <a:endParaRPr lang="id-ID" sz="1500" b="1" dirty="0" smtClean="0">
              <a:latin typeface="Segoe UI" pitchFamily="34" charset="0"/>
              <a:cs typeface="Segoe UI" pitchFamily="34" charset="0"/>
            </a:endParaRPr>
          </a:p>
          <a:p>
            <a:pPr lvl="0">
              <a:buClrTx/>
              <a:buSzPct val="100000"/>
              <a:buFont typeface="+mj-lt"/>
              <a:buAutoNum type="arabicPeriod"/>
            </a:pPr>
            <a:endParaRPr lang="id-ID" sz="1500" b="1" dirty="0" smtClean="0">
              <a:latin typeface="Segoe UI" pitchFamily="34" charset="0"/>
              <a:cs typeface="Segoe UI" pitchFamily="34" charset="0"/>
            </a:endParaRPr>
          </a:p>
          <a:p>
            <a:pPr lvl="0">
              <a:buClrTx/>
              <a:buSzPct val="100000"/>
              <a:buFont typeface="+mj-lt"/>
              <a:buAutoNum type="arabicPeriod"/>
            </a:pPr>
            <a:r>
              <a:rPr lang="it-IT" sz="1500" b="1" dirty="0" smtClean="0">
                <a:latin typeface="Segoe UI" pitchFamily="34" charset="0"/>
                <a:cs typeface="Segoe UI" pitchFamily="34" charset="0"/>
              </a:rPr>
              <a:t>Matrik program investasi penanganan kawasan selama 5 (lima) tahun dan  pengelolaan penyelenggaraan pembangunan (RPIJM)</a:t>
            </a:r>
            <a:r>
              <a:rPr lang="id-ID" sz="1500" b="1" dirty="0" smtClean="0">
                <a:latin typeface="Segoe UI" pitchFamily="34" charset="0"/>
                <a:cs typeface="Segoe UI" pitchFamily="34" charset="0"/>
              </a:rPr>
              <a:t>.</a:t>
            </a:r>
          </a:p>
          <a:p>
            <a:pPr lvl="0">
              <a:buClrTx/>
              <a:buSzPct val="100000"/>
              <a:buFont typeface="+mj-lt"/>
              <a:buAutoNum type="arabicPeriod"/>
            </a:pPr>
            <a:endParaRPr lang="id-ID" sz="1500" b="1" dirty="0" smtClean="0">
              <a:latin typeface="Segoe UI" pitchFamily="34" charset="0"/>
              <a:cs typeface="Segoe UI" pitchFamily="34" charset="0"/>
            </a:endParaRPr>
          </a:p>
          <a:p>
            <a:pPr lvl="0">
              <a:buClrTx/>
              <a:buSzPct val="100000"/>
              <a:buFont typeface="+mj-lt"/>
              <a:buAutoNum type="arabicPeriod"/>
            </a:pPr>
            <a:r>
              <a:rPr lang="it-IT" sz="1500" b="1" dirty="0" smtClean="0">
                <a:latin typeface="Segoe UI" pitchFamily="34" charset="0"/>
                <a:cs typeface="Segoe UI" pitchFamily="34" charset="0"/>
              </a:rPr>
              <a:t>Dokumen perencanaan rinci berupa DED (</a:t>
            </a:r>
            <a:r>
              <a:rPr lang="it-IT" sz="1500" b="1" i="1" dirty="0" smtClean="0">
                <a:latin typeface="Segoe UI" pitchFamily="34" charset="0"/>
                <a:cs typeface="Segoe UI" pitchFamily="34" charset="0"/>
              </a:rPr>
              <a:t>Detail Engineering Design</a:t>
            </a:r>
            <a:r>
              <a:rPr lang="it-IT" sz="1500" b="1" dirty="0" smtClean="0">
                <a:latin typeface="Segoe UI" pitchFamily="34" charset="0"/>
                <a:cs typeface="Segoe UI" pitchFamily="34" charset="0"/>
              </a:rPr>
              <a:t>) yang dilengkapi dengan RAB (Rencana Anggaran Biaya), dari matriks program sebagaimana dimaksud pada point 3 yang pada tahun pertama menjadi prioritas rencana kegiatan fisik peremajaan kawasan permukiman di perkotaan pada tahun 2010.</a:t>
            </a:r>
            <a:endParaRPr lang="id-ID" sz="1500" b="1" dirty="0" smtClean="0">
              <a:latin typeface="Segoe UI" pitchFamily="34" charset="0"/>
              <a:cs typeface="Segoe UI" pitchFamily="34" charset="0"/>
            </a:endParaRPr>
          </a:p>
          <a:p>
            <a:pPr lvl="0">
              <a:buClrTx/>
              <a:buSzPct val="100000"/>
              <a:buFont typeface="+mj-lt"/>
              <a:buAutoNum type="arabicPeriod"/>
            </a:pPr>
            <a:endParaRPr lang="id-ID" sz="1500" b="1" dirty="0" smtClean="0">
              <a:latin typeface="Segoe UI" pitchFamily="34" charset="0"/>
              <a:cs typeface="Segoe UI" pitchFamily="34" charset="0"/>
            </a:endParaRPr>
          </a:p>
          <a:p>
            <a:pPr lvl="0">
              <a:buClrTx/>
              <a:buSzPct val="100000"/>
              <a:buFont typeface="+mj-lt"/>
              <a:buAutoNum type="arabicPeriod"/>
            </a:pPr>
            <a:r>
              <a:rPr lang="it-IT" sz="1500" b="1" dirty="0" smtClean="0">
                <a:latin typeface="Segoe UI" pitchFamily="34" charset="0"/>
                <a:cs typeface="Segoe UI" pitchFamily="34" charset="0"/>
              </a:rPr>
              <a:t>Peta kawasan dengan delineasi penanganan yang menjadi obyek kegiatan Peremajaan kawasan kumuh perkotaan.</a:t>
            </a:r>
            <a:endParaRPr lang="id-ID" sz="1500" b="1" dirty="0" smtClean="0">
              <a:latin typeface="Segoe UI" pitchFamily="34" charset="0"/>
              <a:cs typeface="Segoe UI" pitchFamily="34" charset="0"/>
            </a:endParaRPr>
          </a:p>
          <a:p>
            <a:pPr lvl="0">
              <a:buClrTx/>
              <a:buSzPct val="100000"/>
              <a:buFont typeface="+mj-lt"/>
              <a:buAutoNum type="arabicPeriod"/>
            </a:pPr>
            <a:endParaRPr lang="id-ID" sz="1500" b="1" dirty="0" smtClean="0">
              <a:latin typeface="Segoe UI" pitchFamily="34" charset="0"/>
              <a:cs typeface="Segoe UI" pitchFamily="34" charset="0"/>
            </a:endParaRPr>
          </a:p>
          <a:p>
            <a:pPr>
              <a:buClrTx/>
              <a:buSzPct val="100000"/>
              <a:buFont typeface="+mj-lt"/>
              <a:buAutoNum type="arabicPeriod"/>
            </a:pPr>
            <a:r>
              <a:rPr lang="id-ID" sz="1500" b="1" dirty="0" smtClean="0">
                <a:latin typeface="Segoe UI" pitchFamily="34" charset="0"/>
                <a:cs typeface="Segoe UI" pitchFamily="34" charset="0"/>
              </a:rPr>
              <a:t>Gambar animasi rencana pengembangan kawasan yang menjadi objek kegiatan peremajaan kawasan</a:t>
            </a:r>
            <a:r>
              <a:rPr lang="fi-FI" sz="1500" b="1" dirty="0" smtClean="0">
                <a:latin typeface="Segoe UI" pitchFamily="34" charset="0"/>
                <a:cs typeface="Segoe UI" pitchFamily="34" charset="0"/>
              </a:rPr>
              <a:t>.</a:t>
            </a:r>
            <a:endParaRPr lang="en-US" sz="1500" b="1" dirty="0" smtClean="0">
              <a:solidFill>
                <a:schemeClr val="tx1"/>
              </a:solidFill>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1261</TotalTime>
  <Words>3500</Words>
  <Application>Microsoft Office PowerPoint</Application>
  <PresentationFormat>On-screen Show (4:3)</PresentationFormat>
  <Paragraphs>615</Paragraphs>
  <Slides>49</Slides>
  <Notes>4</Notes>
  <HiddenSlides>0</HiddenSlides>
  <MMClips>3</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Module</vt:lpstr>
      <vt:lpstr>Slide 1</vt:lpstr>
      <vt:lpstr>Slide 2</vt:lpstr>
      <vt:lpstr>LATAR BELAKANG</vt:lpstr>
      <vt:lpstr>TUJUAN PEKERJAAN </vt:lpstr>
      <vt:lpstr>SASARAN </vt:lpstr>
      <vt:lpstr>LINGKUP kegiatan</vt:lpstr>
      <vt:lpstr>LINGKUP kegiatan</vt:lpstr>
      <vt:lpstr>Metodologi Pelaksanaan rencana Revitalisasi  kawasan Permukiman kumuh</vt:lpstr>
      <vt:lpstr>KELUARAN PEKERJAAN </vt:lpstr>
      <vt:lpstr>Lingkup lokasi kegiatan</vt:lpstr>
      <vt:lpstr>Slide 11</vt:lpstr>
      <vt:lpstr>Variable yang digunakan setiap Kriteria adalah: </vt:lpstr>
      <vt:lpstr>Slide 13</vt:lpstr>
      <vt:lpstr>Slide 14</vt:lpstr>
      <vt:lpstr>GAMBARAN KAWASAN KUMUH DI Kota Surakarta</vt:lpstr>
      <vt:lpstr>PENILAIAN  KAWASAN PRIORITAS</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KESIMPULAN DAN REKOMENDASI</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42</cp:revision>
  <dcterms:created xsi:type="dcterms:W3CDTF">2012-03-13T02:02:52Z</dcterms:created>
  <dcterms:modified xsi:type="dcterms:W3CDTF">2012-03-27T05:28:26Z</dcterms:modified>
</cp:coreProperties>
</file>