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11"/>
  </p:notesMasterIdLst>
  <p:sldIdLst>
    <p:sldId id="276" r:id="rId2"/>
    <p:sldId id="314" r:id="rId3"/>
    <p:sldId id="318" r:id="rId4"/>
    <p:sldId id="315" r:id="rId5"/>
    <p:sldId id="316" r:id="rId6"/>
    <p:sldId id="320" r:id="rId7"/>
    <p:sldId id="321" r:id="rId8"/>
    <p:sldId id="322" r:id="rId9"/>
    <p:sldId id="31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91A96C-1422-4E2F-A680-50BCAA56FD55}" type="datetimeFigureOut">
              <a:rPr lang="en-US" smtClean="0"/>
              <a:pPr/>
              <a:t>3/27/2012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73ACB6-0919-4E34-9E9A-6FCA90F90AD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25DD821-EBC4-47C2-8779-C615B7FA2AFF}" type="datetimeFigureOut">
              <a:rPr lang="en-US" smtClean="0"/>
              <a:pPr/>
              <a:t>3/27/2012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F7A3B-4E61-407E-A438-9EA7A02D55F1}"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5DD821-EBC4-47C2-8779-C615B7FA2AFF}" type="datetimeFigureOut">
              <a:rPr lang="en-US" smtClean="0"/>
              <a:pPr/>
              <a:t>3/27/2012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5DD821-EBC4-47C2-8779-C615B7FA2AFF}" type="datetimeFigureOut">
              <a:rPr lang="en-US" smtClean="0"/>
              <a:pPr/>
              <a:t>3/27/2012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5DD821-EBC4-47C2-8779-C615B7FA2AFF}" type="datetimeFigureOut">
              <a:rPr lang="en-US" smtClean="0"/>
              <a:pPr/>
              <a:t>3/27/2012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25DD821-EBC4-47C2-8779-C615B7FA2AFF}" type="datetimeFigureOut">
              <a:rPr lang="en-US" smtClean="0"/>
              <a:pPr/>
              <a:t>3/27/2012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25DD821-EBC4-47C2-8779-C615B7FA2AFF}" type="datetimeFigureOut">
              <a:rPr lang="en-US" smtClean="0"/>
              <a:pPr/>
              <a:t>3/27/2012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25DD821-EBC4-47C2-8779-C615B7FA2AFF}" type="datetimeFigureOut">
              <a:rPr lang="en-US" smtClean="0"/>
              <a:pPr/>
              <a:t>3/27/2012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25DD821-EBC4-47C2-8779-C615B7FA2AFF}" type="datetimeFigureOut">
              <a:rPr lang="en-US" smtClean="0"/>
              <a:pPr/>
              <a:t>3/27/2012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5DD821-EBC4-47C2-8779-C615B7FA2AFF}" type="datetimeFigureOut">
              <a:rPr lang="en-US" smtClean="0"/>
              <a:pPr/>
              <a:t>3/27/2012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25DD821-EBC4-47C2-8779-C615B7FA2AFF}" type="datetimeFigureOut">
              <a:rPr lang="en-US" smtClean="0"/>
              <a:pPr/>
              <a:t>3/27/2012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F7A3B-4E61-407E-A438-9EA7A02D55F1}"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25DD821-EBC4-47C2-8779-C615B7FA2AFF}" type="datetimeFigureOut">
              <a:rPr lang="en-US" smtClean="0"/>
              <a:pPr/>
              <a:t>3/27/2012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6C1F7A3B-4E61-407E-A438-9EA7A02D55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25DD821-EBC4-47C2-8779-C615B7FA2AFF}" type="datetimeFigureOut">
              <a:rPr lang="en-US" smtClean="0"/>
              <a:pPr/>
              <a:t>3/27/2012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C1F7A3B-4E61-407E-A438-9EA7A02D55F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7" name="Title 1"/>
          <p:cNvSpPr txBox="1">
            <a:spLocks/>
          </p:cNvSpPr>
          <p:nvPr/>
        </p:nvSpPr>
        <p:spPr>
          <a:xfrm>
            <a:off x="533400" y="4343400"/>
            <a:ext cx="8229600" cy="1371600"/>
          </a:xfrm>
          <a:prstGeom prst="rect">
            <a:avLst/>
          </a:prstGeom>
          <a:solidFill>
            <a:schemeClr val="bg1"/>
          </a:solidFill>
        </p:spPr>
        <p:txBody>
          <a:bodyPr vert="horz" lIns="91440" tIns="45720" rIns="91440" bIns="45720" rtlCol="0" anchor="ctr">
            <a:normAutofit fontScale="97500"/>
          </a:bodyPr>
          <a:lstStyle/>
          <a:p>
            <a:pPr algn="ctr"/>
            <a:endParaRPr lang="en-US" sz="2000" b="1" dirty="0" smtClean="0">
              <a:ea typeface="Times New Roman"/>
            </a:endParaRPr>
          </a:p>
          <a:p>
            <a:pPr algn="ctr"/>
            <a:r>
              <a:rPr lang="en-US" sz="2000" b="1" dirty="0" smtClean="0">
                <a:ea typeface="Times New Roman"/>
              </a:rPr>
              <a:t>KULIAH -13</a:t>
            </a:r>
          </a:p>
          <a:p>
            <a:pPr algn="ctr"/>
            <a:r>
              <a:rPr lang="id-ID" sz="2000" b="1" dirty="0" smtClean="0">
                <a:ea typeface="Times New Roman"/>
              </a:rPr>
              <a:t>REVITALISASI </a:t>
            </a:r>
            <a:r>
              <a:rPr lang="en-US" sz="2000" b="1" dirty="0" smtClean="0">
                <a:ea typeface="Times New Roman"/>
              </a:rPr>
              <a:t>DAN  PERAN SERTA  MASYARAKAT</a:t>
            </a:r>
            <a:endParaRPr lang="id-ID" sz="2000" b="1" dirty="0" smtClean="0">
              <a:ea typeface="Times New Roman"/>
            </a:endParaRPr>
          </a:p>
          <a:p>
            <a:pPr algn="ctr"/>
            <a:endParaRPr lang="en-US" sz="2000" b="1" dirty="0" smtClean="0">
              <a:ea typeface="Times New Roman"/>
            </a:endParaRPr>
          </a:p>
          <a:p>
            <a:pPr algn="ctr"/>
            <a:endParaRPr lang="en-US" sz="2000" b="1" dirty="0" smtClean="0">
              <a:ea typeface="Times New Roman"/>
            </a:endParaRPr>
          </a:p>
        </p:txBody>
      </p:sp>
      <p:pic>
        <p:nvPicPr>
          <p:cNvPr id="10" name="Picture 2" descr="kop-soal2"/>
          <p:cNvPicPr>
            <a:picLocks noChangeAspect="1" noChangeArrowheads="1"/>
          </p:cNvPicPr>
          <p:nvPr/>
        </p:nvPicPr>
        <p:blipFill>
          <a:blip r:embed="rId2"/>
          <a:srcRect b="71071"/>
          <a:stretch>
            <a:fillRect/>
          </a:stretch>
        </p:blipFill>
        <p:spPr bwMode="auto">
          <a:xfrm>
            <a:off x="1143000" y="373352"/>
            <a:ext cx="6934200" cy="998248"/>
          </a:xfrm>
          <a:prstGeom prst="rect">
            <a:avLst/>
          </a:prstGeom>
          <a:noFill/>
          <a:ln w="9525">
            <a:noFill/>
            <a:miter lim="800000"/>
            <a:headEnd/>
            <a:tailEnd/>
          </a:ln>
        </p:spPr>
      </p:pic>
      <p:sp>
        <p:nvSpPr>
          <p:cNvPr id="11" name="TextBox 10"/>
          <p:cNvSpPr txBox="1"/>
          <p:nvPr/>
        </p:nvSpPr>
        <p:spPr>
          <a:xfrm>
            <a:off x="2092124" y="457200"/>
            <a:ext cx="4915383" cy="830997"/>
          </a:xfrm>
          <a:prstGeom prst="rect">
            <a:avLst/>
          </a:prstGeom>
          <a:noFill/>
        </p:spPr>
        <p:txBody>
          <a:bodyPr wrap="square" rtlCol="0">
            <a:spAutoFit/>
          </a:bodyPr>
          <a:lstStyle/>
          <a:p>
            <a:pPr algn="ctr"/>
            <a:r>
              <a:rPr lang="en-US" sz="1600" b="1" dirty="0" smtClean="0">
                <a:solidFill>
                  <a:schemeClr val="bg1"/>
                </a:solidFill>
              </a:rPr>
              <a:t>UNIVERSITAS INDONUSA ESA UNGGUL</a:t>
            </a:r>
          </a:p>
          <a:p>
            <a:pPr algn="ctr"/>
            <a:r>
              <a:rPr lang="en-US" sz="1600" b="1" dirty="0" smtClean="0">
                <a:solidFill>
                  <a:schemeClr val="bg1"/>
                </a:solidFill>
              </a:rPr>
              <a:t>FAKULTAS TEKNIK</a:t>
            </a:r>
          </a:p>
          <a:p>
            <a:pPr algn="ctr"/>
            <a:r>
              <a:rPr lang="en-US" sz="1600" b="1" dirty="0" smtClean="0">
                <a:solidFill>
                  <a:schemeClr val="bg1"/>
                </a:solidFill>
              </a:rPr>
              <a:t>JURUSAN PERENCANAAN WILAYAH DAN KOTA</a:t>
            </a:r>
            <a:endParaRPr lang="en-US" sz="1600" b="1" dirty="0">
              <a:solidFill>
                <a:schemeClr val="bg1"/>
              </a:solidFill>
            </a:endParaRPr>
          </a:p>
        </p:txBody>
      </p:sp>
      <p:sp>
        <p:nvSpPr>
          <p:cNvPr id="12" name="Rectangle 11"/>
          <p:cNvSpPr/>
          <p:nvPr/>
        </p:nvSpPr>
        <p:spPr>
          <a:xfrm>
            <a:off x="-1" y="270083"/>
            <a:ext cx="9144001" cy="1177717"/>
          </a:xfrm>
          <a:prstGeom prst="rect">
            <a:avLst/>
          </a:prstGeom>
          <a:solidFill>
            <a:srgbClr val="002060">
              <a:alpha val="1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19460" name="Picture 4"/>
          <p:cNvPicPr>
            <a:picLocks noChangeAspect="1" noChangeArrowheads="1"/>
          </p:cNvPicPr>
          <p:nvPr/>
        </p:nvPicPr>
        <p:blipFill>
          <a:blip r:embed="rId3"/>
          <a:srcRect/>
          <a:stretch>
            <a:fillRect/>
          </a:stretch>
        </p:blipFill>
        <p:spPr bwMode="auto">
          <a:xfrm>
            <a:off x="533401" y="1905000"/>
            <a:ext cx="8153400" cy="2216283"/>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PENGANTAR</a:t>
            </a:r>
            <a:endParaRPr lang="en-US" dirty="0"/>
          </a:p>
        </p:txBody>
      </p:sp>
      <p:sp>
        <p:nvSpPr>
          <p:cNvPr id="4" name="Rectangle 3"/>
          <p:cNvSpPr/>
          <p:nvPr/>
        </p:nvSpPr>
        <p:spPr>
          <a:xfrm>
            <a:off x="304800" y="1905000"/>
            <a:ext cx="8534400" cy="4093428"/>
          </a:xfrm>
          <a:prstGeom prst="rect">
            <a:avLst/>
          </a:prstGeom>
        </p:spPr>
        <p:txBody>
          <a:bodyPr wrap="square">
            <a:spAutoFit/>
          </a:bodyPr>
          <a:lstStyle/>
          <a:p>
            <a:pPr marL="342900" indent="-342900" fontAlgn="base">
              <a:buFont typeface="+mj-lt"/>
              <a:buAutoNum type="arabicPeriod"/>
            </a:pPr>
            <a:r>
              <a:rPr lang="id-ID" sz="2000" b="1" dirty="0" smtClean="0"/>
              <a:t>Peranserta</a:t>
            </a:r>
            <a:r>
              <a:rPr lang="id-ID" sz="2000" dirty="0" smtClean="0"/>
              <a:t> masyarakat bukan sekedar “keikut-ikutan serta” atau untuk mendukung aspek formalitas yang  memerlukan adanya kata partisipasi masyarakat semata. </a:t>
            </a:r>
          </a:p>
          <a:p>
            <a:pPr marL="342900" indent="-342900" fontAlgn="base">
              <a:buFont typeface="+mj-lt"/>
              <a:buAutoNum type="arabicPeriod"/>
            </a:pPr>
            <a:r>
              <a:rPr lang="id-ID" sz="2000" b="1" dirty="0" smtClean="0"/>
              <a:t>Peranserta</a:t>
            </a:r>
            <a:r>
              <a:rPr lang="id-ID" sz="2000" dirty="0" smtClean="0"/>
              <a:t> yang didukung pemahaman yang mendalam tentang persoalan revitalisasi dan konservasi.</a:t>
            </a:r>
          </a:p>
          <a:p>
            <a:pPr marL="342900" indent="-342900" fontAlgn="base">
              <a:buFont typeface="+mj-lt"/>
              <a:buAutoNum type="arabicPeriod"/>
            </a:pPr>
            <a:r>
              <a:rPr lang="id-ID" sz="2000" dirty="0" smtClean="0"/>
              <a:t>Pemahaman yang dimulai dari pengetahuan aspek kesejarahan yang terkandung di kawasan, atau nilai   berharga yang dimiliki hingga apa yang perlu mereka lakukan saat ini dan nanti. </a:t>
            </a:r>
          </a:p>
          <a:p>
            <a:pPr marL="342900" indent="-342900" fontAlgn="base">
              <a:buFont typeface="+mj-lt"/>
              <a:buAutoNum type="arabicPeriod"/>
            </a:pPr>
            <a:r>
              <a:rPr lang="id-ID" sz="2000" dirty="0" smtClean="0"/>
              <a:t>Mekanisme untuk melibatkan mereka perlu dipersiapkan dengan jelas. Perlu dicatat di sini, masyarakat </a:t>
            </a:r>
            <a:r>
              <a:rPr lang="en-US" sz="2000" dirty="0" smtClean="0"/>
              <a:t> </a:t>
            </a:r>
            <a:r>
              <a:rPr lang="id-ID" sz="2000" dirty="0" smtClean="0"/>
              <a:t>  yang terlibat bisa jadi tidak hanya yang berada di kawasan revitalisasi. Mereka yang memiliki hubungan  emosi atau kepedulian dengan tempat tersebut akan menuntut haknya sebagai orang yang perlu dilibatkan </a:t>
            </a:r>
            <a:r>
              <a:rPr lang="en-US" sz="2000" dirty="0" smtClean="0"/>
              <a:t> pula. </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KETERLIBATAN MASYARAKAT DALAM REVITALISAI</a:t>
            </a:r>
            <a:endParaRPr lang="en-US" sz="3200" dirty="0"/>
          </a:p>
        </p:txBody>
      </p:sp>
      <p:sp>
        <p:nvSpPr>
          <p:cNvPr id="3" name="Content Placeholder 2"/>
          <p:cNvSpPr>
            <a:spLocks noGrp="1"/>
          </p:cNvSpPr>
          <p:nvPr>
            <p:ph idx="1"/>
          </p:nvPr>
        </p:nvSpPr>
        <p:spPr>
          <a:xfrm>
            <a:off x="304800" y="1775191"/>
            <a:ext cx="8610600" cy="4625609"/>
          </a:xfrm>
        </p:spPr>
        <p:txBody>
          <a:bodyPr>
            <a:noAutofit/>
          </a:bodyPr>
          <a:lstStyle/>
          <a:p>
            <a:pPr marL="119063" indent="0" algn="just">
              <a:buNone/>
            </a:pPr>
            <a:r>
              <a:rPr lang="id-ID" sz="2200" dirty="0" smtClean="0"/>
              <a:t>Mempertahankan budaya dalam sebuah kawasan dengan segala kearifannya yang akan direvetalisasi belum tentu dapat diterima dengan baik oleh masyarakat. Untuk itu ada beberapa hal yang perlu ditegaskan yang menurut Martokusumo (2000) adalah: </a:t>
            </a:r>
            <a:endParaRPr lang="en-US" sz="2200" dirty="0" smtClean="0"/>
          </a:p>
          <a:p>
            <a:pPr marL="119063" indent="0" algn="just">
              <a:buNone/>
            </a:pPr>
            <a:endParaRPr lang="id-ID" sz="2200" dirty="0" smtClean="0"/>
          </a:p>
          <a:p>
            <a:pPr marL="119063" indent="0" algn="just">
              <a:buNone/>
            </a:pPr>
            <a:r>
              <a:rPr lang="id-ID" sz="2200" b="1" i="1" dirty="0" smtClean="0"/>
              <a:t>pertama</a:t>
            </a:r>
            <a:r>
              <a:rPr lang="id-ID" sz="2200" dirty="0" smtClean="0"/>
              <a:t>, hanya sebagian kelompok masyarakat yang bisa memahami gagasan konservasi yang sementara ini memang masih elitis, terutama sekali mereka yang pernah mengenyam pendidikan barat; </a:t>
            </a:r>
          </a:p>
          <a:p>
            <a:pPr marL="119063" indent="0" algn="just">
              <a:buNone/>
            </a:pPr>
            <a:r>
              <a:rPr lang="id-ID" sz="2200" b="1" i="1" dirty="0" smtClean="0"/>
              <a:t>kedua</a:t>
            </a:r>
            <a:r>
              <a:rPr lang="id-ID" sz="2200" dirty="0" smtClean="0"/>
              <a:t>, adanya kecenderungan dari pihak institusi terkait untuk melihat tapak dan bangunan (topos) sebagai suatu barang komoditas; dan </a:t>
            </a:r>
          </a:p>
          <a:p>
            <a:pPr marL="119063" indent="0" algn="just">
              <a:buNone/>
            </a:pPr>
            <a:r>
              <a:rPr lang="id-ID" sz="2200" b="1" i="1" dirty="0" smtClean="0"/>
              <a:t>ketiga</a:t>
            </a:r>
            <a:r>
              <a:rPr lang="id-ID" sz="2200" dirty="0" smtClean="0"/>
              <a:t>, kondisi bangunan dan lingkungan yang relatif mudah rusak mengingat faktor iklim dan kondisi geografis lingkungan.</a:t>
            </a:r>
            <a:endParaRPr lang="id-ID"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Untuk</a:t>
            </a:r>
            <a:r>
              <a:rPr lang="en-US" dirty="0" smtClean="0"/>
              <a:t> </a:t>
            </a:r>
            <a:r>
              <a:rPr lang="en-US" dirty="0" err="1" smtClean="0"/>
              <a:t>itu</a:t>
            </a:r>
            <a:r>
              <a:rPr lang="en-US" dirty="0" smtClean="0"/>
              <a:t>, </a:t>
            </a:r>
            <a:r>
              <a:rPr lang="en-US" dirty="0" err="1" smtClean="0"/>
              <a:t>penggunaan</a:t>
            </a:r>
            <a:r>
              <a:rPr lang="en-US" dirty="0" smtClean="0"/>
              <a:t> </a:t>
            </a:r>
            <a:r>
              <a:rPr lang="en-US" dirty="0" err="1" smtClean="0"/>
              <a:t>teknologi</a:t>
            </a:r>
            <a:r>
              <a:rPr lang="en-US" dirty="0" smtClean="0"/>
              <a:t> </a:t>
            </a:r>
            <a:r>
              <a:rPr lang="en-US" dirty="0" err="1" smtClean="0"/>
              <a:t>informasi</a:t>
            </a:r>
            <a:r>
              <a:rPr lang="en-US" dirty="0" smtClean="0"/>
              <a:t> </a:t>
            </a:r>
            <a:r>
              <a:rPr lang="en-US" dirty="0" err="1" smtClean="0"/>
              <a:t>dalam</a:t>
            </a:r>
            <a:r>
              <a:rPr lang="en-US" dirty="0" smtClean="0"/>
              <a:t> </a:t>
            </a:r>
            <a:r>
              <a:rPr lang="en-US" dirty="0" err="1" smtClean="0"/>
              <a:t>mengelola</a:t>
            </a:r>
            <a:r>
              <a:rPr lang="en-US" dirty="0" smtClean="0"/>
              <a:t> </a:t>
            </a:r>
            <a:r>
              <a:rPr lang="en-US" dirty="0" err="1" smtClean="0"/>
              <a:t>keterlibatan</a:t>
            </a:r>
            <a:r>
              <a:rPr lang="en-US" dirty="0" smtClean="0"/>
              <a:t> </a:t>
            </a:r>
            <a:r>
              <a:rPr lang="en-US" dirty="0" err="1" smtClean="0"/>
              <a:t>banyak</a:t>
            </a:r>
            <a:r>
              <a:rPr lang="en-US" dirty="0" smtClean="0"/>
              <a:t> </a:t>
            </a:r>
            <a:r>
              <a:rPr lang="en-US" dirty="0" err="1" smtClean="0"/>
              <a:t>pihak</a:t>
            </a:r>
            <a:r>
              <a:rPr lang="en-US" dirty="0" smtClean="0"/>
              <a:t> </a:t>
            </a:r>
            <a:r>
              <a:rPr lang="en-US" b="1" dirty="0" smtClean="0"/>
              <a:t>(</a:t>
            </a:r>
            <a:r>
              <a:rPr lang="en-US" b="1" i="1" dirty="0" smtClean="0"/>
              <a:t>stakeholders</a:t>
            </a:r>
            <a:r>
              <a:rPr lang="en-US" b="1" dirty="0" smtClean="0"/>
              <a:t>)</a:t>
            </a:r>
            <a:r>
              <a:rPr lang="en-US" dirty="0" smtClean="0"/>
              <a:t> </a:t>
            </a:r>
            <a:r>
              <a:rPr lang="en-US" dirty="0" err="1" smtClean="0"/>
              <a:t>ini</a:t>
            </a:r>
            <a:r>
              <a:rPr lang="en-US" dirty="0" smtClean="0"/>
              <a:t> </a:t>
            </a:r>
            <a:r>
              <a:rPr lang="en-US" dirty="0" err="1" smtClean="0"/>
              <a:t>sanggat</a:t>
            </a:r>
            <a:r>
              <a:rPr lang="en-US" dirty="0" smtClean="0"/>
              <a:t> </a:t>
            </a:r>
            <a:r>
              <a:rPr lang="en-US" dirty="0" err="1" smtClean="0"/>
              <a:t>diperlukan</a:t>
            </a:r>
            <a:r>
              <a:rPr lang="en-US" dirty="0" smtClean="0"/>
              <a:t>. </a:t>
            </a:r>
            <a:r>
              <a:rPr lang="en-US" dirty="0" err="1" smtClean="0"/>
              <a:t>Termasuk</a:t>
            </a:r>
            <a:r>
              <a:rPr lang="en-US" dirty="0" smtClean="0"/>
              <a:t> </a:t>
            </a:r>
            <a:r>
              <a:rPr lang="en-US" dirty="0" err="1" smtClean="0"/>
              <a:t>mendukung</a:t>
            </a:r>
            <a:r>
              <a:rPr lang="en-US" dirty="0" smtClean="0"/>
              <a:t> </a:t>
            </a:r>
            <a:r>
              <a:rPr lang="en-US" dirty="0" err="1" smtClean="0"/>
              <a:t>semangat</a:t>
            </a:r>
            <a:r>
              <a:rPr lang="en-US" dirty="0" smtClean="0"/>
              <a:t> </a:t>
            </a:r>
            <a:r>
              <a:rPr lang="en-US" dirty="0" err="1" smtClean="0"/>
              <a:t>konservasi</a:t>
            </a:r>
            <a:r>
              <a:rPr lang="en-US" dirty="0" smtClean="0"/>
              <a:t> yang </a:t>
            </a:r>
            <a:r>
              <a:rPr lang="en-US" dirty="0" err="1" smtClean="0"/>
              <a:t>harus</a:t>
            </a:r>
            <a:r>
              <a:rPr lang="en-US" dirty="0" smtClean="0"/>
              <a:t> </a:t>
            </a:r>
            <a:r>
              <a:rPr lang="en-US" dirty="0" err="1" smtClean="0"/>
              <a:t>mampu</a:t>
            </a:r>
            <a:r>
              <a:rPr lang="en-US" dirty="0" smtClean="0"/>
              <a:t> </a:t>
            </a:r>
            <a:r>
              <a:rPr lang="en-US" dirty="0" err="1" smtClean="0"/>
              <a:t>mengelola</a:t>
            </a:r>
            <a:r>
              <a:rPr lang="en-US" dirty="0" smtClean="0"/>
              <a:t> </a:t>
            </a:r>
            <a:r>
              <a:rPr lang="en-US" dirty="0" err="1" smtClean="0"/>
              <a:t>perubahan</a:t>
            </a:r>
            <a:r>
              <a:rPr lang="en-US" dirty="0" smtClean="0"/>
              <a:t>, </a:t>
            </a:r>
            <a:r>
              <a:rPr lang="en-US" dirty="0" err="1" smtClean="0"/>
              <a:t>dokumentasi</a:t>
            </a:r>
            <a:r>
              <a:rPr lang="en-US" dirty="0" smtClean="0"/>
              <a:t> </a:t>
            </a:r>
            <a:r>
              <a:rPr lang="en-US" dirty="0" err="1" smtClean="0"/>
              <a:t>sumber</a:t>
            </a:r>
            <a:r>
              <a:rPr lang="en-US" dirty="0" smtClean="0"/>
              <a:t> </a:t>
            </a:r>
            <a:r>
              <a:rPr lang="en-US" dirty="0" err="1" smtClean="0"/>
              <a:t>daya</a:t>
            </a:r>
            <a:r>
              <a:rPr lang="en-US" dirty="0" smtClean="0"/>
              <a:t> </a:t>
            </a:r>
            <a:r>
              <a:rPr lang="en-US" dirty="0" err="1" smtClean="0"/>
              <a:t>budaya</a:t>
            </a:r>
            <a:r>
              <a:rPr lang="en-US" dirty="0" smtClean="0"/>
              <a:t> </a:t>
            </a:r>
            <a:r>
              <a:rPr lang="en-US" dirty="0" err="1" smtClean="0"/>
              <a:t>dari</a:t>
            </a:r>
            <a:r>
              <a:rPr lang="en-US" dirty="0" smtClean="0"/>
              <a:t> </a:t>
            </a:r>
            <a:r>
              <a:rPr lang="en-US" dirty="0" err="1" smtClean="0"/>
              <a:t>waktu</a:t>
            </a:r>
            <a:r>
              <a:rPr lang="en-US" dirty="0" smtClean="0"/>
              <a:t> </a:t>
            </a:r>
            <a:r>
              <a:rPr lang="en-US" dirty="0" err="1" smtClean="0"/>
              <a:t>ke</a:t>
            </a:r>
            <a:r>
              <a:rPr lang="en-US" dirty="0" smtClean="0"/>
              <a:t> </a:t>
            </a:r>
            <a:r>
              <a:rPr lang="en-US" dirty="0" err="1" smtClean="0"/>
              <a:t>waktu</a:t>
            </a:r>
            <a:r>
              <a:rPr lang="en-US" dirty="0" smtClean="0"/>
              <a:t> </a:t>
            </a:r>
            <a:r>
              <a:rPr lang="en-US" dirty="0" err="1" smtClean="0"/>
              <a:t>penting</a:t>
            </a:r>
            <a:r>
              <a:rPr lang="en-US" dirty="0" smtClean="0"/>
              <a:t> </a:t>
            </a:r>
            <a:r>
              <a:rPr lang="en-US" dirty="0" err="1" smtClean="0"/>
              <a:t>disebarluaskan</a:t>
            </a:r>
            <a:r>
              <a:rPr lang="en-US" dirty="0" smtClean="0"/>
              <a:t> </a:t>
            </a:r>
            <a:r>
              <a:rPr lang="en-US" dirty="0" err="1" smtClean="0"/>
              <a:t>untuk</a:t>
            </a:r>
            <a:r>
              <a:rPr lang="en-US" dirty="0" smtClean="0"/>
              <a:t> </a:t>
            </a:r>
            <a:r>
              <a:rPr lang="en-US" dirty="0" err="1" smtClean="0"/>
              <a:t>dipahami</a:t>
            </a:r>
            <a:r>
              <a:rPr lang="en-US" dirty="0" smtClean="0"/>
              <a:t> </a:t>
            </a:r>
            <a:r>
              <a:rPr lang="en-US" dirty="0" err="1" smtClean="0"/>
              <a:t>semua</a:t>
            </a:r>
            <a:r>
              <a:rPr lang="en-US" dirty="0" smtClean="0"/>
              <a:t> </a:t>
            </a:r>
            <a:r>
              <a:rPr lang="en-US" dirty="0" err="1" smtClean="0"/>
              <a:t>pihak</a:t>
            </a:r>
            <a:r>
              <a:rPr lang="en-US" dirty="0" smtClean="0"/>
              <a: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682752"/>
          </a:xfrm>
        </p:spPr>
        <p:txBody>
          <a:bodyPr>
            <a:normAutofit fontScale="90000"/>
          </a:bodyPr>
          <a:lstStyle/>
          <a:p>
            <a:endParaRPr lang="en-US" dirty="0"/>
          </a:p>
        </p:txBody>
      </p:sp>
      <p:sp>
        <p:nvSpPr>
          <p:cNvPr id="3" name="Content Placeholder 2"/>
          <p:cNvSpPr>
            <a:spLocks noGrp="1"/>
          </p:cNvSpPr>
          <p:nvPr>
            <p:ph idx="1"/>
          </p:nvPr>
        </p:nvSpPr>
        <p:spPr>
          <a:xfrm>
            <a:off x="228600" y="1447800"/>
            <a:ext cx="8686800" cy="5105399"/>
          </a:xfrm>
        </p:spPr>
        <p:txBody>
          <a:bodyPr>
            <a:normAutofit fontScale="70000" lnSpcReduction="20000"/>
          </a:bodyPr>
          <a:lstStyle/>
          <a:p>
            <a:pPr fontAlgn="base">
              <a:buNone/>
            </a:pPr>
            <a:endParaRPr lang="id-ID" sz="3400" dirty="0" smtClean="0"/>
          </a:p>
          <a:p>
            <a:pPr marL="119063" indent="0" fontAlgn="base">
              <a:buNone/>
            </a:pPr>
            <a:r>
              <a:rPr lang="id-ID" sz="3400" dirty="0" smtClean="0"/>
              <a:t>Berkaitan proses </a:t>
            </a:r>
            <a:r>
              <a:rPr lang="id-ID" sz="3400" i="1" dirty="0" smtClean="0"/>
              <a:t>learning by doing </a:t>
            </a:r>
            <a:r>
              <a:rPr lang="id-ID" sz="3400" dirty="0" smtClean="0"/>
              <a:t> melalui saling pembelajaran dalam desain revitalisasi kawasan upaya  untuk mengembalikan serta menghidupkan kembali </a:t>
            </a:r>
            <a:r>
              <a:rPr lang="id-ID" sz="3400" b="1" dirty="0" smtClean="0"/>
              <a:t>vitalitas</a:t>
            </a:r>
            <a:r>
              <a:rPr lang="id-ID" sz="3400" dirty="0" smtClean="0"/>
              <a:t> yang pernah ada pada kawasan kota yang  mengalami degradasi, melalui </a:t>
            </a:r>
            <a:r>
              <a:rPr lang="id-ID" sz="3400" b="1" dirty="0" smtClean="0"/>
              <a:t>intervensi fisik</a:t>
            </a:r>
            <a:r>
              <a:rPr lang="id-ID" sz="3400" dirty="0" smtClean="0"/>
              <a:t> dan </a:t>
            </a:r>
            <a:r>
              <a:rPr lang="id-ID" sz="3400" b="1" dirty="0" smtClean="0"/>
              <a:t>nonfisik</a:t>
            </a:r>
            <a:r>
              <a:rPr lang="id-ID" sz="3400" dirty="0" smtClean="0"/>
              <a:t> (</a:t>
            </a:r>
            <a:r>
              <a:rPr lang="id-ID" sz="3400" b="1" dirty="0" smtClean="0"/>
              <a:t>rehabilitasi ekonomi, rekayasa sosial-budaya serta pengembangan institusional), maka perlu disimak tingkatan partisipasi masyarakat:</a:t>
            </a:r>
            <a:endParaRPr lang="id-ID" sz="3400" dirty="0" smtClean="0"/>
          </a:p>
          <a:p>
            <a:pPr fontAlgn="base">
              <a:buNone/>
            </a:pPr>
            <a:r>
              <a:rPr lang="id-ID" sz="3400" b="1" dirty="0" smtClean="0"/>
              <a:t> </a:t>
            </a:r>
            <a:r>
              <a:rPr lang="id-ID" sz="3400" dirty="0" smtClean="0"/>
              <a:t> </a:t>
            </a:r>
          </a:p>
          <a:p>
            <a:pPr marL="457200" indent="-339725" fontAlgn="base">
              <a:buFont typeface="+mj-lt"/>
              <a:buAutoNum type="arabicPeriod"/>
            </a:pPr>
            <a:r>
              <a:rPr lang="id-ID" sz="3400" b="1" dirty="0" smtClean="0"/>
              <a:t>tingkat saling mengerti</a:t>
            </a:r>
            <a:r>
              <a:rPr lang="id-ID" sz="3400" dirty="0" smtClean="0"/>
              <a:t>, penting untuk memahami fungsi dan sikap masing-masing guna mengembangkan  kerjasama; </a:t>
            </a:r>
          </a:p>
          <a:p>
            <a:pPr marL="457200" indent="-339725" fontAlgn="base">
              <a:buFont typeface="+mj-lt"/>
              <a:buAutoNum type="arabicPeriod"/>
            </a:pPr>
            <a:r>
              <a:rPr lang="id-ID" sz="3400" b="1" dirty="0" smtClean="0"/>
              <a:t>tingkat penasehatan/pemberian saran</a:t>
            </a:r>
            <a:r>
              <a:rPr lang="id-ID" sz="3400" dirty="0" smtClean="0"/>
              <a:t>, berlangsung setelah saling mengerti; </a:t>
            </a:r>
          </a:p>
          <a:p>
            <a:pPr marL="457200" indent="-339725" fontAlgn="base">
              <a:buFont typeface="+mj-lt"/>
              <a:buAutoNum type="arabicPeriod"/>
            </a:pPr>
            <a:r>
              <a:rPr lang="id-ID" sz="3400" b="1" dirty="0" smtClean="0"/>
              <a:t>tingkat otoritas</a:t>
            </a:r>
            <a:r>
              <a:rPr lang="id-ID" sz="3400" dirty="0" smtClean="0"/>
              <a:t>, menentukan keputusan pelaksanaan kegiatansetelah pertimbangan terhadap gagasan  yang timbul dari peserta partisipasi.</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Untuk</a:t>
            </a:r>
            <a:r>
              <a:rPr lang="en-US" sz="3200" dirty="0" smtClean="0"/>
              <a:t> </a:t>
            </a:r>
            <a:r>
              <a:rPr lang="en-US" sz="3200" dirty="0" err="1" smtClean="0"/>
              <a:t>itu</a:t>
            </a:r>
            <a:r>
              <a:rPr lang="en-US" sz="3200" dirty="0" smtClean="0"/>
              <a:t> </a:t>
            </a:r>
            <a:r>
              <a:rPr lang="en-US" sz="3200" dirty="0" err="1" smtClean="0"/>
              <a:t>perlu</a:t>
            </a:r>
            <a:r>
              <a:rPr lang="en-US" sz="3200" dirty="0" smtClean="0"/>
              <a:t> </a:t>
            </a:r>
            <a:r>
              <a:rPr lang="en-US" sz="3200" dirty="0" err="1" smtClean="0"/>
              <a:t>diperhatikan</a:t>
            </a:r>
            <a:r>
              <a:rPr lang="en-US" sz="3200" dirty="0" smtClean="0"/>
              <a:t> </a:t>
            </a:r>
            <a:r>
              <a:rPr lang="en-US" sz="3200" dirty="0" err="1" smtClean="0"/>
              <a:t>ada</a:t>
            </a:r>
            <a:r>
              <a:rPr lang="en-US" sz="3200" dirty="0" smtClean="0"/>
              <a:t> </a:t>
            </a:r>
            <a:r>
              <a:rPr lang="en-US" sz="3200" dirty="0" err="1" smtClean="0"/>
              <a:t>beberapa</a:t>
            </a:r>
            <a:r>
              <a:rPr lang="en-US" sz="3200" dirty="0" smtClean="0"/>
              <a:t> </a:t>
            </a:r>
            <a:r>
              <a:rPr lang="en-US" sz="3200" dirty="0" err="1" smtClean="0"/>
              <a:t>hal</a:t>
            </a:r>
            <a:r>
              <a:rPr lang="en-US" sz="3200" dirty="0" smtClean="0"/>
              <a:t> </a:t>
            </a:r>
            <a:r>
              <a:rPr lang="en-US" sz="3200" dirty="0" err="1" smtClean="0"/>
              <a:t>di</a:t>
            </a:r>
            <a:r>
              <a:rPr lang="en-US" sz="3200" dirty="0" smtClean="0"/>
              <a:t> </a:t>
            </a:r>
            <a:r>
              <a:rPr lang="en-US" sz="3200" dirty="0" err="1" smtClean="0"/>
              <a:t>antaranya</a:t>
            </a:r>
            <a:r>
              <a:rPr lang="en-US" sz="3200" dirty="0" smtClean="0"/>
              <a:t> </a:t>
            </a:r>
            <a:r>
              <a:rPr lang="en-US" sz="3200" dirty="0" err="1" smtClean="0"/>
              <a:t>bahwa</a:t>
            </a:r>
            <a:r>
              <a:rPr lang="en-US" sz="3200" dirty="0" smtClean="0"/>
              <a:t>: </a:t>
            </a:r>
            <a:endParaRPr lang="en-US" sz="3200" dirty="0"/>
          </a:p>
        </p:txBody>
      </p:sp>
      <p:sp>
        <p:nvSpPr>
          <p:cNvPr id="3" name="Content Placeholder 2"/>
          <p:cNvSpPr>
            <a:spLocks noGrp="1"/>
          </p:cNvSpPr>
          <p:nvPr>
            <p:ph idx="1"/>
          </p:nvPr>
        </p:nvSpPr>
        <p:spPr/>
        <p:txBody>
          <a:bodyPr>
            <a:normAutofit fontScale="77500" lnSpcReduction="20000"/>
          </a:bodyPr>
          <a:lstStyle/>
          <a:p>
            <a:pPr marL="347663" indent="-347663" algn="just">
              <a:buAutoNum type="arabicPeriod"/>
            </a:pPr>
            <a:r>
              <a:rPr lang="id-ID" dirty="0" smtClean="0"/>
              <a:t>Pelaksanaan revitalisasi memerlukan adanya keterlibatan masyarakat yang bukan hanya sekedar ikut serta untuk mendukung aspek formalitas perlunya partisipasi masyarakat; </a:t>
            </a:r>
          </a:p>
          <a:p>
            <a:pPr marL="347663" indent="-347663" algn="just">
              <a:buAutoNum type="arabicPeriod"/>
            </a:pPr>
            <a:r>
              <a:rPr lang="id-ID" dirty="0" smtClean="0"/>
              <a:t>Keterlibatan masyarakat ini terkait erat karena revitalisasi berarti adanya kegiatan baru dalam suatu kawasan, sehingga keterlibatan tersebut didukung oleh pemahaman yang mendalam tentang revitalisasi dan konservasi; </a:t>
            </a:r>
          </a:p>
          <a:p>
            <a:pPr marL="347663" indent="-347663" algn="just">
              <a:buAutoNum type="arabicPeriod"/>
            </a:pPr>
            <a:r>
              <a:rPr lang="id-ID" dirty="0" smtClean="0"/>
              <a:t>Sosialisasi tentang pentingnya revitalisasi perlu diupayakan untuk mengubah dan menumbuhkan kemauan publik dan swasta untuk melakukan investasi pada pelestarian pusaka alam dan budaya dengan tujuan menjadikan kawasan yang terpelihara dan bahkan berkembang sepanjang masa.</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Contoh</a:t>
            </a:r>
            <a:r>
              <a:rPr lang="en-US" dirty="0" smtClean="0"/>
              <a:t> </a:t>
            </a:r>
            <a:r>
              <a:rPr lang="en-US" dirty="0" err="1" smtClean="0"/>
              <a:t>kegitan</a:t>
            </a:r>
            <a:r>
              <a:rPr lang="en-US" dirty="0" smtClean="0"/>
              <a:t> </a:t>
            </a:r>
            <a:r>
              <a:rPr lang="en-US" dirty="0" err="1" smtClean="0"/>
              <a:t>revitalisasi</a:t>
            </a:r>
            <a:endParaRPr lang="en-US" dirty="0"/>
          </a:p>
        </p:txBody>
      </p:sp>
      <p:sp>
        <p:nvSpPr>
          <p:cNvPr id="3" name="Content Placeholder 2"/>
          <p:cNvSpPr>
            <a:spLocks noGrp="1"/>
          </p:cNvSpPr>
          <p:nvPr>
            <p:ph idx="1"/>
          </p:nvPr>
        </p:nvSpPr>
        <p:spPr>
          <a:xfrm>
            <a:off x="457200" y="1600201"/>
            <a:ext cx="8229600" cy="4800600"/>
          </a:xfrm>
        </p:spPr>
        <p:txBody>
          <a:bodyPr>
            <a:normAutofit fontScale="62500" lnSpcReduction="20000"/>
          </a:bodyPr>
          <a:lstStyle/>
          <a:p>
            <a:pPr marL="119063" indent="0" algn="just">
              <a:buNone/>
            </a:pPr>
            <a:r>
              <a:rPr lang="id-ID" dirty="0" smtClean="0"/>
              <a:t>Sebagai contoh, </a:t>
            </a:r>
            <a:r>
              <a:rPr lang="id-ID" i="1" dirty="0" smtClean="0"/>
              <a:t>Historic</a:t>
            </a:r>
            <a:r>
              <a:rPr lang="id-ID" dirty="0" smtClean="0"/>
              <a:t> Massachusetts USA, yang bermitra dengan</a:t>
            </a:r>
            <a:r>
              <a:rPr lang="en-US" dirty="0" smtClean="0"/>
              <a:t> </a:t>
            </a:r>
            <a:r>
              <a:rPr lang="id-ID" dirty="0" smtClean="0"/>
              <a:t>penduduk lokal dan berbagai organisasi untuk revitalisasi, menyeleksi sumber daya budaya untuk revitalisasi dan menetapkan tiga buah kriteria dasar: a. sumber daya tersebut harus menunjukkan hubungan yang penting antara pelestarian dan kebangaan masyarakat setempat; b. sumber daya tersebut harus potensial menjadi katalisator usaha revitalisasi dan pembangunan; dan c. sumber daya tersebut harus memiliki dukungan masyarakat dan politik.</a:t>
            </a:r>
            <a:endParaRPr lang="en-US" dirty="0" smtClean="0"/>
          </a:p>
          <a:p>
            <a:pPr marL="119063" indent="0" algn="just">
              <a:buNone/>
            </a:pPr>
            <a:endParaRPr lang="id-ID" dirty="0" smtClean="0"/>
          </a:p>
          <a:p>
            <a:pPr marL="119063" indent="0" algn="just">
              <a:buNone/>
            </a:pPr>
            <a:r>
              <a:rPr lang="id-ID" dirty="0" smtClean="0"/>
              <a:t>Pada hal kalau ditelusuri, kawasan lama biasanya mempunyai banyak</a:t>
            </a:r>
            <a:r>
              <a:rPr lang="en-US" dirty="0" smtClean="0"/>
              <a:t> </a:t>
            </a:r>
            <a:r>
              <a:rPr lang="id-ID" dirty="0" smtClean="0"/>
              <a:t>potensi antara lain (Widayati 2000:92): </a:t>
            </a:r>
          </a:p>
          <a:p>
            <a:pPr marL="457200" indent="-338138" algn="just">
              <a:buAutoNum type="arabicPeriod"/>
            </a:pPr>
            <a:r>
              <a:rPr lang="id-ID" dirty="0" smtClean="0"/>
              <a:t>Kehidupan masyarakatnya masih tradisionil baik dari segi spiritualnya maupun kulturalnya; </a:t>
            </a:r>
          </a:p>
          <a:p>
            <a:pPr marL="457200" indent="-338138" algn="just">
              <a:buAutoNum type="arabicPeriod"/>
            </a:pPr>
            <a:r>
              <a:rPr lang="id-ID" dirty="0" smtClean="0"/>
              <a:t>Masyarakat setempat biasanya mempunyai mata pencaharian berupa kerajinan tangan sesuai dengan daerahnya masing-masing; </a:t>
            </a:r>
          </a:p>
          <a:p>
            <a:pPr marL="457200" indent="-338138" algn="just">
              <a:buAutoNum type="arabicPeriod"/>
            </a:pPr>
            <a:r>
              <a:rPr lang="id-ID" dirty="0" smtClean="0"/>
              <a:t>Mempunyai kesenian rakyat; </a:t>
            </a:r>
          </a:p>
          <a:p>
            <a:pPr marL="457200" indent="-338138" algn="just">
              <a:buAutoNum type="arabicPeriod"/>
            </a:pPr>
            <a:r>
              <a:rPr lang="id-ID" dirty="0" smtClean="0"/>
              <a:t>Mempunyai lahan atau bangunan yang spesifik yang dapat dijadikan objek wisata; dan </a:t>
            </a:r>
          </a:p>
          <a:p>
            <a:pPr marL="457200" indent="-338138" algn="just">
              <a:buAutoNum type="arabicPeriod"/>
            </a:pPr>
            <a:r>
              <a:rPr lang="id-ID" dirty="0" smtClean="0"/>
              <a:t>Mempunyai situs peninggalan masa lalu yang berkaitan dengan sejarah</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b="1" dirty="0" smtClean="0"/>
              <a:t>Keuntungan Pemaduan Kegiatan Pelestarian dan Revitalisasi</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AutoNum type="arabicPeriod"/>
            </a:pPr>
            <a:r>
              <a:rPr lang="en-US" dirty="0" err="1" smtClean="0"/>
              <a:t>Keuntungan</a:t>
            </a:r>
            <a:r>
              <a:rPr lang="en-US" dirty="0" smtClean="0"/>
              <a:t> </a:t>
            </a:r>
            <a:r>
              <a:rPr lang="en-US" dirty="0" err="1" smtClean="0"/>
              <a:t>budaya</a:t>
            </a:r>
            <a:r>
              <a:rPr lang="en-US" dirty="0" smtClean="0"/>
              <a:t>, </a:t>
            </a:r>
            <a:r>
              <a:rPr lang="en-US" dirty="0" err="1" smtClean="0"/>
              <a:t>diperoleh</a:t>
            </a:r>
            <a:r>
              <a:rPr lang="en-US" dirty="0" smtClean="0"/>
              <a:t> </a:t>
            </a:r>
            <a:r>
              <a:rPr lang="en-US" dirty="0" err="1" smtClean="0"/>
              <a:t>karena</a:t>
            </a:r>
            <a:r>
              <a:rPr lang="en-US" dirty="0" smtClean="0"/>
              <a:t> </a:t>
            </a:r>
            <a:r>
              <a:rPr lang="en-US" dirty="0" err="1" smtClean="0"/>
              <a:t>semakin</a:t>
            </a:r>
            <a:r>
              <a:rPr lang="en-US" dirty="0" smtClean="0"/>
              <a:t> </a:t>
            </a:r>
            <a:r>
              <a:rPr lang="en-US" dirty="0" err="1" smtClean="0"/>
              <a:t>memperkaya</a:t>
            </a:r>
            <a:r>
              <a:rPr lang="en-US" dirty="0" smtClean="0"/>
              <a:t> </a:t>
            </a:r>
            <a:r>
              <a:rPr lang="en-US" dirty="0" err="1" smtClean="0"/>
              <a:t>sumber</a:t>
            </a:r>
            <a:r>
              <a:rPr lang="en-US" dirty="0" smtClean="0"/>
              <a:t> </a:t>
            </a:r>
            <a:r>
              <a:rPr lang="en-US" dirty="0" err="1" smtClean="0"/>
              <a:t>sejarah</a:t>
            </a:r>
            <a:r>
              <a:rPr lang="en-US" dirty="0" smtClean="0"/>
              <a:t>, </a:t>
            </a:r>
            <a:r>
              <a:rPr lang="en-US" dirty="0" err="1" smtClean="0"/>
              <a:t>sehingga</a:t>
            </a:r>
            <a:r>
              <a:rPr lang="en-US" dirty="0" smtClean="0"/>
              <a:t> </a:t>
            </a:r>
            <a:r>
              <a:rPr lang="en-US" dirty="0" err="1" smtClean="0"/>
              <a:t>akan</a:t>
            </a:r>
            <a:r>
              <a:rPr lang="en-US" dirty="0" smtClean="0"/>
              <a:t> </a:t>
            </a:r>
            <a:r>
              <a:rPr lang="en-US" dirty="0" err="1" smtClean="0"/>
              <a:t>menambah</a:t>
            </a:r>
            <a:r>
              <a:rPr lang="en-US" dirty="0" smtClean="0"/>
              <a:t> rasa </a:t>
            </a:r>
            <a:r>
              <a:rPr lang="en-US" dirty="0" err="1" smtClean="0"/>
              <a:t>kedekatan</a:t>
            </a:r>
            <a:r>
              <a:rPr lang="en-US" dirty="0" smtClean="0"/>
              <a:t> (</a:t>
            </a:r>
            <a:r>
              <a:rPr lang="en-US" i="1" dirty="0" smtClean="0"/>
              <a:t>sense of attachment</a:t>
            </a:r>
            <a:r>
              <a:rPr lang="en-US" dirty="0" smtClean="0"/>
              <a:t>) </a:t>
            </a:r>
            <a:r>
              <a:rPr lang="en-US" dirty="0" err="1" smtClean="0"/>
              <a:t>pada</a:t>
            </a:r>
            <a:r>
              <a:rPr lang="en-US" dirty="0" smtClean="0"/>
              <a:t> </a:t>
            </a:r>
            <a:r>
              <a:rPr lang="en-US" dirty="0" err="1" smtClean="0"/>
              <a:t>sejarah</a:t>
            </a:r>
            <a:r>
              <a:rPr lang="en-US" dirty="0" smtClean="0"/>
              <a:t> </a:t>
            </a:r>
            <a:r>
              <a:rPr lang="en-US" dirty="0" err="1" smtClean="0"/>
              <a:t>atau</a:t>
            </a:r>
            <a:r>
              <a:rPr lang="en-US" dirty="0" smtClean="0"/>
              <a:t> </a:t>
            </a:r>
            <a:r>
              <a:rPr lang="en-US" dirty="0" err="1" smtClean="0"/>
              <a:t>kejadian</a:t>
            </a:r>
            <a:r>
              <a:rPr lang="en-US" dirty="0" smtClean="0"/>
              <a:t> </a:t>
            </a:r>
            <a:r>
              <a:rPr lang="en-US" dirty="0" err="1" smtClean="0"/>
              <a:t>penting</a:t>
            </a:r>
            <a:r>
              <a:rPr lang="en-US" dirty="0" smtClean="0"/>
              <a:t> </a:t>
            </a:r>
            <a:r>
              <a:rPr lang="en-US" dirty="0" err="1" smtClean="0"/>
              <a:t>di</a:t>
            </a:r>
            <a:r>
              <a:rPr lang="en-US" dirty="0" smtClean="0"/>
              <a:t> </a:t>
            </a:r>
            <a:r>
              <a:rPr lang="en-US" dirty="0" err="1" smtClean="0"/>
              <a:t>masa</a:t>
            </a:r>
            <a:r>
              <a:rPr lang="en-US" dirty="0" smtClean="0"/>
              <a:t> </a:t>
            </a:r>
            <a:r>
              <a:rPr lang="en-US" dirty="0" err="1" smtClean="0"/>
              <a:t>lalu</a:t>
            </a:r>
            <a:r>
              <a:rPr lang="en-US" dirty="0" smtClean="0"/>
              <a:t>.</a:t>
            </a:r>
          </a:p>
          <a:p>
            <a:pPr marL="514350" indent="-514350">
              <a:buAutoNum type="arabicPeriod"/>
            </a:pPr>
            <a:r>
              <a:rPr lang="en-US" dirty="0" err="1" smtClean="0"/>
              <a:t>Keuntungan</a:t>
            </a:r>
            <a:r>
              <a:rPr lang="en-US" dirty="0" smtClean="0"/>
              <a:t> </a:t>
            </a:r>
            <a:r>
              <a:rPr lang="en-US" dirty="0" err="1" smtClean="0"/>
              <a:t>ekonomi</a:t>
            </a:r>
            <a:r>
              <a:rPr lang="en-US" dirty="0" smtClean="0"/>
              <a:t>, </a:t>
            </a:r>
            <a:r>
              <a:rPr lang="en-US" dirty="0" err="1" smtClean="0"/>
              <a:t>yaitu</a:t>
            </a:r>
            <a:r>
              <a:rPr lang="en-US" dirty="0" smtClean="0"/>
              <a:t> </a:t>
            </a:r>
            <a:r>
              <a:rPr lang="en-US" dirty="0" err="1" smtClean="0"/>
              <a:t>dapat</a:t>
            </a:r>
            <a:r>
              <a:rPr lang="en-US" dirty="0" smtClean="0"/>
              <a:t> </a:t>
            </a:r>
            <a:r>
              <a:rPr lang="en-US" dirty="0" err="1" smtClean="0"/>
              <a:t>meningkatkan</a:t>
            </a:r>
            <a:r>
              <a:rPr lang="en-US" dirty="0" smtClean="0"/>
              <a:t> </a:t>
            </a:r>
            <a:r>
              <a:rPr lang="en-US" dirty="0" err="1" smtClean="0"/>
              <a:t>taraf</a:t>
            </a:r>
            <a:r>
              <a:rPr lang="en-US" dirty="0" smtClean="0"/>
              <a:t> </a:t>
            </a:r>
            <a:r>
              <a:rPr lang="en-US" dirty="0" err="1" smtClean="0"/>
              <a:t>hidup</a:t>
            </a:r>
            <a:r>
              <a:rPr lang="en-US" dirty="0" smtClean="0"/>
              <a:t>, </a:t>
            </a:r>
            <a:r>
              <a:rPr lang="en-US" dirty="0" err="1" smtClean="0"/>
              <a:t>mengurangi</a:t>
            </a:r>
            <a:r>
              <a:rPr lang="en-US" dirty="0" smtClean="0"/>
              <a:t> </a:t>
            </a:r>
            <a:r>
              <a:rPr lang="en-US" dirty="0" err="1" smtClean="0"/>
              <a:t>pengangguran</a:t>
            </a:r>
            <a:r>
              <a:rPr lang="en-US" dirty="0" smtClean="0"/>
              <a:t> </a:t>
            </a:r>
            <a:r>
              <a:rPr lang="en-US" dirty="0" err="1" smtClean="0"/>
              <a:t>lokal</a:t>
            </a:r>
            <a:r>
              <a:rPr lang="en-US" dirty="0" smtClean="0"/>
              <a:t>, </a:t>
            </a:r>
            <a:r>
              <a:rPr lang="en-US" dirty="0" err="1" smtClean="0"/>
              <a:t>omset</a:t>
            </a:r>
            <a:r>
              <a:rPr lang="en-US" dirty="0" smtClean="0"/>
              <a:t> </a:t>
            </a:r>
            <a:r>
              <a:rPr lang="en-US" dirty="0" err="1" smtClean="0"/>
              <a:t>penjualan</a:t>
            </a:r>
            <a:r>
              <a:rPr lang="en-US" dirty="0" smtClean="0"/>
              <a:t>, </a:t>
            </a:r>
            <a:r>
              <a:rPr lang="en-US" dirty="0" err="1" smtClean="0"/>
              <a:t>naiknya</a:t>
            </a:r>
            <a:r>
              <a:rPr lang="en-US" dirty="0" smtClean="0"/>
              <a:t> </a:t>
            </a:r>
            <a:r>
              <a:rPr lang="en-US" dirty="0" err="1" smtClean="0"/>
              <a:t>harga</a:t>
            </a:r>
            <a:r>
              <a:rPr lang="en-US" dirty="0" smtClean="0"/>
              <a:t> </a:t>
            </a:r>
            <a:r>
              <a:rPr lang="en-US" dirty="0" err="1" smtClean="0"/>
              <a:t>sewa</a:t>
            </a:r>
            <a:r>
              <a:rPr lang="en-US" dirty="0" smtClean="0"/>
              <a:t>, </a:t>
            </a:r>
            <a:r>
              <a:rPr lang="en-US" dirty="0" err="1" smtClean="0"/>
              <a:t>pajak</a:t>
            </a:r>
            <a:r>
              <a:rPr lang="en-US" dirty="0" smtClean="0"/>
              <a:t> </a:t>
            </a:r>
            <a:r>
              <a:rPr lang="en-US" dirty="0" err="1" smtClean="0"/>
              <a:t>pendapatan</a:t>
            </a:r>
            <a:r>
              <a:rPr lang="en-US" dirty="0" smtClean="0"/>
              <a:t> </a:t>
            </a:r>
            <a:r>
              <a:rPr lang="en-US" dirty="0" err="1" smtClean="0"/>
              <a:t>oleh</a:t>
            </a:r>
            <a:r>
              <a:rPr lang="en-US" dirty="0" smtClean="0"/>
              <a:t> </a:t>
            </a:r>
            <a:r>
              <a:rPr lang="en-US" dirty="0" err="1" smtClean="0"/>
              <a:t>pemerintah</a:t>
            </a:r>
            <a:r>
              <a:rPr lang="en-US" dirty="0" smtClean="0"/>
              <a:t> </a:t>
            </a:r>
            <a:r>
              <a:rPr lang="en-US" dirty="0" err="1" smtClean="0"/>
              <a:t>daerah</a:t>
            </a:r>
            <a:r>
              <a:rPr lang="en-US" dirty="0" smtClean="0"/>
              <a:t>. </a:t>
            </a:r>
          </a:p>
          <a:p>
            <a:pPr>
              <a:buNone/>
            </a:pPr>
            <a:r>
              <a:rPr lang="en-US" dirty="0" smtClean="0"/>
              <a:t>3. </a:t>
            </a:r>
            <a:r>
              <a:rPr lang="en-US" dirty="0" err="1" smtClean="0"/>
              <a:t>Keuntungan</a:t>
            </a:r>
            <a:r>
              <a:rPr lang="en-US" dirty="0" smtClean="0"/>
              <a:t> </a:t>
            </a:r>
            <a:r>
              <a:rPr lang="en-US" dirty="0" err="1" smtClean="0"/>
              <a:t>sosial</a:t>
            </a:r>
            <a:r>
              <a:rPr lang="en-US" dirty="0" smtClean="0"/>
              <a:t>, </a:t>
            </a:r>
            <a:r>
              <a:rPr lang="en-US" dirty="0" err="1" smtClean="0"/>
              <a:t>timbul</a:t>
            </a:r>
            <a:r>
              <a:rPr lang="en-US" dirty="0" smtClean="0"/>
              <a:t> </a:t>
            </a:r>
            <a:r>
              <a:rPr lang="en-US" dirty="0" err="1" smtClean="0"/>
              <a:t>karena</a:t>
            </a:r>
            <a:r>
              <a:rPr lang="en-US" dirty="0" smtClean="0"/>
              <a:t> </a:t>
            </a:r>
            <a:r>
              <a:rPr lang="en-US" dirty="0" err="1" smtClean="0"/>
              <a:t>meningkatnya</a:t>
            </a:r>
            <a:r>
              <a:rPr lang="en-US" dirty="0" smtClean="0"/>
              <a:t> </a:t>
            </a:r>
            <a:r>
              <a:rPr lang="en-US" dirty="0" err="1" smtClean="0"/>
              <a:t>nilai</a:t>
            </a:r>
            <a:r>
              <a:rPr lang="en-US" dirty="0" smtClean="0"/>
              <a:t> </a:t>
            </a:r>
            <a:r>
              <a:rPr lang="en-US" dirty="0" err="1" smtClean="0"/>
              <a:t>ekonomi</a:t>
            </a:r>
            <a:r>
              <a:rPr lang="en-US" dirty="0" smtClean="0"/>
              <a:t> </a:t>
            </a:r>
            <a:r>
              <a:rPr lang="en-US" dirty="0" err="1" smtClean="0"/>
              <a:t>dan</a:t>
            </a:r>
            <a:r>
              <a:rPr lang="en-US" dirty="0" smtClean="0"/>
              <a:t> </a:t>
            </a:r>
            <a:r>
              <a:rPr lang="en-US" dirty="0" err="1" smtClean="0"/>
              <a:t>menumbuhkan</a:t>
            </a:r>
            <a:r>
              <a:rPr lang="en-US" dirty="0" smtClean="0"/>
              <a:t> rasa </a:t>
            </a:r>
            <a:r>
              <a:rPr lang="en-US" dirty="0" err="1" smtClean="0"/>
              <a:t>percaya</a:t>
            </a:r>
            <a:r>
              <a:rPr lang="en-US" dirty="0" smtClean="0"/>
              <a:t> </a:t>
            </a:r>
            <a:r>
              <a:rPr lang="en-US" dirty="0" err="1" smtClean="0"/>
              <a:t>diri</a:t>
            </a:r>
            <a:r>
              <a:rPr lang="en-US" dirty="0" smtClean="0"/>
              <a:t> </a:t>
            </a:r>
            <a:r>
              <a:rPr lang="en-US" dirty="0" err="1" smtClean="0"/>
              <a:t>pada</a:t>
            </a:r>
            <a:r>
              <a:rPr lang="en-US" dirty="0" smtClean="0"/>
              <a:t> </a:t>
            </a:r>
            <a:r>
              <a:rPr lang="en-US" dirty="0" err="1" smtClean="0"/>
              <a:t>masyarakat</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286000"/>
            <a:ext cx="8229600" cy="1143000"/>
          </a:xfrm>
        </p:spPr>
        <p:txBody>
          <a:bodyPr>
            <a:noAutofit/>
          </a:bodyPr>
          <a:lstStyle/>
          <a:p>
            <a:pPr algn="ctr"/>
            <a:r>
              <a:rPr lang="en-US" sz="7200" dirty="0">
                <a:solidFill>
                  <a:schemeClr val="tx1"/>
                </a:solidFill>
              </a:rPr>
              <a:t>SEKIAN </a:t>
            </a:r>
          </a:p>
        </p:txBody>
      </p:sp>
      <p:grpSp>
        <p:nvGrpSpPr>
          <p:cNvPr id="2" name="Group 9"/>
          <p:cNvGrpSpPr>
            <a:grpSpLocks/>
          </p:cNvGrpSpPr>
          <p:nvPr/>
        </p:nvGrpSpPr>
        <p:grpSpPr bwMode="auto">
          <a:xfrm>
            <a:off x="3429000" y="3733800"/>
            <a:ext cx="2133600" cy="914400"/>
            <a:chOff x="2016" y="2208"/>
            <a:chExt cx="1344" cy="576"/>
          </a:xfrm>
        </p:grpSpPr>
        <p:sp>
          <p:nvSpPr>
            <p:cNvPr id="16390" name="Freeform 6"/>
            <p:cNvSpPr>
              <a:spLocks/>
            </p:cNvSpPr>
            <p:nvPr/>
          </p:nvSpPr>
          <p:spPr bwMode="auto">
            <a:xfrm>
              <a:off x="2016" y="2208"/>
              <a:ext cx="1200" cy="576"/>
            </a:xfrm>
            <a:custGeom>
              <a:avLst/>
              <a:gdLst/>
              <a:ahLst/>
              <a:cxnLst>
                <a:cxn ang="0">
                  <a:pos x="0" y="576"/>
                </a:cxn>
                <a:cxn ang="0">
                  <a:pos x="192" y="336"/>
                </a:cxn>
                <a:cxn ang="0">
                  <a:pos x="432" y="144"/>
                </a:cxn>
                <a:cxn ang="0">
                  <a:pos x="816" y="48"/>
                </a:cxn>
                <a:cxn ang="0">
                  <a:pos x="1200" y="0"/>
                </a:cxn>
              </a:cxnLst>
              <a:rect l="0" t="0" r="r" b="b"/>
              <a:pathLst>
                <a:path w="1200" h="576">
                  <a:moveTo>
                    <a:pt x="0" y="576"/>
                  </a:moveTo>
                  <a:cubicBezTo>
                    <a:pt x="60" y="492"/>
                    <a:pt x="120" y="408"/>
                    <a:pt x="192" y="336"/>
                  </a:cubicBezTo>
                  <a:cubicBezTo>
                    <a:pt x="264" y="264"/>
                    <a:pt x="328" y="192"/>
                    <a:pt x="432" y="144"/>
                  </a:cubicBezTo>
                  <a:cubicBezTo>
                    <a:pt x="536" y="96"/>
                    <a:pt x="688" y="72"/>
                    <a:pt x="816" y="48"/>
                  </a:cubicBezTo>
                  <a:cubicBezTo>
                    <a:pt x="944" y="24"/>
                    <a:pt x="1136" y="8"/>
                    <a:pt x="1200" y="0"/>
                  </a:cubicBezTo>
                </a:path>
              </a:pathLst>
            </a:custGeom>
            <a:noFill/>
            <a:ln w="57150" cmpd="sng">
              <a:solidFill>
                <a:schemeClr val="bg1"/>
              </a:solidFill>
              <a:round/>
              <a:headEnd/>
              <a:tailEnd/>
            </a:ln>
            <a:effectLst/>
          </p:spPr>
          <p:txBody>
            <a:bodyPr/>
            <a:lstStyle/>
            <a:p>
              <a:endParaRPr lang="en-US"/>
            </a:p>
          </p:txBody>
        </p:sp>
        <p:sp>
          <p:nvSpPr>
            <p:cNvPr id="16392" name="Freeform 8"/>
            <p:cNvSpPr>
              <a:spLocks/>
            </p:cNvSpPr>
            <p:nvPr/>
          </p:nvSpPr>
          <p:spPr bwMode="auto">
            <a:xfrm>
              <a:off x="3264" y="2208"/>
              <a:ext cx="96" cy="1"/>
            </a:xfrm>
            <a:custGeom>
              <a:avLst/>
              <a:gdLst/>
              <a:ahLst/>
              <a:cxnLst>
                <a:cxn ang="0">
                  <a:pos x="0" y="0"/>
                </a:cxn>
                <a:cxn ang="0">
                  <a:pos x="96" y="0"/>
                </a:cxn>
              </a:cxnLst>
              <a:rect l="0" t="0" r="r" b="b"/>
              <a:pathLst>
                <a:path w="96" h="1">
                  <a:moveTo>
                    <a:pt x="0" y="0"/>
                  </a:moveTo>
                  <a:cubicBezTo>
                    <a:pt x="0" y="0"/>
                    <a:pt x="48" y="0"/>
                    <a:pt x="96" y="0"/>
                  </a:cubicBezTo>
                </a:path>
              </a:pathLst>
            </a:custGeom>
            <a:noFill/>
            <a:ln w="57150" cmpd="sng">
              <a:solidFill>
                <a:schemeClr val="bg1"/>
              </a:solidFill>
              <a:round/>
              <a:headEnd/>
              <a:tailEnd/>
            </a:ln>
            <a:effectLst/>
          </p:spPr>
          <p:txBody>
            <a:bodyPr/>
            <a:lstStyle/>
            <a:p>
              <a:endParaRPr lang="en-US"/>
            </a:p>
          </p:txBody>
        </p: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1182</TotalTime>
  <Words>543</Words>
  <Application>Microsoft Office PowerPoint</Application>
  <PresentationFormat>On-screen Show (4:3)</PresentationFormat>
  <Paragraphs>43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Module</vt:lpstr>
      <vt:lpstr>    </vt:lpstr>
      <vt:lpstr>PENGANTAR</vt:lpstr>
      <vt:lpstr>KETERLIBATAN MASYARAKAT DALAM REVITALISAI</vt:lpstr>
      <vt:lpstr>Slide 4</vt:lpstr>
      <vt:lpstr>Slide 5</vt:lpstr>
      <vt:lpstr>Untuk itu perlu diperhatikan ada beberapa hal di antaranya bahwa: </vt:lpstr>
      <vt:lpstr>Contoh kegitan revitalisasi</vt:lpstr>
      <vt:lpstr>Keuntungan Pemaduan Kegiatan Pelestarian dan Revitalisasi</vt:lpstr>
      <vt:lpstr>SEKIAN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34</cp:revision>
  <dcterms:created xsi:type="dcterms:W3CDTF">2012-03-13T02:02:52Z</dcterms:created>
  <dcterms:modified xsi:type="dcterms:W3CDTF">2012-03-27T05:28:13Z</dcterms:modified>
</cp:coreProperties>
</file>