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1"/>
  </p:notesMasterIdLst>
  <p:sldIdLst>
    <p:sldId id="27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2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1A96C-1422-4E2F-A680-50BCAA56FD55}" type="datetimeFigureOut">
              <a:rPr lang="en-US" smtClean="0"/>
              <a:pPr/>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3ACB6-0919-4E34-9E9A-6FCA90F90A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02DC607D-1E0A-43A4-89D6-74D274F35D8F}"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5DD821-EBC4-47C2-8779-C615B7FA2AFF}" type="datetimeFigureOut">
              <a:rPr lang="en-US" smtClean="0"/>
              <a:pPr/>
              <a:t>3/27/2012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DD821-EBC4-47C2-8779-C615B7FA2AFF}" type="datetimeFigureOut">
              <a:rPr lang="en-US" smtClean="0"/>
              <a:pPr/>
              <a:t>3/27/2012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D821-EBC4-47C2-8779-C615B7FA2AFF}" type="datetimeFigureOut">
              <a:rPr lang="en-US" smtClean="0"/>
              <a:pPr/>
              <a:t>3/27/2012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25DD821-EBC4-47C2-8779-C615B7FA2AFF}" type="datetimeFigureOut">
              <a:rPr lang="en-US" smtClean="0"/>
              <a:pPr/>
              <a:t>3/27/2012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C1F7A3B-4E61-407E-A438-9EA7A02D55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5DD821-EBC4-47C2-8779-C615B7FA2AFF}" type="datetimeFigureOut">
              <a:rPr lang="en-US" smtClean="0"/>
              <a:pPr/>
              <a:t>3/27/2012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C1F7A3B-4E61-407E-A438-9EA7A02D55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D:\Kumuh%202009\ujung%20batu.av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Title 1"/>
          <p:cNvSpPr txBox="1">
            <a:spLocks/>
          </p:cNvSpPr>
          <p:nvPr/>
        </p:nvSpPr>
        <p:spPr>
          <a:xfrm>
            <a:off x="533400" y="4343400"/>
            <a:ext cx="8229600" cy="1371600"/>
          </a:xfrm>
          <a:prstGeom prst="rect">
            <a:avLst/>
          </a:prstGeom>
          <a:solidFill>
            <a:schemeClr val="bg1"/>
          </a:solidFill>
        </p:spPr>
        <p:txBody>
          <a:bodyPr vert="horz" lIns="91440" tIns="45720" rIns="91440" bIns="45720" rtlCol="0" anchor="ctr">
            <a:normAutofit fontScale="97500"/>
          </a:bodyPr>
          <a:lstStyle/>
          <a:p>
            <a:pPr algn="ctr"/>
            <a:endParaRPr lang="en-US" sz="2000" b="1" dirty="0" smtClean="0">
              <a:ea typeface="Times New Roman"/>
            </a:endParaRPr>
          </a:p>
          <a:p>
            <a:pPr algn="ctr"/>
            <a:r>
              <a:rPr lang="en-US" sz="2000" b="1" dirty="0" smtClean="0">
                <a:ea typeface="Times New Roman"/>
              </a:rPr>
              <a:t>KULIAH -14</a:t>
            </a:r>
          </a:p>
          <a:p>
            <a:pPr algn="ctr"/>
            <a:r>
              <a:rPr lang="id-ID" sz="2500" b="1" dirty="0" smtClean="0">
                <a:ea typeface="Times New Roman"/>
              </a:rPr>
              <a:t>REVITALISASI </a:t>
            </a:r>
            <a:r>
              <a:rPr lang="en-US" sz="2500" b="1" dirty="0" smtClean="0">
                <a:ea typeface="Times New Roman"/>
              </a:rPr>
              <a:t>DAN  PROGRAM PERBAIKAN </a:t>
            </a:r>
            <a:r>
              <a:rPr lang="en-US" sz="2500" b="1" dirty="0" smtClean="0">
                <a:ea typeface="Times New Roman"/>
              </a:rPr>
              <a:t> KAMPUNG</a:t>
            </a:r>
          </a:p>
          <a:p>
            <a:pPr algn="ctr"/>
            <a:r>
              <a:rPr lang="en-US" sz="2000" b="1" dirty="0" smtClean="0">
                <a:ea typeface="Times New Roman"/>
              </a:rPr>
              <a:t>KASUS</a:t>
            </a:r>
            <a:r>
              <a:rPr lang="en-US" sz="2000" b="1" dirty="0" smtClean="0">
                <a:ea typeface="Times New Roman"/>
              </a:rPr>
              <a:t> :  PERBAIKAN KAMPUNG DI KOTA JEPARA</a:t>
            </a:r>
            <a:endParaRPr lang="id-ID" sz="2000" b="1" dirty="0" smtClean="0">
              <a:ea typeface="Times New Roman"/>
            </a:endParaRPr>
          </a:p>
          <a:p>
            <a:pPr algn="ctr"/>
            <a:endParaRPr lang="en-US" sz="2000" b="1" dirty="0" smtClean="0">
              <a:ea typeface="Times New Roman"/>
            </a:endParaRPr>
          </a:p>
          <a:p>
            <a:pPr algn="ctr"/>
            <a:endParaRPr lang="en-US" sz="2000" b="1" dirty="0" smtClean="0">
              <a:ea typeface="Times New Roman"/>
            </a:endParaRPr>
          </a:p>
        </p:txBody>
      </p:sp>
      <p:pic>
        <p:nvPicPr>
          <p:cNvPr id="10" name="Picture 2" descr="kop-soal2"/>
          <p:cNvPicPr>
            <a:picLocks noChangeAspect="1" noChangeArrowheads="1"/>
          </p:cNvPicPr>
          <p:nvPr/>
        </p:nvPicPr>
        <p:blipFill>
          <a:blip r:embed="rId2"/>
          <a:srcRect b="71071"/>
          <a:stretch>
            <a:fillRect/>
          </a:stretch>
        </p:blipFill>
        <p:spPr bwMode="auto">
          <a:xfrm>
            <a:off x="1143000" y="373352"/>
            <a:ext cx="6934200" cy="998248"/>
          </a:xfrm>
          <a:prstGeom prst="rect">
            <a:avLst/>
          </a:prstGeom>
          <a:noFill/>
          <a:ln w="9525">
            <a:noFill/>
            <a:miter lim="800000"/>
            <a:headEnd/>
            <a:tailEnd/>
          </a:ln>
        </p:spPr>
      </p:pic>
      <p:sp>
        <p:nvSpPr>
          <p:cNvPr id="11" name="TextBox 10"/>
          <p:cNvSpPr txBox="1"/>
          <p:nvPr/>
        </p:nvSpPr>
        <p:spPr>
          <a:xfrm>
            <a:off x="2092124" y="457200"/>
            <a:ext cx="4915383" cy="830997"/>
          </a:xfrm>
          <a:prstGeom prst="rect">
            <a:avLst/>
          </a:prstGeom>
          <a:noFill/>
        </p:spPr>
        <p:txBody>
          <a:bodyPr wrap="square" rtlCol="0">
            <a:spAutoFit/>
          </a:bodyPr>
          <a:lstStyle/>
          <a:p>
            <a:pPr algn="ctr"/>
            <a:r>
              <a:rPr lang="en-US" sz="1600" b="1" dirty="0" smtClean="0">
                <a:solidFill>
                  <a:schemeClr val="bg1"/>
                </a:solidFill>
              </a:rPr>
              <a:t>UNIVERSITAS INDONUSA ESA UNGGUL</a:t>
            </a:r>
          </a:p>
          <a:p>
            <a:pPr algn="ctr"/>
            <a:r>
              <a:rPr lang="en-US" sz="1600" b="1" dirty="0" smtClean="0">
                <a:solidFill>
                  <a:schemeClr val="bg1"/>
                </a:solidFill>
              </a:rPr>
              <a:t>FAKULTAS TEKNIK</a:t>
            </a:r>
          </a:p>
          <a:p>
            <a:pPr algn="ctr"/>
            <a:r>
              <a:rPr lang="en-US" sz="1600" b="1" dirty="0" smtClean="0">
                <a:solidFill>
                  <a:schemeClr val="bg1"/>
                </a:solidFill>
              </a:rPr>
              <a:t>JURUSAN PERENCANAAN WILAYAH DAN KOTA</a:t>
            </a:r>
            <a:endParaRPr lang="en-US" sz="1600" b="1" dirty="0">
              <a:solidFill>
                <a:schemeClr val="bg1"/>
              </a:solidFill>
            </a:endParaRPr>
          </a:p>
        </p:txBody>
      </p:sp>
      <p:sp>
        <p:nvSpPr>
          <p:cNvPr id="12" name="Rectangle 11"/>
          <p:cNvSpPr/>
          <p:nvPr/>
        </p:nvSpPr>
        <p:spPr>
          <a:xfrm>
            <a:off x="-1" y="270083"/>
            <a:ext cx="9144001" cy="1177717"/>
          </a:xfrm>
          <a:prstGeom prst="rect">
            <a:avLst/>
          </a:prstGeom>
          <a:solidFill>
            <a:srgbClr val="002060">
              <a:alpha val="1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460" name="Picture 4"/>
          <p:cNvPicPr>
            <a:picLocks noChangeAspect="1" noChangeArrowheads="1"/>
          </p:cNvPicPr>
          <p:nvPr/>
        </p:nvPicPr>
        <p:blipFill>
          <a:blip r:embed="rId3"/>
          <a:srcRect/>
          <a:stretch>
            <a:fillRect/>
          </a:stretch>
        </p:blipFill>
        <p:spPr bwMode="auto">
          <a:xfrm>
            <a:off x="533401" y="1905000"/>
            <a:ext cx="8153400" cy="221628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6200" y="1371601"/>
            <a:ext cx="4536831" cy="1800225"/>
            <a:chOff x="2350" y="4153"/>
            <a:chExt cx="7740" cy="2835"/>
          </a:xfrm>
        </p:grpSpPr>
        <p:pic>
          <p:nvPicPr>
            <p:cNvPr id="17419" name="Picture 2" descr="SEMPADAN PANTAI 3"/>
            <p:cNvPicPr>
              <a:picLocks noChangeAspect="1" noChangeArrowheads="1"/>
            </p:cNvPicPr>
            <p:nvPr/>
          </p:nvPicPr>
          <p:blipFill>
            <a:blip r:embed="rId2"/>
            <a:srcRect/>
            <a:stretch>
              <a:fillRect/>
            </a:stretch>
          </p:blipFill>
          <p:spPr bwMode="auto">
            <a:xfrm>
              <a:off x="2350" y="4153"/>
              <a:ext cx="3765" cy="2821"/>
            </a:xfrm>
            <a:prstGeom prst="rect">
              <a:avLst/>
            </a:prstGeom>
            <a:noFill/>
            <a:ln w="38100" cmpd="dbl">
              <a:solidFill>
                <a:srgbClr val="000000"/>
              </a:solidFill>
              <a:miter lim="800000"/>
              <a:headEnd/>
              <a:tailEnd/>
            </a:ln>
          </p:spPr>
        </p:pic>
        <p:pic>
          <p:nvPicPr>
            <p:cNvPr id="17420" name="Picture 3" descr="SEMPADAN PANTAI"/>
            <p:cNvPicPr>
              <a:picLocks noChangeAspect="1" noChangeArrowheads="1"/>
            </p:cNvPicPr>
            <p:nvPr/>
          </p:nvPicPr>
          <p:blipFill>
            <a:blip r:embed="rId3"/>
            <a:srcRect/>
            <a:stretch>
              <a:fillRect/>
            </a:stretch>
          </p:blipFill>
          <p:spPr bwMode="auto">
            <a:xfrm>
              <a:off x="6325" y="4167"/>
              <a:ext cx="3765" cy="2821"/>
            </a:xfrm>
            <a:prstGeom prst="rect">
              <a:avLst/>
            </a:prstGeom>
            <a:noFill/>
            <a:ln w="38100" cmpd="dbl">
              <a:solidFill>
                <a:srgbClr val="000000"/>
              </a:solidFill>
              <a:miter lim="800000"/>
              <a:headEnd/>
              <a:tailEnd/>
            </a:ln>
          </p:spPr>
        </p:pic>
      </p:grpSp>
      <p:sp>
        <p:nvSpPr>
          <p:cNvPr id="17411" name="Rectangle 6"/>
          <p:cNvSpPr>
            <a:spLocks noChangeArrowheads="1"/>
          </p:cNvSpPr>
          <p:nvPr/>
        </p:nvSpPr>
        <p:spPr bwMode="auto">
          <a:xfrm>
            <a:off x="521677" y="3284539"/>
            <a:ext cx="3657600" cy="461665"/>
          </a:xfrm>
          <a:prstGeom prst="rect">
            <a:avLst/>
          </a:prstGeom>
          <a:noFill/>
          <a:ln w="9525">
            <a:noFill/>
            <a:miter lim="800000"/>
            <a:headEnd/>
            <a:tailEnd/>
          </a:ln>
        </p:spPr>
        <p:txBody>
          <a:bodyPr>
            <a:spAutoFit/>
          </a:bodyPr>
          <a:lstStyle/>
          <a:p>
            <a:pPr algn="ctr" eaLnBrk="0" hangingPunct="0"/>
            <a:r>
              <a:rPr lang="id-ID" sz="1200">
                <a:latin typeface="Segoe UI" pitchFamily="34" charset="0"/>
              </a:rPr>
              <a:t>Kondisi Jarak Antara Bangunan Terhadap Tepi Pantai</a:t>
            </a:r>
            <a:endParaRPr lang="en-US" sz="1200">
              <a:latin typeface="Segoe UI" pitchFamily="34" charset="0"/>
            </a:endParaRPr>
          </a:p>
        </p:txBody>
      </p:sp>
      <p:sp>
        <p:nvSpPr>
          <p:cNvPr id="8" name="Title 1"/>
          <p:cNvSpPr txBox="1">
            <a:spLocks/>
          </p:cNvSpPr>
          <p:nvPr/>
        </p:nvSpPr>
        <p:spPr>
          <a:xfrm>
            <a:off x="422031" y="152400"/>
            <a:ext cx="6330462" cy="785794"/>
          </a:xfrm>
          <a:prstGeom prst="rect">
            <a:avLst/>
          </a:prstGeom>
        </p:spPr>
        <p:txBody>
          <a:bodyPr anchor="ctr"/>
          <a:lstStyle/>
          <a:p>
            <a:pPr eaLnBrk="0" fontAlgn="auto" hangingPunct="0">
              <a:spcAft>
                <a:spcPts val="0"/>
              </a:spcAft>
              <a:defRPr/>
            </a:pPr>
            <a:r>
              <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Visualisasi </a:t>
            </a:r>
            <a:r>
              <a:rPr lang="id-ID" sz="2800" b="1" cap="all" dirty="0" smtClean="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grpSp>
        <p:nvGrpSpPr>
          <p:cNvPr id="3" name="Group 4"/>
          <p:cNvGrpSpPr>
            <a:grpSpLocks/>
          </p:cNvGrpSpPr>
          <p:nvPr/>
        </p:nvGrpSpPr>
        <p:grpSpPr bwMode="auto">
          <a:xfrm>
            <a:off x="76201" y="3733800"/>
            <a:ext cx="4580792" cy="1798638"/>
            <a:chOff x="2320" y="10018"/>
            <a:chExt cx="7815" cy="2832"/>
          </a:xfrm>
        </p:grpSpPr>
        <p:pic>
          <p:nvPicPr>
            <p:cNvPr id="17417" name="Picture 5" descr="JARAK BANGUNAN 2"/>
            <p:cNvPicPr>
              <a:picLocks noChangeAspect="1" noChangeArrowheads="1"/>
            </p:cNvPicPr>
            <p:nvPr/>
          </p:nvPicPr>
          <p:blipFill>
            <a:blip r:embed="rId4"/>
            <a:srcRect/>
            <a:stretch>
              <a:fillRect/>
            </a:stretch>
          </p:blipFill>
          <p:spPr bwMode="auto">
            <a:xfrm>
              <a:off x="2320" y="10018"/>
              <a:ext cx="3780" cy="2832"/>
            </a:xfrm>
            <a:prstGeom prst="rect">
              <a:avLst/>
            </a:prstGeom>
            <a:noFill/>
            <a:ln w="38100" cmpd="dbl">
              <a:solidFill>
                <a:srgbClr val="000000"/>
              </a:solidFill>
              <a:miter lim="800000"/>
              <a:headEnd/>
              <a:tailEnd/>
            </a:ln>
          </p:spPr>
        </p:pic>
        <p:pic>
          <p:nvPicPr>
            <p:cNvPr id="17418" name="Picture 6" descr="JARAK BANGUNAN"/>
            <p:cNvPicPr>
              <a:picLocks noChangeAspect="1" noChangeArrowheads="1"/>
            </p:cNvPicPr>
            <p:nvPr/>
          </p:nvPicPr>
          <p:blipFill>
            <a:blip r:embed="rId5"/>
            <a:srcRect/>
            <a:stretch>
              <a:fillRect/>
            </a:stretch>
          </p:blipFill>
          <p:spPr bwMode="auto">
            <a:xfrm>
              <a:off x="6355" y="10018"/>
              <a:ext cx="3780" cy="2832"/>
            </a:xfrm>
            <a:prstGeom prst="rect">
              <a:avLst/>
            </a:prstGeom>
            <a:noFill/>
            <a:ln w="38100" cmpd="dbl">
              <a:solidFill>
                <a:srgbClr val="000000"/>
              </a:solidFill>
              <a:miter lim="800000"/>
              <a:headEnd/>
              <a:tailEnd/>
            </a:ln>
          </p:spPr>
        </p:pic>
      </p:grpSp>
      <p:sp>
        <p:nvSpPr>
          <p:cNvPr id="17414" name="Rectangle 11"/>
          <p:cNvSpPr>
            <a:spLocks noChangeArrowheads="1"/>
          </p:cNvSpPr>
          <p:nvPr/>
        </p:nvSpPr>
        <p:spPr bwMode="auto">
          <a:xfrm>
            <a:off x="87923" y="5638801"/>
            <a:ext cx="4572000" cy="276225"/>
          </a:xfrm>
          <a:prstGeom prst="rect">
            <a:avLst/>
          </a:prstGeom>
          <a:noFill/>
          <a:ln w="9525">
            <a:noFill/>
            <a:miter lim="800000"/>
            <a:headEnd/>
            <a:tailEnd/>
          </a:ln>
        </p:spPr>
        <p:txBody>
          <a:bodyPr>
            <a:spAutoFit/>
          </a:bodyPr>
          <a:lstStyle/>
          <a:p>
            <a:pPr algn="ctr" eaLnBrk="0" hangingPunct="0"/>
            <a:r>
              <a:rPr lang="id-ID" sz="1200">
                <a:latin typeface="Segoe UI" pitchFamily="34" charset="0"/>
              </a:rPr>
              <a:t>Kondisi Jarak Antara Bangunan Yang Saling Berdekatan</a:t>
            </a:r>
            <a:endParaRPr lang="en-US" sz="1200">
              <a:latin typeface="Segoe UI" pitchFamily="34" charset="0"/>
            </a:endParaRPr>
          </a:p>
        </p:txBody>
      </p:sp>
      <p:sp>
        <p:nvSpPr>
          <p:cNvPr id="17415" name="Rectangle 7"/>
          <p:cNvSpPr>
            <a:spLocks noChangeArrowheads="1"/>
          </p:cNvSpPr>
          <p:nvPr/>
        </p:nvSpPr>
        <p:spPr bwMode="auto">
          <a:xfrm>
            <a:off x="4648200" y="1583829"/>
            <a:ext cx="4589462" cy="1692771"/>
          </a:xfrm>
          <a:prstGeom prst="rect">
            <a:avLst/>
          </a:prstGeom>
          <a:noFill/>
          <a:ln w="9525">
            <a:noFill/>
            <a:miter lim="800000"/>
            <a:headEnd/>
            <a:tailEnd/>
          </a:ln>
        </p:spPr>
        <p:txBody>
          <a:bodyPr wrap="none" anchor="ctr">
            <a:spAutoFit/>
          </a:bodyPr>
          <a:lstStyle/>
          <a:p>
            <a:pPr algn="just"/>
            <a:r>
              <a:rPr lang="id-ID" sz="1300" dirty="0">
                <a:latin typeface="Segoe UI" pitchFamily="34" charset="0"/>
                <a:ea typeface="Times New Roman" pitchFamily="18" charset="0"/>
                <a:cs typeface="Segoe UI" pitchFamily="34" charset="0"/>
              </a:rPr>
              <a:t>Sempadan sungai yang ditetapkan oleh pemerintah melalui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Keppres No. 32 tahun 1990 tentang Kriteria Penetapan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Kawasan Lindung adalah antara 20 - 25 meter kiri-kanan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untuk pantai di kawasan permukiman berupa sempadan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pantai yang diperkirakan cukup untuk dibangun jalan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inspeksi. Namun pada kenyataannya jarak sempadan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pantai pada umumnya antara 0 – 5 m. </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Lebih</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jelasnya</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dapat</a:t>
            </a:r>
            <a:r>
              <a:rPr lang="en-US" sz="1300" dirty="0">
                <a:latin typeface="Segoe UI" pitchFamily="34" charset="0"/>
                <a:ea typeface="Times New Roman" pitchFamily="18" charset="0"/>
                <a:cs typeface="Segoe UI" pitchFamily="34" charset="0"/>
              </a:rPr>
              <a:t> </a:t>
            </a:r>
            <a:br>
              <a:rPr lang="en-US" sz="1300" dirty="0">
                <a:latin typeface="Segoe UI" pitchFamily="34" charset="0"/>
                <a:ea typeface="Times New Roman" pitchFamily="18" charset="0"/>
                <a:cs typeface="Segoe UI" pitchFamily="34" charset="0"/>
              </a:rPr>
            </a:br>
            <a:r>
              <a:rPr lang="en-US" sz="1300" dirty="0" err="1">
                <a:latin typeface="Segoe UI" pitchFamily="34" charset="0"/>
                <a:ea typeface="Times New Roman" pitchFamily="18" charset="0"/>
                <a:cs typeface="Segoe UI" pitchFamily="34" charset="0"/>
              </a:rPr>
              <a:t>dilihat</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pada</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gambar</a:t>
            </a:r>
            <a:r>
              <a:rPr lang="en-US" sz="1300" dirty="0">
                <a:latin typeface="Segoe UI" pitchFamily="34" charset="0"/>
                <a:ea typeface="Times New Roman" pitchFamily="18" charset="0"/>
                <a:cs typeface="Segoe UI" pitchFamily="34" charset="0"/>
              </a:rPr>
              <a:t> </a:t>
            </a:r>
            <a:r>
              <a:rPr lang="en-US" sz="1300" dirty="0" err="1">
                <a:latin typeface="Segoe UI" pitchFamily="34" charset="0"/>
                <a:ea typeface="Times New Roman" pitchFamily="18" charset="0"/>
                <a:cs typeface="Segoe UI" pitchFamily="34" charset="0"/>
              </a:rPr>
              <a:t>disamping</a:t>
            </a:r>
            <a:r>
              <a:rPr lang="en-US" sz="1300" dirty="0">
                <a:latin typeface="Segoe UI" pitchFamily="34" charset="0"/>
                <a:ea typeface="Times New Roman" pitchFamily="18" charset="0"/>
                <a:cs typeface="Segoe UI" pitchFamily="34" charset="0"/>
              </a:rPr>
              <a:t> :</a:t>
            </a:r>
            <a:endParaRPr lang="id-ID" sz="1300" dirty="0">
              <a:latin typeface="Segoe UI" pitchFamily="34" charset="0"/>
              <a:ea typeface="Times New Roman" pitchFamily="18" charset="0"/>
              <a:cs typeface="Segoe UI" pitchFamily="34" charset="0"/>
            </a:endParaRPr>
          </a:p>
        </p:txBody>
      </p:sp>
      <p:sp>
        <p:nvSpPr>
          <p:cNvPr id="17416" name="Rectangle 8"/>
          <p:cNvSpPr>
            <a:spLocks noChangeArrowheads="1"/>
          </p:cNvSpPr>
          <p:nvPr/>
        </p:nvSpPr>
        <p:spPr bwMode="auto">
          <a:xfrm>
            <a:off x="4648200" y="3970338"/>
            <a:ext cx="4598631" cy="1292662"/>
          </a:xfrm>
          <a:prstGeom prst="rect">
            <a:avLst/>
          </a:prstGeom>
          <a:noFill/>
          <a:ln w="9525">
            <a:noFill/>
            <a:miter lim="800000"/>
            <a:headEnd/>
            <a:tailEnd/>
          </a:ln>
        </p:spPr>
        <p:txBody>
          <a:bodyPr wrap="none" anchor="ctr">
            <a:spAutoFit/>
          </a:bodyPr>
          <a:lstStyle/>
          <a:p>
            <a:pPr algn="just"/>
            <a:r>
              <a:rPr lang="id-ID" sz="1300" dirty="0">
                <a:latin typeface="Segoe UI" pitchFamily="34" charset="0"/>
                <a:ea typeface="Times New Roman" pitchFamily="18" charset="0"/>
                <a:cs typeface="Segoe UI" pitchFamily="34" charset="0"/>
              </a:rPr>
              <a:t>Rata-rata besarnya sempadan bangunan yang ada di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Kelurahan Ujungbatu berkisar antara 0 – 2 m. Kondisi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tersebut menunjukkan bahwa tingkat kerapatan bangunan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sangat tinggi sehingga rentan bila terjadi kebakaran dan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memberikan kesan visual yang kurang baik serta kurangnya </a:t>
            </a:r>
            <a:endParaRPr lang="en-US" sz="1300" dirty="0">
              <a:latin typeface="Segoe UI" pitchFamily="34" charset="0"/>
              <a:ea typeface="Times New Roman" pitchFamily="18" charset="0"/>
              <a:cs typeface="Segoe UI" pitchFamily="34" charset="0"/>
            </a:endParaRPr>
          </a:p>
          <a:p>
            <a:pPr algn="just"/>
            <a:r>
              <a:rPr lang="id-ID" sz="1300" dirty="0">
                <a:latin typeface="Segoe UI" pitchFamily="34" charset="0"/>
                <a:ea typeface="Times New Roman" pitchFamily="18" charset="0"/>
                <a:cs typeface="Segoe UI" pitchFamily="34" charset="0"/>
              </a:rPr>
              <a:t>pencahayaan dari sinar matahari.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4"/>
          <p:cNvPicPr>
            <a:picLocks noChangeAspect="1" noChangeArrowheads="1"/>
          </p:cNvPicPr>
          <p:nvPr/>
        </p:nvPicPr>
        <p:blipFill>
          <a:blip r:embed="rId2"/>
          <a:srcRect l="11215" t="20316" r="41891" b="30705"/>
          <a:stretch>
            <a:fillRect/>
          </a:stretch>
        </p:blipFill>
        <p:spPr bwMode="auto">
          <a:xfrm>
            <a:off x="272562" y="495300"/>
            <a:ext cx="8496300" cy="5791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2031" y="152400"/>
            <a:ext cx="7385538"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5. PENGENDALIAN </a:t>
            </a:r>
            <a:r>
              <a:rPr lang="en-US" sz="2800" b="1" cap="all" dirty="0" smtClean="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19459" name="Rectangle 1"/>
          <p:cNvSpPr>
            <a:spLocks noChangeArrowheads="1"/>
          </p:cNvSpPr>
          <p:nvPr/>
        </p:nvSpPr>
        <p:spPr bwMode="auto">
          <a:xfrm>
            <a:off x="152400" y="1471136"/>
            <a:ext cx="8932984" cy="738664"/>
          </a:xfrm>
          <a:prstGeom prst="rect">
            <a:avLst/>
          </a:prstGeom>
          <a:noFill/>
          <a:ln w="9525">
            <a:noFill/>
            <a:miter lim="800000"/>
            <a:headEnd/>
            <a:tailEnd/>
          </a:ln>
        </p:spPr>
        <p:txBody>
          <a:bodyPr wrap="square" anchor="ctr">
            <a:spAutoFit/>
          </a:bodyPr>
          <a:lstStyle/>
          <a:p>
            <a:pPr algn="just"/>
            <a:r>
              <a:rPr lang="id-ID" sz="1400" dirty="0">
                <a:latin typeface="Segoe UI" pitchFamily="34" charset="0"/>
                <a:ea typeface="Times New Roman" pitchFamily="18" charset="0"/>
                <a:cs typeface="Segoe UI" pitchFamily="34" charset="0"/>
              </a:rPr>
              <a:t>Untuk mendapatkan peruntukan lahan yang baik, perlu juga dipertimbangkan lahan-lahan yang tidak boleh dibangun </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untuk </a:t>
            </a:r>
            <a:r>
              <a:rPr lang="id-ID" sz="1400" dirty="0">
                <a:latin typeface="Segoe UI" pitchFamily="34" charset="0"/>
                <a:ea typeface="Times New Roman" pitchFamily="18" charset="0"/>
                <a:cs typeface="Segoe UI" pitchFamily="34" charset="0"/>
              </a:rPr>
              <a:t>memberikan keseimbangan ekologi lingkungan setempat. Jenis-jenis konservasi perlindungan setempat tesebut </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adalah </a:t>
            </a:r>
            <a:r>
              <a:rPr lang="id-ID" sz="1400" dirty="0">
                <a:latin typeface="Segoe UI" pitchFamily="34" charset="0"/>
                <a:ea typeface="Times New Roman" pitchFamily="18" charset="0"/>
                <a:cs typeface="Segoe UI" pitchFamily="34" charset="0"/>
              </a:rPr>
              <a:t>sebagai berikut :</a:t>
            </a:r>
          </a:p>
        </p:txBody>
      </p:sp>
      <p:sp>
        <p:nvSpPr>
          <p:cNvPr id="19460" name="Rectangle 2"/>
          <p:cNvSpPr>
            <a:spLocks noChangeArrowheads="1"/>
          </p:cNvSpPr>
          <p:nvPr/>
        </p:nvSpPr>
        <p:spPr bwMode="auto">
          <a:xfrm>
            <a:off x="1688122" y="2357735"/>
            <a:ext cx="5246077" cy="461665"/>
          </a:xfrm>
          <a:prstGeom prst="rect">
            <a:avLst/>
          </a:prstGeom>
          <a:noFill/>
          <a:ln w="9525">
            <a:noFill/>
            <a:miter lim="800000"/>
            <a:headEnd/>
            <a:tailEnd/>
          </a:ln>
        </p:spPr>
        <p:txBody>
          <a:bodyPr wrap="square" anchor="ctr">
            <a:spAutoFit/>
          </a:bodyPr>
          <a:lstStyle/>
          <a:p>
            <a:pPr algn="ctr"/>
            <a:r>
              <a:rPr lang="id-ID" sz="1200" b="1" dirty="0">
                <a:latin typeface="Segoe UI" pitchFamily="34" charset="0"/>
                <a:ea typeface="Times New Roman" pitchFamily="18" charset="0"/>
                <a:cs typeface="Segoe UI" pitchFamily="34" charset="0"/>
              </a:rPr>
              <a:t>Tabel </a:t>
            </a:r>
            <a:endParaRPr lang="en-US" sz="1200" dirty="0">
              <a:latin typeface="Segoe UI" pitchFamily="34" charset="0"/>
              <a:ea typeface="Times New Roman" pitchFamily="18" charset="0"/>
              <a:cs typeface="Segoe UI" pitchFamily="34" charset="0"/>
            </a:endParaRPr>
          </a:p>
          <a:p>
            <a:pPr algn="ctr" eaLnBrk="0" hangingPunct="0"/>
            <a:r>
              <a:rPr lang="id-ID" sz="1200" b="1" dirty="0">
                <a:latin typeface="Segoe UI" pitchFamily="34" charset="0"/>
                <a:ea typeface="Times New Roman" pitchFamily="18" charset="0"/>
                <a:cs typeface="Segoe UI" pitchFamily="34" charset="0"/>
              </a:rPr>
              <a:t>Jenis dan Kriteria Perlindungan Setempat</a:t>
            </a:r>
            <a:endParaRPr lang="id-ID" sz="1200" dirty="0">
              <a:latin typeface="Segoe UI" pitchFamily="34" charset="0"/>
              <a:ea typeface="Times New Roman" pitchFamily="18" charset="0"/>
              <a:cs typeface="Segoe UI" pitchFamily="34" charset="0"/>
            </a:endParaRPr>
          </a:p>
        </p:txBody>
      </p:sp>
      <p:graphicFrame>
        <p:nvGraphicFramePr>
          <p:cNvPr id="7" name="Table 6"/>
          <p:cNvGraphicFramePr>
            <a:graphicFrameLocks noGrp="1"/>
          </p:cNvGraphicFramePr>
          <p:nvPr/>
        </p:nvGraphicFramePr>
        <p:xfrm>
          <a:off x="1055075" y="2941320"/>
          <a:ext cx="6945924" cy="3230880"/>
        </p:xfrm>
        <a:graphic>
          <a:graphicData uri="http://schemas.openxmlformats.org/drawingml/2006/table">
            <a:tbl>
              <a:tblPr/>
              <a:tblGrid>
                <a:gridCol w="1151136"/>
                <a:gridCol w="1770978"/>
                <a:gridCol w="1313476"/>
                <a:gridCol w="2710334"/>
              </a:tblGrid>
              <a:tr h="0">
                <a:tc>
                  <a:txBody>
                    <a:bodyPr/>
                    <a:lstStyle/>
                    <a:p>
                      <a:pPr marL="0" marR="0" algn="ctr">
                        <a:spcBef>
                          <a:spcPts val="0"/>
                        </a:spcBef>
                        <a:spcAft>
                          <a:spcPts val="0"/>
                        </a:spcAft>
                      </a:pPr>
                      <a:r>
                        <a:rPr lang="id-ID" sz="1000" b="1" dirty="0">
                          <a:solidFill>
                            <a:schemeClr val="bg1"/>
                          </a:solidFill>
                          <a:latin typeface="Segoe UI" pitchFamily="34" charset="0"/>
                          <a:ea typeface="Times New Roman"/>
                          <a:cs typeface="Segoe UI" pitchFamily="34" charset="0"/>
                        </a:rPr>
                        <a:t>Perlindungan Setempat</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000" b="1">
                          <a:solidFill>
                            <a:schemeClr val="bg1"/>
                          </a:solidFill>
                          <a:latin typeface="Segoe UI" pitchFamily="34" charset="0"/>
                          <a:ea typeface="Times New Roman"/>
                          <a:cs typeface="Segoe UI" pitchFamily="34" charset="0"/>
                        </a:rPr>
                        <a:t>Definisi</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endParaRPr lang="en-US" sz="1200">
                        <a:solidFill>
                          <a:schemeClr val="bg1"/>
                        </a:solidFill>
                        <a:latin typeface="Segoe UI" pitchFamily="34" charset="0"/>
                        <a:ea typeface="Times New Roman"/>
                        <a:cs typeface="Segoe UI" pitchFamily="34" charset="0"/>
                      </a:endParaRPr>
                    </a:p>
                    <a:p>
                      <a:pPr marL="0" marR="0" algn="ctr">
                        <a:spcBef>
                          <a:spcPts val="0"/>
                        </a:spcBef>
                        <a:spcAft>
                          <a:spcPts val="0"/>
                        </a:spcAft>
                      </a:pPr>
                      <a:r>
                        <a:rPr lang="id-ID" sz="1000" b="1">
                          <a:solidFill>
                            <a:schemeClr val="bg1"/>
                          </a:solidFill>
                          <a:latin typeface="Segoe UI" pitchFamily="34" charset="0"/>
                          <a:ea typeface="Times New Roman"/>
                          <a:cs typeface="Segoe UI" pitchFamily="34" charset="0"/>
                        </a:rPr>
                        <a:t>Arahan</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marL="0" marR="0" algn="ctr">
                        <a:spcBef>
                          <a:spcPts val="0"/>
                        </a:spcBef>
                        <a:spcAft>
                          <a:spcPts val="0"/>
                        </a:spcAft>
                      </a:pPr>
                      <a:r>
                        <a:rPr lang="id-ID" sz="1000" dirty="0">
                          <a:solidFill>
                            <a:schemeClr val="bg1"/>
                          </a:solidFill>
                          <a:latin typeface="Segoe UI" pitchFamily="34" charset="0"/>
                          <a:ea typeface="Times New Roman"/>
                          <a:cs typeface="Segoe UI" pitchFamily="34" charset="0"/>
                        </a:rPr>
                        <a:t>Kawasan Sempadan</a:t>
                      </a:r>
                      <a:endParaRPr lang="en-US" sz="1200" dirty="0">
                        <a:solidFill>
                          <a:schemeClr val="bg1"/>
                        </a:solidFill>
                        <a:latin typeface="Segoe UI" pitchFamily="34" charset="0"/>
                        <a:ea typeface="Times New Roman"/>
                        <a:cs typeface="Segoe UI" pitchFamily="34" charset="0"/>
                      </a:endParaRPr>
                    </a:p>
                    <a:p>
                      <a:pPr marL="0" marR="0" algn="ctr">
                        <a:spcBef>
                          <a:spcPts val="0"/>
                        </a:spcBef>
                        <a:spcAft>
                          <a:spcPts val="0"/>
                        </a:spcAft>
                      </a:pPr>
                      <a:r>
                        <a:rPr lang="id-ID" sz="1000" dirty="0">
                          <a:solidFill>
                            <a:schemeClr val="bg1"/>
                          </a:solidFill>
                          <a:latin typeface="Segoe UI" pitchFamily="34" charset="0"/>
                          <a:ea typeface="Times New Roman"/>
                          <a:cs typeface="Segoe UI" pitchFamily="34" charset="0"/>
                        </a:rPr>
                        <a:t>Pantai</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spcBef>
                          <a:spcPts val="0"/>
                        </a:spcBef>
                        <a:spcAft>
                          <a:spcPts val="0"/>
                        </a:spcAft>
                      </a:pPr>
                      <a:r>
                        <a:rPr lang="id-ID" sz="1000" dirty="0">
                          <a:solidFill>
                            <a:schemeClr val="bg1"/>
                          </a:solidFill>
                          <a:latin typeface="Segoe UI" pitchFamily="34" charset="0"/>
                          <a:ea typeface="Times New Roman"/>
                          <a:cs typeface="Segoe UI" pitchFamily="34" charset="0"/>
                        </a:rPr>
                        <a:t>Kawasan sepanjang pantai yang mempunyai manfaat penting untuk mempertahankan kelestarian fungsi pantai dengan tujuan untuk melindungi wilayah pantai dari kegiatan yang mengganggu kelestarian fungsi pantai. </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3020" marR="0" algn="just">
                        <a:spcBef>
                          <a:spcPts val="0"/>
                        </a:spcBef>
                        <a:spcAft>
                          <a:spcPts val="0"/>
                        </a:spcAft>
                      </a:pPr>
                      <a:endParaRPr lang="id-ID" sz="1000" dirty="0">
                        <a:solidFill>
                          <a:schemeClr val="bg1"/>
                        </a:solidFill>
                        <a:latin typeface="Segoe UI" pitchFamily="34" charset="0"/>
                        <a:ea typeface="Times New Roman"/>
                        <a:cs typeface="Segoe UI" pitchFamily="34" charset="0"/>
                      </a:endParaRPr>
                    </a:p>
                    <a:p>
                      <a:pPr marL="0" marR="0" algn="just">
                        <a:spcBef>
                          <a:spcPts val="0"/>
                        </a:spcBef>
                        <a:spcAft>
                          <a:spcPts val="0"/>
                        </a:spcAft>
                      </a:pPr>
                      <a:r>
                        <a:rPr lang="id-ID" sz="1000" dirty="0">
                          <a:solidFill>
                            <a:schemeClr val="bg1"/>
                          </a:solidFill>
                          <a:latin typeface="Segoe UI" pitchFamily="34" charset="0"/>
                          <a:ea typeface="Times New Roman"/>
                          <a:cs typeface="Segoe UI" pitchFamily="34" charset="0"/>
                        </a:rPr>
                        <a:t>Minimal dari titik pasang tertinggi (UU No 5 Tahun 1990 Keppres RI N0.32Tahun 1990</a:t>
                      </a:r>
                      <a:endParaRPr lang="en-US" sz="1200" dirty="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just">
                        <a:spcBef>
                          <a:spcPts val="0"/>
                        </a:spcBef>
                        <a:spcAft>
                          <a:spcPts val="0"/>
                        </a:spcAft>
                        <a:buFont typeface="Wingdings"/>
                        <a:buChar char=""/>
                      </a:pPr>
                      <a:r>
                        <a:rPr lang="id-ID" sz="1000" dirty="0">
                          <a:solidFill>
                            <a:schemeClr val="bg1"/>
                          </a:solidFill>
                          <a:latin typeface="Segoe UI" pitchFamily="34" charset="0"/>
                          <a:ea typeface="Times New Roman"/>
                          <a:cs typeface="Segoe UI" pitchFamily="34" charset="0"/>
                        </a:rPr>
                        <a:t>Kegiatan yang diperbolehkan dilakukan di sepanjang garis pantai adalah kegiatan yang mampu melindungi atau memperkuat perlindungan kawasan sempadan pantai dan abrasi dan infiltrasi air laut ke dalam tanah. Kegiatan-kegiatan seperti diatas di antaranya adalah penanaman tanaman keras, tanaman perdu, pemasangan batu beton untuk melindungi pantai dari abrasi.</a:t>
                      </a:r>
                      <a:endParaRPr lang="en-US" sz="1200" dirty="0">
                        <a:solidFill>
                          <a:schemeClr val="bg1"/>
                        </a:solidFill>
                        <a:latin typeface="Segoe UI" pitchFamily="34" charset="0"/>
                        <a:ea typeface="Times New Roman"/>
                        <a:cs typeface="Segoe UI" pitchFamily="34" charset="0"/>
                      </a:endParaRPr>
                    </a:p>
                    <a:p>
                      <a:pPr marL="342900" marR="0" lvl="0" indent="-342900" algn="just">
                        <a:spcBef>
                          <a:spcPts val="0"/>
                        </a:spcBef>
                        <a:spcAft>
                          <a:spcPts val="0"/>
                        </a:spcAft>
                        <a:buFont typeface="Wingdings"/>
                        <a:buChar char=""/>
                      </a:pPr>
                      <a:r>
                        <a:rPr lang="id-ID" sz="1000" dirty="0">
                          <a:solidFill>
                            <a:schemeClr val="bg1"/>
                          </a:solidFill>
                          <a:latin typeface="Segoe UI" pitchFamily="34" charset="0"/>
                          <a:ea typeface="Times New Roman"/>
                          <a:cs typeface="Segoe UI" pitchFamily="34" charset="0"/>
                        </a:rPr>
                        <a:t>Pada kawasan sempadan pantai, usaha-usaha yang berkaitan dengan kelautan, seperti misalnya dermaga, pelabuhan, atau kegiatan perikanan lain, dapat terus dilakukan.</a:t>
                      </a:r>
                      <a:endParaRPr lang="en-US" sz="1200" dirty="0">
                        <a:solidFill>
                          <a:schemeClr val="bg1"/>
                        </a:solidFill>
                        <a:latin typeface="Segoe UI" pitchFamily="34" charset="0"/>
                        <a:ea typeface="Times New Roman"/>
                        <a:cs typeface="Segoe UI" pitchFamily="34" charset="0"/>
                      </a:endParaRPr>
                    </a:p>
                    <a:p>
                      <a:pPr marL="342900" marR="0" lvl="0" indent="-342900" algn="just">
                        <a:spcBef>
                          <a:spcPts val="0"/>
                        </a:spcBef>
                        <a:spcAft>
                          <a:spcPts val="0"/>
                        </a:spcAft>
                        <a:buFont typeface="Wingdings"/>
                        <a:buChar char=""/>
                      </a:pPr>
                      <a:r>
                        <a:rPr lang="id-ID" sz="1000" dirty="0">
                          <a:solidFill>
                            <a:schemeClr val="bg1"/>
                          </a:solidFill>
                          <a:latin typeface="Segoe UI" pitchFamily="34" charset="0"/>
                          <a:ea typeface="Times New Roman"/>
                          <a:cs typeface="Segoe UI" pitchFamily="34" charset="0"/>
                        </a:rPr>
                        <a:t>Kegiatan lain yang dikhawatirkan dapat mengganggu atau mengurangi fungsi lindung kawasan tidak diperbolehkan.</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40324" y="1016000"/>
            <a:ext cx="3892412" cy="369332"/>
          </a:xfrm>
          <a:prstGeom prst="rect">
            <a:avLst/>
          </a:prstGeom>
          <a:noFill/>
          <a:ln w="9525">
            <a:noFill/>
            <a:miter lim="800000"/>
            <a:headEnd/>
            <a:tailEnd/>
          </a:ln>
        </p:spPr>
        <p:txBody>
          <a:bodyPr wrap="none">
            <a:spAutoFit/>
          </a:bodyPr>
          <a:lstStyle/>
          <a:p>
            <a:pPr eaLnBrk="0" hangingPunct="0"/>
            <a:r>
              <a:rPr lang="en-US" sz="1800" b="1">
                <a:latin typeface="Segoe UI" pitchFamily="34" charset="0"/>
              </a:rPr>
              <a:t>A. </a:t>
            </a:r>
            <a:r>
              <a:rPr lang="id-ID" sz="1800" b="1">
                <a:latin typeface="Segoe UI" pitchFamily="34" charset="0"/>
              </a:rPr>
              <a:t>Sumber dan Jaringan Air Bersih</a:t>
            </a:r>
            <a:endParaRPr lang="en-US" sz="1800">
              <a:latin typeface="Segoe UI" pitchFamily="34" charset="0"/>
            </a:endParaRPr>
          </a:p>
        </p:txBody>
      </p:sp>
      <p:sp>
        <p:nvSpPr>
          <p:cNvPr id="20483" name="Rectangle 4"/>
          <p:cNvSpPr>
            <a:spLocks noChangeArrowheads="1"/>
          </p:cNvSpPr>
          <p:nvPr/>
        </p:nvSpPr>
        <p:spPr bwMode="auto">
          <a:xfrm>
            <a:off x="457200" y="4343400"/>
            <a:ext cx="2442015" cy="369332"/>
          </a:xfrm>
          <a:prstGeom prst="rect">
            <a:avLst/>
          </a:prstGeom>
          <a:noFill/>
          <a:ln w="9525">
            <a:noFill/>
            <a:miter lim="800000"/>
            <a:headEnd/>
            <a:tailEnd/>
          </a:ln>
        </p:spPr>
        <p:txBody>
          <a:bodyPr wrap="none">
            <a:spAutoFit/>
          </a:bodyPr>
          <a:lstStyle/>
          <a:p>
            <a:pPr eaLnBrk="0" hangingPunct="0"/>
            <a:r>
              <a:rPr lang="en-US" sz="1800" b="1" dirty="0">
                <a:latin typeface="Segoe UI" pitchFamily="34" charset="0"/>
              </a:rPr>
              <a:t>B. </a:t>
            </a:r>
            <a:r>
              <a:rPr lang="id-ID" sz="1800" b="1" dirty="0">
                <a:latin typeface="Segoe UI" pitchFamily="34" charset="0"/>
              </a:rPr>
              <a:t>Jaringan Air Kotor</a:t>
            </a:r>
            <a:endParaRPr lang="en-US" sz="1800" dirty="0">
              <a:latin typeface="Segoe UI" pitchFamily="34" charset="0"/>
            </a:endParaRPr>
          </a:p>
        </p:txBody>
      </p:sp>
      <p:sp>
        <p:nvSpPr>
          <p:cNvPr id="6" name="Title 1"/>
          <p:cNvSpPr txBox="1">
            <a:spLocks/>
          </p:cNvSpPr>
          <p:nvPr/>
        </p:nvSpPr>
        <p:spPr>
          <a:xfrm>
            <a:off x="211016" y="76200"/>
            <a:ext cx="7666892"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6. JARINGAN AIR BERSIR &amp;  AIR KOTOR </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20485" name="Rectangle 6"/>
          <p:cNvSpPr>
            <a:spLocks noChangeArrowheads="1"/>
          </p:cNvSpPr>
          <p:nvPr/>
        </p:nvSpPr>
        <p:spPr bwMode="auto">
          <a:xfrm>
            <a:off x="381000" y="1408113"/>
            <a:ext cx="8499231" cy="954087"/>
          </a:xfrm>
          <a:prstGeom prst="rect">
            <a:avLst/>
          </a:prstGeom>
          <a:noFill/>
          <a:ln w="9525">
            <a:noFill/>
            <a:miter lim="800000"/>
            <a:headEnd/>
            <a:tailEnd/>
          </a:ln>
        </p:spPr>
        <p:txBody>
          <a:bodyPr>
            <a:spAutoFit/>
          </a:bodyPr>
          <a:lstStyle/>
          <a:p>
            <a:pPr algn="just" eaLnBrk="0" hangingPunct="0"/>
            <a:r>
              <a:rPr lang="id-ID" sz="1400" dirty="0">
                <a:latin typeface="Segoe UI" pitchFamily="34" charset="0"/>
              </a:rPr>
              <a:t>Secara umum Kabupaten Jepara mempunyai wilayah yang melandai ke arah utara. Dimana bagian utara mempunyai curah hujan 2.501 – 3000 mm/th relatif lebih kecil dibandingkan di wilayah timur (&gt; 3.500 mm/th), yang selanjutnya dialirkan ke arah utara dan barat baik melalui sungai (air permukaan) maupun aliran bawah tanah. Adapun sumber air yang ada di kabupaten Jepara :</a:t>
            </a:r>
            <a:endParaRPr lang="en-US" sz="1400" dirty="0">
              <a:latin typeface="Segoe UI" pitchFamily="34" charset="0"/>
            </a:endParaRPr>
          </a:p>
        </p:txBody>
      </p:sp>
      <p:sp>
        <p:nvSpPr>
          <p:cNvPr id="20486" name="Rectangle 1"/>
          <p:cNvSpPr>
            <a:spLocks noChangeArrowheads="1"/>
          </p:cNvSpPr>
          <p:nvPr/>
        </p:nvSpPr>
        <p:spPr bwMode="auto">
          <a:xfrm>
            <a:off x="457200" y="2819400"/>
            <a:ext cx="3938954" cy="1384995"/>
          </a:xfrm>
          <a:prstGeom prst="rect">
            <a:avLst/>
          </a:prstGeom>
          <a:noFill/>
          <a:ln w="9525">
            <a:noFill/>
            <a:miter lim="800000"/>
            <a:headEnd/>
            <a:tailEnd/>
          </a:ln>
        </p:spPr>
        <p:txBody>
          <a:bodyPr anchor="ctr">
            <a:spAutoFit/>
          </a:bodyPr>
          <a:lstStyle/>
          <a:p>
            <a:pPr marL="120650" indent="-120650" algn="just">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Air Hujan : air hujan tampungan dan air hujan </a:t>
            </a:r>
            <a:r>
              <a:rPr lang="en-US" sz="1400" dirty="0">
                <a:solidFill>
                  <a:srgbClr val="000000"/>
                </a:solidFill>
                <a:latin typeface="Segoe UI" pitchFamily="34" charset="0"/>
                <a:ea typeface="Times New Roman" pitchFamily="18" charset="0"/>
                <a:cs typeface="Segoe UI" pitchFamily="34" charset="0"/>
              </a:rPr>
              <a:t> </a:t>
            </a:r>
          </a:p>
          <a:p>
            <a:pPr marL="120650" indent="-120650" algn="just"/>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limpasan</a:t>
            </a:r>
            <a:endParaRPr lang="en-US" sz="1400" dirty="0">
              <a:latin typeface="Segoe UI" pitchFamily="34" charset="0"/>
              <a:ea typeface="Times New Roman" pitchFamily="18" charset="0"/>
              <a:cs typeface="Segoe UI" pitchFamily="34" charset="0"/>
            </a:endParaRPr>
          </a:p>
          <a:p>
            <a:pPr marL="120650" indent="-120650"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Air Permukaan : mata air, air sungai dan air danau</a:t>
            </a:r>
            <a:endParaRPr lang="en-US" sz="1400" dirty="0">
              <a:latin typeface="Segoe UI" pitchFamily="34" charset="0"/>
              <a:ea typeface="Times New Roman" pitchFamily="18" charset="0"/>
              <a:cs typeface="Segoe UI" pitchFamily="34" charset="0"/>
            </a:endParaRPr>
          </a:p>
          <a:p>
            <a:pPr marL="120650" indent="-120650"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Air Tanah : air tanah bebas, air tanah tampung dan </a:t>
            </a:r>
            <a:r>
              <a:rPr lang="en-US" sz="1400" dirty="0" smtClean="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air tanah belakang</a:t>
            </a:r>
            <a:endParaRPr lang="id-ID" sz="1400" dirty="0">
              <a:latin typeface="Segoe UI" pitchFamily="34" charset="0"/>
              <a:ea typeface="Times New Roman" pitchFamily="18" charset="0"/>
              <a:cs typeface="Segoe UI" pitchFamily="34" charset="0"/>
            </a:endParaRPr>
          </a:p>
        </p:txBody>
      </p:sp>
      <p:grpSp>
        <p:nvGrpSpPr>
          <p:cNvPr id="2" name="Group 2"/>
          <p:cNvGrpSpPr>
            <a:grpSpLocks/>
          </p:cNvGrpSpPr>
          <p:nvPr/>
        </p:nvGrpSpPr>
        <p:grpSpPr bwMode="auto">
          <a:xfrm>
            <a:off x="4642339" y="2133600"/>
            <a:ext cx="4259874" cy="1981200"/>
            <a:chOff x="2365" y="6854"/>
            <a:chExt cx="7268" cy="3240"/>
          </a:xfrm>
        </p:grpSpPr>
        <p:pic>
          <p:nvPicPr>
            <p:cNvPr id="20492" name="Picture 3" descr="SUMUR 2"/>
            <p:cNvPicPr>
              <a:picLocks noChangeAspect="1" noChangeArrowheads="1"/>
            </p:cNvPicPr>
            <p:nvPr/>
          </p:nvPicPr>
          <p:blipFill>
            <a:blip r:embed="rId2"/>
            <a:srcRect/>
            <a:stretch>
              <a:fillRect/>
            </a:stretch>
          </p:blipFill>
          <p:spPr bwMode="auto">
            <a:xfrm>
              <a:off x="6115" y="6854"/>
              <a:ext cx="3518" cy="3240"/>
            </a:xfrm>
            <a:prstGeom prst="rect">
              <a:avLst/>
            </a:prstGeom>
            <a:noFill/>
            <a:ln w="38100" cmpd="dbl">
              <a:solidFill>
                <a:srgbClr val="000000"/>
              </a:solidFill>
              <a:miter lim="800000"/>
              <a:headEnd/>
              <a:tailEnd/>
            </a:ln>
          </p:spPr>
        </p:pic>
        <p:pic>
          <p:nvPicPr>
            <p:cNvPr id="20493" name="Picture 4" descr="SUMUR POMPA"/>
            <p:cNvPicPr>
              <a:picLocks noChangeAspect="1" noChangeArrowheads="1"/>
            </p:cNvPicPr>
            <p:nvPr/>
          </p:nvPicPr>
          <p:blipFill>
            <a:blip r:embed="rId3"/>
            <a:srcRect/>
            <a:stretch>
              <a:fillRect/>
            </a:stretch>
          </p:blipFill>
          <p:spPr bwMode="auto">
            <a:xfrm>
              <a:off x="2365" y="6868"/>
              <a:ext cx="3420" cy="3226"/>
            </a:xfrm>
            <a:prstGeom prst="rect">
              <a:avLst/>
            </a:prstGeom>
            <a:noFill/>
            <a:ln w="38100" cmpd="dbl">
              <a:solidFill>
                <a:srgbClr val="000000"/>
              </a:solidFill>
              <a:miter lim="800000"/>
              <a:headEnd/>
              <a:tailEnd/>
            </a:ln>
          </p:spPr>
        </p:pic>
      </p:grpSp>
      <p:sp>
        <p:nvSpPr>
          <p:cNvPr id="20488" name="Rectangle 5"/>
          <p:cNvSpPr>
            <a:spLocks noChangeArrowheads="1"/>
          </p:cNvSpPr>
          <p:nvPr/>
        </p:nvSpPr>
        <p:spPr bwMode="auto">
          <a:xfrm>
            <a:off x="4630615" y="4114801"/>
            <a:ext cx="4220308" cy="400110"/>
          </a:xfrm>
          <a:prstGeom prst="rect">
            <a:avLst/>
          </a:prstGeom>
          <a:noFill/>
          <a:ln w="9525">
            <a:noFill/>
            <a:miter lim="800000"/>
            <a:headEnd/>
            <a:tailEnd/>
          </a:ln>
        </p:spPr>
        <p:txBody>
          <a:bodyPr anchor="ctr">
            <a:spAutoFit/>
          </a:bodyPr>
          <a:lstStyle/>
          <a:p>
            <a:pPr algn="ctr"/>
            <a:r>
              <a:rPr lang="it-IT" sz="1000" b="1">
                <a:latin typeface="Tahoma" pitchFamily="34" charset="0"/>
                <a:ea typeface="Times New Roman" pitchFamily="18" charset="0"/>
                <a:cs typeface="Tahoma" pitchFamily="34" charset="0"/>
              </a:rPr>
              <a:t>Pompa Air dan Sumur Gali Sebagai Salah Satu Sumber Air Bersih</a:t>
            </a:r>
            <a:endParaRPr lang="it-IT" sz="1800">
              <a:latin typeface="Arial" charset="0"/>
              <a:ea typeface="Times New Roman" pitchFamily="18" charset="0"/>
              <a:cs typeface="Tahoma" pitchFamily="34" charset="0"/>
            </a:endParaRPr>
          </a:p>
        </p:txBody>
      </p:sp>
      <p:sp>
        <p:nvSpPr>
          <p:cNvPr id="20489" name="Rectangle 13"/>
          <p:cNvSpPr>
            <a:spLocks noChangeArrowheads="1"/>
          </p:cNvSpPr>
          <p:nvPr/>
        </p:nvSpPr>
        <p:spPr bwMode="auto">
          <a:xfrm>
            <a:off x="381000" y="4876800"/>
            <a:ext cx="4572000" cy="954087"/>
          </a:xfrm>
          <a:prstGeom prst="rect">
            <a:avLst/>
          </a:prstGeom>
          <a:noFill/>
          <a:ln w="9525">
            <a:noFill/>
            <a:miter lim="800000"/>
            <a:headEnd/>
            <a:tailEnd/>
          </a:ln>
        </p:spPr>
        <p:txBody>
          <a:bodyPr>
            <a:spAutoFit/>
          </a:bodyPr>
          <a:lstStyle/>
          <a:p>
            <a:pPr eaLnBrk="0" hangingPunct="0"/>
            <a:r>
              <a:rPr lang="id-ID" sz="1400" dirty="0">
                <a:latin typeface="Segoe UI" pitchFamily="34" charset="0"/>
              </a:rPr>
              <a:t>Untuk pengolahan air limbah, sebagian penduduk telah memiliki jamban WC sendiri dengan sistem berupa </a:t>
            </a:r>
            <a:endParaRPr lang="en-US" sz="1400" dirty="0">
              <a:latin typeface="Segoe UI" pitchFamily="34" charset="0"/>
            </a:endParaRPr>
          </a:p>
          <a:p>
            <a:pPr eaLnBrk="0" hangingPunct="0"/>
            <a:r>
              <a:rPr lang="id-ID" sz="1400" dirty="0">
                <a:latin typeface="Segoe UI" pitchFamily="34" charset="0"/>
              </a:rPr>
              <a:t>cubluk atau tangki septik.</a:t>
            </a:r>
            <a:r>
              <a:rPr lang="en-US" sz="1400" dirty="0">
                <a:latin typeface="Segoe UI" pitchFamily="34" charset="0"/>
              </a:rPr>
              <a:t> </a:t>
            </a:r>
            <a:r>
              <a:rPr lang="en-US" sz="1400" dirty="0" err="1">
                <a:latin typeface="Segoe UI" pitchFamily="34" charset="0"/>
              </a:rPr>
              <a:t>Akan</a:t>
            </a:r>
            <a:r>
              <a:rPr lang="en-US" sz="1400" dirty="0">
                <a:latin typeface="Segoe UI" pitchFamily="34" charset="0"/>
              </a:rPr>
              <a:t> </a:t>
            </a:r>
            <a:r>
              <a:rPr lang="en-US" sz="1400" dirty="0" err="1">
                <a:latin typeface="Segoe UI" pitchFamily="34" charset="0"/>
              </a:rPr>
              <a:t>tetapi</a:t>
            </a:r>
            <a:r>
              <a:rPr lang="en-US" sz="1400" dirty="0">
                <a:latin typeface="Segoe UI" pitchFamily="34" charset="0"/>
              </a:rPr>
              <a:t> </a:t>
            </a:r>
            <a:r>
              <a:rPr lang="en-US" sz="1400" dirty="0" err="1">
                <a:latin typeface="Segoe UI" pitchFamily="34" charset="0"/>
              </a:rPr>
              <a:t>ada</a:t>
            </a:r>
            <a:r>
              <a:rPr lang="en-US" sz="1400" dirty="0">
                <a:latin typeface="Segoe UI" pitchFamily="34" charset="0"/>
              </a:rPr>
              <a:t> </a:t>
            </a:r>
            <a:r>
              <a:rPr lang="en-US" sz="1400" dirty="0" err="1">
                <a:latin typeface="Segoe UI" pitchFamily="34" charset="0"/>
              </a:rPr>
              <a:t>juga</a:t>
            </a:r>
            <a:r>
              <a:rPr lang="en-US" sz="1400" dirty="0">
                <a:latin typeface="Segoe UI" pitchFamily="34" charset="0"/>
              </a:rPr>
              <a:t> yang </a:t>
            </a:r>
          </a:p>
          <a:p>
            <a:pPr eaLnBrk="0" hangingPunct="0"/>
            <a:r>
              <a:rPr lang="en-US" sz="1400" dirty="0" err="1">
                <a:latin typeface="Segoe UI" pitchFamily="34" charset="0"/>
              </a:rPr>
              <a:t>Masih</a:t>
            </a:r>
            <a:r>
              <a:rPr lang="en-US" sz="1400" dirty="0">
                <a:latin typeface="Segoe UI" pitchFamily="34" charset="0"/>
              </a:rPr>
              <a:t> </a:t>
            </a:r>
            <a:r>
              <a:rPr lang="en-US" sz="1400" dirty="0" err="1">
                <a:latin typeface="Segoe UI" pitchFamily="34" charset="0"/>
              </a:rPr>
              <a:t>membuang</a:t>
            </a:r>
            <a:r>
              <a:rPr lang="en-US" sz="1400" dirty="0">
                <a:latin typeface="Segoe UI" pitchFamily="34" charset="0"/>
              </a:rPr>
              <a:t> air </a:t>
            </a:r>
            <a:r>
              <a:rPr lang="en-US" sz="1400" dirty="0" err="1">
                <a:latin typeface="Segoe UI" pitchFamily="34" charset="0"/>
              </a:rPr>
              <a:t>limbahnya</a:t>
            </a:r>
            <a:r>
              <a:rPr lang="en-US" sz="1400" dirty="0">
                <a:latin typeface="Segoe UI" pitchFamily="34" charset="0"/>
              </a:rPr>
              <a:t> </a:t>
            </a:r>
            <a:r>
              <a:rPr lang="en-US" sz="1400" dirty="0" err="1">
                <a:latin typeface="Segoe UI" pitchFamily="34" charset="0"/>
              </a:rPr>
              <a:t>langsung</a:t>
            </a:r>
            <a:r>
              <a:rPr lang="en-US" sz="1400" dirty="0">
                <a:latin typeface="Segoe UI" pitchFamily="34" charset="0"/>
              </a:rPr>
              <a:t> </a:t>
            </a:r>
            <a:r>
              <a:rPr lang="en-US" sz="1400" dirty="0" err="1">
                <a:latin typeface="Segoe UI" pitchFamily="34" charset="0"/>
              </a:rPr>
              <a:t>ke</a:t>
            </a:r>
            <a:r>
              <a:rPr lang="en-US" sz="1400" dirty="0">
                <a:latin typeface="Segoe UI" pitchFamily="34" charset="0"/>
              </a:rPr>
              <a:t> </a:t>
            </a:r>
            <a:r>
              <a:rPr lang="en-US" sz="1400" dirty="0" err="1">
                <a:latin typeface="Segoe UI" pitchFamily="34" charset="0"/>
              </a:rPr>
              <a:t>pantai</a:t>
            </a:r>
            <a:r>
              <a:rPr lang="en-US" sz="1400" dirty="0">
                <a:latin typeface="Segoe UI" pitchFamily="34" charset="0"/>
              </a:rPr>
              <a:t>.</a:t>
            </a:r>
            <a:r>
              <a:rPr lang="id-ID" sz="1400" dirty="0">
                <a:latin typeface="Segoe UI" pitchFamily="34" charset="0"/>
              </a:rPr>
              <a:t> </a:t>
            </a:r>
            <a:endParaRPr lang="en-US" sz="1400" dirty="0">
              <a:latin typeface="Segoe UI" pitchFamily="34" charset="0"/>
            </a:endParaRPr>
          </a:p>
        </p:txBody>
      </p:sp>
      <p:pic>
        <p:nvPicPr>
          <p:cNvPr id="20490" name="Picture 7" descr="MCK"/>
          <p:cNvPicPr>
            <a:picLocks noChangeAspect="1" noChangeArrowheads="1"/>
          </p:cNvPicPr>
          <p:nvPr/>
        </p:nvPicPr>
        <p:blipFill>
          <a:blip r:embed="rId4"/>
          <a:srcRect/>
          <a:stretch>
            <a:fillRect/>
          </a:stretch>
        </p:blipFill>
        <p:spPr bwMode="auto">
          <a:xfrm>
            <a:off x="5486400" y="4495800"/>
            <a:ext cx="2441331" cy="1981200"/>
          </a:xfrm>
          <a:prstGeom prst="rect">
            <a:avLst/>
          </a:prstGeom>
          <a:noFill/>
          <a:ln w="38100" cmpd="dbl">
            <a:solidFill>
              <a:srgbClr val="000000"/>
            </a:solidFill>
            <a:miter lim="800000"/>
            <a:headEnd/>
            <a:tailEnd/>
          </a:ln>
        </p:spPr>
      </p:pic>
      <p:sp>
        <p:nvSpPr>
          <p:cNvPr id="20491" name="Rectangle 8"/>
          <p:cNvSpPr>
            <a:spLocks noChangeArrowheads="1"/>
          </p:cNvSpPr>
          <p:nvPr/>
        </p:nvSpPr>
        <p:spPr bwMode="auto">
          <a:xfrm>
            <a:off x="5439507" y="6535738"/>
            <a:ext cx="2532185" cy="246062"/>
          </a:xfrm>
          <a:prstGeom prst="rect">
            <a:avLst/>
          </a:prstGeom>
          <a:noFill/>
          <a:ln w="9525">
            <a:noFill/>
            <a:miter lim="800000"/>
            <a:headEnd/>
            <a:tailEnd/>
          </a:ln>
        </p:spPr>
        <p:txBody>
          <a:bodyPr anchor="ctr">
            <a:spAutoFit/>
          </a:bodyPr>
          <a:lstStyle/>
          <a:p>
            <a:pPr algn="ctr"/>
            <a:r>
              <a:rPr lang="id-ID" sz="1000" b="1">
                <a:latin typeface="Segoe UI" pitchFamily="34" charset="0"/>
                <a:ea typeface="Times New Roman" pitchFamily="18" charset="0"/>
                <a:cs typeface="Segoe UI" pitchFamily="34" charset="0"/>
              </a:rPr>
              <a:t>Kondisi MCK di Kelurahan Ujungbatu</a:t>
            </a:r>
            <a:endParaRPr lang="id-ID" sz="1800">
              <a:latin typeface="Segoe UI" pitchFamily="34" charset="0"/>
              <a:ea typeface="Times New Roman" pitchFamily="18" charset="0"/>
              <a:cs typeface="Segoe U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017" y="76200"/>
            <a:ext cx="8932983"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7. POTENSI &amp; PERMASALAHAN PENGEMBANGAN </a:t>
            </a:r>
          </a:p>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    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21507" name="TextBox 4"/>
          <p:cNvSpPr txBox="1">
            <a:spLocks noChangeArrowheads="1"/>
          </p:cNvSpPr>
          <p:nvPr/>
        </p:nvSpPr>
        <p:spPr bwMode="auto">
          <a:xfrm>
            <a:off x="211016" y="1449389"/>
            <a:ext cx="2379562" cy="338554"/>
          </a:xfrm>
          <a:prstGeom prst="rect">
            <a:avLst/>
          </a:prstGeom>
          <a:noFill/>
          <a:ln w="9525">
            <a:noFill/>
            <a:miter lim="800000"/>
            <a:headEnd/>
            <a:tailEnd/>
          </a:ln>
        </p:spPr>
        <p:txBody>
          <a:bodyPr wrap="none">
            <a:spAutoFit/>
          </a:bodyPr>
          <a:lstStyle/>
          <a:p>
            <a:pPr eaLnBrk="0" hangingPunct="0"/>
            <a:r>
              <a:rPr lang="en-US" sz="1600" b="1">
                <a:latin typeface="Segoe UI" pitchFamily="34" charset="0"/>
              </a:rPr>
              <a:t>A. POTENSI KAWASAN</a:t>
            </a:r>
          </a:p>
        </p:txBody>
      </p:sp>
      <p:sp>
        <p:nvSpPr>
          <p:cNvPr id="115713" name="Rectangle 1"/>
          <p:cNvSpPr>
            <a:spLocks noChangeArrowheads="1"/>
          </p:cNvSpPr>
          <p:nvPr/>
        </p:nvSpPr>
        <p:spPr bwMode="auto">
          <a:xfrm>
            <a:off x="73269" y="1762126"/>
            <a:ext cx="9070731" cy="1508105"/>
          </a:xfrm>
          <a:prstGeom prst="rect">
            <a:avLst/>
          </a:prstGeom>
          <a:noFill/>
          <a:ln w="9525">
            <a:noFill/>
            <a:miter lim="800000"/>
            <a:headEnd/>
            <a:tailEnd/>
          </a:ln>
          <a:effectLst/>
        </p:spPr>
        <p:txBody>
          <a:bodyPr wrap="square" tIns="0" bIns="0" anchor="ctr">
            <a:spAutoFit/>
          </a:bodyPr>
          <a:lstStyle/>
          <a:p>
            <a:pPr algn="just">
              <a:defRPr/>
            </a:pPr>
            <a:endParaRPr lang="en-US" sz="1400" dirty="0">
              <a:latin typeface="Segoe UI" pitchFamily="34" charset="0"/>
              <a:cs typeface="Segoe UI" pitchFamily="34" charset="0"/>
            </a:endParaRPr>
          </a:p>
          <a:p>
            <a:pPr marL="225425" indent="-225425" algn="just" eaLnBrk="0" hangingPunct="0">
              <a:buFontTx/>
              <a:buAutoNum type="arabicPeriod"/>
              <a:defRPr/>
            </a:pPr>
            <a:r>
              <a:rPr lang="en-US" sz="1400" dirty="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Sebagian wilayah Kabupaten Jepara yang memiliki topografi rel</a:t>
            </a:r>
            <a:r>
              <a:rPr lang="id-ID" sz="1400" baseline="30000" dirty="0">
                <a:latin typeface="Segoe UI" pitchFamily="34" charset="0"/>
                <a:ea typeface="Times New Roman" pitchFamily="18" charset="0"/>
                <a:cs typeface="Segoe UI" pitchFamily="34" charset="0"/>
              </a:rPr>
              <a:t>l</a:t>
            </a:r>
            <a:r>
              <a:rPr lang="id-ID" sz="1400" dirty="0">
                <a:latin typeface="Segoe UI" pitchFamily="34" charset="0"/>
                <a:ea typeface="Times New Roman" pitchFamily="18" charset="0"/>
                <a:cs typeface="Segoe UI" pitchFamily="34" charset="0"/>
              </a:rPr>
              <a:t>atif datar akan memudahkan dalam pengembangan </a:t>
            </a:r>
            <a:r>
              <a:rPr lang="id-ID" sz="1400" dirty="0" smtClean="0">
                <a:latin typeface="Segoe UI" pitchFamily="34" charset="0"/>
                <a:ea typeface="Times New Roman" pitchFamily="18" charset="0"/>
                <a:cs typeface="Segoe UI" pitchFamily="34" charset="0"/>
              </a:rPr>
              <a:t>fisik </a:t>
            </a:r>
            <a:r>
              <a:rPr lang="id-ID" sz="1400" dirty="0">
                <a:latin typeface="Segoe UI" pitchFamily="34" charset="0"/>
                <a:ea typeface="Times New Roman" pitchFamily="18" charset="0"/>
                <a:cs typeface="Segoe UI" pitchFamily="34" charset="0"/>
              </a:rPr>
              <a:t>kota.</a:t>
            </a:r>
            <a:endParaRPr lang="en-US" sz="1400" dirty="0">
              <a:latin typeface="Segoe UI" pitchFamily="34" charset="0"/>
              <a:cs typeface="Segoe UI" pitchFamily="34" charset="0"/>
            </a:endParaRPr>
          </a:p>
          <a:p>
            <a:pPr marL="225425" indent="-225425" algn="just" eaLnBrk="0" hangingPunct="0">
              <a:defRPr/>
            </a:pPr>
            <a:r>
              <a:rPr lang="en-US" sz="1400" dirty="0">
                <a:latin typeface="Segoe UI" pitchFamily="34" charset="0"/>
                <a:ea typeface="Times New Roman" pitchFamily="18" charset="0"/>
                <a:cs typeface="Segoe UI" pitchFamily="34" charset="0"/>
              </a:rPr>
              <a:t>2. </a:t>
            </a:r>
            <a:r>
              <a:rPr lang="id-ID" sz="1400" dirty="0">
                <a:latin typeface="Segoe UI" pitchFamily="34" charset="0"/>
                <a:ea typeface="Times New Roman" pitchFamily="18" charset="0"/>
                <a:cs typeface="Segoe UI" pitchFamily="34" charset="0"/>
              </a:rPr>
              <a:t>Di Kabupaten Jepara, sebagian wilayahnya memiliki jenis tanah latosol dan andosol yang cocok </a:t>
            </a:r>
            <a:r>
              <a:rPr lang="id-ID" sz="1400" dirty="0" smtClean="0">
                <a:latin typeface="Segoe UI" pitchFamily="34" charset="0"/>
                <a:ea typeface="Times New Roman" pitchFamily="18" charset="0"/>
                <a:cs typeface="Segoe UI" pitchFamily="34" charset="0"/>
              </a:rPr>
              <a:t>dikembangkan</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sebagai </a:t>
            </a:r>
            <a:r>
              <a:rPr lang="en-US" sz="1400" dirty="0" smtClean="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lahan pertanian.</a:t>
            </a:r>
            <a:endParaRPr lang="en-US" sz="1400" dirty="0">
              <a:latin typeface="Segoe UI" pitchFamily="34" charset="0"/>
              <a:ea typeface="Times New Roman" pitchFamily="18" charset="0"/>
              <a:cs typeface="Segoe UI" pitchFamily="34" charset="0"/>
            </a:endParaRPr>
          </a:p>
          <a:p>
            <a:pPr marL="225425" indent="-225425" algn="just" eaLnBrk="0" hangingPunct="0">
              <a:defRPr/>
            </a:pPr>
            <a:r>
              <a:rPr lang="en-US" sz="1400" dirty="0">
                <a:latin typeface="Segoe UI" pitchFamily="34" charset="0"/>
                <a:cs typeface="Segoe UI" pitchFamily="34" charset="0"/>
              </a:rPr>
              <a:t>3. </a:t>
            </a:r>
            <a:r>
              <a:rPr lang="id-ID" sz="1400" dirty="0">
                <a:latin typeface="Segoe UI" pitchFamily="34" charset="0"/>
                <a:ea typeface="Times New Roman" pitchFamily="18" charset="0"/>
                <a:cs typeface="Segoe UI" pitchFamily="34" charset="0"/>
              </a:rPr>
              <a:t>Banyaknya industri kecil </a:t>
            </a:r>
            <a:r>
              <a:rPr lang="en-US" sz="1400" dirty="0">
                <a:latin typeface="Segoe UI" pitchFamily="34" charset="0"/>
                <a:ea typeface="Times New Roman" pitchFamily="18" charset="0"/>
                <a:cs typeface="Segoe UI" pitchFamily="34" charset="0"/>
              </a:rPr>
              <a:t>(</a:t>
            </a:r>
            <a:r>
              <a:rPr lang="en-US" sz="1400" dirty="0" err="1">
                <a:latin typeface="Segoe UI" pitchFamily="34" charset="0"/>
                <a:ea typeface="Times New Roman" pitchFamily="18" charset="0"/>
                <a:cs typeface="Segoe UI" pitchFamily="34" charset="0"/>
              </a:rPr>
              <a:t>pembuatan</a:t>
            </a:r>
            <a:r>
              <a:rPr lang="en-US" sz="1400" dirty="0">
                <a:latin typeface="Segoe UI" pitchFamily="34" charset="0"/>
                <a:ea typeface="Times New Roman" pitchFamily="18" charset="0"/>
                <a:cs typeface="Segoe UI" pitchFamily="34" charset="0"/>
              </a:rPr>
              <a:t> </a:t>
            </a:r>
            <a:r>
              <a:rPr lang="en-US" sz="1400" dirty="0" err="1">
                <a:latin typeface="Segoe UI" pitchFamily="34" charset="0"/>
                <a:ea typeface="Times New Roman" pitchFamily="18" charset="0"/>
                <a:cs typeface="Segoe UI" pitchFamily="34" charset="0"/>
              </a:rPr>
              <a:t>ikan</a:t>
            </a:r>
            <a:r>
              <a:rPr lang="en-US" sz="1400" dirty="0">
                <a:latin typeface="Segoe UI" pitchFamily="34" charset="0"/>
                <a:ea typeface="Times New Roman" pitchFamily="18" charset="0"/>
                <a:cs typeface="Segoe UI" pitchFamily="34" charset="0"/>
              </a:rPr>
              <a:t> </a:t>
            </a:r>
            <a:r>
              <a:rPr lang="en-US" sz="1400" dirty="0" err="1">
                <a:latin typeface="Segoe UI" pitchFamily="34" charset="0"/>
                <a:ea typeface="Times New Roman" pitchFamily="18" charset="0"/>
                <a:cs typeface="Segoe UI" pitchFamily="34" charset="0"/>
              </a:rPr>
              <a:t>asin</a:t>
            </a:r>
            <a:r>
              <a:rPr lang="en-US" sz="1400" dirty="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maupun menengah yang tersebar hampir diseluruh kecamatan yang </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ada </a:t>
            </a:r>
            <a:r>
              <a:rPr lang="id-ID" sz="1400" dirty="0">
                <a:latin typeface="Segoe UI" pitchFamily="34" charset="0"/>
                <a:ea typeface="Times New Roman" pitchFamily="18" charset="0"/>
                <a:cs typeface="Segoe UI" pitchFamily="34" charset="0"/>
              </a:rPr>
              <a:t>di Kabupaten Jepara.</a:t>
            </a:r>
            <a:endParaRPr lang="id-ID" sz="1400" dirty="0">
              <a:latin typeface="Segoe UI" pitchFamily="34" charset="0"/>
              <a:cs typeface="Segoe UI" pitchFamily="34" charset="0"/>
            </a:endParaRPr>
          </a:p>
        </p:txBody>
      </p:sp>
      <p:grpSp>
        <p:nvGrpSpPr>
          <p:cNvPr id="2" name="Group 2"/>
          <p:cNvGrpSpPr>
            <a:grpSpLocks/>
          </p:cNvGrpSpPr>
          <p:nvPr/>
        </p:nvGrpSpPr>
        <p:grpSpPr bwMode="auto">
          <a:xfrm>
            <a:off x="457200" y="3924300"/>
            <a:ext cx="4607169" cy="1790700"/>
            <a:chOff x="2350" y="10814"/>
            <a:chExt cx="7860" cy="2820"/>
          </a:xfrm>
        </p:grpSpPr>
        <p:pic>
          <p:nvPicPr>
            <p:cNvPr id="21511" name="Picture 3" descr="IKAN ASIN"/>
            <p:cNvPicPr>
              <a:picLocks noChangeAspect="1" noChangeArrowheads="1"/>
            </p:cNvPicPr>
            <p:nvPr/>
          </p:nvPicPr>
          <p:blipFill>
            <a:blip r:embed="rId2"/>
            <a:srcRect/>
            <a:stretch>
              <a:fillRect/>
            </a:stretch>
          </p:blipFill>
          <p:spPr bwMode="auto">
            <a:xfrm>
              <a:off x="2350" y="10814"/>
              <a:ext cx="3765" cy="2820"/>
            </a:xfrm>
            <a:prstGeom prst="rect">
              <a:avLst/>
            </a:prstGeom>
            <a:noFill/>
            <a:ln w="38100" cmpd="dbl">
              <a:solidFill>
                <a:srgbClr val="000000"/>
              </a:solidFill>
              <a:miter lim="800000"/>
              <a:headEnd/>
              <a:tailEnd/>
            </a:ln>
          </p:spPr>
        </p:pic>
        <p:pic>
          <p:nvPicPr>
            <p:cNvPr id="21512" name="Picture 4" descr="IKAN ASIN 3"/>
            <p:cNvPicPr>
              <a:picLocks noChangeAspect="1" noChangeArrowheads="1"/>
            </p:cNvPicPr>
            <p:nvPr/>
          </p:nvPicPr>
          <p:blipFill>
            <a:blip r:embed="rId3"/>
            <a:srcRect/>
            <a:stretch>
              <a:fillRect/>
            </a:stretch>
          </p:blipFill>
          <p:spPr bwMode="auto">
            <a:xfrm>
              <a:off x="6445" y="10814"/>
              <a:ext cx="3765" cy="2820"/>
            </a:xfrm>
            <a:prstGeom prst="rect">
              <a:avLst/>
            </a:prstGeom>
            <a:noFill/>
            <a:ln w="38100" cmpd="dbl">
              <a:solidFill>
                <a:srgbClr val="000000"/>
              </a:solidFill>
              <a:miter lim="800000"/>
              <a:headEnd/>
              <a:tailEnd/>
            </a:ln>
          </p:spPr>
        </p:pic>
      </p:grpSp>
      <p:sp>
        <p:nvSpPr>
          <p:cNvPr id="21510" name="Rectangle 6"/>
          <p:cNvSpPr>
            <a:spLocks noChangeArrowheads="1"/>
          </p:cNvSpPr>
          <p:nvPr/>
        </p:nvSpPr>
        <p:spPr bwMode="auto">
          <a:xfrm>
            <a:off x="422031" y="5694402"/>
            <a:ext cx="4501662" cy="553998"/>
          </a:xfrm>
          <a:prstGeom prst="rect">
            <a:avLst/>
          </a:prstGeom>
          <a:noFill/>
          <a:ln w="9525">
            <a:noFill/>
            <a:miter lim="800000"/>
            <a:headEnd/>
            <a:tailEnd/>
          </a:ln>
        </p:spPr>
        <p:txBody>
          <a:bodyPr anchor="ctr">
            <a:spAutoFit/>
          </a:bodyPr>
          <a:lstStyle/>
          <a:p>
            <a:pPr algn="ctr"/>
            <a:r>
              <a:rPr lang="sv-SE" sz="1000" b="1" dirty="0">
                <a:latin typeface="Tahoma" pitchFamily="34" charset="0"/>
                <a:ea typeface="Times New Roman" pitchFamily="18" charset="0"/>
                <a:cs typeface="Tahoma" pitchFamily="34" charset="0"/>
              </a:rPr>
              <a:t>Gambar </a:t>
            </a:r>
          </a:p>
          <a:p>
            <a:pPr algn="ctr"/>
            <a:r>
              <a:rPr lang="sv-SE" sz="1000" b="1" dirty="0">
                <a:latin typeface="Tahoma" pitchFamily="34" charset="0"/>
                <a:ea typeface="Times New Roman" pitchFamily="18" charset="0"/>
                <a:cs typeface="Tahoma" pitchFamily="34" charset="0"/>
              </a:rPr>
              <a:t>Proses Pembuatan dan Pengeringan Ikan Asin dan Proses Pengeringan </a:t>
            </a:r>
            <a:endParaRPr lang="sv-SE" sz="1800" dirty="0">
              <a:latin typeface="Arial"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50582" y="576264"/>
            <a:ext cx="4327082" cy="338554"/>
          </a:xfrm>
          <a:prstGeom prst="rect">
            <a:avLst/>
          </a:prstGeom>
          <a:noFill/>
          <a:ln w="9525">
            <a:noFill/>
            <a:miter lim="800000"/>
            <a:headEnd/>
            <a:tailEnd/>
          </a:ln>
        </p:spPr>
        <p:txBody>
          <a:bodyPr wrap="none">
            <a:spAutoFit/>
          </a:bodyPr>
          <a:lstStyle/>
          <a:p>
            <a:pPr eaLnBrk="0" hangingPunct="0"/>
            <a:r>
              <a:rPr lang="en-US" sz="1600" b="1">
                <a:latin typeface="Segoe UI" pitchFamily="34" charset="0"/>
              </a:rPr>
              <a:t>B. MASALAH PENGEMBANGAN KAWASAN</a:t>
            </a:r>
          </a:p>
        </p:txBody>
      </p:sp>
      <p:sp>
        <p:nvSpPr>
          <p:cNvPr id="22531" name="Rectangle 1"/>
          <p:cNvSpPr>
            <a:spLocks noChangeArrowheads="1"/>
          </p:cNvSpPr>
          <p:nvPr/>
        </p:nvSpPr>
        <p:spPr bwMode="auto">
          <a:xfrm>
            <a:off x="304800" y="1752600"/>
            <a:ext cx="8546123" cy="646331"/>
          </a:xfrm>
          <a:prstGeom prst="rect">
            <a:avLst/>
          </a:prstGeom>
          <a:noFill/>
          <a:ln w="9525">
            <a:noFill/>
            <a:miter lim="800000"/>
            <a:headEnd/>
            <a:tailEnd/>
          </a:ln>
        </p:spPr>
        <p:txBody>
          <a:bodyPr wrap="square" anchor="ctr">
            <a:spAutoFit/>
          </a:bodyPr>
          <a:lstStyle/>
          <a:p>
            <a:pPr algn="just"/>
            <a:r>
              <a:rPr lang="id-ID" dirty="0">
                <a:latin typeface="Segoe UI" pitchFamily="34" charset="0"/>
                <a:ea typeface="Times New Roman" pitchFamily="18" charset="0"/>
                <a:cs typeface="Segoe UI" pitchFamily="34" charset="0"/>
              </a:rPr>
              <a:t>Sedangkan permasalahan yang dihadapi dalam penataan ruang dan pengembangan potensi kawasan adalah :</a:t>
            </a:r>
          </a:p>
        </p:txBody>
      </p:sp>
      <p:sp>
        <p:nvSpPr>
          <p:cNvPr id="114690" name="Rectangle 2"/>
          <p:cNvSpPr>
            <a:spLocks noChangeArrowheads="1"/>
          </p:cNvSpPr>
          <p:nvPr/>
        </p:nvSpPr>
        <p:spPr bwMode="auto">
          <a:xfrm>
            <a:off x="304800" y="2590800"/>
            <a:ext cx="8305800" cy="2585323"/>
          </a:xfrm>
          <a:prstGeom prst="rect">
            <a:avLst/>
          </a:prstGeom>
          <a:noFill/>
          <a:ln w="9525">
            <a:noFill/>
            <a:miter lim="800000"/>
            <a:headEnd/>
            <a:tailEnd/>
          </a:ln>
          <a:effectLst/>
        </p:spPr>
        <p:txBody>
          <a:bodyPr wrap="square" anchor="ctr">
            <a:spAutoFit/>
          </a:bodyPr>
          <a:lstStyle/>
          <a:p>
            <a:pPr marL="342900" indent="-342900" algn="just"/>
            <a:r>
              <a:rPr lang="en-US" dirty="0">
                <a:solidFill>
                  <a:srgbClr val="000000"/>
                </a:solidFill>
                <a:latin typeface="Segoe UI" pitchFamily="34" charset="0"/>
                <a:ea typeface="Times New Roman" pitchFamily="18" charset="0"/>
                <a:cs typeface="Segoe UI" pitchFamily="34" charset="0"/>
              </a:rPr>
              <a:t>1.  </a:t>
            </a:r>
            <a:r>
              <a:rPr lang="id-ID" dirty="0">
                <a:solidFill>
                  <a:srgbClr val="000000"/>
                </a:solidFill>
                <a:latin typeface="Segoe UI" pitchFamily="34" charset="0"/>
                <a:ea typeface="Times New Roman" pitchFamily="18" charset="0"/>
                <a:cs typeface="Segoe UI" pitchFamily="34" charset="0"/>
              </a:rPr>
              <a:t>Sebagian jenis tanah di Kabupaten Jepara ada yang sangat peka terhadap erosi (regosol coklat) sehingga tidak </a:t>
            </a:r>
            <a:r>
              <a:rPr lang="en-US" dirty="0" smtClean="0">
                <a:solidFill>
                  <a:srgbClr val="000000"/>
                </a:solidFill>
                <a:latin typeface="Segoe UI" pitchFamily="34" charset="0"/>
                <a:ea typeface="Times New Roman" pitchFamily="18" charset="0"/>
                <a:cs typeface="Segoe UI" pitchFamily="34" charset="0"/>
              </a:rPr>
              <a:t> </a:t>
            </a:r>
            <a:r>
              <a:rPr lang="en-US" dirty="0" smtClean="0">
                <a:solidFill>
                  <a:srgbClr val="000000"/>
                </a:solidFill>
                <a:latin typeface="Segoe UI" pitchFamily="34" charset="0"/>
                <a:ea typeface="Times New Roman" pitchFamily="18" charset="0"/>
                <a:cs typeface="Segoe UI" pitchFamily="34" charset="0"/>
              </a:rPr>
              <a:t> </a:t>
            </a:r>
            <a:r>
              <a:rPr lang="id-ID" dirty="0">
                <a:solidFill>
                  <a:srgbClr val="000000"/>
                </a:solidFill>
                <a:latin typeface="Segoe UI" pitchFamily="34" charset="0"/>
                <a:ea typeface="Times New Roman" pitchFamily="18" charset="0"/>
                <a:cs typeface="Segoe UI" pitchFamily="34" charset="0"/>
              </a:rPr>
              <a:t>memungkinkan untuk dilakukan pengernbangan diatasnya.</a:t>
            </a:r>
            <a:endParaRPr lang="en-US" dirty="0">
              <a:solidFill>
                <a:srgbClr val="000000"/>
              </a:solidFill>
              <a:latin typeface="Segoe UI" pitchFamily="34" charset="0"/>
              <a:ea typeface="Times New Roman" pitchFamily="18" charset="0"/>
              <a:cs typeface="Segoe UI" pitchFamily="34" charset="0"/>
            </a:endParaRPr>
          </a:p>
          <a:p>
            <a:pPr marL="342900" indent="-342900" algn="just"/>
            <a:r>
              <a:rPr lang="en-US" dirty="0">
                <a:solidFill>
                  <a:srgbClr val="000000"/>
                </a:solidFill>
                <a:latin typeface="Segoe UI" pitchFamily="34" charset="0"/>
                <a:ea typeface="Times New Roman" pitchFamily="18" charset="0"/>
                <a:cs typeface="Segoe UI" pitchFamily="34" charset="0"/>
              </a:rPr>
              <a:t>2.  </a:t>
            </a:r>
            <a:r>
              <a:rPr lang="en-US" dirty="0" err="1">
                <a:solidFill>
                  <a:srgbClr val="000000"/>
                </a:solidFill>
                <a:latin typeface="Segoe UI" pitchFamily="34" charset="0"/>
                <a:ea typeface="Times New Roman" pitchFamily="18" charset="0"/>
                <a:cs typeface="Segoe UI" pitchFamily="34" charset="0"/>
              </a:rPr>
              <a:t>Adanya</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rawan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bencana</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banjir</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angin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topan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dan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kebakaran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akan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menjadi</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salah</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satu</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kendala</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dalam</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pembangunan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wilayah</a:t>
            </a:r>
            <a:r>
              <a:rPr lang="en-US" dirty="0">
                <a:solidFill>
                  <a:srgbClr val="000000"/>
                </a:solidFill>
                <a:latin typeface="Segoe UI" pitchFamily="34" charset="0"/>
                <a:ea typeface="Times New Roman" pitchFamily="18" charset="0"/>
                <a:cs typeface="Segoe UI" pitchFamily="34" charset="0"/>
              </a:rPr>
              <a:t>.</a:t>
            </a:r>
            <a:endParaRPr lang="en-US" dirty="0">
              <a:latin typeface="Segoe UI" pitchFamily="34" charset="0"/>
              <a:ea typeface="Times New Roman" pitchFamily="18" charset="0"/>
              <a:cs typeface="Segoe UI" pitchFamily="34" charset="0"/>
            </a:endParaRPr>
          </a:p>
          <a:p>
            <a:pPr marL="342900" indent="-342900" algn="just" eaLnBrk="0" hangingPunct="0"/>
            <a:r>
              <a:rPr lang="en-US" dirty="0">
                <a:solidFill>
                  <a:srgbClr val="000000"/>
                </a:solidFill>
                <a:latin typeface="Segoe UI" pitchFamily="34" charset="0"/>
                <a:ea typeface="Times New Roman" pitchFamily="18" charset="0"/>
                <a:cs typeface="Segoe UI" pitchFamily="34" charset="0"/>
              </a:rPr>
              <a:t>3.  </a:t>
            </a:r>
            <a:r>
              <a:rPr lang="en-US" dirty="0" err="1">
                <a:solidFill>
                  <a:srgbClr val="000000"/>
                </a:solidFill>
                <a:latin typeface="Segoe UI" pitchFamily="34" charset="0"/>
                <a:ea typeface="Times New Roman" pitchFamily="18" charset="0"/>
                <a:cs typeface="Segoe UI" pitchFamily="34" charset="0"/>
              </a:rPr>
              <a:t>beberapa</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permasalahan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lingkungan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seperti</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lahan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kritis</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kerusakan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sungai</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dan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pencemaran</a:t>
            </a:r>
            <a:r>
              <a:rPr lang="en-US" dirty="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lingkungan</a:t>
            </a:r>
            <a:r>
              <a:rPr lang="en-US" dirty="0">
                <a:solidFill>
                  <a:srgbClr val="000000"/>
                </a:solidFill>
                <a:latin typeface="Segoe UI" pitchFamily="34" charset="0"/>
                <a:ea typeface="Times New Roman" pitchFamily="18" charset="0"/>
                <a:cs typeface="Segoe UI" pitchFamily="34" charset="0"/>
              </a:rPr>
              <a:t> balk </a:t>
            </a:r>
            <a:r>
              <a:rPr lang="en-US" dirty="0" err="1">
                <a:solidFill>
                  <a:srgbClr val="000000"/>
                </a:solidFill>
                <a:latin typeface="Segoe UI" pitchFamily="34" charset="0"/>
                <a:ea typeface="Times New Roman" pitchFamily="18" charset="0"/>
                <a:cs typeface="Segoe UI" pitchFamily="34" charset="0"/>
              </a:rPr>
              <a:t>udara</a:t>
            </a:r>
            <a:r>
              <a:rPr lang="en-US" dirty="0">
                <a:solidFill>
                  <a:srgbClr val="000000"/>
                </a:solidFill>
                <a:latin typeface="Segoe UI" pitchFamily="34" charset="0"/>
                <a:ea typeface="Times New Roman" pitchFamily="18" charset="0"/>
                <a:cs typeface="Segoe UI" pitchFamily="34" charset="0"/>
              </a:rPr>
              <a:t>, </a:t>
            </a:r>
            <a:r>
              <a:rPr lang="en-US" dirty="0" err="1" smtClean="0">
                <a:solidFill>
                  <a:srgbClr val="000000"/>
                </a:solidFill>
                <a:latin typeface="Segoe UI" pitchFamily="34" charset="0"/>
                <a:ea typeface="Times New Roman" pitchFamily="18" charset="0"/>
                <a:cs typeface="Segoe UI" pitchFamily="34" charset="0"/>
              </a:rPr>
              <a:t>tanah</a:t>
            </a:r>
            <a:r>
              <a:rPr lang="en-US" dirty="0">
                <a:solidFill>
                  <a:srgbClr val="000000"/>
                </a:solidFill>
                <a:latin typeface="Segoe UI" pitchFamily="34" charset="0"/>
                <a:ea typeface="Times New Roman" pitchFamily="18" charset="0"/>
                <a:cs typeface="Segoe UI" pitchFamily="34" charset="0"/>
              </a:rPr>
              <a:t> </a:t>
            </a:r>
            <a:r>
              <a:rPr lang="en-US" dirty="0" smtClean="0">
                <a:solidFill>
                  <a:srgbClr val="000000"/>
                </a:solidFill>
                <a:latin typeface="Segoe UI" pitchFamily="34" charset="0"/>
                <a:ea typeface="Times New Roman" pitchFamily="18" charset="0"/>
                <a:cs typeface="Segoe UI" pitchFamily="34" charset="0"/>
              </a:rPr>
              <a:t> </a:t>
            </a:r>
            <a:r>
              <a:rPr lang="en-US" dirty="0" err="1">
                <a:solidFill>
                  <a:srgbClr val="000000"/>
                </a:solidFill>
                <a:latin typeface="Segoe UI" pitchFamily="34" charset="0"/>
                <a:ea typeface="Times New Roman" pitchFamily="18" charset="0"/>
                <a:cs typeface="Segoe UI" pitchFamily="34" charset="0"/>
              </a:rPr>
              <a:t>maupun</a:t>
            </a:r>
            <a:r>
              <a:rPr lang="en-US" dirty="0">
                <a:solidFill>
                  <a:srgbClr val="000000"/>
                </a:solidFill>
                <a:latin typeface="Segoe UI" pitchFamily="34" charset="0"/>
                <a:ea typeface="Times New Roman" pitchFamily="18" charset="0"/>
                <a:cs typeface="Segoe UI" pitchFamily="34" charset="0"/>
              </a:rPr>
              <a:t> air.</a:t>
            </a:r>
            <a:endParaRPr lang="en-US" dirty="0">
              <a:latin typeface="Segoe UI" pitchFamily="34" charset="0"/>
              <a:ea typeface="Times New Roman" pitchFamily="18" charset="0"/>
              <a:cs typeface="Segoe UI" pitchFamily="34" charset="0"/>
            </a:endParaRPr>
          </a:p>
          <a:p>
            <a:pPr marL="342900" indent="-342900" algn="just" eaLnBrk="0" hangingPunct="0"/>
            <a:r>
              <a:rPr lang="en-US" dirty="0">
                <a:solidFill>
                  <a:srgbClr val="000000"/>
                </a:solidFill>
                <a:latin typeface="Segoe UI" pitchFamily="34" charset="0"/>
                <a:ea typeface="Times New Roman" pitchFamily="18" charset="0"/>
                <a:cs typeface="Segoe UI" pitchFamily="34" charset="0"/>
              </a:rPr>
              <a:t>4.  </a:t>
            </a:r>
            <a:r>
              <a:rPr lang="id-ID" dirty="0">
                <a:solidFill>
                  <a:srgbClr val="000000"/>
                </a:solidFill>
                <a:latin typeface="Segoe UI" pitchFamily="34" charset="0"/>
                <a:ea typeface="Times New Roman" pitchFamily="18" charset="0"/>
                <a:cs typeface="Segoe UI" pitchFamily="34" charset="0"/>
              </a:rPr>
              <a:t>Eksploitasi sumberdaya alam yang berlebihan akan menyebabkan kelangkaan dan kelestarian lingkungan tidak terjamin.</a:t>
            </a:r>
            <a:endParaRPr lang="id-ID" dirty="0">
              <a:latin typeface="Segoe UI" pitchFamily="34" charset="0"/>
              <a:ea typeface="Times New Roman" pitchFamily="18" charset="0"/>
              <a:cs typeface="Segoe U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1692" y="76200"/>
            <a:ext cx="7596554"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mj-lt"/>
                <a:ea typeface="+mj-ea"/>
                <a:cs typeface="+mj-cs"/>
              </a:rPr>
              <a:t>8. ANALISIS POTENSI &amp; PENGEMBANGAN KAWASAN</a:t>
            </a:r>
            <a:endParaRPr lang="id-ID" sz="2800" b="1" cap="all" dirty="0">
              <a:solidFill>
                <a:schemeClr val="tx2">
                  <a:satMod val="200000"/>
                </a:schemeClr>
              </a:solidFill>
              <a:effectLst>
                <a:reflection blurRad="12700" stA="48000" endA="300" endPos="55000" dir="5400000" sy="-90000" algn="bl" rotWithShape="0"/>
              </a:effectLst>
              <a:latin typeface="+mj-lt"/>
              <a:ea typeface="+mj-ea"/>
              <a:cs typeface="+mj-cs"/>
            </a:endParaRPr>
          </a:p>
        </p:txBody>
      </p:sp>
      <p:sp>
        <p:nvSpPr>
          <p:cNvPr id="23555" name="Rectangle 4"/>
          <p:cNvSpPr>
            <a:spLocks noChangeArrowheads="1"/>
          </p:cNvSpPr>
          <p:nvPr/>
        </p:nvSpPr>
        <p:spPr bwMode="auto">
          <a:xfrm>
            <a:off x="492369" y="1066800"/>
            <a:ext cx="4572000" cy="338138"/>
          </a:xfrm>
          <a:prstGeom prst="rect">
            <a:avLst/>
          </a:prstGeom>
          <a:noFill/>
          <a:ln w="9525">
            <a:noFill/>
            <a:miter lim="800000"/>
            <a:headEnd/>
            <a:tailEnd/>
          </a:ln>
        </p:spPr>
        <p:txBody>
          <a:bodyPr>
            <a:spAutoFit/>
          </a:bodyPr>
          <a:lstStyle/>
          <a:p>
            <a:pPr eaLnBrk="0" hangingPunct="0"/>
            <a:r>
              <a:rPr lang="en-US" sz="1600" b="1" dirty="0">
                <a:latin typeface="Segoe UI" pitchFamily="34" charset="0"/>
              </a:rPr>
              <a:t>A. </a:t>
            </a:r>
            <a:r>
              <a:rPr lang="en-US" sz="1600" b="1" dirty="0" err="1">
                <a:latin typeface="Segoe UI" pitchFamily="34" charset="0"/>
              </a:rPr>
              <a:t>Analisis</a:t>
            </a:r>
            <a:r>
              <a:rPr lang="en-US" sz="1600" b="1" dirty="0">
                <a:latin typeface="Segoe UI" pitchFamily="34" charset="0"/>
              </a:rPr>
              <a:t> </a:t>
            </a:r>
            <a:r>
              <a:rPr lang="en-US" sz="1600" b="1" dirty="0" err="1">
                <a:latin typeface="Segoe UI" pitchFamily="34" charset="0"/>
              </a:rPr>
              <a:t>Prioritas</a:t>
            </a:r>
            <a:r>
              <a:rPr lang="en-US" sz="1600" b="1" dirty="0">
                <a:latin typeface="Segoe UI" pitchFamily="34" charset="0"/>
              </a:rPr>
              <a:t> </a:t>
            </a:r>
            <a:r>
              <a:rPr lang="en-US" sz="1600" b="1" dirty="0" err="1">
                <a:latin typeface="Segoe UI" pitchFamily="34" charset="0"/>
              </a:rPr>
              <a:t>Peremajaan</a:t>
            </a:r>
            <a:r>
              <a:rPr lang="en-US" sz="1600" b="1" dirty="0">
                <a:latin typeface="Segoe UI" pitchFamily="34" charset="0"/>
              </a:rPr>
              <a:t> </a:t>
            </a:r>
            <a:r>
              <a:rPr lang="en-US" sz="1600" b="1" dirty="0" err="1">
                <a:latin typeface="Segoe UI" pitchFamily="34" charset="0"/>
              </a:rPr>
              <a:t>Kawasan</a:t>
            </a:r>
            <a:endParaRPr lang="en-US" sz="1600" dirty="0">
              <a:latin typeface="Segoe UI" pitchFamily="34" charset="0"/>
            </a:endParaRPr>
          </a:p>
        </p:txBody>
      </p:sp>
      <p:sp>
        <p:nvSpPr>
          <p:cNvPr id="23556" name="Rectangle 1"/>
          <p:cNvSpPr>
            <a:spLocks noChangeArrowheads="1"/>
          </p:cNvSpPr>
          <p:nvPr/>
        </p:nvSpPr>
        <p:spPr bwMode="auto">
          <a:xfrm>
            <a:off x="1617785" y="1603376"/>
            <a:ext cx="6067687" cy="677108"/>
          </a:xfrm>
          <a:prstGeom prst="rect">
            <a:avLst/>
          </a:prstGeom>
          <a:noFill/>
          <a:ln w="9525">
            <a:noFill/>
            <a:miter lim="800000"/>
            <a:headEnd/>
            <a:tailEnd/>
          </a:ln>
        </p:spPr>
        <p:txBody>
          <a:bodyPr wrap="none" anchor="ctr">
            <a:spAutoFit/>
          </a:bodyPr>
          <a:lstStyle/>
          <a:p>
            <a:pPr algn="ctr"/>
            <a:r>
              <a:rPr lang="fi-FI" sz="1000" b="1" dirty="0">
                <a:latin typeface="Segoe UI" pitchFamily="34" charset="0"/>
                <a:ea typeface="Times New Roman" pitchFamily="18" charset="0"/>
                <a:cs typeface="Segoe UI" pitchFamily="34" charset="0"/>
              </a:rPr>
              <a:t>Tabel </a:t>
            </a:r>
            <a:endParaRPr lang="en-US" sz="1200" dirty="0">
              <a:latin typeface="Segoe UI" pitchFamily="34" charset="0"/>
              <a:ea typeface="Times New Roman" pitchFamily="18" charset="0"/>
              <a:cs typeface="Segoe UI" pitchFamily="34" charset="0"/>
            </a:endParaRPr>
          </a:p>
          <a:p>
            <a:pPr algn="ctr" eaLnBrk="0" hangingPunct="0"/>
            <a:r>
              <a:rPr lang="fi-FI" sz="1000" b="1" dirty="0">
                <a:latin typeface="Segoe UI" pitchFamily="34" charset="0"/>
                <a:ea typeface="Times New Roman" pitchFamily="18" charset="0"/>
                <a:cs typeface="Segoe UI" pitchFamily="34" charset="0"/>
              </a:rPr>
              <a:t>Penilaian Tingkat Kekumuhan Ditinjau Dari Kondisi Sarana dan Prasarana di Kelurahan Ujungbatu</a:t>
            </a:r>
            <a:endParaRPr lang="en-US" sz="1200" dirty="0">
              <a:latin typeface="Segoe UI" pitchFamily="34" charset="0"/>
              <a:ea typeface="Times New Roman" pitchFamily="18" charset="0"/>
              <a:cs typeface="Segoe UI" pitchFamily="34" charset="0"/>
            </a:endParaRPr>
          </a:p>
          <a:p>
            <a:pPr eaLnBrk="0" hangingPunct="0"/>
            <a:endParaRPr lang="en-US" sz="1800" dirty="0">
              <a:latin typeface="Segoe UI" pitchFamily="34" charset="0"/>
              <a:ea typeface="Times New Roman" pitchFamily="18" charset="0"/>
              <a:cs typeface="Segoe UI" pitchFamily="34" charset="0"/>
            </a:endParaRPr>
          </a:p>
        </p:txBody>
      </p:sp>
      <p:graphicFrame>
        <p:nvGraphicFramePr>
          <p:cNvPr id="7" name="Table 6"/>
          <p:cNvGraphicFramePr>
            <a:graphicFrameLocks noGrp="1"/>
          </p:cNvGraphicFramePr>
          <p:nvPr/>
        </p:nvGraphicFramePr>
        <p:xfrm>
          <a:off x="1758462" y="2125663"/>
          <a:ext cx="5384994" cy="3124202"/>
        </p:xfrm>
        <a:graphic>
          <a:graphicData uri="http://schemas.openxmlformats.org/drawingml/2006/table">
            <a:tbl>
              <a:tblPr/>
              <a:tblGrid>
                <a:gridCol w="1047956"/>
                <a:gridCol w="492164"/>
                <a:gridCol w="1047956"/>
                <a:gridCol w="592772"/>
                <a:gridCol w="727038"/>
                <a:gridCol w="703385"/>
                <a:gridCol w="773723"/>
              </a:tblGrid>
              <a:tr h="551330">
                <a:tc>
                  <a:txBody>
                    <a:bodyPr/>
                    <a:lstStyle/>
                    <a:p>
                      <a:pPr marL="0" marR="0" algn="ctr">
                        <a:spcBef>
                          <a:spcPts val="0"/>
                        </a:spcBef>
                        <a:spcAft>
                          <a:spcPts val="0"/>
                        </a:spcAft>
                      </a:pPr>
                      <a:r>
                        <a:rPr lang="fi-FI" sz="1000" b="1" dirty="0">
                          <a:solidFill>
                            <a:schemeClr val="bg1"/>
                          </a:solidFill>
                          <a:latin typeface="Segoe UI" pitchFamily="34" charset="0"/>
                          <a:ea typeface="Times New Roman"/>
                          <a:cs typeface="Segoe UI" pitchFamily="34" charset="0"/>
                        </a:rPr>
                        <a:t>Variabel</a:t>
                      </a:r>
                      <a:endParaRPr lang="en-US" sz="1200" dirty="0">
                        <a:solidFill>
                          <a:schemeClr val="bg1"/>
                        </a:solidFill>
                        <a:latin typeface="Segoe UI" pitchFamily="34" charset="0"/>
                        <a:ea typeface="Times New Roman"/>
                        <a:cs typeface="Segoe UI" pitchFamily="34" charset="0"/>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dirty="0">
                          <a:solidFill>
                            <a:schemeClr val="bg1"/>
                          </a:solidFill>
                          <a:latin typeface="Segoe UI" pitchFamily="34" charset="0"/>
                          <a:ea typeface="Times New Roman"/>
                          <a:cs typeface="Segoe UI" pitchFamily="34" charset="0"/>
                        </a:rPr>
                        <a:t>Bobot</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dirty="0">
                          <a:solidFill>
                            <a:schemeClr val="bg1"/>
                          </a:solidFill>
                          <a:latin typeface="Segoe UI" pitchFamily="34" charset="0"/>
                          <a:ea typeface="Times New Roman"/>
                          <a:cs typeface="Segoe UI" pitchFamily="34" charset="0"/>
                        </a:rPr>
                        <a:t>Indikator</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a:solidFill>
                            <a:schemeClr val="bg1"/>
                          </a:solidFill>
                          <a:latin typeface="Segoe UI" pitchFamily="34" charset="0"/>
                          <a:ea typeface="Times New Roman"/>
                          <a:cs typeface="Segoe UI" pitchFamily="34" charset="0"/>
                        </a:rPr>
                        <a:t>Bobot (%)</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a:solidFill>
                            <a:schemeClr val="bg1"/>
                          </a:solidFill>
                          <a:latin typeface="Segoe UI" pitchFamily="34" charset="0"/>
                          <a:ea typeface="Times New Roman"/>
                          <a:cs typeface="Segoe UI" pitchFamily="34" charset="0"/>
                        </a:rPr>
                        <a:t>Nilai Indikator</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dirty="0">
                          <a:solidFill>
                            <a:schemeClr val="bg1"/>
                          </a:solidFill>
                          <a:latin typeface="Segoe UI" pitchFamily="34" charset="0"/>
                          <a:ea typeface="Times New Roman"/>
                          <a:cs typeface="Segoe UI" pitchFamily="34" charset="0"/>
                        </a:rPr>
                        <a:t>Hasil Penilaian</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b="1">
                          <a:solidFill>
                            <a:schemeClr val="bg1"/>
                          </a:solidFill>
                          <a:latin typeface="Segoe UI" pitchFamily="34" charset="0"/>
                          <a:ea typeface="Times New Roman"/>
                          <a:cs typeface="Segoe UI" pitchFamily="34" charset="0"/>
                        </a:rPr>
                        <a:t>Klasifikasi</a:t>
                      </a: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51330">
                <a:tc rowSpan="6">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Kondisi Sarana dan Prasarana Dasar</a:t>
                      </a:r>
                      <a:endParaRPr lang="en-US" sz="1200" dirty="0">
                        <a:solidFill>
                          <a:schemeClr val="bg1"/>
                        </a:solidFill>
                        <a:latin typeface="Segoe UI" pitchFamily="34" charset="0"/>
                        <a:ea typeface="Times New Roman"/>
                        <a:cs typeface="Segoe UI" pitchFamily="34" charset="0"/>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rowSpan="6">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40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fi-FI" sz="1000" dirty="0">
                          <a:solidFill>
                            <a:schemeClr val="bg1"/>
                          </a:solidFill>
                          <a:latin typeface="Segoe UI" pitchFamily="34" charset="0"/>
                          <a:ea typeface="Times New Roman"/>
                          <a:cs typeface="Segoe UI" pitchFamily="34" charset="0"/>
                        </a:rPr>
                        <a:t>Tingkat pelayanan air bersih</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25</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60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a:solidFill>
                            <a:schemeClr val="bg1"/>
                          </a:solidFill>
                          <a:latin typeface="Segoe UI" pitchFamily="34" charset="0"/>
                          <a:ea typeface="Times New Roman"/>
                          <a:cs typeface="Segoe UI" pitchFamily="34" charset="0"/>
                        </a:rPr>
                        <a:t>1.500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Kumuh Berat</a:t>
                      </a: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7553">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1000" dirty="0">
                          <a:solidFill>
                            <a:schemeClr val="bg1"/>
                          </a:solidFill>
                          <a:latin typeface="Segoe UI" pitchFamily="34" charset="0"/>
                          <a:ea typeface="Times New Roman"/>
                          <a:cs typeface="Segoe UI" pitchFamily="34" charset="0"/>
                        </a:rPr>
                        <a:t>Kondisi sanitasi lingkungan</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20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45</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a:solidFill>
                            <a:schemeClr val="bg1"/>
                          </a:solidFill>
                          <a:latin typeface="Segoe UI" pitchFamily="34" charset="0"/>
                          <a:ea typeface="Times New Roman"/>
                          <a:cs typeface="Segoe UI" pitchFamily="34" charset="0"/>
                        </a:rPr>
                        <a:t>900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Kumuh Sedang</a:t>
                      </a: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7553">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1000" dirty="0">
                          <a:solidFill>
                            <a:schemeClr val="bg1"/>
                          </a:solidFill>
                          <a:latin typeface="Segoe UI" pitchFamily="34" charset="0"/>
                          <a:ea typeface="Times New Roman"/>
                          <a:cs typeface="Segoe UI" pitchFamily="34" charset="0"/>
                        </a:rPr>
                        <a:t>Kondisi persampahan</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15</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30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a:solidFill>
                            <a:schemeClr val="bg1"/>
                          </a:solidFill>
                          <a:latin typeface="Segoe UI" pitchFamily="34" charset="0"/>
                          <a:ea typeface="Times New Roman"/>
                          <a:cs typeface="Segoe UI" pitchFamily="34" charset="0"/>
                        </a:rPr>
                        <a:t>450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Kumuh Ringan</a:t>
                      </a: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7553">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1000">
                          <a:solidFill>
                            <a:schemeClr val="bg1"/>
                          </a:solidFill>
                          <a:latin typeface="Segoe UI" pitchFamily="34" charset="0"/>
                          <a:ea typeface="Times New Roman"/>
                          <a:cs typeface="Segoe UI" pitchFamily="34" charset="0"/>
                        </a:rPr>
                        <a:t>Kondisi saluran air hujan</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20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50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a:solidFill>
                            <a:schemeClr val="bg1"/>
                          </a:solidFill>
                          <a:latin typeface="Segoe UI" pitchFamily="34" charset="0"/>
                          <a:ea typeface="Times New Roman"/>
                          <a:cs typeface="Segoe UI" pitchFamily="34" charset="0"/>
                        </a:rPr>
                        <a:t>1.000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Kumuh Sedang</a:t>
                      </a:r>
                      <a:endParaRPr lang="en-US" sz="120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7553">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1000">
                          <a:solidFill>
                            <a:schemeClr val="bg1"/>
                          </a:solidFill>
                          <a:latin typeface="Segoe UI" pitchFamily="34" charset="0"/>
                          <a:ea typeface="Times New Roman"/>
                          <a:cs typeface="Segoe UI" pitchFamily="34" charset="0"/>
                        </a:rPr>
                        <a:t>Kondisi jalan</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10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70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dirty="0">
                          <a:solidFill>
                            <a:schemeClr val="bg1"/>
                          </a:solidFill>
                          <a:latin typeface="Segoe UI" pitchFamily="34" charset="0"/>
                          <a:ea typeface="Times New Roman"/>
                          <a:cs typeface="Segoe UI" pitchFamily="34" charset="0"/>
                        </a:rPr>
                        <a:t>700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Kumuh Berat</a:t>
                      </a:r>
                      <a:endParaRPr lang="en-US" sz="1200" dirty="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5133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fi-FI" sz="1000">
                          <a:solidFill>
                            <a:schemeClr val="bg1"/>
                          </a:solidFill>
                          <a:latin typeface="Segoe UI" pitchFamily="34" charset="0"/>
                          <a:ea typeface="Times New Roman"/>
                          <a:cs typeface="Segoe UI" pitchFamily="34" charset="0"/>
                        </a:rPr>
                        <a:t>Ruang terbuka</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10</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a:solidFill>
                            <a:schemeClr val="bg1"/>
                          </a:solidFill>
                          <a:latin typeface="Segoe UI" pitchFamily="34" charset="0"/>
                          <a:ea typeface="Times New Roman"/>
                          <a:cs typeface="Segoe UI" pitchFamily="34" charset="0"/>
                        </a:rPr>
                        <a:t>5</a:t>
                      </a:r>
                      <a:endParaRPr lang="en-US" sz="120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000" dirty="0">
                          <a:solidFill>
                            <a:schemeClr val="bg1"/>
                          </a:solidFill>
                          <a:latin typeface="Segoe UI" pitchFamily="34" charset="0"/>
                          <a:ea typeface="Times New Roman"/>
                          <a:cs typeface="Segoe UI" pitchFamily="34" charset="0"/>
                        </a:rPr>
                        <a:t>50</a:t>
                      </a:r>
                      <a:endParaRPr lang="en-US" sz="1200" dirty="0">
                        <a:solidFill>
                          <a:schemeClr val="bg1"/>
                        </a:solidFill>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fi-FI" sz="1000" dirty="0">
                          <a:solidFill>
                            <a:schemeClr val="bg1"/>
                          </a:solidFill>
                          <a:latin typeface="Segoe UI" pitchFamily="34" charset="0"/>
                          <a:ea typeface="Times New Roman"/>
                          <a:cs typeface="Segoe UI" pitchFamily="34" charset="0"/>
                        </a:rPr>
                        <a:t>Kumuh Kumuh Berat</a:t>
                      </a:r>
                      <a:endParaRPr lang="en-US" sz="1200" dirty="0">
                        <a:solidFill>
                          <a:schemeClr val="bg1"/>
                        </a:solidFill>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23613" name="Rectangle 7"/>
          <p:cNvSpPr>
            <a:spLocks noChangeArrowheads="1"/>
          </p:cNvSpPr>
          <p:nvPr/>
        </p:nvSpPr>
        <p:spPr bwMode="auto">
          <a:xfrm>
            <a:off x="492369" y="5459414"/>
            <a:ext cx="8440615" cy="1169987"/>
          </a:xfrm>
          <a:prstGeom prst="rect">
            <a:avLst/>
          </a:prstGeom>
          <a:noFill/>
          <a:ln w="9525">
            <a:noFill/>
            <a:miter lim="800000"/>
            <a:headEnd/>
            <a:tailEnd/>
          </a:ln>
        </p:spPr>
        <p:txBody>
          <a:bodyPr>
            <a:spAutoFit/>
          </a:bodyPr>
          <a:lstStyle/>
          <a:p>
            <a:pPr algn="just" eaLnBrk="0" hangingPunct="0"/>
            <a:r>
              <a:rPr lang="id-ID" sz="1400">
                <a:latin typeface="Segoe UI" pitchFamily="34" charset="0"/>
              </a:rPr>
              <a:t>Berdasarkan hasil penilaian terhadap kondisi sarana dan prasarana serta tinjauan terhadap karakteristik kawasan perencanaan mengenai penetapan lokasi prioritas peremajaan maka ditetapkan bahwa kawasan peremajaan kota dalam kegiatan Bantuan Teknis Penyusunan Rencana Peremajaan Kawasan Permukiman Kumuh pada Kawasan Kabupaten Jepara adalah RW I, II, III dan RW IV Kelurahan Ujungbatu Kecamatan Jepara yang berada dekat dengan tepi laut. </a:t>
            </a:r>
            <a:endParaRPr lang="en-US" sz="1400">
              <a:latin typeface="Segoe U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5"/>
          <p:cNvPicPr>
            <a:picLocks noChangeAspect="1" noChangeArrowheads="1"/>
          </p:cNvPicPr>
          <p:nvPr/>
        </p:nvPicPr>
        <p:blipFill>
          <a:blip r:embed="rId2"/>
          <a:srcRect l="3520" t="12894" r="16034" b="2504"/>
          <a:stretch>
            <a:fillRect/>
          </a:stretch>
        </p:blipFill>
        <p:spPr bwMode="auto">
          <a:xfrm>
            <a:off x="310661" y="520700"/>
            <a:ext cx="8551985" cy="586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468924" y="652463"/>
            <a:ext cx="6434197" cy="369332"/>
          </a:xfrm>
          <a:prstGeom prst="rect">
            <a:avLst/>
          </a:prstGeom>
          <a:noFill/>
          <a:ln w="9525">
            <a:noFill/>
            <a:miter lim="800000"/>
            <a:headEnd/>
            <a:tailEnd/>
          </a:ln>
        </p:spPr>
        <p:txBody>
          <a:bodyPr wrap="none" anchor="ctr">
            <a:spAutoFit/>
          </a:bodyPr>
          <a:lstStyle/>
          <a:p>
            <a:pPr algn="just"/>
            <a:r>
              <a:rPr lang="sv-SE" b="1" dirty="0">
                <a:latin typeface="Arial" charset="0"/>
                <a:ea typeface="Times New Roman" pitchFamily="18" charset="0"/>
              </a:rPr>
              <a:t>B. Analisis Peningkatan Mutu Lingkungan Fisik Kawasan</a:t>
            </a:r>
            <a:endParaRPr lang="sv-SE" dirty="0">
              <a:latin typeface="Arial" charset="0"/>
              <a:ea typeface="Times New Roman" pitchFamily="18" charset="0"/>
            </a:endParaRPr>
          </a:p>
        </p:txBody>
      </p:sp>
      <p:sp>
        <p:nvSpPr>
          <p:cNvPr id="25603" name="Rectangle 2"/>
          <p:cNvSpPr>
            <a:spLocks noChangeArrowheads="1"/>
          </p:cNvSpPr>
          <p:nvPr/>
        </p:nvSpPr>
        <p:spPr bwMode="auto">
          <a:xfrm>
            <a:off x="1905000" y="2830324"/>
            <a:ext cx="5715000" cy="446276"/>
          </a:xfrm>
          <a:prstGeom prst="rect">
            <a:avLst/>
          </a:prstGeom>
          <a:noFill/>
          <a:ln w="9525">
            <a:noFill/>
            <a:miter lim="800000"/>
            <a:headEnd/>
            <a:tailEnd/>
          </a:ln>
        </p:spPr>
        <p:txBody>
          <a:bodyPr wrap="square" anchor="ctr">
            <a:spAutoFit/>
          </a:bodyPr>
          <a:lstStyle/>
          <a:p>
            <a:pPr algn="ctr"/>
            <a:r>
              <a:rPr lang="en-US" sz="1100" dirty="0" err="1">
                <a:latin typeface="Arial" charset="0"/>
                <a:ea typeface="Times New Roman" pitchFamily="18" charset="0"/>
              </a:rPr>
              <a:t>Tabel</a:t>
            </a:r>
            <a:endParaRPr lang="en-US" sz="1100" dirty="0">
              <a:latin typeface="Arial" charset="0"/>
              <a:ea typeface="Times New Roman" pitchFamily="18" charset="0"/>
            </a:endParaRPr>
          </a:p>
          <a:p>
            <a:pPr algn="ctr"/>
            <a:r>
              <a:rPr lang="id-ID" sz="1100" dirty="0">
                <a:latin typeface="Arial" charset="0"/>
                <a:ea typeface="Times New Roman" pitchFamily="18" charset="0"/>
              </a:rPr>
              <a:t>Kriteria Peruntukan Lahan </a:t>
            </a:r>
            <a:r>
              <a:rPr lang="id-ID" sz="1100" dirty="0" smtClean="0">
                <a:latin typeface="Arial" charset="0"/>
                <a:ea typeface="Times New Roman" pitchFamily="18" charset="0"/>
              </a:rPr>
              <a:t>Perkotaan</a:t>
            </a:r>
            <a:r>
              <a:rPr lang="en-US" sz="1200" dirty="0" smtClean="0">
                <a:latin typeface="Arial" charset="0"/>
                <a:ea typeface="Times New Roman" pitchFamily="18" charset="0"/>
              </a:rPr>
              <a:t> </a:t>
            </a:r>
            <a:r>
              <a:rPr lang="id-ID" sz="1100" dirty="0" smtClean="0">
                <a:latin typeface="Arial" charset="0"/>
                <a:ea typeface="Times New Roman" pitchFamily="18" charset="0"/>
              </a:rPr>
              <a:t>Menurut </a:t>
            </a:r>
            <a:r>
              <a:rPr lang="id-ID" sz="1100" dirty="0">
                <a:latin typeface="Arial" charset="0"/>
                <a:ea typeface="Times New Roman" pitchFamily="18" charset="0"/>
              </a:rPr>
              <a:t>Daftar Kemiringan Lahan Mabbery</a:t>
            </a:r>
            <a:endParaRPr lang="en-US" sz="1200" dirty="0">
              <a:latin typeface="Arial" charset="0"/>
              <a:ea typeface="Times New Roman" pitchFamily="18" charset="0"/>
            </a:endParaRPr>
          </a:p>
        </p:txBody>
      </p:sp>
      <p:sp>
        <p:nvSpPr>
          <p:cNvPr id="25604" name="Rectangle 5"/>
          <p:cNvSpPr>
            <a:spLocks noChangeArrowheads="1"/>
          </p:cNvSpPr>
          <p:nvPr/>
        </p:nvSpPr>
        <p:spPr bwMode="auto">
          <a:xfrm>
            <a:off x="492369" y="1497013"/>
            <a:ext cx="8229600" cy="1169987"/>
          </a:xfrm>
          <a:prstGeom prst="rect">
            <a:avLst/>
          </a:prstGeom>
          <a:noFill/>
          <a:ln w="9525">
            <a:noFill/>
            <a:miter lim="800000"/>
            <a:headEnd/>
            <a:tailEnd/>
          </a:ln>
        </p:spPr>
        <p:txBody>
          <a:bodyPr>
            <a:spAutoFit/>
          </a:bodyPr>
          <a:lstStyle/>
          <a:p>
            <a:pPr algn="just" eaLnBrk="0" hangingPunct="0"/>
            <a:r>
              <a:rPr lang="id-ID" sz="1400" dirty="0">
                <a:latin typeface="Segoe UI" pitchFamily="34" charset="0"/>
              </a:rPr>
              <a:t>Secara topografi, Kabupaten Dati II Jepara mempunyai wilayah dengan ketinggian tanah yang bervariasi antara 0 – 1.301 mdpl. Dataran tinggi terletak di bagian Timur membentang dari arah Utara sampai ke Selatan yang merupakan lereng sebelah Barat dari Gunung Muria. Peruntukkan lahan yang sesuai untuk Kelurahan Ujungbatu Kecamatan Jepara menurut Marbery terdiri dari : RTH dan Rekreasi umum, Bangunan Terstruktur, Perkotaan Umum, Perumahan, Jalan Umum, Jalan Raya.</a:t>
            </a:r>
            <a:endParaRPr lang="en-US" sz="1400" dirty="0">
              <a:latin typeface="Segoe UI" pitchFamily="34" charset="0"/>
            </a:endParaRPr>
          </a:p>
        </p:txBody>
      </p:sp>
      <p:graphicFrame>
        <p:nvGraphicFramePr>
          <p:cNvPr id="7" name="Table 6"/>
          <p:cNvGraphicFramePr>
            <a:graphicFrameLocks noGrp="1"/>
          </p:cNvGraphicFramePr>
          <p:nvPr/>
        </p:nvGraphicFramePr>
        <p:xfrm>
          <a:off x="1219201" y="3300095"/>
          <a:ext cx="6705597" cy="3024505"/>
        </p:xfrm>
        <a:graphic>
          <a:graphicData uri="http://schemas.openxmlformats.org/drawingml/2006/table">
            <a:tbl>
              <a:tblPr/>
              <a:tblGrid>
                <a:gridCol w="2122330"/>
                <a:gridCol w="589860"/>
                <a:gridCol w="611491"/>
                <a:gridCol w="698014"/>
                <a:gridCol w="698014"/>
                <a:gridCol w="698014"/>
                <a:gridCol w="698014"/>
                <a:gridCol w="589860"/>
              </a:tblGrid>
              <a:tr h="250825">
                <a:tc rowSpan="2">
                  <a:txBody>
                    <a:bodyPr/>
                    <a:lstStyle/>
                    <a:p>
                      <a:pPr marL="0" marR="0" algn="ctr">
                        <a:spcBef>
                          <a:spcPts val="0"/>
                        </a:spcBef>
                        <a:spcAft>
                          <a:spcPts val="0"/>
                        </a:spcAft>
                      </a:pPr>
                      <a:r>
                        <a:rPr lang="id-ID" sz="1000" b="1" dirty="0">
                          <a:latin typeface="Arial"/>
                          <a:ea typeface="Times New Roman"/>
                        </a:rPr>
                        <a:t>Kesesuian</a:t>
                      </a:r>
                      <a:endParaRPr lang="en-US" sz="1200" dirty="0">
                        <a:latin typeface="Times New Roman"/>
                        <a:ea typeface="Times New Roman"/>
                      </a:endParaRPr>
                    </a:p>
                    <a:p>
                      <a:pPr marL="0" marR="0" algn="ctr">
                        <a:spcBef>
                          <a:spcPts val="0"/>
                        </a:spcBef>
                        <a:spcAft>
                          <a:spcPts val="0"/>
                        </a:spcAft>
                      </a:pPr>
                      <a:r>
                        <a:rPr lang="id-ID" sz="1000" b="1" dirty="0">
                          <a:latin typeface="Arial"/>
                          <a:ea typeface="Times New Roman"/>
                        </a:rPr>
                        <a:t>Peruntukan Lahan</a:t>
                      </a:r>
                      <a:endParaRPr lang="en-US" sz="1200" dirty="0">
                        <a:latin typeface="Times New Roman"/>
                        <a:ea typeface="Times New Roman"/>
                      </a:endParaRPr>
                    </a:p>
                    <a:p>
                      <a:pPr marL="0" marR="0" algn="ctr">
                        <a:spcBef>
                          <a:spcPts val="0"/>
                        </a:spcBef>
                        <a:spcAft>
                          <a:spcPts val="0"/>
                        </a:spcAft>
                      </a:pPr>
                      <a:r>
                        <a:rPr lang="id-ID" sz="1000" b="1" dirty="0">
                          <a:latin typeface="Arial"/>
                          <a:ea typeface="Times New Roman"/>
                        </a:rPr>
                        <a:t>Perkotaan</a:t>
                      </a:r>
                      <a:endParaRPr lang="en-US" sz="1200" dirty="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7">
                  <a:txBody>
                    <a:bodyPr/>
                    <a:lstStyle/>
                    <a:p>
                      <a:pPr marL="0" marR="0" algn="ctr">
                        <a:spcBef>
                          <a:spcPts val="0"/>
                        </a:spcBef>
                        <a:spcAft>
                          <a:spcPts val="0"/>
                        </a:spcAft>
                      </a:pPr>
                      <a:r>
                        <a:rPr lang="id-ID" sz="1000" b="1">
                          <a:latin typeface="Arial"/>
                          <a:ea typeface="Times New Roman"/>
                        </a:rPr>
                        <a:t>Kemiringan (%)</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725">
                <a:tc vMerge="1">
                  <a:txBody>
                    <a:bodyPr/>
                    <a:lstStyle/>
                    <a:p>
                      <a:endParaRPr lang="en-US"/>
                    </a:p>
                  </a:txBody>
                  <a:tcPr/>
                </a:tc>
                <a:tc>
                  <a:txBody>
                    <a:bodyPr/>
                    <a:lstStyle/>
                    <a:p>
                      <a:pPr marL="0" marR="0" algn="ctr">
                        <a:spcBef>
                          <a:spcPts val="0"/>
                        </a:spcBef>
                        <a:spcAft>
                          <a:spcPts val="0"/>
                        </a:spcAft>
                      </a:pPr>
                      <a:r>
                        <a:rPr lang="id-ID" sz="1000" b="1">
                          <a:latin typeface="Arial"/>
                          <a:ea typeface="Times New Roman"/>
                        </a:rPr>
                        <a:t>0-3</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3-5</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5-10</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10-15</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15-30</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30-14</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b="1">
                          <a:latin typeface="Arial"/>
                          <a:ea typeface="Times New Roman"/>
                        </a:rPr>
                        <a:t>&gt;40</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3360">
                <a:tc>
                  <a:txBody>
                    <a:bodyPr/>
                    <a:lstStyle/>
                    <a:p>
                      <a:pPr marL="0" marR="0">
                        <a:spcBef>
                          <a:spcPts val="0"/>
                        </a:spcBef>
                        <a:spcAft>
                          <a:spcPts val="0"/>
                        </a:spcAft>
                      </a:pPr>
                      <a:r>
                        <a:rPr lang="id-ID" sz="1000">
                          <a:latin typeface="Arial"/>
                          <a:ea typeface="Times New Roman"/>
                        </a:rPr>
                        <a:t>RTH dan Rekreasi umum </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9075">
                <a:tc>
                  <a:txBody>
                    <a:bodyPr/>
                    <a:lstStyle/>
                    <a:p>
                      <a:pPr marL="0" marR="0">
                        <a:spcBef>
                          <a:spcPts val="0"/>
                        </a:spcBef>
                        <a:spcAft>
                          <a:spcPts val="0"/>
                        </a:spcAft>
                      </a:pPr>
                      <a:r>
                        <a:rPr lang="id-ID" sz="1000">
                          <a:latin typeface="Arial"/>
                          <a:ea typeface="Times New Roman"/>
                        </a:rPr>
                        <a:t>Bangunan Terstruktur</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5425">
                <a:tc>
                  <a:txBody>
                    <a:bodyPr/>
                    <a:lstStyle/>
                    <a:p>
                      <a:pPr marL="0" marR="0">
                        <a:spcBef>
                          <a:spcPts val="0"/>
                        </a:spcBef>
                        <a:spcAft>
                          <a:spcPts val="0"/>
                        </a:spcAft>
                      </a:pPr>
                      <a:r>
                        <a:rPr lang="id-ID" sz="1000">
                          <a:latin typeface="Arial"/>
                          <a:ea typeface="Times New Roman"/>
                        </a:rPr>
                        <a:t>Perkotaan Umum</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3520">
                <a:tc>
                  <a:txBody>
                    <a:bodyPr/>
                    <a:lstStyle/>
                    <a:p>
                      <a:pPr marL="0" marR="0">
                        <a:spcBef>
                          <a:spcPts val="0"/>
                        </a:spcBef>
                        <a:spcAft>
                          <a:spcPts val="0"/>
                        </a:spcAft>
                      </a:pPr>
                      <a:r>
                        <a:rPr lang="id-ID" sz="1000">
                          <a:latin typeface="Arial"/>
                          <a:ea typeface="Times New Roman"/>
                        </a:rPr>
                        <a:t>Perumahan</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0345">
                <a:tc>
                  <a:txBody>
                    <a:bodyPr/>
                    <a:lstStyle/>
                    <a:p>
                      <a:pPr marL="0" marR="0">
                        <a:spcBef>
                          <a:spcPts val="0"/>
                        </a:spcBef>
                        <a:spcAft>
                          <a:spcPts val="0"/>
                        </a:spcAft>
                      </a:pPr>
                      <a:r>
                        <a:rPr lang="id-ID" sz="1000">
                          <a:latin typeface="Arial"/>
                          <a:ea typeface="Times New Roman"/>
                        </a:rPr>
                        <a:t>Pusat perdagangan/ Jasa</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8440">
                <a:tc>
                  <a:txBody>
                    <a:bodyPr/>
                    <a:lstStyle/>
                    <a:p>
                      <a:pPr marL="0" marR="0">
                        <a:spcBef>
                          <a:spcPts val="0"/>
                        </a:spcBef>
                        <a:spcAft>
                          <a:spcPts val="0"/>
                        </a:spcAft>
                      </a:pPr>
                      <a:r>
                        <a:rPr lang="id-ID" sz="1000">
                          <a:latin typeface="Arial"/>
                          <a:ea typeface="Times New Roman"/>
                        </a:rPr>
                        <a:t>Industri</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4155">
                <a:tc>
                  <a:txBody>
                    <a:bodyPr/>
                    <a:lstStyle/>
                    <a:p>
                      <a:pPr marL="0" marR="0">
                        <a:spcBef>
                          <a:spcPts val="0"/>
                        </a:spcBef>
                        <a:spcAft>
                          <a:spcPts val="0"/>
                        </a:spcAft>
                      </a:pPr>
                      <a:r>
                        <a:rPr lang="id-ID" sz="1000">
                          <a:latin typeface="Arial"/>
                          <a:ea typeface="Times New Roman"/>
                        </a:rPr>
                        <a:t>Sistem Septik</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1615">
                <a:tc>
                  <a:txBody>
                    <a:bodyPr/>
                    <a:lstStyle/>
                    <a:p>
                      <a:pPr marL="0" marR="0">
                        <a:spcBef>
                          <a:spcPts val="0"/>
                        </a:spcBef>
                        <a:spcAft>
                          <a:spcPts val="0"/>
                        </a:spcAft>
                      </a:pPr>
                      <a:r>
                        <a:rPr lang="id-ID" sz="1000">
                          <a:latin typeface="Arial"/>
                          <a:ea typeface="Times New Roman"/>
                        </a:rPr>
                        <a:t>Jalan Umum</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9710">
                <a:tc>
                  <a:txBody>
                    <a:bodyPr/>
                    <a:lstStyle/>
                    <a:p>
                      <a:pPr marL="0" marR="0">
                        <a:spcBef>
                          <a:spcPts val="0"/>
                        </a:spcBef>
                        <a:spcAft>
                          <a:spcPts val="0"/>
                        </a:spcAft>
                      </a:pPr>
                      <a:r>
                        <a:rPr lang="id-ID" sz="1000">
                          <a:latin typeface="Arial"/>
                          <a:ea typeface="Times New Roman"/>
                        </a:rPr>
                        <a:t>Jalan Raya</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5425">
                <a:tc>
                  <a:txBody>
                    <a:bodyPr/>
                    <a:lstStyle/>
                    <a:p>
                      <a:pPr marL="0" marR="0">
                        <a:spcBef>
                          <a:spcPts val="0"/>
                        </a:spcBef>
                        <a:spcAft>
                          <a:spcPts val="0"/>
                        </a:spcAft>
                      </a:pPr>
                      <a:r>
                        <a:rPr lang="id-ID" sz="1000">
                          <a:latin typeface="Arial"/>
                          <a:ea typeface="Times New Roman"/>
                        </a:rPr>
                        <a:t>Jalan Kereta Api</a:t>
                      </a:r>
                      <a:endParaRPr lang="en-US" sz="120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22885">
                <a:tc>
                  <a:txBody>
                    <a:bodyPr/>
                    <a:lstStyle/>
                    <a:p>
                      <a:pPr marL="0" marR="0">
                        <a:spcBef>
                          <a:spcPts val="0"/>
                        </a:spcBef>
                        <a:spcAft>
                          <a:spcPts val="0"/>
                        </a:spcAft>
                      </a:pPr>
                      <a:r>
                        <a:rPr lang="id-ID" sz="1000" dirty="0">
                          <a:latin typeface="Arial"/>
                          <a:ea typeface="Times New Roman"/>
                        </a:rPr>
                        <a:t>Lapangan Terbang</a:t>
                      </a:r>
                      <a:endParaRPr lang="en-US" sz="1200" dirty="0">
                        <a:latin typeface="Times New Roman"/>
                        <a:ea typeface="Times New Roman"/>
                      </a:endParaRPr>
                    </a:p>
                  </a:txBody>
                  <a:tcPr marL="63305" marR="6330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id-ID" sz="1000">
                          <a:latin typeface="Arial"/>
                          <a:ea typeface="Times New Roman"/>
                          <a:cs typeface="Arial"/>
                          <a:sym typeface="Webdings"/>
                        </a:rPr>
                        <a:t></a:t>
                      </a:r>
                      <a:endParaRPr lang="en-US" sz="1200">
                        <a:latin typeface="Times New Roman"/>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id-ID" sz="1000" dirty="0">
                        <a:latin typeface="Arial"/>
                        <a:ea typeface="Times New Roman"/>
                      </a:endParaRPr>
                    </a:p>
                  </a:txBody>
                  <a:tcPr marL="63305" marR="6330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25726" name="Rectangle 7"/>
          <p:cNvSpPr>
            <a:spLocks noChangeArrowheads="1"/>
          </p:cNvSpPr>
          <p:nvPr/>
        </p:nvSpPr>
        <p:spPr bwMode="auto">
          <a:xfrm>
            <a:off x="1875692" y="6383338"/>
            <a:ext cx="4572000" cy="246062"/>
          </a:xfrm>
          <a:prstGeom prst="rect">
            <a:avLst/>
          </a:prstGeom>
          <a:noFill/>
          <a:ln w="9525">
            <a:noFill/>
            <a:miter lim="800000"/>
            <a:headEnd/>
            <a:tailEnd/>
          </a:ln>
        </p:spPr>
        <p:txBody>
          <a:bodyPr>
            <a:spAutoFit/>
          </a:bodyPr>
          <a:lstStyle/>
          <a:p>
            <a:pPr algn="just" eaLnBrk="0" hangingPunct="0"/>
            <a:r>
              <a:rPr lang="id-ID" sz="1000" i="1" dirty="0">
                <a:latin typeface="Segoe UI" pitchFamily="34" charset="0"/>
              </a:rPr>
              <a:t>Sumber : Diolah berdasarkan daftar Mabbery.</a:t>
            </a:r>
            <a:endParaRPr lang="en-US" sz="1000" dirty="0">
              <a:latin typeface="Segoe U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5"/>
          <p:cNvPicPr>
            <a:picLocks noChangeAspect="1" noChangeArrowheads="1"/>
          </p:cNvPicPr>
          <p:nvPr/>
        </p:nvPicPr>
        <p:blipFill>
          <a:blip r:embed="rId2"/>
          <a:srcRect l="9516" t="19635" r="35841" b="7081"/>
          <a:stretch>
            <a:fillRect/>
          </a:stretch>
        </p:blipFill>
        <p:spPr bwMode="auto">
          <a:xfrm>
            <a:off x="1077033" y="1214423"/>
            <a:ext cx="3890623" cy="3404295"/>
          </a:xfrm>
          <a:prstGeom prst="rect">
            <a:avLst/>
          </a:prstGeom>
          <a:noFill/>
          <a:ln w="9525">
            <a:noFill/>
            <a:miter lim="800000"/>
            <a:headEnd/>
            <a:tailEnd/>
          </a:ln>
        </p:spPr>
      </p:pic>
      <p:pic>
        <p:nvPicPr>
          <p:cNvPr id="9" name="Picture 2" descr="C:\Users\ADI\Documents\Final Lap Antara 27 Ags\CIMG0392.JPG"/>
          <p:cNvPicPr>
            <a:picLocks noChangeAspect="1" noChangeArrowheads="1"/>
          </p:cNvPicPr>
          <p:nvPr/>
        </p:nvPicPr>
        <p:blipFill>
          <a:blip r:embed="rId3" cstate="print">
            <a:lum bright="10000"/>
          </a:blip>
          <a:srcRect l="15938" t="5625" r="12343" b="12499"/>
          <a:stretch>
            <a:fillRect/>
          </a:stretch>
        </p:blipFill>
        <p:spPr bwMode="auto">
          <a:xfrm>
            <a:off x="6063315" y="3143248"/>
            <a:ext cx="3080685" cy="2857520"/>
          </a:xfrm>
          <a:prstGeom prst="rect">
            <a:avLst/>
          </a:prstGeom>
          <a:noFill/>
        </p:spPr>
      </p:pic>
      <p:sp>
        <p:nvSpPr>
          <p:cNvPr id="5" name="Title 1"/>
          <p:cNvSpPr txBox="1">
            <a:spLocks/>
          </p:cNvSpPr>
          <p:nvPr/>
        </p:nvSpPr>
        <p:spPr>
          <a:xfrm>
            <a:off x="558338"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 peremajaan</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6" name="Rectangle 13"/>
          <p:cNvSpPr>
            <a:spLocks noChangeArrowheads="1"/>
          </p:cNvSpPr>
          <p:nvPr/>
        </p:nvSpPr>
        <p:spPr bwMode="auto">
          <a:xfrm>
            <a:off x="558338" y="4643446"/>
            <a:ext cx="5213840" cy="1569660"/>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r>
              <a:rPr lang="fi-FI" sz="1600" b="1" dirty="0">
                <a:solidFill>
                  <a:srgbClr val="808000"/>
                </a:solidFill>
                <a:latin typeface="Segoe UI" pitchFamily="34" charset="0"/>
                <a:cs typeface="Segoe UI" pitchFamily="34" charset="0"/>
              </a:rPr>
              <a:t>Kawasan Perencananaan (wilayah mikro) Merupakan kawasan dengan tingkat permasalahan yang memerlukan penanganan </a:t>
            </a:r>
            <a:r>
              <a:rPr lang="id-ID" sz="1600" b="1" dirty="0">
                <a:solidFill>
                  <a:srgbClr val="808000"/>
                </a:solidFill>
                <a:latin typeface="Segoe UI" pitchFamily="34" charset="0"/>
                <a:cs typeface="Segoe UI" pitchFamily="34" charset="0"/>
              </a:rPr>
              <a:t>khusus dalam </a:t>
            </a:r>
            <a:r>
              <a:rPr lang="id-ID" sz="1600" b="1" dirty="0" smtClean="0">
                <a:solidFill>
                  <a:srgbClr val="808000"/>
                </a:solidFill>
                <a:latin typeface="Segoe UI" pitchFamily="34" charset="0"/>
                <a:cs typeface="Segoe UI" pitchFamily="34" charset="0"/>
              </a:rPr>
              <a:t>‘</a:t>
            </a:r>
            <a:r>
              <a:rPr lang="en-US" sz="1600" b="1" dirty="0" err="1" smtClean="0">
                <a:solidFill>
                  <a:srgbClr val="808000"/>
                </a:solidFill>
                <a:latin typeface="Segoe UI" pitchFamily="34" charset="0"/>
                <a:cs typeface="Segoe UI" pitchFamily="34" charset="0"/>
              </a:rPr>
              <a:t>peremajaan</a:t>
            </a:r>
            <a:r>
              <a:rPr lang="en-US" sz="1600" b="1" dirty="0" smtClean="0">
                <a:solidFill>
                  <a:srgbClr val="808000"/>
                </a:solidFill>
                <a:latin typeface="Segoe UI" pitchFamily="34" charset="0"/>
                <a:cs typeface="Segoe UI" pitchFamily="34" charset="0"/>
              </a:rPr>
              <a:t> </a:t>
            </a:r>
            <a:r>
              <a:rPr lang="en-US" sz="1600" b="1" dirty="0" err="1" smtClean="0">
                <a:solidFill>
                  <a:srgbClr val="808000"/>
                </a:solidFill>
                <a:latin typeface="Segoe UI" pitchFamily="34" charset="0"/>
                <a:cs typeface="Segoe UI" pitchFamily="34" charset="0"/>
              </a:rPr>
              <a:t>permukiman</a:t>
            </a:r>
            <a:r>
              <a:rPr lang="en-US" sz="1600" b="1" dirty="0" smtClean="0">
                <a:solidFill>
                  <a:srgbClr val="808000"/>
                </a:solidFill>
                <a:latin typeface="Segoe UI" pitchFamily="34" charset="0"/>
                <a:cs typeface="Segoe UI" pitchFamily="34" charset="0"/>
              </a:rPr>
              <a:t> </a:t>
            </a:r>
            <a:r>
              <a:rPr lang="en-US" sz="1600" b="1" dirty="0" err="1" smtClean="0">
                <a:solidFill>
                  <a:srgbClr val="808000"/>
                </a:solidFill>
                <a:latin typeface="Segoe UI" pitchFamily="34" charset="0"/>
                <a:cs typeface="Segoe UI" pitchFamily="34" charset="0"/>
              </a:rPr>
              <a:t>kumuh</a:t>
            </a:r>
            <a:r>
              <a:rPr lang="id-ID" sz="1600" b="1" dirty="0" smtClean="0">
                <a:solidFill>
                  <a:srgbClr val="808000"/>
                </a:solidFill>
                <a:latin typeface="Segoe UI" pitchFamily="34" charset="0"/>
                <a:cs typeface="Segoe UI" pitchFamily="34" charset="0"/>
              </a:rPr>
              <a:t>’</a:t>
            </a:r>
            <a:r>
              <a:rPr lang="fi-FI" sz="1600" b="1" dirty="0" smtClean="0">
                <a:solidFill>
                  <a:srgbClr val="808000"/>
                </a:solidFill>
                <a:latin typeface="Segoe UI" pitchFamily="34" charset="0"/>
                <a:cs typeface="Segoe UI" pitchFamily="34" charset="0"/>
              </a:rPr>
              <a:t> </a:t>
            </a:r>
            <a:r>
              <a:rPr lang="fi-FI" sz="1600" b="1" dirty="0">
                <a:solidFill>
                  <a:srgbClr val="808000"/>
                </a:solidFill>
                <a:latin typeface="Segoe UI" pitchFamily="34" charset="0"/>
                <a:cs typeface="Segoe UI" pitchFamily="34" charset="0"/>
              </a:rPr>
              <a:t>yang dapat membantu pengembangan Kawasan Inti (Pusat Kota) </a:t>
            </a:r>
            <a:r>
              <a:rPr lang="id-ID" sz="1600" b="1" dirty="0">
                <a:solidFill>
                  <a:srgbClr val="808000"/>
                </a:solidFill>
                <a:latin typeface="Segoe UI" pitchFamily="34" charset="0"/>
                <a:cs typeface="Segoe UI" pitchFamily="34" charset="0"/>
              </a:rPr>
              <a:t>di </a:t>
            </a:r>
            <a:r>
              <a:rPr lang="id-ID" sz="1600" b="1" dirty="0" smtClean="0">
                <a:solidFill>
                  <a:srgbClr val="808000"/>
                </a:solidFill>
                <a:latin typeface="Segoe UI" pitchFamily="34" charset="0"/>
                <a:cs typeface="Segoe UI" pitchFamily="34" charset="0"/>
              </a:rPr>
              <a:t>Jepara.</a:t>
            </a:r>
            <a:endParaRPr lang="fi-FI" sz="1600" b="1" dirty="0">
              <a:solidFill>
                <a:srgbClr val="808000"/>
              </a:solidFill>
              <a:latin typeface="Segoe UI" pitchFamily="34" charset="0"/>
              <a:cs typeface="Segoe UI" pitchFamily="34" charset="0"/>
            </a:endParaRPr>
          </a:p>
          <a:p>
            <a:r>
              <a:rPr lang="fi-FI" sz="1600" b="1" dirty="0">
                <a:solidFill>
                  <a:srgbClr val="808000"/>
                </a:solidFill>
                <a:latin typeface="Segoe UI" pitchFamily="34" charset="0"/>
                <a:cs typeface="Segoe UI" pitchFamily="34" charset="0"/>
              </a:rPr>
              <a:t>(Sumber : diskusi Bersama </a:t>
            </a:r>
            <a:r>
              <a:rPr lang="fi-FI" sz="1600" b="1" i="1" dirty="0">
                <a:solidFill>
                  <a:srgbClr val="808000"/>
                </a:solidFill>
                <a:latin typeface="Segoe UI" pitchFamily="34" charset="0"/>
                <a:cs typeface="Segoe UI" pitchFamily="34" charset="0"/>
              </a:rPr>
              <a:t>Pemerintah </a:t>
            </a:r>
            <a:r>
              <a:rPr lang="id-ID" sz="1600" b="1" i="1" dirty="0" smtClean="0">
                <a:solidFill>
                  <a:srgbClr val="808000"/>
                </a:solidFill>
                <a:latin typeface="Segoe UI" pitchFamily="34" charset="0"/>
                <a:cs typeface="Segoe UI" pitchFamily="34" charset="0"/>
              </a:rPr>
              <a:t>Jepara</a:t>
            </a:r>
            <a:r>
              <a:rPr lang="fi-FI" sz="1600" b="1" dirty="0" smtClean="0">
                <a:solidFill>
                  <a:srgbClr val="808000"/>
                </a:solidFill>
                <a:latin typeface="Segoe UI" pitchFamily="34" charset="0"/>
                <a:cs typeface="Segoe UI" pitchFamily="34" charset="0"/>
              </a:rPr>
              <a:t>)</a:t>
            </a:r>
            <a:endParaRPr lang="en-US" sz="1600" b="1" dirty="0">
              <a:solidFill>
                <a:srgbClr val="808000"/>
              </a:solidFill>
              <a:latin typeface="Segoe UI" pitchFamily="34" charset="0"/>
              <a:cs typeface="Segoe UI" pitchFamily="34" charset="0"/>
            </a:endParaRPr>
          </a:p>
        </p:txBody>
      </p:sp>
      <p:sp>
        <p:nvSpPr>
          <p:cNvPr id="7" name="Oval 14"/>
          <p:cNvSpPr>
            <a:spLocks noChangeArrowheads="1"/>
          </p:cNvSpPr>
          <p:nvPr/>
        </p:nvSpPr>
        <p:spPr bwMode="auto">
          <a:xfrm>
            <a:off x="6879997" y="3357562"/>
            <a:ext cx="285750" cy="338138"/>
          </a:xfrm>
          <a:prstGeom prst="ellipse">
            <a:avLst/>
          </a:prstGeom>
          <a:solidFill>
            <a:srgbClr val="0000FF">
              <a:alpha val="50000"/>
            </a:srgbClr>
          </a:solidFill>
          <a:ln w="9525">
            <a:solidFill>
              <a:schemeClr val="tx1"/>
            </a:solidFill>
            <a:round/>
            <a:headEnd/>
            <a:tailEnd/>
          </a:ln>
          <a:effectLst/>
        </p:spPr>
        <p:txBody>
          <a:bodyPr wrap="none" anchor="ctr"/>
          <a:lstStyle/>
          <a:p>
            <a:endParaRPr lang="id-ID"/>
          </a:p>
        </p:txBody>
      </p:sp>
      <p:sp>
        <p:nvSpPr>
          <p:cNvPr id="8" name="Line 16"/>
          <p:cNvSpPr>
            <a:spLocks noChangeShapeType="1"/>
          </p:cNvSpPr>
          <p:nvPr/>
        </p:nvSpPr>
        <p:spPr bwMode="auto">
          <a:xfrm flipH="1" flipV="1">
            <a:off x="4769828" y="2928934"/>
            <a:ext cx="2117498" cy="550856"/>
          </a:xfrm>
          <a:prstGeom prst="line">
            <a:avLst/>
          </a:prstGeom>
          <a:noFill/>
          <a:ln w="57150">
            <a:solidFill>
              <a:srgbClr val="0000FF"/>
            </a:solidFill>
            <a:prstDash val="sysDot"/>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1692" y="76200"/>
            <a:ext cx="8370277"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1. TINJAUAN UMUM KAB.JEPARA</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12291" name="Rectangle 1"/>
          <p:cNvSpPr>
            <a:spLocks noChangeArrowheads="1"/>
          </p:cNvSpPr>
          <p:nvPr/>
        </p:nvSpPr>
        <p:spPr bwMode="auto">
          <a:xfrm>
            <a:off x="70339" y="3465493"/>
            <a:ext cx="4804970" cy="954107"/>
          </a:xfrm>
          <a:prstGeom prst="rect">
            <a:avLst/>
          </a:prstGeom>
          <a:noFill/>
          <a:ln w="9525">
            <a:noFill/>
            <a:miter lim="800000"/>
            <a:headEnd/>
            <a:tailEnd/>
          </a:ln>
        </p:spPr>
        <p:txBody>
          <a:bodyPr wrap="none" anchor="ctr">
            <a:spAutoFit/>
          </a:bodyPr>
          <a:lstStyle/>
          <a:p>
            <a:pPr algn="just"/>
            <a:r>
              <a:rPr lang="id-ID" sz="1400" dirty="0">
                <a:solidFill>
                  <a:srgbClr val="000000"/>
                </a:solidFill>
                <a:latin typeface="Segoe UI" pitchFamily="34" charset="0"/>
                <a:ea typeface="Times New Roman" pitchFamily="18" charset="0"/>
                <a:cs typeface="Segoe UI" pitchFamily="34" charset="0"/>
              </a:rPr>
              <a:t>Secara geografis wilayah Kabupaten Dati II Jepara terletak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pada posisi:  3° 23 20 sampai 4° 9 35 Bujur Timur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dan 5° 43 30 sampai 6° 47 44 Lintang Barat.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Adapun batas wilayahnya, adalah: </a:t>
            </a:r>
            <a:endParaRPr lang="id-ID" sz="1400" dirty="0">
              <a:latin typeface="Segoe UI" pitchFamily="34" charset="0"/>
              <a:ea typeface="Times New Roman" pitchFamily="18" charset="0"/>
              <a:cs typeface="Segoe UI" pitchFamily="34" charset="0"/>
            </a:endParaRPr>
          </a:p>
        </p:txBody>
      </p:sp>
      <p:sp>
        <p:nvSpPr>
          <p:cNvPr id="12292" name="Rectangle 2"/>
          <p:cNvSpPr>
            <a:spLocks noChangeArrowheads="1"/>
          </p:cNvSpPr>
          <p:nvPr/>
        </p:nvSpPr>
        <p:spPr bwMode="auto">
          <a:xfrm>
            <a:off x="70338" y="4379893"/>
            <a:ext cx="4360985" cy="954107"/>
          </a:xfrm>
          <a:prstGeom prst="rect">
            <a:avLst/>
          </a:prstGeom>
          <a:noFill/>
          <a:ln w="9525">
            <a:noFill/>
            <a:miter lim="800000"/>
            <a:headEnd/>
            <a:tailEnd/>
          </a:ln>
        </p:spPr>
        <p:txBody>
          <a:bodyPr anchor="ctr">
            <a:spAutoFit/>
          </a:bodyPr>
          <a:lstStyle/>
          <a:p>
            <a:pPr algn="just">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Sebelah Barat 	: Laut Jawa</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Sebelah Utara 	: Laut Jawa</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Sebelah Timur 	: Kabupaten Kudus &amp; Pati</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Sebelah Selatan 	: Kabupaten Demak</a:t>
            </a:r>
            <a:endParaRPr lang="id-ID" sz="1400" dirty="0">
              <a:latin typeface="Segoe UI" pitchFamily="34" charset="0"/>
              <a:ea typeface="Times New Roman" pitchFamily="18" charset="0"/>
              <a:cs typeface="Segoe UI" pitchFamily="34" charset="0"/>
            </a:endParaRPr>
          </a:p>
        </p:txBody>
      </p:sp>
      <p:sp>
        <p:nvSpPr>
          <p:cNvPr id="12293" name="Rectangle 5"/>
          <p:cNvSpPr>
            <a:spLocks noChangeArrowheads="1"/>
          </p:cNvSpPr>
          <p:nvPr/>
        </p:nvSpPr>
        <p:spPr bwMode="auto">
          <a:xfrm>
            <a:off x="0" y="1689318"/>
            <a:ext cx="5334000" cy="1815882"/>
          </a:xfrm>
          <a:prstGeom prst="rect">
            <a:avLst/>
          </a:prstGeom>
          <a:noFill/>
          <a:ln w="9525">
            <a:noFill/>
            <a:miter lim="800000"/>
            <a:headEnd/>
            <a:tailEnd/>
          </a:ln>
        </p:spPr>
        <p:txBody>
          <a:bodyPr wrap="square" anchor="ctr">
            <a:spAutoFit/>
          </a:bodyPr>
          <a:lstStyle/>
          <a:p>
            <a:pPr algn="just"/>
            <a:r>
              <a:rPr lang="id-ID" sz="1400" dirty="0">
                <a:solidFill>
                  <a:srgbClr val="000000"/>
                </a:solidFill>
                <a:latin typeface="Segoe UI" pitchFamily="34" charset="0"/>
                <a:ea typeface="Times New Roman" pitchFamily="18" charset="0"/>
                <a:cs typeface="Segoe UI" pitchFamily="34" charset="0"/>
              </a:rPr>
              <a:t>Geomorfologi Kabupaten Dati II Jepara terbentuk atas pantai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laut yang landai, dataran rendah, daerah perbukitan dan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pegunungan. Disamping itu masih terdapat juga pulau-pulau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diantaranya pulau Karimunjawa. Letak Kabupaten Dati II Jepara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km arah Timur Laut di Kota Semarang sebagai ibu kota Provinsi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Jawa Tengah tepatnya di lereng sebelah Barat Laut Gunung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Muria hingga Laut Jawa. Kabupaten Jepara memiliki luas </a:t>
            </a:r>
            <a:endParaRPr lang="en-US" sz="1400" dirty="0">
              <a:solidFill>
                <a:srgbClr val="000000"/>
              </a:solidFill>
              <a:latin typeface="Segoe UI" pitchFamily="34" charset="0"/>
              <a:ea typeface="Times New Roman" pitchFamily="18" charset="0"/>
              <a:cs typeface="Segoe UI" pitchFamily="34" charset="0"/>
            </a:endParaRPr>
          </a:p>
          <a:p>
            <a:pPr algn="just"/>
            <a:r>
              <a:rPr lang="id-ID" sz="1400" dirty="0">
                <a:solidFill>
                  <a:srgbClr val="000000"/>
                </a:solidFill>
                <a:latin typeface="Segoe UI" pitchFamily="34" charset="0"/>
                <a:ea typeface="Times New Roman" pitchFamily="18" charset="0"/>
                <a:cs typeface="Segoe UI" pitchFamily="34" charset="0"/>
              </a:rPr>
              <a:t>wilayah ± 1.004,13 km.</a:t>
            </a:r>
            <a:endParaRPr lang="id-ID" sz="1400" dirty="0">
              <a:latin typeface="Segoe UI" pitchFamily="34" charset="0"/>
              <a:ea typeface="Times New Roman" pitchFamily="18" charset="0"/>
              <a:cs typeface="Segoe UI" pitchFamily="34" charset="0"/>
            </a:endParaRPr>
          </a:p>
        </p:txBody>
      </p:sp>
      <p:pic>
        <p:nvPicPr>
          <p:cNvPr id="12297" name="Picture 9" descr="PETA ADMIN KAB"/>
          <p:cNvPicPr>
            <a:picLocks noChangeAspect="1" noChangeArrowheads="1"/>
          </p:cNvPicPr>
          <p:nvPr/>
        </p:nvPicPr>
        <p:blipFill>
          <a:blip r:embed="rId2"/>
          <a:srcRect l="11017" t="4404" r="23024" b="5687"/>
          <a:stretch>
            <a:fillRect/>
          </a:stretch>
        </p:blipFill>
        <p:spPr bwMode="auto">
          <a:xfrm>
            <a:off x="5123864" y="1066800"/>
            <a:ext cx="4020136" cy="3433778"/>
          </a:xfrm>
          <a:prstGeom prst="rect">
            <a:avLst/>
          </a:prstGeom>
          <a:solidFill>
            <a:srgbClr val="FFFFFF"/>
          </a:solidFill>
          <a:ln w="9525">
            <a:noFill/>
            <a:miter lim="800000"/>
            <a:headEnd/>
            <a:tailEnd/>
          </a:ln>
        </p:spPr>
      </p:pic>
      <p:pic>
        <p:nvPicPr>
          <p:cNvPr id="7" name="Picture 2" descr="C:\Users\ADI\Documents\Final Lap Antara 27 Ags\CIMG0392.JPG"/>
          <p:cNvPicPr>
            <a:picLocks noChangeAspect="1" noChangeArrowheads="1"/>
          </p:cNvPicPr>
          <p:nvPr/>
        </p:nvPicPr>
        <p:blipFill>
          <a:blip r:embed="rId3" cstate="print">
            <a:lum bright="10000"/>
          </a:blip>
          <a:srcRect l="15938" t="5625" r="12343" b="12499"/>
          <a:stretch>
            <a:fillRect/>
          </a:stretch>
        </p:blipFill>
        <p:spPr bwMode="auto">
          <a:xfrm>
            <a:off x="6814054" y="4696836"/>
            <a:ext cx="2329946" cy="21611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p:cNvPicPr>
            <a:picLocks noChangeAspect="1" noChangeArrowheads="1"/>
          </p:cNvPicPr>
          <p:nvPr/>
        </p:nvPicPr>
        <p:blipFill>
          <a:blip r:embed="rId2"/>
          <a:srcRect l="4021" t="13664" r="16896" b="3256"/>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58338" y="1403350"/>
            <a:ext cx="4071051" cy="923330"/>
          </a:xfrm>
          <a:prstGeom prst="rect">
            <a:avLst/>
          </a:prstGeom>
          <a:noFill/>
          <a:ln w="9525">
            <a:noFill/>
            <a:miter lim="800000"/>
            <a:headEnd/>
            <a:tailEnd/>
          </a:ln>
          <a:effectLst/>
        </p:spPr>
        <p:txBody>
          <a:bodyPr wrap="none">
            <a:spAutoFit/>
          </a:bodyPr>
          <a:lstStyle/>
          <a:p>
            <a:r>
              <a:rPr lang="en-US" b="1" dirty="0">
                <a:solidFill>
                  <a:srgbClr val="FF3300"/>
                </a:solidFill>
                <a:effectLst>
                  <a:outerShdw blurRad="38100" dist="38100" dir="2700000" algn="tl">
                    <a:srgbClr val="C0C0C0"/>
                  </a:outerShdw>
                </a:effectLst>
                <a:latin typeface="Segoe UI" pitchFamily="34" charset="0"/>
                <a:cs typeface="Segoe UI" pitchFamily="34" charset="0"/>
              </a:rPr>
              <a:t>RENCANA PEMANFATAN LAHAN </a:t>
            </a:r>
          </a:p>
          <a:p>
            <a:r>
              <a:rPr lang="id-ID" b="1" dirty="0" smtClean="0">
                <a:solidFill>
                  <a:srgbClr val="FF3300"/>
                </a:solidFill>
                <a:effectLst>
                  <a:outerShdw blurRad="38100" dist="38100" dir="2700000" algn="tl">
                    <a:srgbClr val="C0C0C0"/>
                  </a:outerShdw>
                </a:effectLst>
                <a:latin typeface="Segoe UI" pitchFamily="34" charset="0"/>
                <a:cs typeface="Segoe UI" pitchFamily="34" charset="0"/>
              </a:rPr>
              <a:t>DESA UJUNG BATU</a:t>
            </a:r>
            <a:r>
              <a:rPr lang="en-US" b="1" dirty="0" smtClean="0">
                <a:solidFill>
                  <a:srgbClr val="FF3300"/>
                </a:solidFill>
                <a:effectLst>
                  <a:outerShdw blurRad="38100" dist="38100" dir="2700000" algn="tl">
                    <a:srgbClr val="C0C0C0"/>
                  </a:outerShdw>
                </a:effectLst>
                <a:latin typeface="Segoe UI" pitchFamily="34" charset="0"/>
                <a:cs typeface="Segoe UI" pitchFamily="34" charset="0"/>
              </a:rPr>
              <a:t> </a:t>
            </a:r>
            <a:r>
              <a:rPr lang="en-US" b="1" dirty="0">
                <a:solidFill>
                  <a:srgbClr val="FF3300"/>
                </a:solidFill>
                <a:effectLst>
                  <a:outerShdw blurRad="38100" dist="38100" dir="2700000" algn="tl">
                    <a:srgbClr val="C0C0C0"/>
                  </a:outerShdw>
                </a:effectLst>
                <a:latin typeface="Segoe UI" pitchFamily="34" charset="0"/>
                <a:cs typeface="Segoe UI" pitchFamily="34" charset="0"/>
              </a:rPr>
              <a:t>DITINJAU DARI </a:t>
            </a:r>
          </a:p>
          <a:p>
            <a:r>
              <a:rPr lang="en-US" b="1" dirty="0">
                <a:solidFill>
                  <a:srgbClr val="FF3300"/>
                </a:solidFill>
                <a:effectLst>
                  <a:outerShdw blurRad="38100" dist="38100" dir="2700000" algn="tl">
                    <a:srgbClr val="C0C0C0"/>
                  </a:outerShdw>
                </a:effectLst>
                <a:latin typeface="Segoe UI" pitchFamily="34" charset="0"/>
                <a:cs typeface="Segoe UI" pitchFamily="34" charset="0"/>
              </a:rPr>
              <a:t>RENCANA TATA RUANG KOTA</a:t>
            </a:r>
          </a:p>
        </p:txBody>
      </p:sp>
      <p:sp>
        <p:nvSpPr>
          <p:cNvPr id="6" name="Text Box 6"/>
          <p:cNvSpPr txBox="1">
            <a:spLocks noChangeArrowheads="1"/>
          </p:cNvSpPr>
          <p:nvPr/>
        </p:nvSpPr>
        <p:spPr bwMode="auto">
          <a:xfrm>
            <a:off x="558338" y="2570164"/>
            <a:ext cx="4318489" cy="3693319"/>
          </a:xfrm>
          <a:prstGeom prst="rect">
            <a:avLst/>
          </a:prstGeom>
          <a:noFill/>
          <a:ln w="9525">
            <a:noFill/>
            <a:miter lim="800000"/>
            <a:headEnd/>
            <a:tailEnd/>
          </a:ln>
          <a:effectLst/>
        </p:spPr>
        <p:txBody>
          <a:bodyPr wrap="square">
            <a:spAutoFit/>
          </a:bodyPr>
          <a:lstStyle/>
          <a:p>
            <a:pPr marL="342900" indent="-342900"/>
            <a:r>
              <a:rPr lang="en-US" b="1" dirty="0" err="1">
                <a:latin typeface="Segoe UI" pitchFamily="34" charset="0"/>
                <a:cs typeface="Segoe UI" pitchFamily="34" charset="0"/>
              </a:rPr>
              <a:t>Pemanfaatan</a:t>
            </a:r>
            <a:r>
              <a:rPr lang="en-US" b="1" dirty="0">
                <a:latin typeface="Segoe UI" pitchFamily="34" charset="0"/>
                <a:cs typeface="Segoe UI" pitchFamily="34" charset="0"/>
              </a:rPr>
              <a:t> </a:t>
            </a:r>
            <a:r>
              <a:rPr lang="en-US" b="1" dirty="0" err="1">
                <a:latin typeface="Segoe UI" pitchFamily="34" charset="0"/>
                <a:cs typeface="Segoe UI" pitchFamily="34" charset="0"/>
              </a:rPr>
              <a:t>Lahan</a:t>
            </a:r>
            <a:r>
              <a:rPr lang="en-US" b="1" dirty="0">
                <a:latin typeface="Segoe UI" pitchFamily="34" charset="0"/>
                <a:cs typeface="Segoe UI" pitchFamily="34" charset="0"/>
              </a:rPr>
              <a:t> </a:t>
            </a:r>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en-US" b="1" dirty="0" err="1">
                <a:latin typeface="Segoe UI" pitchFamily="34" charset="0"/>
                <a:cs typeface="Segoe UI" pitchFamily="34" charset="0"/>
              </a:rPr>
              <a:t>Terpilih</a:t>
            </a:r>
            <a:r>
              <a:rPr lang="en-US" b="1" dirty="0">
                <a:latin typeface="Segoe UI" pitchFamily="34" charset="0"/>
                <a:cs typeface="Segoe UI" pitchFamily="34" charset="0"/>
              </a:rPr>
              <a:t> </a:t>
            </a:r>
          </a:p>
          <a:p>
            <a:pPr marL="342900" indent="-342900"/>
            <a:r>
              <a:rPr lang="en-US" b="1" dirty="0" err="1">
                <a:latin typeface="Segoe UI" pitchFamily="34" charset="0"/>
                <a:cs typeface="Segoe UI" pitchFamily="34" charset="0"/>
              </a:rPr>
              <a:t>Berdasarkan</a:t>
            </a:r>
            <a:r>
              <a:rPr lang="en-US" b="1" dirty="0">
                <a:latin typeface="Segoe UI" pitchFamily="34" charset="0"/>
                <a:cs typeface="Segoe UI" pitchFamily="34" charset="0"/>
              </a:rPr>
              <a:t> RTRK :</a:t>
            </a:r>
          </a:p>
          <a:p>
            <a:pPr marL="342900" indent="-342900"/>
            <a:endParaRPr lang="en-US" b="1" dirty="0">
              <a:latin typeface="Segoe UI" pitchFamily="34" charset="0"/>
              <a:cs typeface="Segoe UI" pitchFamily="34" charset="0"/>
            </a:endParaRPr>
          </a:p>
          <a:p>
            <a:pPr marL="342900" indent="-342900">
              <a:buFontTx/>
              <a:buAutoNum type="arabicPeriod"/>
            </a:pPr>
            <a:r>
              <a:rPr lang="en-US" b="1" dirty="0" err="1">
                <a:latin typeface="Segoe UI" pitchFamily="34" charset="0"/>
                <a:cs typeface="Segoe UI" pitchFamily="34" charset="0"/>
              </a:rPr>
              <a:t>Permukiman</a:t>
            </a:r>
            <a:r>
              <a:rPr lang="en-US" b="1" dirty="0">
                <a:latin typeface="Segoe UI" pitchFamily="34" charset="0"/>
                <a:cs typeface="Segoe UI" pitchFamily="34" charset="0"/>
              </a:rPr>
              <a:t> </a:t>
            </a:r>
            <a:r>
              <a:rPr lang="en-US" b="1" dirty="0" err="1">
                <a:latin typeface="Segoe UI" pitchFamily="34" charset="0"/>
                <a:cs typeface="Segoe UI" pitchFamily="34" charset="0"/>
              </a:rPr>
              <a:t>Intensitas</a:t>
            </a:r>
            <a:r>
              <a:rPr lang="en-US" b="1" dirty="0">
                <a:latin typeface="Segoe UI" pitchFamily="34" charset="0"/>
                <a:cs typeface="Segoe UI" pitchFamily="34" charset="0"/>
              </a:rPr>
              <a:t> </a:t>
            </a:r>
            <a:r>
              <a:rPr lang="en-US" b="1" dirty="0" err="1">
                <a:latin typeface="Segoe UI" pitchFamily="34" charset="0"/>
                <a:cs typeface="Segoe UI" pitchFamily="34" charset="0"/>
              </a:rPr>
              <a:t>Tinggi</a:t>
            </a:r>
            <a:endParaRPr lang="en-US" b="1" dirty="0">
              <a:latin typeface="Segoe UI" pitchFamily="34" charset="0"/>
              <a:cs typeface="Segoe UI" pitchFamily="34" charset="0"/>
            </a:endParaRPr>
          </a:p>
          <a:p>
            <a:pPr marL="342900" indent="-342900">
              <a:buFontTx/>
              <a:buAutoNum type="arabicPeriod"/>
            </a:pPr>
            <a:r>
              <a:rPr lang="en-US" b="1" dirty="0" err="1">
                <a:latin typeface="Segoe UI" pitchFamily="34" charset="0"/>
                <a:cs typeface="Segoe UI" pitchFamily="34" charset="0"/>
              </a:rPr>
              <a:t>Budidaya</a:t>
            </a:r>
            <a:r>
              <a:rPr lang="en-US" b="1" dirty="0">
                <a:latin typeface="Segoe UI" pitchFamily="34" charset="0"/>
                <a:cs typeface="Segoe UI" pitchFamily="34" charset="0"/>
              </a:rPr>
              <a:t> </a:t>
            </a:r>
            <a:r>
              <a:rPr lang="en-US" b="1" dirty="0" err="1">
                <a:latin typeface="Segoe UI" pitchFamily="34" charset="0"/>
                <a:cs typeface="Segoe UI" pitchFamily="34" charset="0"/>
              </a:rPr>
              <a:t>Penuh</a:t>
            </a:r>
            <a:r>
              <a:rPr lang="en-US" b="1" dirty="0">
                <a:latin typeface="Segoe UI" pitchFamily="34" charset="0"/>
                <a:cs typeface="Segoe UI" pitchFamily="34" charset="0"/>
              </a:rPr>
              <a:t>, </a:t>
            </a:r>
            <a:r>
              <a:rPr lang="en-US" b="1" dirty="0" err="1">
                <a:latin typeface="Segoe UI" pitchFamily="34" charset="0"/>
                <a:cs typeface="Segoe UI" pitchFamily="34" charset="0"/>
              </a:rPr>
              <a:t>Ekonomi</a:t>
            </a:r>
            <a:r>
              <a:rPr lang="en-US" b="1" dirty="0">
                <a:latin typeface="Segoe UI" pitchFamily="34" charset="0"/>
                <a:cs typeface="Segoe UI" pitchFamily="34" charset="0"/>
              </a:rPr>
              <a:t>, </a:t>
            </a:r>
            <a:r>
              <a:rPr lang="en-US" b="1" dirty="0" err="1">
                <a:latin typeface="Segoe UI" pitchFamily="34" charset="0"/>
                <a:cs typeface="Segoe UI" pitchFamily="34" charset="0"/>
              </a:rPr>
              <a:t>Sosial</a:t>
            </a:r>
            <a:r>
              <a:rPr lang="en-US" b="1" dirty="0">
                <a:latin typeface="Segoe UI" pitchFamily="34" charset="0"/>
                <a:cs typeface="Segoe UI" pitchFamily="34" charset="0"/>
              </a:rPr>
              <a:t> </a:t>
            </a:r>
          </a:p>
          <a:p>
            <a:pPr marL="342900" indent="-342900"/>
            <a:r>
              <a:rPr lang="en-US" b="1" dirty="0">
                <a:latin typeface="Segoe UI" pitchFamily="34" charset="0"/>
                <a:cs typeface="Segoe UI" pitchFamily="34" charset="0"/>
              </a:rPr>
              <a:t>      </a:t>
            </a:r>
            <a:r>
              <a:rPr lang="en-US" b="1" dirty="0" err="1">
                <a:latin typeface="Segoe UI" pitchFamily="34" charset="0"/>
                <a:cs typeface="Segoe UI" pitchFamily="34" charset="0"/>
              </a:rPr>
              <a:t>dan</a:t>
            </a:r>
            <a:r>
              <a:rPr lang="en-US" b="1" dirty="0">
                <a:latin typeface="Segoe UI" pitchFamily="34" charset="0"/>
                <a:cs typeface="Segoe UI" pitchFamily="34" charset="0"/>
              </a:rPr>
              <a:t> </a:t>
            </a:r>
            <a:r>
              <a:rPr lang="en-US" b="1" dirty="0" err="1">
                <a:latin typeface="Segoe UI" pitchFamily="34" charset="0"/>
                <a:cs typeface="Segoe UI" pitchFamily="34" charset="0"/>
              </a:rPr>
              <a:t>Budaya</a:t>
            </a:r>
            <a:r>
              <a:rPr lang="en-US" b="1" dirty="0">
                <a:latin typeface="Segoe UI" pitchFamily="34" charset="0"/>
                <a:cs typeface="Segoe UI" pitchFamily="34" charset="0"/>
              </a:rPr>
              <a:t>.</a:t>
            </a:r>
          </a:p>
          <a:p>
            <a:pPr marL="342900" indent="-342900">
              <a:buFontTx/>
              <a:buAutoNum type="arabicPeriod" startAt="3"/>
            </a:pPr>
            <a:r>
              <a:rPr lang="en-US" b="1" dirty="0" err="1">
                <a:latin typeface="Segoe UI" pitchFamily="34" charset="0"/>
                <a:cs typeface="Segoe UI" pitchFamily="34" charset="0"/>
              </a:rPr>
              <a:t>Penyangga</a:t>
            </a:r>
            <a:r>
              <a:rPr lang="en-US" b="1" dirty="0">
                <a:latin typeface="Segoe UI" pitchFamily="34" charset="0"/>
                <a:cs typeface="Segoe UI" pitchFamily="34" charset="0"/>
              </a:rPr>
              <a:t> </a:t>
            </a:r>
            <a:r>
              <a:rPr lang="en-US" b="1" dirty="0" err="1">
                <a:latin typeface="Segoe UI" pitchFamily="34" charset="0"/>
                <a:cs typeface="Segoe UI" pitchFamily="34" charset="0"/>
              </a:rPr>
              <a:t>Alam</a:t>
            </a:r>
            <a:r>
              <a:rPr lang="en-US" b="1" dirty="0">
                <a:latin typeface="Segoe UI" pitchFamily="34" charset="0"/>
                <a:cs typeface="Segoe UI" pitchFamily="34" charset="0"/>
              </a:rPr>
              <a:t> </a:t>
            </a:r>
            <a:r>
              <a:rPr lang="en-US" b="1" dirty="0" err="1">
                <a:latin typeface="Segoe UI" pitchFamily="34" charset="0"/>
                <a:cs typeface="Segoe UI" pitchFamily="34" charset="0"/>
              </a:rPr>
              <a:t>Sempadan</a:t>
            </a:r>
            <a:r>
              <a:rPr lang="en-US" b="1" dirty="0">
                <a:latin typeface="Segoe UI" pitchFamily="34" charset="0"/>
                <a:cs typeface="Segoe UI" pitchFamily="34" charset="0"/>
              </a:rPr>
              <a:t> </a:t>
            </a:r>
            <a:r>
              <a:rPr lang="id-ID" b="1" dirty="0" smtClean="0">
                <a:latin typeface="Segoe UI" pitchFamily="34" charset="0"/>
                <a:cs typeface="Segoe UI" pitchFamily="34" charset="0"/>
              </a:rPr>
              <a:t>Pantai Laut Jawa</a:t>
            </a:r>
          </a:p>
          <a:p>
            <a:pPr marL="342900" indent="-342900">
              <a:buFontTx/>
              <a:buAutoNum type="arabicPeriod" startAt="3"/>
            </a:pPr>
            <a:r>
              <a:rPr lang="id-ID" b="1" dirty="0" smtClean="0">
                <a:latin typeface="Segoe UI" pitchFamily="34" charset="0"/>
                <a:cs typeface="Segoe UI" pitchFamily="34" charset="0"/>
              </a:rPr>
              <a:t>Dekat dengan kawasan GOR, Rusunawa dan TPI, serta kawasan wisata Pantai Kartini</a:t>
            </a:r>
            <a:endParaRPr lang="en-US" b="1" dirty="0">
              <a:latin typeface="Segoe UI" pitchFamily="34" charset="0"/>
              <a:cs typeface="Segoe UI" pitchFamily="34" charset="0"/>
            </a:endParaRPr>
          </a:p>
          <a:p>
            <a:pPr marL="342900" indent="-342900"/>
            <a:endParaRPr lang="en-US" b="1" dirty="0">
              <a:latin typeface="Segoe UI" pitchFamily="34" charset="0"/>
              <a:cs typeface="Segoe UI" pitchFamily="34" charset="0"/>
            </a:endParaRPr>
          </a:p>
          <a:p>
            <a:pPr marL="342900" indent="-342900">
              <a:buFontTx/>
              <a:buChar char="•"/>
            </a:pPr>
            <a:endParaRPr lang="en-US" b="1" dirty="0">
              <a:latin typeface="Segoe UI" pitchFamily="34" charset="0"/>
              <a:cs typeface="Segoe UI" pitchFamily="34" charset="0"/>
            </a:endParaRPr>
          </a:p>
        </p:txBody>
      </p:sp>
      <p:sp>
        <p:nvSpPr>
          <p:cNvPr id="7" name="Title 1"/>
          <p:cNvSpPr txBox="1">
            <a:spLocks/>
          </p:cNvSpPr>
          <p:nvPr/>
        </p:nvSpPr>
        <p:spPr>
          <a:xfrm>
            <a:off x="558338"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 peremajaan</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8" name="Picture 3" descr="5"/>
          <p:cNvPicPr>
            <a:picLocks noChangeAspect="1" noChangeArrowheads="1"/>
          </p:cNvPicPr>
          <p:nvPr/>
        </p:nvPicPr>
        <p:blipFill>
          <a:blip r:embed="rId2"/>
          <a:srcRect l="9516" t="19635" r="35841" b="7081"/>
          <a:stretch>
            <a:fillRect/>
          </a:stretch>
        </p:blipFill>
        <p:spPr bwMode="auto">
          <a:xfrm>
            <a:off x="4571968" y="1357298"/>
            <a:ext cx="4572032"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338"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 peremajaan</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6" name="Text Box 9"/>
          <p:cNvSpPr txBox="1">
            <a:spLocks noChangeArrowheads="1"/>
          </p:cNvSpPr>
          <p:nvPr/>
        </p:nvSpPr>
        <p:spPr bwMode="auto">
          <a:xfrm>
            <a:off x="558338" y="1446213"/>
            <a:ext cx="3446585" cy="915987"/>
          </a:xfrm>
          <a:prstGeom prst="rect">
            <a:avLst/>
          </a:prstGeom>
          <a:noFill/>
          <a:ln w="9525">
            <a:noFill/>
            <a:miter lim="800000"/>
            <a:headEnd/>
            <a:tailEnd/>
          </a:ln>
          <a:effectLst/>
        </p:spPr>
        <p:txBody>
          <a:bodyPr>
            <a:spAutoFit/>
          </a:bodyPr>
          <a:lstStyle/>
          <a:p>
            <a:r>
              <a:rPr lang="en-US" b="1" dirty="0">
                <a:solidFill>
                  <a:srgbClr val="FF3300"/>
                </a:solidFill>
                <a:effectLst>
                  <a:outerShdw blurRad="38100" dist="38100" dir="2700000" algn="tl">
                    <a:srgbClr val="C0C0C0"/>
                  </a:outerShdw>
                </a:effectLst>
                <a:latin typeface="Segoe UI" pitchFamily="34" charset="0"/>
                <a:cs typeface="Segoe UI" pitchFamily="34" charset="0"/>
              </a:rPr>
              <a:t>PEMBAGIAN KAWASAN </a:t>
            </a:r>
            <a:r>
              <a:rPr lang="en-US" b="1" dirty="0" smtClean="0">
                <a:solidFill>
                  <a:srgbClr val="FF3300"/>
                </a:solidFill>
                <a:effectLst>
                  <a:outerShdw blurRad="38100" dist="38100" dir="2700000" algn="tl">
                    <a:srgbClr val="C0C0C0"/>
                  </a:outerShdw>
                </a:effectLst>
                <a:latin typeface="Segoe UI" pitchFamily="34" charset="0"/>
                <a:cs typeface="Segoe UI" pitchFamily="34" charset="0"/>
              </a:rPr>
              <a:t>DITINJAU </a:t>
            </a:r>
            <a:r>
              <a:rPr lang="en-US" b="1" dirty="0">
                <a:solidFill>
                  <a:srgbClr val="FF3300"/>
                </a:solidFill>
                <a:effectLst>
                  <a:outerShdw blurRad="38100" dist="38100" dir="2700000" algn="tl">
                    <a:srgbClr val="C0C0C0"/>
                  </a:outerShdw>
                </a:effectLst>
                <a:latin typeface="Segoe UI" pitchFamily="34" charset="0"/>
                <a:cs typeface="Segoe UI" pitchFamily="34" charset="0"/>
              </a:rPr>
              <a:t>DARI </a:t>
            </a:r>
          </a:p>
          <a:p>
            <a:r>
              <a:rPr lang="en-US" b="1" dirty="0">
                <a:solidFill>
                  <a:srgbClr val="FF3300"/>
                </a:solidFill>
                <a:effectLst>
                  <a:outerShdw blurRad="38100" dist="38100" dir="2700000" algn="tl">
                    <a:srgbClr val="C0C0C0"/>
                  </a:outerShdw>
                </a:effectLst>
                <a:latin typeface="Segoe UI" pitchFamily="34" charset="0"/>
                <a:cs typeface="Segoe UI" pitchFamily="34" charset="0"/>
              </a:rPr>
              <a:t>RENCANA TATA RUANG KOTA</a:t>
            </a:r>
          </a:p>
        </p:txBody>
      </p:sp>
      <p:sp>
        <p:nvSpPr>
          <p:cNvPr id="7" name="Text Box 10"/>
          <p:cNvSpPr txBox="1">
            <a:spLocks noChangeArrowheads="1"/>
          </p:cNvSpPr>
          <p:nvPr/>
        </p:nvSpPr>
        <p:spPr bwMode="auto">
          <a:xfrm>
            <a:off x="558338" y="2354263"/>
            <a:ext cx="3647339" cy="923330"/>
          </a:xfrm>
          <a:prstGeom prst="rect">
            <a:avLst/>
          </a:prstGeom>
          <a:noFill/>
          <a:ln w="9525">
            <a:noFill/>
            <a:miter lim="800000"/>
            <a:headEnd/>
            <a:tailEnd/>
          </a:ln>
          <a:effectLst/>
        </p:spPr>
        <p:txBody>
          <a:bodyPr wrap="square">
            <a:spAutoFit/>
          </a:bodyPr>
          <a:lstStyle/>
          <a:p>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en-US" b="1" dirty="0" err="1">
                <a:latin typeface="Segoe UI" pitchFamily="34" charset="0"/>
                <a:cs typeface="Segoe UI" pitchFamily="34" charset="0"/>
              </a:rPr>
              <a:t>Terpilih</a:t>
            </a:r>
            <a:r>
              <a:rPr lang="en-US" b="1" dirty="0">
                <a:latin typeface="Segoe UI" pitchFamily="34" charset="0"/>
                <a:cs typeface="Segoe UI" pitchFamily="34" charset="0"/>
              </a:rPr>
              <a:t> </a:t>
            </a:r>
            <a:r>
              <a:rPr lang="en-US" b="1" dirty="0" err="1">
                <a:latin typeface="Segoe UI" pitchFamily="34" charset="0"/>
                <a:cs typeface="Segoe UI" pitchFamily="34" charset="0"/>
              </a:rPr>
              <a:t>Berada</a:t>
            </a:r>
            <a:r>
              <a:rPr lang="en-US" b="1" dirty="0">
                <a:latin typeface="Segoe UI" pitchFamily="34" charset="0"/>
                <a:cs typeface="Segoe UI" pitchFamily="34" charset="0"/>
              </a:rPr>
              <a:t> </a:t>
            </a:r>
            <a:r>
              <a:rPr lang="en-US" b="1" dirty="0" err="1">
                <a:latin typeface="Segoe UI" pitchFamily="34" charset="0"/>
                <a:cs typeface="Segoe UI" pitchFamily="34" charset="0"/>
              </a:rPr>
              <a:t>di</a:t>
            </a:r>
            <a:r>
              <a:rPr lang="en-US" b="1" dirty="0">
                <a:latin typeface="Segoe UI" pitchFamily="34" charset="0"/>
                <a:cs typeface="Segoe UI" pitchFamily="34" charset="0"/>
              </a:rPr>
              <a:t> </a:t>
            </a:r>
            <a:r>
              <a:rPr lang="en-US" b="1" dirty="0" smtClean="0">
                <a:latin typeface="Segoe UI" pitchFamily="34" charset="0"/>
                <a:cs typeface="Segoe UI" pitchFamily="34" charset="0"/>
              </a:rPr>
              <a:t>BWK </a:t>
            </a:r>
            <a:r>
              <a:rPr lang="id-ID" b="1" dirty="0" smtClean="0">
                <a:latin typeface="Segoe UI" pitchFamily="34" charset="0"/>
                <a:cs typeface="Segoe UI" pitchFamily="34" charset="0"/>
              </a:rPr>
              <a:t>I</a:t>
            </a:r>
            <a:r>
              <a:rPr lang="en-US" b="1" dirty="0" smtClean="0">
                <a:latin typeface="Segoe UI" pitchFamily="34" charset="0"/>
                <a:cs typeface="Segoe UI" pitchFamily="34" charset="0"/>
              </a:rPr>
              <a:t>I, </a:t>
            </a:r>
            <a:r>
              <a:rPr lang="en-US" b="1" dirty="0" err="1" smtClean="0">
                <a:latin typeface="Segoe UI" pitchFamily="34" charset="0"/>
                <a:cs typeface="Segoe UI" pitchFamily="34" charset="0"/>
              </a:rPr>
              <a:t>Yaitu</a:t>
            </a:r>
            <a:r>
              <a:rPr lang="en-US" b="1" dirty="0" smtClean="0">
                <a:latin typeface="Segoe UI" pitchFamily="34" charset="0"/>
                <a:cs typeface="Segoe UI" pitchFamily="34" charset="0"/>
              </a:rPr>
              <a:t> </a:t>
            </a:r>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id-ID" b="1" dirty="0" smtClean="0">
                <a:latin typeface="Segoe UI" pitchFamily="34" charset="0"/>
                <a:cs typeface="Segoe UI" pitchFamily="34" charset="0"/>
              </a:rPr>
              <a:t>Campuran Kecamatan Jepara </a:t>
            </a:r>
            <a:endParaRPr lang="en-US" b="1" dirty="0">
              <a:latin typeface="Segoe UI" pitchFamily="34" charset="0"/>
              <a:cs typeface="Segoe UI" pitchFamily="34" charset="0"/>
            </a:endParaRPr>
          </a:p>
        </p:txBody>
      </p:sp>
      <p:sp>
        <p:nvSpPr>
          <p:cNvPr id="8" name="Text Box 11"/>
          <p:cNvSpPr txBox="1">
            <a:spLocks noChangeArrowheads="1"/>
          </p:cNvSpPr>
          <p:nvPr/>
        </p:nvSpPr>
        <p:spPr bwMode="auto">
          <a:xfrm>
            <a:off x="558338" y="3508375"/>
            <a:ext cx="3936023" cy="2062103"/>
          </a:xfrm>
          <a:prstGeom prst="rect">
            <a:avLst/>
          </a:prstGeom>
          <a:noFill/>
          <a:ln w="9525">
            <a:noFill/>
            <a:miter lim="800000"/>
            <a:headEnd/>
            <a:tailEnd/>
          </a:ln>
          <a:effectLst/>
        </p:spPr>
        <p:txBody>
          <a:bodyPr>
            <a:spAutoFit/>
          </a:bodyPr>
          <a:lstStyle/>
          <a:p>
            <a:r>
              <a:rPr lang="en-US" sz="1600" b="1" dirty="0" err="1">
                <a:latin typeface="Segoe UI" pitchFamily="34" charset="0"/>
                <a:cs typeface="Segoe UI" pitchFamily="34" charset="0"/>
              </a:rPr>
              <a:t>Kawasan</a:t>
            </a:r>
            <a:r>
              <a:rPr lang="en-US" sz="1600" b="1" dirty="0">
                <a:latin typeface="Segoe UI" pitchFamily="34" charset="0"/>
                <a:cs typeface="Segoe UI" pitchFamily="34" charset="0"/>
              </a:rPr>
              <a:t> </a:t>
            </a:r>
            <a:r>
              <a:rPr lang="id-ID" sz="1600" b="1" dirty="0" smtClean="0">
                <a:latin typeface="Segoe UI" pitchFamily="34" charset="0"/>
                <a:cs typeface="Segoe UI" pitchFamily="34" charset="0"/>
              </a:rPr>
              <a:t>ini </a:t>
            </a:r>
            <a:r>
              <a:rPr lang="en-US" sz="1600" b="1" dirty="0" err="1" smtClean="0">
                <a:latin typeface="Segoe UI" pitchFamily="34" charset="0"/>
                <a:cs typeface="Segoe UI" pitchFamily="34" charset="0"/>
              </a:rPr>
              <a:t>dimungkinkan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dengan</a:t>
            </a:r>
            <a:r>
              <a:rPr lang="en-US" sz="1600" b="1" dirty="0" smtClean="0">
                <a:latin typeface="Segoe UI" pitchFamily="34" charset="0"/>
                <a:cs typeface="Segoe UI" pitchFamily="34" charset="0"/>
              </a:rPr>
              <a:t> </a:t>
            </a:r>
            <a:r>
              <a:rPr lang="en-US" sz="1600" b="1" dirty="0" err="1">
                <a:latin typeface="Segoe UI" pitchFamily="34" charset="0"/>
                <a:cs typeface="Segoe UI" pitchFamily="34" charset="0"/>
              </a:rPr>
              <a:t>fungsi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kegiatan</a:t>
            </a:r>
            <a:r>
              <a:rPr lang="en-US" sz="1600" b="1" dirty="0">
                <a:latin typeface="Segoe UI" pitchFamily="34" charset="0"/>
                <a:cs typeface="Segoe UI" pitchFamily="34" charset="0"/>
              </a:rPr>
              <a:t> yang </a:t>
            </a:r>
            <a:r>
              <a:rPr lang="en-US" sz="1600" b="1" dirty="0" err="1">
                <a:latin typeface="Segoe UI" pitchFamily="34" charset="0"/>
                <a:cs typeface="Segoe UI" pitchFamily="34" charset="0"/>
              </a:rPr>
              <a:t>mempunyai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kepadatan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tinggi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skala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besar</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pengembangannya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diselaraskan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dengan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keberadaan</a:t>
            </a:r>
            <a:r>
              <a:rPr lang="en-US" sz="1600" b="1" dirty="0">
                <a:latin typeface="Segoe UI" pitchFamily="34" charset="0"/>
                <a:cs typeface="Segoe UI" pitchFamily="34" charset="0"/>
              </a:rPr>
              <a:t> </a:t>
            </a:r>
            <a:r>
              <a:rPr lang="id-ID" sz="1600" b="1" dirty="0" smtClean="0">
                <a:latin typeface="Segoe UI" pitchFamily="34" charset="0"/>
                <a:cs typeface="Segoe UI" pitchFamily="34" charset="0"/>
              </a:rPr>
              <a:t>GOR Bumi Kartini dan Rusunawa</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dengan</a:t>
            </a:r>
            <a:r>
              <a:rPr lang="en-US" sz="1600" b="1" dirty="0" smtClean="0">
                <a:latin typeface="Segoe UI" pitchFamily="34" charset="0"/>
                <a:cs typeface="Segoe UI" pitchFamily="34" charset="0"/>
              </a:rPr>
              <a:t> </a:t>
            </a:r>
            <a:r>
              <a:rPr lang="en-US" sz="1600" b="1" dirty="0" err="1">
                <a:latin typeface="Segoe UI" pitchFamily="34" charset="0"/>
                <a:cs typeface="Segoe UI" pitchFamily="34" charset="0"/>
              </a:rPr>
              <a:t>dikelilingi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oleh</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kegiatan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budidaya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ekonomi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sosial</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budaya</a:t>
            </a:r>
            <a:r>
              <a:rPr lang="en-US" sz="1400" b="1" dirty="0">
                <a:latin typeface="Segoe UI" pitchFamily="34" charset="0"/>
                <a:cs typeface="Segoe UI" pitchFamily="34" charset="0"/>
              </a:rPr>
              <a:t>.  </a:t>
            </a:r>
          </a:p>
        </p:txBody>
      </p:sp>
      <p:pic>
        <p:nvPicPr>
          <p:cNvPr id="9" name="Picture 3" descr="5"/>
          <p:cNvPicPr>
            <a:picLocks noChangeAspect="1" noChangeArrowheads="1"/>
          </p:cNvPicPr>
          <p:nvPr/>
        </p:nvPicPr>
        <p:blipFill>
          <a:blip r:embed="rId2"/>
          <a:srcRect l="9516" t="19635" r="35841" b="7081"/>
          <a:stretch>
            <a:fillRect/>
          </a:stretch>
        </p:blipFill>
        <p:spPr bwMode="auto">
          <a:xfrm>
            <a:off x="4572000" y="1357299"/>
            <a:ext cx="4572000" cy="4000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IMG9142_resize"/>
          <p:cNvPicPr>
            <a:picLocks noGrp="1" noChangeAspect="1" noChangeArrowheads="1"/>
          </p:cNvPicPr>
          <p:nvPr>
            <p:ph sz="half" idx="1"/>
          </p:nvPr>
        </p:nvPicPr>
        <p:blipFill>
          <a:blip r:embed="rId2"/>
          <a:srcRect/>
          <a:stretch>
            <a:fillRect/>
          </a:stretch>
        </p:blipFill>
        <p:spPr>
          <a:xfrm>
            <a:off x="0" y="1357298"/>
            <a:ext cx="2381267" cy="2000264"/>
          </a:xfrm>
          <a:noFill/>
        </p:spPr>
      </p:pic>
      <p:pic>
        <p:nvPicPr>
          <p:cNvPr id="9" name="Picture 3" descr="5"/>
          <p:cNvPicPr>
            <a:picLocks noChangeAspect="1" noChangeArrowheads="1"/>
          </p:cNvPicPr>
          <p:nvPr/>
        </p:nvPicPr>
        <p:blipFill>
          <a:blip r:embed="rId3"/>
          <a:srcRect l="9516" t="19635" r="35841" b="7081"/>
          <a:stretch>
            <a:fillRect/>
          </a:stretch>
        </p:blipFill>
        <p:spPr bwMode="auto">
          <a:xfrm>
            <a:off x="5878290" y="3786190"/>
            <a:ext cx="3265710" cy="2857496"/>
          </a:xfrm>
          <a:prstGeom prst="rect">
            <a:avLst/>
          </a:prstGeom>
          <a:noFill/>
          <a:ln w="9525">
            <a:noFill/>
            <a:miter lim="800000"/>
            <a:headEnd/>
            <a:tailEnd/>
          </a:ln>
        </p:spPr>
      </p:pic>
      <p:sp>
        <p:nvSpPr>
          <p:cNvPr id="17" name="Rectangle 26"/>
          <p:cNvSpPr>
            <a:spLocks noChangeArrowheads="1"/>
          </p:cNvSpPr>
          <p:nvPr/>
        </p:nvSpPr>
        <p:spPr bwMode="auto">
          <a:xfrm>
            <a:off x="2561518" y="1214422"/>
            <a:ext cx="5703277" cy="2185214"/>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r>
              <a:rPr lang="id-ID" sz="1700" b="1">
                <a:solidFill>
                  <a:srgbClr val="666633"/>
                </a:solidFill>
                <a:latin typeface="Segoe UI" pitchFamily="34" charset="0"/>
                <a:cs typeface="Segoe UI" pitchFamily="34" charset="0"/>
              </a:rPr>
              <a:t>Hipotesa :</a:t>
            </a:r>
          </a:p>
          <a:p>
            <a:pPr>
              <a:buFontTx/>
              <a:buChar char="•"/>
            </a:pPr>
            <a:r>
              <a:rPr lang="id-ID" sz="1700" b="1">
                <a:solidFill>
                  <a:srgbClr val="666633"/>
                </a:solidFill>
                <a:latin typeface="Segoe UI" pitchFamily="34" charset="0"/>
                <a:cs typeface="Segoe UI" pitchFamily="34" charset="0"/>
              </a:rPr>
              <a:t>Terjadi Penurunan Kualitas Perkotaan akibat tidak </a:t>
            </a:r>
          </a:p>
          <a:p>
            <a:r>
              <a:rPr lang="id-ID" sz="1700" b="1">
                <a:solidFill>
                  <a:srgbClr val="666633"/>
                </a:solidFill>
                <a:latin typeface="Segoe UI" pitchFamily="34" charset="0"/>
                <a:cs typeface="Segoe UI" pitchFamily="34" charset="0"/>
              </a:rPr>
              <a:t>  sinerginya pengembangan kawasan kota.</a:t>
            </a:r>
          </a:p>
          <a:p>
            <a:pPr>
              <a:buFontTx/>
              <a:buChar char="•"/>
            </a:pPr>
            <a:r>
              <a:rPr lang="id-ID" sz="1700" b="1">
                <a:solidFill>
                  <a:srgbClr val="666633"/>
                </a:solidFill>
                <a:latin typeface="Segoe UI" pitchFamily="34" charset="0"/>
                <a:cs typeface="Segoe UI" pitchFamily="34" charset="0"/>
              </a:rPr>
              <a:t>Kota tersegmentasi dengan konsep yang kurang </a:t>
            </a:r>
          </a:p>
          <a:p>
            <a:r>
              <a:rPr lang="id-ID" sz="1700" b="1">
                <a:solidFill>
                  <a:srgbClr val="666633"/>
                </a:solidFill>
                <a:latin typeface="Segoe UI" pitchFamily="34" charset="0"/>
                <a:cs typeface="Segoe UI" pitchFamily="34" charset="0"/>
              </a:rPr>
              <a:t>  jelas.</a:t>
            </a:r>
          </a:p>
          <a:p>
            <a:pPr>
              <a:buFontTx/>
              <a:buChar char="•"/>
            </a:pPr>
            <a:r>
              <a:rPr lang="id-ID" sz="1700" b="1">
                <a:solidFill>
                  <a:srgbClr val="666633"/>
                </a:solidFill>
                <a:latin typeface="Segoe UI" pitchFamily="34" charset="0"/>
                <a:cs typeface="Segoe UI" pitchFamily="34" charset="0"/>
              </a:rPr>
              <a:t>Perekonomian masyarakat tidak terdongkrak.</a:t>
            </a:r>
          </a:p>
          <a:p>
            <a:pPr>
              <a:buFontTx/>
              <a:buChar char="•"/>
            </a:pPr>
            <a:r>
              <a:rPr lang="id-ID" sz="1700" b="1">
                <a:solidFill>
                  <a:srgbClr val="666633"/>
                </a:solidFill>
                <a:latin typeface="Segoe UI" pitchFamily="34" charset="0"/>
                <a:cs typeface="Segoe UI" pitchFamily="34" charset="0"/>
              </a:rPr>
              <a:t>Pemilik modal, investor kurang berminat.</a:t>
            </a:r>
          </a:p>
          <a:p>
            <a:pPr>
              <a:buFontTx/>
              <a:buChar char="•"/>
            </a:pPr>
            <a:r>
              <a:rPr lang="id-ID" sz="1700" b="1">
                <a:solidFill>
                  <a:srgbClr val="666633"/>
                </a:solidFill>
                <a:latin typeface="Segoe UI" pitchFamily="34" charset="0"/>
                <a:cs typeface="Segoe UI" pitchFamily="34" charset="0"/>
              </a:rPr>
              <a:t>Dan Multiplier effect lainnya</a:t>
            </a:r>
            <a:endParaRPr lang="en-US" sz="1700" b="1">
              <a:solidFill>
                <a:srgbClr val="666633"/>
              </a:solidFill>
              <a:latin typeface="Segoe UI" pitchFamily="34" charset="0"/>
              <a:cs typeface="Segoe UI" pitchFamily="34" charset="0"/>
            </a:endParaRPr>
          </a:p>
        </p:txBody>
      </p:sp>
      <p:sp>
        <p:nvSpPr>
          <p:cNvPr id="18" name="Rectangle 28"/>
          <p:cNvSpPr>
            <a:spLocks noChangeArrowheads="1"/>
          </p:cNvSpPr>
          <p:nvPr/>
        </p:nvSpPr>
        <p:spPr bwMode="auto">
          <a:xfrm>
            <a:off x="156822" y="3933809"/>
            <a:ext cx="5758962" cy="2708434"/>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r>
              <a:rPr lang="id-ID" sz="1700" b="1" dirty="0">
                <a:solidFill>
                  <a:srgbClr val="666633"/>
                </a:solidFill>
                <a:latin typeface="Segoe UI" pitchFamily="34" charset="0"/>
                <a:cs typeface="Segoe UI" pitchFamily="34" charset="0"/>
              </a:rPr>
              <a:t>Gagasan Awal :</a:t>
            </a:r>
          </a:p>
          <a:p>
            <a:pPr marL="265113" indent="-265113">
              <a:buFontTx/>
              <a:buChar char="•"/>
            </a:pPr>
            <a:r>
              <a:rPr lang="id-ID" sz="1700" b="1" dirty="0">
                <a:solidFill>
                  <a:srgbClr val="666633"/>
                </a:solidFill>
                <a:latin typeface="Segoe UI" pitchFamily="34" charset="0"/>
                <a:cs typeface="Segoe UI" pitchFamily="34" charset="0"/>
              </a:rPr>
              <a:t>Menetapkan kawasan </a:t>
            </a:r>
            <a:r>
              <a:rPr lang="id-ID" sz="1700" b="1" dirty="0" smtClean="0">
                <a:solidFill>
                  <a:srgbClr val="666633"/>
                </a:solidFill>
                <a:latin typeface="Segoe UI" pitchFamily="34" charset="0"/>
                <a:cs typeface="Segoe UI" pitchFamily="34" charset="0"/>
              </a:rPr>
              <a:t>Desa Ujungbatu </a:t>
            </a:r>
            <a:r>
              <a:rPr lang="id-ID" sz="1700" b="1" dirty="0">
                <a:solidFill>
                  <a:srgbClr val="666633"/>
                </a:solidFill>
                <a:latin typeface="Segoe UI" pitchFamily="34" charset="0"/>
                <a:cs typeface="Segoe UI" pitchFamily="34" charset="0"/>
              </a:rPr>
              <a:t>Sebagai </a:t>
            </a:r>
            <a:r>
              <a:rPr lang="id-ID" sz="1700" b="1" i="1" dirty="0">
                <a:solidFill>
                  <a:srgbClr val="FF0000"/>
                </a:solidFill>
                <a:effectLst>
                  <a:outerShdw blurRad="38100" dist="38100" dir="2700000" algn="tl">
                    <a:srgbClr val="000000"/>
                  </a:outerShdw>
                </a:effectLst>
                <a:latin typeface="Segoe UI" pitchFamily="34" charset="0"/>
                <a:cs typeface="Segoe UI" pitchFamily="34" charset="0"/>
              </a:rPr>
              <a:t>Buffer </a:t>
            </a:r>
            <a:r>
              <a:rPr lang="id-ID" sz="1700" b="1" dirty="0">
                <a:solidFill>
                  <a:srgbClr val="666633"/>
                </a:solidFill>
                <a:latin typeface="Segoe UI" pitchFamily="34" charset="0"/>
                <a:cs typeface="Segoe UI" pitchFamily="34" charset="0"/>
              </a:rPr>
              <a:t>Bagi kawasan </a:t>
            </a:r>
            <a:r>
              <a:rPr lang="id-ID" sz="1700" b="1" dirty="0" smtClean="0">
                <a:solidFill>
                  <a:srgbClr val="666633"/>
                </a:solidFill>
                <a:latin typeface="Segoe UI" pitchFamily="34" charset="0"/>
                <a:cs typeface="Segoe UI" pitchFamily="34" charset="0"/>
              </a:rPr>
              <a:t>campuran BWK II.</a:t>
            </a:r>
            <a:endParaRPr lang="id-ID" sz="1700" b="1" dirty="0">
              <a:solidFill>
                <a:srgbClr val="666633"/>
              </a:solidFill>
              <a:latin typeface="Segoe UI" pitchFamily="34" charset="0"/>
              <a:cs typeface="Segoe UI" pitchFamily="34" charset="0"/>
            </a:endParaRPr>
          </a:p>
          <a:p>
            <a:pPr marL="265113" indent="-265113">
              <a:buFontTx/>
              <a:buChar char="•"/>
            </a:pPr>
            <a:r>
              <a:rPr lang="id-ID" sz="1700" b="1" dirty="0">
                <a:solidFill>
                  <a:srgbClr val="666633"/>
                </a:solidFill>
                <a:latin typeface="Segoe UI" pitchFamily="34" charset="0"/>
                <a:cs typeface="Segoe UI" pitchFamily="34" charset="0"/>
              </a:rPr>
              <a:t>Menetapkan suatu </a:t>
            </a:r>
            <a:r>
              <a:rPr lang="id-ID" sz="1700" b="1" i="1" dirty="0">
                <a:solidFill>
                  <a:srgbClr val="FF0000"/>
                </a:solidFill>
                <a:effectLst>
                  <a:outerShdw blurRad="38100" dist="38100" dir="2700000" algn="tl">
                    <a:srgbClr val="000000"/>
                  </a:outerShdw>
                </a:effectLst>
                <a:latin typeface="Segoe UI" pitchFamily="34" charset="0"/>
                <a:cs typeface="Segoe UI" pitchFamily="34" charset="0"/>
              </a:rPr>
              <a:t>jenis simpul pengikat</a:t>
            </a:r>
            <a:r>
              <a:rPr lang="id-ID" sz="1700" b="1" dirty="0">
                <a:solidFill>
                  <a:srgbClr val="666633"/>
                </a:solidFill>
                <a:latin typeface="Segoe UI" pitchFamily="34" charset="0"/>
                <a:cs typeface="Segoe UI" pitchFamily="34" charset="0"/>
              </a:rPr>
              <a:t> kawasan sehingga tidak terjadi ketimpangan dalam perkembangan.</a:t>
            </a:r>
          </a:p>
          <a:p>
            <a:pPr marL="265113" indent="-265113">
              <a:buFontTx/>
              <a:buChar char="•"/>
            </a:pPr>
            <a:r>
              <a:rPr lang="id-ID" sz="1700" b="1" dirty="0">
                <a:solidFill>
                  <a:srgbClr val="666633"/>
                </a:solidFill>
                <a:latin typeface="Segoe UI" pitchFamily="34" charset="0"/>
                <a:cs typeface="Segoe UI" pitchFamily="34" charset="0"/>
              </a:rPr>
              <a:t>Menetapkan suatu kawasan pengembangan usaha kecil terpadu dalam kawasan perencanaan, sehingga perekonomian masyarakat dapat berkembang kearah yang lebih </a:t>
            </a:r>
            <a:r>
              <a:rPr lang="id-ID" sz="1700" b="1" dirty="0" smtClean="0">
                <a:solidFill>
                  <a:srgbClr val="666633"/>
                </a:solidFill>
                <a:latin typeface="Segoe UI" pitchFamily="34" charset="0"/>
                <a:cs typeface="Segoe UI" pitchFamily="34" charset="0"/>
              </a:rPr>
              <a:t>baik</a:t>
            </a:r>
            <a:r>
              <a:rPr lang="en-US" sz="1700" b="1" dirty="0" smtClean="0">
                <a:solidFill>
                  <a:srgbClr val="666633"/>
                </a:solidFill>
                <a:latin typeface="Segoe UI" pitchFamily="34" charset="0"/>
                <a:cs typeface="Segoe UI" pitchFamily="34" charset="0"/>
              </a:rPr>
              <a:t>.</a:t>
            </a:r>
            <a:endParaRPr lang="en-US" sz="1700" b="1" dirty="0">
              <a:solidFill>
                <a:srgbClr val="666633"/>
              </a:solidFill>
              <a:latin typeface="Segoe UI" pitchFamily="34" charset="0"/>
              <a:cs typeface="Segoe UI" pitchFamily="34" charset="0"/>
            </a:endParaRPr>
          </a:p>
        </p:txBody>
      </p:sp>
      <p:sp>
        <p:nvSpPr>
          <p:cNvPr id="19" name="Oval 31"/>
          <p:cNvSpPr>
            <a:spLocks noChangeArrowheads="1"/>
          </p:cNvSpPr>
          <p:nvPr/>
        </p:nvSpPr>
        <p:spPr bwMode="auto">
          <a:xfrm>
            <a:off x="1286634" y="2579673"/>
            <a:ext cx="260838" cy="282575"/>
          </a:xfrm>
          <a:prstGeom prst="ellipse">
            <a:avLst/>
          </a:prstGeom>
          <a:solidFill>
            <a:srgbClr val="0000FF">
              <a:alpha val="50000"/>
            </a:srgbClr>
          </a:solidFill>
          <a:ln w="9525">
            <a:solidFill>
              <a:schemeClr val="tx1"/>
            </a:solidFill>
            <a:round/>
            <a:headEnd/>
            <a:tailEnd/>
          </a:ln>
          <a:effectLst/>
        </p:spPr>
        <p:txBody>
          <a:bodyPr wrap="none" anchor="ctr"/>
          <a:lstStyle/>
          <a:p>
            <a:endParaRPr lang="id-ID">
              <a:latin typeface="Segoe UI" pitchFamily="34" charset="0"/>
              <a:cs typeface="Segoe UI" pitchFamily="34" charset="0"/>
            </a:endParaRPr>
          </a:p>
        </p:txBody>
      </p:sp>
      <p:sp>
        <p:nvSpPr>
          <p:cNvPr id="20" name="Line 34"/>
          <p:cNvSpPr>
            <a:spLocks noChangeShapeType="1"/>
          </p:cNvSpPr>
          <p:nvPr/>
        </p:nvSpPr>
        <p:spPr bwMode="auto">
          <a:xfrm>
            <a:off x="1409726" y="2870185"/>
            <a:ext cx="0" cy="733425"/>
          </a:xfrm>
          <a:prstGeom prst="line">
            <a:avLst/>
          </a:prstGeom>
          <a:noFill/>
          <a:ln w="38100">
            <a:solidFill>
              <a:srgbClr val="0000FF"/>
            </a:solidFill>
            <a:prstDash val="dash"/>
            <a:round/>
            <a:headEnd/>
            <a:tailEnd/>
          </a:ln>
          <a:effectLst/>
        </p:spPr>
        <p:txBody>
          <a:bodyPr/>
          <a:lstStyle/>
          <a:p>
            <a:endParaRPr lang="id-ID">
              <a:latin typeface="Segoe UI" pitchFamily="34" charset="0"/>
              <a:cs typeface="Segoe UI" pitchFamily="34" charset="0"/>
            </a:endParaRPr>
          </a:p>
        </p:txBody>
      </p:sp>
      <p:sp>
        <p:nvSpPr>
          <p:cNvPr id="21" name="Line 36"/>
          <p:cNvSpPr>
            <a:spLocks noChangeShapeType="1"/>
          </p:cNvSpPr>
          <p:nvPr/>
        </p:nvSpPr>
        <p:spPr bwMode="auto">
          <a:xfrm>
            <a:off x="1418518" y="3594084"/>
            <a:ext cx="5398477" cy="0"/>
          </a:xfrm>
          <a:prstGeom prst="line">
            <a:avLst/>
          </a:prstGeom>
          <a:noFill/>
          <a:ln w="38100">
            <a:solidFill>
              <a:srgbClr val="0000FF"/>
            </a:solidFill>
            <a:prstDash val="dash"/>
            <a:round/>
            <a:headEnd/>
            <a:tailEnd/>
          </a:ln>
          <a:effectLst/>
        </p:spPr>
        <p:txBody>
          <a:bodyPr/>
          <a:lstStyle/>
          <a:p>
            <a:endParaRPr lang="id-ID">
              <a:latin typeface="Segoe UI" pitchFamily="34" charset="0"/>
              <a:cs typeface="Segoe UI" pitchFamily="34" charset="0"/>
            </a:endParaRPr>
          </a:p>
        </p:txBody>
      </p:sp>
      <p:sp>
        <p:nvSpPr>
          <p:cNvPr id="22" name="Line 37"/>
          <p:cNvSpPr>
            <a:spLocks noChangeShapeType="1"/>
          </p:cNvSpPr>
          <p:nvPr/>
        </p:nvSpPr>
        <p:spPr bwMode="auto">
          <a:xfrm>
            <a:off x="6816995" y="3594084"/>
            <a:ext cx="0" cy="452438"/>
          </a:xfrm>
          <a:prstGeom prst="line">
            <a:avLst/>
          </a:prstGeom>
          <a:noFill/>
          <a:ln w="38100">
            <a:solidFill>
              <a:srgbClr val="0000FF"/>
            </a:solidFill>
            <a:prstDash val="dash"/>
            <a:round/>
            <a:headEnd/>
            <a:tailEnd/>
          </a:ln>
          <a:effectLst/>
        </p:spPr>
        <p:txBody>
          <a:bodyPr/>
          <a:lstStyle/>
          <a:p>
            <a:endParaRPr lang="id-ID">
              <a:latin typeface="Segoe UI" pitchFamily="34" charset="0"/>
              <a:cs typeface="Segoe UI" pitchFamily="34" charset="0"/>
            </a:endParaRPr>
          </a:p>
        </p:txBody>
      </p:sp>
      <p:sp>
        <p:nvSpPr>
          <p:cNvPr id="25"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 peremajaan</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0" y="4143381"/>
            <a:ext cx="2132118" cy="2062103"/>
          </a:xfrm>
          <a:prstGeom prst="rect">
            <a:avLst/>
          </a:prstGeom>
          <a:noFill/>
          <a:ln w="9525">
            <a:noFill/>
            <a:miter lim="800000"/>
            <a:headEnd/>
            <a:tailEnd/>
          </a:ln>
          <a:effectLst/>
        </p:spPr>
        <p:txBody>
          <a:bodyPr wrap="square">
            <a:spAutoFit/>
          </a:bodyPr>
          <a:lstStyle/>
          <a:p>
            <a:r>
              <a:rPr lang="id-ID" sz="1600" b="1" dirty="0">
                <a:solidFill>
                  <a:srgbClr val="666633"/>
                </a:solidFill>
                <a:latin typeface="Segoe UI" pitchFamily="34" charset="0"/>
                <a:cs typeface="Segoe UI" pitchFamily="34" charset="0"/>
              </a:rPr>
              <a:t>Secara fisik kawasan memerlukan penataan yang berwawasan lingkungan oleh karena letaknya dekat dengan sempadan sungai.</a:t>
            </a:r>
            <a:endParaRPr lang="en-US" sz="1600" b="1" dirty="0">
              <a:solidFill>
                <a:srgbClr val="666633"/>
              </a:solidFill>
              <a:latin typeface="Segoe UI" pitchFamily="34" charset="0"/>
              <a:cs typeface="Segoe UI" pitchFamily="34" charset="0"/>
            </a:endParaRPr>
          </a:p>
        </p:txBody>
      </p:sp>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Gambaran kawasan</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grpSp>
        <p:nvGrpSpPr>
          <p:cNvPr id="2" name="Group 2"/>
          <p:cNvGrpSpPr>
            <a:grpSpLocks/>
          </p:cNvGrpSpPr>
          <p:nvPr/>
        </p:nvGrpSpPr>
        <p:grpSpPr bwMode="auto">
          <a:xfrm>
            <a:off x="2527774" y="1285860"/>
            <a:ext cx="6616226" cy="2143140"/>
            <a:chOff x="2350" y="4153"/>
            <a:chExt cx="7740" cy="2835"/>
          </a:xfrm>
        </p:grpSpPr>
        <p:pic>
          <p:nvPicPr>
            <p:cNvPr id="12291" name="Picture 3" descr="SEMPADAN PANTAI 3"/>
            <p:cNvPicPr>
              <a:picLocks noChangeAspect="1" noChangeArrowheads="1"/>
            </p:cNvPicPr>
            <p:nvPr/>
          </p:nvPicPr>
          <p:blipFill>
            <a:blip r:embed="rId2"/>
            <a:srcRect/>
            <a:stretch>
              <a:fillRect/>
            </a:stretch>
          </p:blipFill>
          <p:spPr bwMode="auto">
            <a:xfrm>
              <a:off x="2350" y="4153"/>
              <a:ext cx="3765" cy="2821"/>
            </a:xfrm>
            <a:prstGeom prst="rect">
              <a:avLst/>
            </a:prstGeom>
            <a:noFill/>
            <a:ln w="38100" cmpd="dbl">
              <a:solidFill>
                <a:srgbClr val="000000"/>
              </a:solidFill>
              <a:miter lim="800000"/>
              <a:headEnd/>
              <a:tailEnd/>
            </a:ln>
          </p:spPr>
        </p:pic>
        <p:pic>
          <p:nvPicPr>
            <p:cNvPr id="12292" name="Picture 4" descr="SEMPADAN PANTAI"/>
            <p:cNvPicPr>
              <a:picLocks noChangeAspect="1" noChangeArrowheads="1"/>
            </p:cNvPicPr>
            <p:nvPr/>
          </p:nvPicPr>
          <p:blipFill>
            <a:blip r:embed="rId3"/>
            <a:srcRect/>
            <a:stretch>
              <a:fillRect/>
            </a:stretch>
          </p:blipFill>
          <p:spPr bwMode="auto">
            <a:xfrm>
              <a:off x="6325" y="4167"/>
              <a:ext cx="3765" cy="2821"/>
            </a:xfrm>
            <a:prstGeom prst="rect">
              <a:avLst/>
            </a:prstGeom>
            <a:noFill/>
            <a:ln w="38100" cmpd="dbl">
              <a:solidFill>
                <a:srgbClr val="000000"/>
              </a:solidFill>
              <a:miter lim="800000"/>
              <a:headEnd/>
              <a:tailEnd/>
            </a:ln>
          </p:spPr>
        </p:pic>
      </p:grpSp>
      <p:grpSp>
        <p:nvGrpSpPr>
          <p:cNvPr id="3" name="Group 5"/>
          <p:cNvGrpSpPr>
            <a:grpSpLocks/>
          </p:cNvGrpSpPr>
          <p:nvPr/>
        </p:nvGrpSpPr>
        <p:grpSpPr bwMode="auto">
          <a:xfrm>
            <a:off x="2461832" y="3786190"/>
            <a:ext cx="6682169" cy="2500330"/>
            <a:chOff x="2320" y="10018"/>
            <a:chExt cx="7815" cy="2832"/>
          </a:xfrm>
        </p:grpSpPr>
        <p:pic>
          <p:nvPicPr>
            <p:cNvPr id="12294" name="Picture 6" descr="JARAK BANGUNAN 2"/>
            <p:cNvPicPr>
              <a:picLocks noChangeAspect="1" noChangeArrowheads="1"/>
            </p:cNvPicPr>
            <p:nvPr/>
          </p:nvPicPr>
          <p:blipFill>
            <a:blip r:embed="rId4"/>
            <a:srcRect/>
            <a:stretch>
              <a:fillRect/>
            </a:stretch>
          </p:blipFill>
          <p:spPr bwMode="auto">
            <a:xfrm>
              <a:off x="2320" y="10018"/>
              <a:ext cx="3780" cy="2832"/>
            </a:xfrm>
            <a:prstGeom prst="rect">
              <a:avLst/>
            </a:prstGeom>
            <a:noFill/>
            <a:ln w="38100" cmpd="dbl">
              <a:solidFill>
                <a:srgbClr val="000000"/>
              </a:solidFill>
              <a:miter lim="800000"/>
              <a:headEnd/>
              <a:tailEnd/>
            </a:ln>
          </p:spPr>
        </p:pic>
        <p:pic>
          <p:nvPicPr>
            <p:cNvPr id="12295" name="Picture 7" descr="JARAK BANGUNAN"/>
            <p:cNvPicPr>
              <a:picLocks noChangeAspect="1" noChangeArrowheads="1"/>
            </p:cNvPicPr>
            <p:nvPr/>
          </p:nvPicPr>
          <p:blipFill>
            <a:blip r:embed="rId5"/>
            <a:srcRect/>
            <a:stretch>
              <a:fillRect/>
            </a:stretch>
          </p:blipFill>
          <p:spPr bwMode="auto">
            <a:xfrm>
              <a:off x="6355" y="10018"/>
              <a:ext cx="3780" cy="2832"/>
            </a:xfrm>
            <a:prstGeom prst="rect">
              <a:avLst/>
            </a:prstGeom>
            <a:noFill/>
            <a:ln w="38100" cmpd="dbl">
              <a:solidFill>
                <a:srgbClr val="000000"/>
              </a:solid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5"/>
          <p:cNvSpPr txBox="1">
            <a:spLocks noChangeArrowheads="1"/>
          </p:cNvSpPr>
          <p:nvPr/>
        </p:nvSpPr>
        <p:spPr bwMode="auto">
          <a:xfrm>
            <a:off x="5693027" y="5286389"/>
            <a:ext cx="3231173" cy="954107"/>
          </a:xfrm>
          <a:prstGeom prst="rect">
            <a:avLst/>
          </a:prstGeom>
          <a:noFill/>
          <a:ln w="9525">
            <a:noFill/>
            <a:miter lim="800000"/>
            <a:headEnd/>
            <a:tailEnd/>
          </a:ln>
          <a:effectLst/>
        </p:spPr>
        <p:txBody>
          <a:bodyPr>
            <a:spAutoFit/>
          </a:bodyPr>
          <a:lstStyle/>
          <a:p>
            <a:pPr algn="r"/>
            <a:endParaRPr lang="en-US" sz="800" b="1" dirty="0">
              <a:solidFill>
                <a:srgbClr val="FF9966"/>
              </a:solidFill>
              <a:latin typeface="Segoe UI" pitchFamily="34" charset="0"/>
              <a:cs typeface="Segoe UI" pitchFamily="34" charset="0"/>
            </a:endParaRPr>
          </a:p>
          <a:p>
            <a:pPr algn="r"/>
            <a:r>
              <a:rPr lang="id-ID" sz="1600" b="1" dirty="0" smtClean="0">
                <a:solidFill>
                  <a:srgbClr val="666633"/>
                </a:solidFill>
                <a:latin typeface="Segoe UI" pitchFamily="34" charset="0"/>
                <a:cs typeface="Segoe UI" pitchFamily="34" charset="0"/>
              </a:rPr>
              <a:t>Potensi ruang terbuka sangat besar dan dapat ditingkatkan kualitasnya </a:t>
            </a:r>
            <a:endParaRPr lang="en-US" sz="1600" b="1" dirty="0">
              <a:solidFill>
                <a:srgbClr val="666633"/>
              </a:solidFill>
              <a:latin typeface="Segoe UI" pitchFamily="34" charset="0"/>
              <a:cs typeface="Segoe UI" pitchFamily="34" charset="0"/>
            </a:endParaRPr>
          </a:p>
        </p:txBody>
      </p:sp>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RUANG TERBUKA HIJAU</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7" name="Picture 4" descr="Gabung"/>
          <p:cNvPicPr>
            <a:picLocks noChangeAspect="1" noChangeArrowheads="1"/>
          </p:cNvPicPr>
          <p:nvPr/>
        </p:nvPicPr>
        <p:blipFill>
          <a:blip r:embed="rId2"/>
          <a:srcRect/>
          <a:stretch>
            <a:fillRect/>
          </a:stretch>
        </p:blipFill>
        <p:spPr bwMode="auto">
          <a:xfrm>
            <a:off x="1077034" y="1557339"/>
            <a:ext cx="8105237" cy="2085975"/>
          </a:xfrm>
          <a:prstGeom prst="rect">
            <a:avLst/>
          </a:prstGeom>
          <a:noFill/>
          <a:ln w="9525">
            <a:noFill/>
            <a:miter lim="800000"/>
            <a:headEnd/>
            <a:tailEnd/>
          </a:ln>
        </p:spPr>
      </p:pic>
      <p:pic>
        <p:nvPicPr>
          <p:cNvPr id="9" name="Picture 4" descr="CIMG9996_resize"/>
          <p:cNvPicPr>
            <a:picLocks noGrp="1" noChangeAspect="1" noChangeArrowheads="1"/>
          </p:cNvPicPr>
          <p:nvPr>
            <p:ph sz="half" idx="1"/>
          </p:nvPr>
        </p:nvPicPr>
        <p:blipFill>
          <a:blip r:embed="rId3"/>
          <a:srcRect/>
          <a:stretch>
            <a:fillRect/>
          </a:stretch>
        </p:blipFill>
        <p:spPr>
          <a:xfrm>
            <a:off x="1077034" y="3929066"/>
            <a:ext cx="3562347" cy="267176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5"/>
          <p:cNvSpPr txBox="1">
            <a:spLocks noChangeArrowheads="1"/>
          </p:cNvSpPr>
          <p:nvPr/>
        </p:nvSpPr>
        <p:spPr bwMode="auto">
          <a:xfrm>
            <a:off x="1868370" y="5929330"/>
            <a:ext cx="6594254" cy="707886"/>
          </a:xfrm>
          <a:prstGeom prst="rect">
            <a:avLst/>
          </a:prstGeom>
          <a:noFill/>
          <a:ln w="9525">
            <a:noFill/>
            <a:miter lim="800000"/>
            <a:headEnd/>
            <a:tailEnd/>
          </a:ln>
          <a:effectLst/>
        </p:spPr>
        <p:txBody>
          <a:bodyPr wrap="square">
            <a:spAutoFit/>
          </a:bodyPr>
          <a:lstStyle/>
          <a:p>
            <a:pPr algn="r"/>
            <a:endParaRPr lang="en-US" sz="800" b="1" dirty="0">
              <a:solidFill>
                <a:srgbClr val="FF9966"/>
              </a:solidFill>
              <a:latin typeface="Segoe UI" pitchFamily="34" charset="0"/>
              <a:cs typeface="Segoe UI" pitchFamily="34" charset="0"/>
            </a:endParaRPr>
          </a:p>
          <a:p>
            <a:pPr algn="r"/>
            <a:r>
              <a:rPr lang="id-ID" sz="1600" b="1" dirty="0">
                <a:solidFill>
                  <a:srgbClr val="666633"/>
                </a:solidFill>
                <a:latin typeface="Segoe UI" pitchFamily="34" charset="0"/>
                <a:cs typeface="Segoe UI" pitchFamily="34" charset="0"/>
              </a:rPr>
              <a:t>Kegiatan Perekonomian Masyarakat perlu Pemberdayaan sehingga dapat tercapai optimasi produktifitas masyarakat</a:t>
            </a:r>
            <a:endParaRPr lang="en-US" sz="1600" b="1" dirty="0">
              <a:solidFill>
                <a:srgbClr val="666633"/>
              </a:solidFill>
              <a:latin typeface="Segoe UI" pitchFamily="34" charset="0"/>
              <a:cs typeface="Segoe UI" pitchFamily="34" charset="0"/>
            </a:endParaRPr>
          </a:p>
        </p:txBody>
      </p:sp>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Potensi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13315" name="Picture 3" descr="IKAN ASIN"/>
          <p:cNvPicPr>
            <a:picLocks noChangeAspect="1" noChangeArrowheads="1"/>
          </p:cNvPicPr>
          <p:nvPr/>
        </p:nvPicPr>
        <p:blipFill>
          <a:blip r:embed="rId2"/>
          <a:srcRect/>
          <a:stretch>
            <a:fillRect/>
          </a:stretch>
        </p:blipFill>
        <p:spPr bwMode="auto">
          <a:xfrm>
            <a:off x="5890879" y="3571876"/>
            <a:ext cx="2465137" cy="2000264"/>
          </a:xfrm>
          <a:prstGeom prst="rect">
            <a:avLst/>
          </a:prstGeom>
          <a:noFill/>
          <a:ln w="38100" cmpd="dbl">
            <a:solidFill>
              <a:srgbClr val="000000"/>
            </a:solidFill>
            <a:miter lim="800000"/>
            <a:headEnd/>
            <a:tailEnd/>
          </a:ln>
        </p:spPr>
      </p:pic>
      <p:pic>
        <p:nvPicPr>
          <p:cNvPr id="13316" name="Picture 4" descr="IKAN ASIN 3"/>
          <p:cNvPicPr>
            <a:picLocks noChangeAspect="1" noChangeArrowheads="1"/>
          </p:cNvPicPr>
          <p:nvPr/>
        </p:nvPicPr>
        <p:blipFill>
          <a:blip r:embed="rId3"/>
          <a:srcRect/>
          <a:stretch>
            <a:fillRect/>
          </a:stretch>
        </p:blipFill>
        <p:spPr bwMode="auto">
          <a:xfrm>
            <a:off x="5890879" y="1428736"/>
            <a:ext cx="2465137" cy="2000264"/>
          </a:xfrm>
          <a:prstGeom prst="rect">
            <a:avLst/>
          </a:prstGeom>
          <a:noFill/>
          <a:ln w="38100" cmpd="dbl">
            <a:solidFill>
              <a:srgbClr val="000000"/>
            </a:solidFill>
            <a:miter lim="800000"/>
            <a:headEnd/>
            <a:tailEnd/>
          </a:ln>
        </p:spPr>
      </p:pic>
      <p:pic>
        <p:nvPicPr>
          <p:cNvPr id="13318" name="Picture 6" descr="TPI 2"/>
          <p:cNvPicPr>
            <a:picLocks noChangeAspect="1" noChangeArrowheads="1"/>
          </p:cNvPicPr>
          <p:nvPr/>
        </p:nvPicPr>
        <p:blipFill>
          <a:blip r:embed="rId4"/>
          <a:srcRect/>
          <a:stretch>
            <a:fillRect/>
          </a:stretch>
        </p:blipFill>
        <p:spPr bwMode="auto">
          <a:xfrm>
            <a:off x="263794" y="1428737"/>
            <a:ext cx="2537662" cy="1956023"/>
          </a:xfrm>
          <a:prstGeom prst="rect">
            <a:avLst/>
          </a:prstGeom>
          <a:noFill/>
          <a:ln w="38100" cmpd="dbl">
            <a:solidFill>
              <a:srgbClr val="000000"/>
            </a:solidFill>
            <a:miter lim="800000"/>
            <a:headEnd/>
            <a:tailEnd/>
          </a:ln>
        </p:spPr>
      </p:pic>
      <p:grpSp>
        <p:nvGrpSpPr>
          <p:cNvPr id="2" name="Group 7"/>
          <p:cNvGrpSpPr>
            <a:grpSpLocks/>
          </p:cNvGrpSpPr>
          <p:nvPr/>
        </p:nvGrpSpPr>
        <p:grpSpPr bwMode="auto">
          <a:xfrm>
            <a:off x="263794" y="3613942"/>
            <a:ext cx="5276224" cy="1958199"/>
            <a:chOff x="2455" y="6659"/>
            <a:chExt cx="7485" cy="2700"/>
          </a:xfrm>
        </p:grpSpPr>
        <p:pic>
          <p:nvPicPr>
            <p:cNvPr id="13320" name="Picture 8" descr="ES"/>
            <p:cNvPicPr>
              <a:picLocks noChangeAspect="1" noChangeArrowheads="1"/>
            </p:cNvPicPr>
            <p:nvPr/>
          </p:nvPicPr>
          <p:blipFill>
            <a:blip r:embed="rId5"/>
            <a:srcRect/>
            <a:stretch>
              <a:fillRect/>
            </a:stretch>
          </p:blipFill>
          <p:spPr bwMode="auto">
            <a:xfrm>
              <a:off x="6400" y="6678"/>
              <a:ext cx="3540" cy="2652"/>
            </a:xfrm>
            <a:prstGeom prst="rect">
              <a:avLst/>
            </a:prstGeom>
            <a:noFill/>
            <a:ln w="38100" cmpd="dbl">
              <a:solidFill>
                <a:srgbClr val="000000"/>
              </a:solidFill>
              <a:miter lim="800000"/>
              <a:headEnd/>
              <a:tailEnd/>
            </a:ln>
          </p:spPr>
        </p:pic>
        <p:pic>
          <p:nvPicPr>
            <p:cNvPr id="13321" name="Picture 9" descr="SOLAR"/>
            <p:cNvPicPr>
              <a:picLocks noChangeAspect="1" noChangeArrowheads="1"/>
            </p:cNvPicPr>
            <p:nvPr/>
          </p:nvPicPr>
          <p:blipFill>
            <a:blip r:embed="rId6"/>
            <a:srcRect/>
            <a:stretch>
              <a:fillRect/>
            </a:stretch>
          </p:blipFill>
          <p:spPr bwMode="auto">
            <a:xfrm>
              <a:off x="2455" y="6659"/>
              <a:ext cx="3600" cy="2700"/>
            </a:xfrm>
            <a:prstGeom prst="rect">
              <a:avLst/>
            </a:prstGeom>
            <a:noFill/>
            <a:ln w="38100" cmpd="dbl">
              <a:solidFill>
                <a:srgbClr val="000000"/>
              </a:solidFill>
              <a:miter lim="800000"/>
              <a:headEnd/>
              <a:tailEnd/>
            </a:ln>
          </p:spPr>
        </p:pic>
      </p:grpSp>
      <p:pic>
        <p:nvPicPr>
          <p:cNvPr id="13325" name="Picture 13" descr="COLD STORAGE"/>
          <p:cNvPicPr>
            <a:picLocks noChangeAspect="1" noChangeArrowheads="1"/>
          </p:cNvPicPr>
          <p:nvPr/>
        </p:nvPicPr>
        <p:blipFill>
          <a:blip r:embed="rId7"/>
          <a:srcRect/>
          <a:stretch>
            <a:fillRect/>
          </a:stretch>
        </p:blipFill>
        <p:spPr bwMode="auto">
          <a:xfrm>
            <a:off x="3023503" y="1438165"/>
            <a:ext cx="2537662" cy="1956023"/>
          </a:xfrm>
          <a:prstGeom prst="rect">
            <a:avLst/>
          </a:prstGeom>
          <a:noFill/>
          <a:ln w="38100" cmpd="dbl">
            <a:solidFill>
              <a:srgbClr val="000000"/>
            </a:solidFill>
            <a:miter lim="800000"/>
            <a:headEnd/>
            <a:tailEnd/>
          </a:ln>
        </p:spPr>
      </p:pic>
      <p:sp>
        <p:nvSpPr>
          <p:cNvPr id="13326" name="WordArt 14"/>
          <p:cNvSpPr>
            <a:spLocks noChangeArrowheads="1" noChangeShapeType="1" noTextEdit="1"/>
          </p:cNvSpPr>
          <p:nvPr/>
        </p:nvSpPr>
        <p:spPr bwMode="auto">
          <a:xfrm>
            <a:off x="3076371" y="1481681"/>
            <a:ext cx="334830" cy="362629"/>
          </a:xfrm>
          <a:prstGeom prst="rect">
            <a:avLst/>
          </a:prstGeom>
        </p:spPr>
        <p:txBody>
          <a:bodyPr wrap="none" fromWordArt="1">
            <a:prstTxWarp prst="textPlain">
              <a:avLst>
                <a:gd name="adj" fmla="val 50000"/>
              </a:avLst>
            </a:prstTxWarp>
          </a:bodyPr>
          <a:lstStyle/>
          <a:p>
            <a:pPr algn="ctr" rtl="0"/>
            <a:endParaRPr lang="id-ID" sz="3600" kern="10" spc="0" dirty="0">
              <a:ln w="19050">
                <a:solidFill>
                  <a:srgbClr val="FFFF00"/>
                </a:solidFill>
                <a:round/>
                <a:headEnd/>
                <a:tailEnd/>
              </a:ln>
              <a:solidFill>
                <a:srgbClr val="FF0000"/>
              </a:solidFill>
              <a:effectLst>
                <a:outerShdw dist="35921" dir="2700000" algn="ctr" rotWithShape="0">
                  <a:srgbClr val="990000"/>
                </a:outerShdw>
              </a:effectLst>
              <a:latin typeface="Haettenschweile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 y="1357298"/>
            <a:ext cx="5889381" cy="2308324"/>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algn="ctr"/>
            <a:r>
              <a:rPr lang="id-ID" sz="1700" b="1" dirty="0" smtClean="0">
                <a:solidFill>
                  <a:srgbClr val="000066"/>
                </a:solidFill>
                <a:latin typeface="Segoe UI" pitchFamily="34" charset="0"/>
                <a:cs typeface="Segoe UI" pitchFamily="34" charset="0"/>
              </a:rPr>
              <a:t>Desa Ujungbatu ditetapkan </a:t>
            </a:r>
            <a:r>
              <a:rPr lang="id-ID" sz="1700" b="1" dirty="0">
                <a:solidFill>
                  <a:srgbClr val="000066"/>
                </a:solidFill>
                <a:latin typeface="Segoe UI" pitchFamily="34" charset="0"/>
                <a:cs typeface="Segoe UI" pitchFamily="34" charset="0"/>
              </a:rPr>
              <a:t>sebagai </a:t>
            </a:r>
          </a:p>
          <a:p>
            <a:pPr algn="ctr"/>
            <a:r>
              <a:rPr lang="id-ID" sz="2100" b="1" i="1" dirty="0">
                <a:solidFill>
                  <a:srgbClr val="FF0000"/>
                </a:solidFill>
                <a:effectLst>
                  <a:outerShdw blurRad="38100" dist="38100" dir="2700000" algn="tl">
                    <a:srgbClr val="000000"/>
                  </a:outerShdw>
                </a:effectLst>
                <a:latin typeface="Segoe UI" pitchFamily="34" charset="0"/>
                <a:cs typeface="Segoe UI" pitchFamily="34" charset="0"/>
              </a:rPr>
              <a:t>Buffer</a:t>
            </a:r>
            <a:r>
              <a:rPr lang="id-ID" sz="2100" b="1" dirty="0">
                <a:solidFill>
                  <a:srgbClr val="000066"/>
                </a:solidFill>
                <a:latin typeface="Segoe UI" pitchFamily="34" charset="0"/>
                <a:cs typeface="Segoe UI" pitchFamily="34" charset="0"/>
              </a:rPr>
              <a:t> </a:t>
            </a:r>
          </a:p>
          <a:p>
            <a:pPr algn="ctr"/>
            <a:r>
              <a:rPr lang="id-ID" sz="1700" b="1" dirty="0" smtClean="0">
                <a:solidFill>
                  <a:srgbClr val="000066"/>
                </a:solidFill>
                <a:latin typeface="Segoe UI" pitchFamily="34" charset="0"/>
                <a:cs typeface="Segoe UI" pitchFamily="34" charset="0"/>
              </a:rPr>
              <a:t>Bagi </a:t>
            </a:r>
            <a:r>
              <a:rPr lang="en-US" sz="1700" b="1" dirty="0" smtClean="0">
                <a:solidFill>
                  <a:srgbClr val="000066"/>
                </a:solidFill>
                <a:latin typeface="Segoe UI" pitchFamily="34" charset="0"/>
                <a:cs typeface="Segoe UI" pitchFamily="34" charset="0"/>
              </a:rPr>
              <a:t>BWK I</a:t>
            </a:r>
            <a:r>
              <a:rPr lang="id-ID" sz="1700" b="1" dirty="0" smtClean="0">
                <a:solidFill>
                  <a:srgbClr val="000066"/>
                </a:solidFill>
                <a:latin typeface="Segoe UI" pitchFamily="34" charset="0"/>
                <a:cs typeface="Segoe UI" pitchFamily="34" charset="0"/>
              </a:rPr>
              <a:t>I</a:t>
            </a:r>
            <a:r>
              <a:rPr lang="en-US" sz="1700" b="1" dirty="0" smtClean="0">
                <a:solidFill>
                  <a:srgbClr val="000066"/>
                </a:solidFill>
                <a:latin typeface="Segoe UI" pitchFamily="34" charset="0"/>
                <a:cs typeface="Segoe UI" pitchFamily="34" charset="0"/>
              </a:rPr>
              <a:t> - K</a:t>
            </a:r>
            <a:r>
              <a:rPr lang="id-ID" sz="1700" b="1" dirty="0" smtClean="0">
                <a:solidFill>
                  <a:srgbClr val="000066"/>
                </a:solidFill>
                <a:latin typeface="Segoe UI" pitchFamily="34" charset="0"/>
                <a:cs typeface="Segoe UI" pitchFamily="34" charset="0"/>
              </a:rPr>
              <a:t>awasan Konservasi Pantai Kartini </a:t>
            </a:r>
            <a:endParaRPr lang="id-ID" sz="1700" b="1" dirty="0">
              <a:solidFill>
                <a:srgbClr val="000066"/>
              </a:solidFill>
              <a:latin typeface="Segoe UI" pitchFamily="34" charset="0"/>
              <a:cs typeface="Segoe UI" pitchFamily="34" charset="0"/>
            </a:endParaRPr>
          </a:p>
          <a:p>
            <a:pPr algn="ctr"/>
            <a:r>
              <a:rPr lang="id-ID" sz="1700" b="1" dirty="0">
                <a:solidFill>
                  <a:srgbClr val="000066"/>
                </a:solidFill>
                <a:latin typeface="Segoe UI" pitchFamily="34" charset="0"/>
                <a:cs typeface="Segoe UI" pitchFamily="34" charset="0"/>
              </a:rPr>
              <a:t>Dan Konsep Peremajaan kawasan yang akan diimplementasikan adalah</a:t>
            </a:r>
          </a:p>
          <a:p>
            <a:pPr algn="ctr"/>
            <a:r>
              <a:rPr lang="id-ID" sz="2100" b="1" i="1" dirty="0" smtClean="0">
                <a:solidFill>
                  <a:srgbClr val="FF0000"/>
                </a:solidFill>
                <a:effectLst>
                  <a:outerShdw blurRad="38100" dist="38100" dir="2700000" algn="tl">
                    <a:srgbClr val="000000"/>
                  </a:outerShdw>
                </a:effectLst>
                <a:latin typeface="Segoe UI" pitchFamily="34" charset="0"/>
                <a:cs typeface="Segoe UI" pitchFamily="34" charset="0"/>
              </a:rPr>
              <a:t>Desa Wisata Tepi Laut</a:t>
            </a:r>
            <a:endParaRPr lang="id-ID" sz="2100" b="1" dirty="0">
              <a:solidFill>
                <a:srgbClr val="000066"/>
              </a:solidFill>
              <a:latin typeface="Segoe UI" pitchFamily="34" charset="0"/>
              <a:cs typeface="Segoe UI" pitchFamily="34" charset="0"/>
            </a:endParaRPr>
          </a:p>
          <a:p>
            <a:pPr algn="ctr"/>
            <a:r>
              <a:rPr lang="id-ID" sz="1700" b="1" dirty="0">
                <a:solidFill>
                  <a:srgbClr val="000066"/>
                </a:solidFill>
                <a:latin typeface="Segoe UI" pitchFamily="34" charset="0"/>
                <a:cs typeface="Segoe UI" pitchFamily="34" charset="0"/>
              </a:rPr>
              <a:t>dengan wisata </a:t>
            </a:r>
            <a:r>
              <a:rPr lang="id-ID" sz="1700" b="1" dirty="0" smtClean="0">
                <a:solidFill>
                  <a:srgbClr val="000066"/>
                </a:solidFill>
                <a:latin typeface="Segoe UI" pitchFamily="34" charset="0"/>
                <a:cs typeface="Segoe UI" pitchFamily="34" charset="0"/>
              </a:rPr>
              <a:t>alami</a:t>
            </a:r>
            <a:r>
              <a:rPr lang="en-US" sz="1700" b="1" dirty="0" smtClean="0">
                <a:solidFill>
                  <a:srgbClr val="000066"/>
                </a:solidFill>
                <a:latin typeface="Segoe UI" pitchFamily="34" charset="0"/>
                <a:cs typeface="Segoe UI" pitchFamily="34" charset="0"/>
              </a:rPr>
              <a:t> </a:t>
            </a:r>
            <a:r>
              <a:rPr lang="en-US" sz="1700" b="1" dirty="0" err="1" smtClean="0">
                <a:solidFill>
                  <a:srgbClr val="000066"/>
                </a:solidFill>
                <a:latin typeface="Segoe UI" pitchFamily="34" charset="0"/>
                <a:cs typeface="Segoe UI" pitchFamily="34" charset="0"/>
              </a:rPr>
              <a:t>terpadu</a:t>
            </a:r>
            <a:r>
              <a:rPr lang="id-ID" sz="1700" b="1" dirty="0" smtClean="0">
                <a:solidFill>
                  <a:srgbClr val="000066"/>
                </a:solidFill>
                <a:latin typeface="Segoe UI" pitchFamily="34" charset="0"/>
                <a:cs typeface="Segoe UI" pitchFamily="34" charset="0"/>
              </a:rPr>
              <a:t> </a:t>
            </a:r>
            <a:r>
              <a:rPr lang="id-ID" sz="1700" b="1" dirty="0">
                <a:solidFill>
                  <a:srgbClr val="000066"/>
                </a:solidFill>
                <a:latin typeface="Segoe UI" pitchFamily="34" charset="0"/>
                <a:cs typeface="Segoe UI" pitchFamily="34" charset="0"/>
              </a:rPr>
              <a:t>dalam satu </a:t>
            </a:r>
            <a:r>
              <a:rPr lang="en-US" sz="1700" b="1" dirty="0" smtClean="0">
                <a:solidFill>
                  <a:srgbClr val="000066"/>
                </a:solidFill>
                <a:latin typeface="Segoe UI" pitchFamily="34" charset="0"/>
                <a:cs typeface="Segoe UI" pitchFamily="34" charset="0"/>
              </a:rPr>
              <a:t>K</a:t>
            </a:r>
            <a:r>
              <a:rPr lang="id-ID" sz="1700" b="1" dirty="0" smtClean="0">
                <a:solidFill>
                  <a:srgbClr val="000066"/>
                </a:solidFill>
                <a:latin typeface="Segoe UI" pitchFamily="34" charset="0"/>
                <a:cs typeface="Segoe UI" pitchFamily="34" charset="0"/>
              </a:rPr>
              <a:t>awasan</a:t>
            </a:r>
            <a:r>
              <a:rPr lang="en-US" sz="1700" b="1" dirty="0" smtClean="0">
                <a:solidFill>
                  <a:srgbClr val="000066"/>
                </a:solidFill>
                <a:latin typeface="Segoe UI" pitchFamily="34" charset="0"/>
                <a:cs typeface="Segoe UI" pitchFamily="34" charset="0"/>
              </a:rPr>
              <a:t> </a:t>
            </a:r>
            <a:r>
              <a:rPr lang="id-ID" sz="1700" b="1" dirty="0" smtClean="0">
                <a:solidFill>
                  <a:srgbClr val="000066"/>
                </a:solidFill>
                <a:latin typeface="Segoe UI" pitchFamily="34" charset="0"/>
                <a:cs typeface="Segoe UI" pitchFamily="34" charset="0"/>
              </a:rPr>
              <a:t>wisata Pantai Kartini</a:t>
            </a:r>
            <a:endParaRPr lang="en-US" sz="1700" b="1" dirty="0">
              <a:solidFill>
                <a:srgbClr val="000066"/>
              </a:solidFill>
              <a:latin typeface="Segoe UI" pitchFamily="34" charset="0"/>
              <a:cs typeface="Segoe UI" pitchFamily="34" charset="0"/>
            </a:endParaRPr>
          </a:p>
        </p:txBody>
      </p:sp>
      <p:sp>
        <p:nvSpPr>
          <p:cNvPr id="7" name="Rectangle 12"/>
          <p:cNvSpPr>
            <a:spLocks noChangeArrowheads="1"/>
          </p:cNvSpPr>
          <p:nvPr/>
        </p:nvSpPr>
        <p:spPr bwMode="auto">
          <a:xfrm>
            <a:off x="1" y="3786191"/>
            <a:ext cx="5889381" cy="2585323"/>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algn="ctr"/>
            <a:r>
              <a:rPr lang="en-US" b="1" dirty="0" err="1">
                <a:solidFill>
                  <a:srgbClr val="008080"/>
                </a:solidFill>
                <a:latin typeface="Segoe UI" pitchFamily="34" charset="0"/>
                <a:cs typeface="Segoe UI" pitchFamily="34" charset="0"/>
              </a:rPr>
              <a:t>Unik</a:t>
            </a:r>
            <a:r>
              <a:rPr lang="en-US" b="1" dirty="0">
                <a:solidFill>
                  <a:srgbClr val="008080"/>
                </a:solidFill>
                <a:latin typeface="Segoe UI" pitchFamily="34" charset="0"/>
                <a:cs typeface="Segoe UI" pitchFamily="34" charset="0"/>
              </a:rPr>
              <a:t>: </a:t>
            </a:r>
          </a:p>
          <a:p>
            <a:pPr algn="ctr"/>
            <a:r>
              <a:rPr lang="en-US" b="1" dirty="0" err="1">
                <a:solidFill>
                  <a:schemeClr val="accent2"/>
                </a:solidFill>
                <a:latin typeface="Segoe UI" pitchFamily="34" charset="0"/>
                <a:cs typeface="Segoe UI" pitchFamily="34" charset="0"/>
              </a:rPr>
              <a:t>Belum</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ada</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di</a:t>
            </a:r>
            <a:r>
              <a:rPr lang="en-US" b="1" dirty="0">
                <a:solidFill>
                  <a:schemeClr val="accent2"/>
                </a:solidFill>
                <a:latin typeface="Segoe UI" pitchFamily="34" charset="0"/>
                <a:cs typeface="Segoe UI" pitchFamily="34" charset="0"/>
              </a:rPr>
              <a:t> Indonesia. </a:t>
            </a:r>
          </a:p>
          <a:p>
            <a:pPr algn="ctr"/>
            <a:r>
              <a:rPr lang="en-US" b="1" dirty="0" err="1">
                <a:solidFill>
                  <a:srgbClr val="FF3300"/>
                </a:solidFill>
                <a:latin typeface="Segoe UI" pitchFamily="34" charset="0"/>
                <a:cs typeface="Segoe UI" pitchFamily="34" charset="0"/>
              </a:rPr>
              <a:t>Modul</a:t>
            </a:r>
            <a:r>
              <a:rPr lang="en-US" b="1" dirty="0">
                <a:solidFill>
                  <a:srgbClr val="FF3300"/>
                </a:solidFill>
                <a:latin typeface="Segoe UI" pitchFamily="34" charset="0"/>
                <a:cs typeface="Segoe UI" pitchFamily="34" charset="0"/>
              </a:rPr>
              <a:t> </a:t>
            </a:r>
            <a:r>
              <a:rPr lang="en-US" b="1" dirty="0" err="1">
                <a:solidFill>
                  <a:srgbClr val="FF3300"/>
                </a:solidFill>
                <a:latin typeface="Segoe UI" pitchFamily="34" charset="0"/>
                <a:cs typeface="Segoe UI" pitchFamily="34" charset="0"/>
              </a:rPr>
              <a:t>Perencanaan</a:t>
            </a:r>
            <a:r>
              <a:rPr lang="id-ID" b="1" dirty="0">
                <a:solidFill>
                  <a:srgbClr val="FF3300"/>
                </a:solidFill>
                <a:latin typeface="Segoe UI" pitchFamily="34" charset="0"/>
                <a:cs typeface="Segoe UI" pitchFamily="34" charset="0"/>
              </a:rPr>
              <a:t> </a:t>
            </a:r>
            <a:r>
              <a:rPr lang="en-US" b="1" dirty="0" err="1">
                <a:solidFill>
                  <a:srgbClr val="FF3300"/>
                </a:solidFill>
                <a:latin typeface="Segoe UI" pitchFamily="34" charset="0"/>
                <a:cs typeface="Segoe UI" pitchFamily="34" charset="0"/>
              </a:rPr>
              <a:t>Berdasar</a:t>
            </a:r>
            <a:r>
              <a:rPr lang="en-US" b="1" dirty="0">
                <a:solidFill>
                  <a:srgbClr val="FF3300"/>
                </a:solidFill>
                <a:latin typeface="Segoe UI" pitchFamily="34" charset="0"/>
                <a:cs typeface="Segoe UI" pitchFamily="34" charset="0"/>
              </a:rPr>
              <a:t> </a:t>
            </a:r>
            <a:r>
              <a:rPr lang="id-ID" b="1" dirty="0" smtClean="0">
                <a:solidFill>
                  <a:srgbClr val="FF3300"/>
                </a:solidFill>
                <a:latin typeface="Segoe UI" pitchFamily="34" charset="0"/>
                <a:cs typeface="Segoe UI" pitchFamily="34" charset="0"/>
              </a:rPr>
              <a:t>Permukiman Nelayan</a:t>
            </a:r>
            <a:endParaRPr lang="en-US" b="1" dirty="0">
              <a:solidFill>
                <a:srgbClr val="FF3300"/>
              </a:solidFill>
              <a:latin typeface="Segoe UI" pitchFamily="34" charset="0"/>
              <a:cs typeface="Segoe UI" pitchFamily="34" charset="0"/>
            </a:endParaRPr>
          </a:p>
          <a:p>
            <a:pPr algn="ctr"/>
            <a:r>
              <a:rPr lang="en-US" b="1" dirty="0" err="1">
                <a:solidFill>
                  <a:srgbClr val="008080"/>
                </a:solidFill>
                <a:latin typeface="Segoe UI" pitchFamily="34" charset="0"/>
                <a:cs typeface="Segoe UI" pitchFamily="34" charset="0"/>
              </a:rPr>
              <a:t>Aman</a:t>
            </a:r>
            <a:r>
              <a:rPr lang="en-US" b="1" dirty="0">
                <a:solidFill>
                  <a:srgbClr val="008080"/>
                </a:solidFill>
                <a:latin typeface="Segoe UI" pitchFamily="34" charset="0"/>
                <a:cs typeface="Segoe UI" pitchFamily="34" charset="0"/>
              </a:rPr>
              <a:t>:</a:t>
            </a:r>
          </a:p>
          <a:p>
            <a:pPr algn="ctr"/>
            <a:r>
              <a:rPr lang="en-US" b="1" dirty="0">
                <a:solidFill>
                  <a:schemeClr val="accent2"/>
                </a:solidFill>
                <a:latin typeface="Segoe UI" pitchFamily="34" charset="0"/>
                <a:cs typeface="Segoe UI" pitchFamily="34" charset="0"/>
              </a:rPr>
              <a:t> Daerah </a:t>
            </a:r>
            <a:r>
              <a:rPr lang="en-US" b="1" dirty="0" err="1">
                <a:solidFill>
                  <a:schemeClr val="accent2"/>
                </a:solidFill>
                <a:latin typeface="Segoe UI" pitchFamily="34" charset="0"/>
                <a:cs typeface="Segoe UI" pitchFamily="34" charset="0"/>
              </a:rPr>
              <a:t>Bebas</a:t>
            </a:r>
            <a:r>
              <a:rPr lang="en-US" b="1" dirty="0">
                <a:solidFill>
                  <a:schemeClr val="accent2"/>
                </a:solidFill>
                <a:latin typeface="Segoe UI" pitchFamily="34" charset="0"/>
                <a:cs typeface="Segoe UI" pitchFamily="34" charset="0"/>
              </a:rPr>
              <a:t>: 10 </a:t>
            </a:r>
            <a:r>
              <a:rPr lang="id-ID" b="1" dirty="0" smtClean="0">
                <a:solidFill>
                  <a:schemeClr val="accent2"/>
                </a:solidFill>
                <a:latin typeface="Segoe UI" pitchFamily="34" charset="0"/>
                <a:cs typeface="Segoe UI" pitchFamily="34" charset="0"/>
              </a:rPr>
              <a:t>0</a:t>
            </a:r>
            <a:r>
              <a:rPr lang="en-US" b="1" dirty="0" smtClean="0">
                <a:solidFill>
                  <a:schemeClr val="accent2"/>
                </a:solidFill>
                <a:latin typeface="Segoe UI" pitchFamily="34" charset="0"/>
                <a:cs typeface="Segoe UI" pitchFamily="34" charset="0"/>
              </a:rPr>
              <a:t>-15</a:t>
            </a:r>
            <a:r>
              <a:rPr lang="id-ID" b="1" dirty="0" smtClean="0">
                <a:solidFill>
                  <a:schemeClr val="accent2"/>
                </a:solidFill>
                <a:latin typeface="Segoe UI" pitchFamily="34" charset="0"/>
                <a:cs typeface="Segoe UI" pitchFamily="34" charset="0"/>
              </a:rPr>
              <a:t>0</a:t>
            </a:r>
            <a:r>
              <a:rPr lang="en-US" b="1" dirty="0" smtClean="0">
                <a:solidFill>
                  <a:schemeClr val="accent2"/>
                </a:solidFill>
                <a:latin typeface="Segoe UI" pitchFamily="34" charset="0"/>
                <a:cs typeface="Segoe UI" pitchFamily="34" charset="0"/>
              </a:rPr>
              <a:t> </a:t>
            </a:r>
            <a:r>
              <a:rPr lang="en-US" b="1" dirty="0">
                <a:solidFill>
                  <a:schemeClr val="accent2"/>
                </a:solidFill>
                <a:latin typeface="Segoe UI" pitchFamily="34" charset="0"/>
                <a:cs typeface="Segoe UI" pitchFamily="34" charset="0"/>
              </a:rPr>
              <a:t>meter </a:t>
            </a:r>
            <a:r>
              <a:rPr lang="en-US" b="1" dirty="0" err="1">
                <a:solidFill>
                  <a:schemeClr val="accent2"/>
                </a:solidFill>
                <a:latin typeface="Segoe UI" pitchFamily="34" charset="0"/>
                <a:cs typeface="Segoe UI" pitchFamily="34" charset="0"/>
              </a:rPr>
              <a:t>dari</a:t>
            </a:r>
            <a:r>
              <a:rPr lang="en-US" b="1" dirty="0">
                <a:solidFill>
                  <a:schemeClr val="accent2"/>
                </a:solidFill>
                <a:latin typeface="Segoe UI" pitchFamily="34" charset="0"/>
                <a:cs typeface="Segoe UI" pitchFamily="34" charset="0"/>
              </a:rPr>
              <a:t> </a:t>
            </a:r>
            <a:r>
              <a:rPr lang="id-ID" b="1" dirty="0" smtClean="0">
                <a:solidFill>
                  <a:schemeClr val="accent2"/>
                </a:solidFill>
                <a:latin typeface="Segoe UI" pitchFamily="34" charset="0"/>
                <a:cs typeface="Segoe UI" pitchFamily="34" charset="0"/>
              </a:rPr>
              <a:t>pantai</a:t>
            </a:r>
            <a:r>
              <a:rPr lang="en-US" b="1" dirty="0" smtClean="0">
                <a:solidFill>
                  <a:schemeClr val="accent2"/>
                </a:solidFill>
                <a:latin typeface="Segoe UI" pitchFamily="34" charset="0"/>
                <a:cs typeface="Segoe UI" pitchFamily="34" charset="0"/>
              </a:rPr>
              <a:t>.</a:t>
            </a:r>
            <a:r>
              <a:rPr lang="en-US" b="1" i="1" dirty="0" smtClean="0">
                <a:solidFill>
                  <a:schemeClr val="accent2"/>
                </a:solidFill>
                <a:latin typeface="Segoe UI" pitchFamily="34" charset="0"/>
                <a:cs typeface="Segoe UI" pitchFamily="34" charset="0"/>
              </a:rPr>
              <a:t>   </a:t>
            </a:r>
            <a:endParaRPr lang="en-US" b="1" i="1" dirty="0">
              <a:solidFill>
                <a:schemeClr val="accent2"/>
              </a:solidFill>
              <a:latin typeface="Segoe UI" pitchFamily="34" charset="0"/>
              <a:cs typeface="Segoe UI" pitchFamily="34" charset="0"/>
            </a:endParaRPr>
          </a:p>
          <a:p>
            <a:pPr algn="ctr"/>
            <a:r>
              <a:rPr lang="en-US" b="1" dirty="0">
                <a:solidFill>
                  <a:srgbClr val="008080"/>
                </a:solidFill>
                <a:latin typeface="Segoe UI" pitchFamily="34" charset="0"/>
                <a:cs typeface="Segoe UI" pitchFamily="34" charset="0"/>
              </a:rPr>
              <a:t>Indah-</a:t>
            </a:r>
            <a:r>
              <a:rPr lang="en-US" b="1" dirty="0" err="1">
                <a:solidFill>
                  <a:srgbClr val="008080"/>
                </a:solidFill>
                <a:latin typeface="Segoe UI" pitchFamily="34" charset="0"/>
                <a:cs typeface="Segoe UI" pitchFamily="34" charset="0"/>
              </a:rPr>
              <a:t>Alami</a:t>
            </a:r>
            <a:r>
              <a:rPr lang="en-US" b="1" dirty="0">
                <a:solidFill>
                  <a:srgbClr val="008080"/>
                </a:solidFill>
                <a:latin typeface="Segoe UI" pitchFamily="34" charset="0"/>
                <a:cs typeface="Segoe UI" pitchFamily="34" charset="0"/>
              </a:rPr>
              <a:t>:</a:t>
            </a:r>
          </a:p>
          <a:p>
            <a:pPr algn="ct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Konsep</a:t>
            </a:r>
            <a:r>
              <a:rPr lang="en-US" b="1" dirty="0">
                <a:solidFill>
                  <a:schemeClr val="accent2"/>
                </a:solidFill>
                <a:latin typeface="Segoe UI" pitchFamily="34" charset="0"/>
                <a:cs typeface="Segoe UI" pitchFamily="34" charset="0"/>
              </a:rPr>
              <a:t> </a:t>
            </a:r>
            <a:r>
              <a:rPr lang="en-US" b="1" i="1" dirty="0" err="1" smtClean="0">
                <a:solidFill>
                  <a:srgbClr val="FF3300"/>
                </a:solidFill>
                <a:latin typeface="Segoe UI" pitchFamily="34" charset="0"/>
                <a:cs typeface="Segoe UI" pitchFamily="34" charset="0"/>
              </a:rPr>
              <a:t>pedestrianisasi</a:t>
            </a:r>
            <a:r>
              <a:rPr lang="en-US" b="1" dirty="0" smtClean="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sepanjang</a:t>
            </a:r>
            <a:r>
              <a:rPr lang="en-US" b="1" dirty="0">
                <a:solidFill>
                  <a:schemeClr val="accent2"/>
                </a:solidFill>
                <a:latin typeface="Segoe UI" pitchFamily="34" charset="0"/>
                <a:cs typeface="Segoe UI" pitchFamily="34" charset="0"/>
              </a:rPr>
              <a:t> </a:t>
            </a:r>
            <a:r>
              <a:rPr lang="id-ID" b="1" dirty="0">
                <a:solidFill>
                  <a:schemeClr val="accent2"/>
                </a:solidFill>
                <a:latin typeface="Segoe UI" pitchFamily="34" charset="0"/>
                <a:cs typeface="Segoe UI" pitchFamily="34" charset="0"/>
              </a:rPr>
              <a:t>kawasan</a:t>
            </a:r>
            <a:endParaRPr lang="en-US" b="1" dirty="0">
              <a:solidFill>
                <a:schemeClr val="accent2"/>
              </a:solidFill>
              <a:latin typeface="Segoe UI" pitchFamily="34" charset="0"/>
              <a:cs typeface="Segoe UI" pitchFamily="34" charset="0"/>
            </a:endParaRPr>
          </a:p>
          <a:p>
            <a:pPr algn="ctr"/>
            <a:r>
              <a:rPr lang="en-US" b="1" dirty="0" err="1">
                <a:solidFill>
                  <a:srgbClr val="008080"/>
                </a:solidFill>
                <a:latin typeface="Segoe UI" pitchFamily="34" charset="0"/>
                <a:cs typeface="Segoe UI" pitchFamily="34" charset="0"/>
              </a:rPr>
              <a:t>Sehat</a:t>
            </a:r>
            <a:r>
              <a:rPr lang="en-US" b="1" dirty="0">
                <a:solidFill>
                  <a:srgbClr val="008080"/>
                </a:solidFill>
                <a:latin typeface="Segoe UI" pitchFamily="34" charset="0"/>
                <a:cs typeface="Segoe UI" pitchFamily="34" charset="0"/>
              </a:rPr>
              <a:t>: </a:t>
            </a:r>
          </a:p>
          <a:p>
            <a:pPr algn="ctr"/>
            <a:r>
              <a:rPr lang="en-US" b="1" dirty="0" err="1" smtClean="0">
                <a:solidFill>
                  <a:schemeClr val="accent2"/>
                </a:solidFill>
                <a:latin typeface="Segoe UI" pitchFamily="34" charset="0"/>
                <a:cs typeface="Segoe UI" pitchFamily="34" charset="0"/>
              </a:rPr>
              <a:t>Kawasan</a:t>
            </a:r>
            <a:r>
              <a:rPr lang="en-US" b="1" dirty="0" smtClean="0">
                <a:solidFill>
                  <a:schemeClr val="accent2"/>
                </a:solidFill>
                <a:latin typeface="Segoe UI" pitchFamily="34" charset="0"/>
                <a:cs typeface="Segoe UI" pitchFamily="34" charset="0"/>
              </a:rPr>
              <a:t>  </a:t>
            </a:r>
            <a:r>
              <a:rPr lang="id-ID" b="1" i="1" dirty="0" smtClean="0">
                <a:solidFill>
                  <a:srgbClr val="FF3300"/>
                </a:solidFill>
                <a:latin typeface="Segoe UI" pitchFamily="34" charset="0"/>
                <a:cs typeface="Segoe UI" pitchFamily="34" charset="0"/>
              </a:rPr>
              <a:t>wisata alternatif </a:t>
            </a:r>
            <a:r>
              <a:rPr lang="en-US" b="1" dirty="0" err="1" smtClean="0">
                <a:solidFill>
                  <a:schemeClr val="accent2"/>
                </a:solidFill>
                <a:latin typeface="Segoe UI" pitchFamily="34" charset="0"/>
                <a:cs typeface="Segoe UI" pitchFamily="34" charset="0"/>
              </a:rPr>
              <a:t>di</a:t>
            </a:r>
            <a:r>
              <a:rPr lang="en-US" b="1" dirty="0" smtClean="0">
                <a:solidFill>
                  <a:schemeClr val="accent2"/>
                </a:solidFill>
                <a:latin typeface="Segoe UI" pitchFamily="34" charset="0"/>
                <a:cs typeface="Segoe UI" pitchFamily="34" charset="0"/>
              </a:rPr>
              <a:t> </a:t>
            </a:r>
            <a:r>
              <a:rPr lang="id-ID" b="1" dirty="0" smtClean="0">
                <a:solidFill>
                  <a:schemeClr val="accent2"/>
                </a:solidFill>
                <a:latin typeface="Segoe UI" pitchFamily="34" charset="0"/>
                <a:cs typeface="Segoe UI" pitchFamily="34" charset="0"/>
              </a:rPr>
              <a:t>Jepar</a:t>
            </a:r>
            <a:r>
              <a:rPr lang="en-US" b="1" dirty="0" smtClean="0">
                <a:solidFill>
                  <a:schemeClr val="accent2"/>
                </a:solidFill>
                <a:latin typeface="Segoe UI" pitchFamily="34" charset="0"/>
                <a:cs typeface="Segoe UI" pitchFamily="34" charset="0"/>
              </a:rPr>
              <a:t>a</a:t>
            </a:r>
            <a:endParaRPr lang="en-US" b="1" dirty="0">
              <a:solidFill>
                <a:schemeClr val="accent2"/>
              </a:solidFill>
              <a:latin typeface="Segoe UI" pitchFamily="34" charset="0"/>
              <a:cs typeface="Segoe UI" pitchFamily="34" charset="0"/>
            </a:endParaRPr>
          </a:p>
        </p:txBody>
      </p:sp>
      <p:sp>
        <p:nvSpPr>
          <p:cNvPr id="10"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5" name="Picture 4" descr="Gabung"/>
          <p:cNvPicPr>
            <a:picLocks noChangeAspect="1" noChangeArrowheads="1"/>
          </p:cNvPicPr>
          <p:nvPr/>
        </p:nvPicPr>
        <p:blipFill>
          <a:blip r:embed="rId2"/>
          <a:srcRect r="44676"/>
          <a:stretch>
            <a:fillRect/>
          </a:stretch>
        </p:blipFill>
        <p:spPr bwMode="auto">
          <a:xfrm>
            <a:off x="5956798" y="1357299"/>
            <a:ext cx="3187202" cy="2085975"/>
          </a:xfrm>
          <a:prstGeom prst="rect">
            <a:avLst/>
          </a:prstGeom>
          <a:noFill/>
          <a:ln w="9525">
            <a:noFill/>
            <a:miter lim="800000"/>
            <a:headEnd/>
            <a:tailEnd/>
          </a:ln>
        </p:spPr>
      </p:pic>
      <p:pic>
        <p:nvPicPr>
          <p:cNvPr id="8" name="Picture 4" descr="IKAN ASIN 3"/>
          <p:cNvPicPr>
            <a:picLocks noChangeAspect="1" noChangeArrowheads="1"/>
          </p:cNvPicPr>
          <p:nvPr/>
        </p:nvPicPr>
        <p:blipFill>
          <a:blip r:embed="rId3"/>
          <a:srcRect/>
          <a:stretch>
            <a:fillRect/>
          </a:stretch>
        </p:blipFill>
        <p:spPr bwMode="auto">
          <a:xfrm>
            <a:off x="6022742" y="3714752"/>
            <a:ext cx="3121259" cy="2532655"/>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386204"/>
            <a:ext cx="3582858" cy="1400383"/>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pPr lvl="1"/>
            <a:r>
              <a:rPr lang="id-ID" sz="1700" b="1" dirty="0">
                <a:solidFill>
                  <a:srgbClr val="008080"/>
                </a:solidFill>
                <a:latin typeface="Segoe UI" pitchFamily="34" charset="0"/>
                <a:cs typeface="Segoe UI" pitchFamily="34" charset="0"/>
              </a:rPr>
              <a:t>Implementasi dengan </a:t>
            </a:r>
            <a:r>
              <a:rPr lang="id-ID" sz="1700" b="1" i="1" u="sng" dirty="0">
                <a:solidFill>
                  <a:srgbClr val="FF0000"/>
                </a:solidFill>
                <a:latin typeface="Segoe UI" pitchFamily="34" charset="0"/>
                <a:cs typeface="Segoe UI" pitchFamily="34" charset="0"/>
              </a:rPr>
              <a:t>one </a:t>
            </a:r>
            <a:r>
              <a:rPr lang="en-US" sz="1700" b="1" i="1" u="sng" dirty="0" smtClean="0">
                <a:solidFill>
                  <a:srgbClr val="FF0000"/>
                </a:solidFill>
                <a:latin typeface="Segoe UI" pitchFamily="34" charset="0"/>
                <a:cs typeface="Segoe UI" pitchFamily="34" charset="0"/>
              </a:rPr>
              <a:t> </a:t>
            </a:r>
            <a:r>
              <a:rPr lang="id-ID" sz="1700" b="1" i="1" u="sng" dirty="0" smtClean="0">
                <a:solidFill>
                  <a:srgbClr val="FF0000"/>
                </a:solidFill>
                <a:latin typeface="Segoe UI" pitchFamily="34" charset="0"/>
                <a:cs typeface="Segoe UI" pitchFamily="34" charset="0"/>
              </a:rPr>
              <a:t>day trip</a:t>
            </a:r>
            <a:r>
              <a:rPr lang="id-ID" sz="1700" b="1" dirty="0" smtClean="0">
                <a:solidFill>
                  <a:srgbClr val="008080"/>
                </a:solidFill>
                <a:latin typeface="Segoe UI" pitchFamily="34" charset="0"/>
                <a:cs typeface="Segoe UI" pitchFamily="34" charset="0"/>
              </a:rPr>
              <a:t> </a:t>
            </a:r>
            <a:r>
              <a:rPr lang="id-ID" sz="1700" b="1" dirty="0">
                <a:solidFill>
                  <a:srgbClr val="008080"/>
                </a:solidFill>
                <a:latin typeface="Segoe UI" pitchFamily="34" charset="0"/>
                <a:cs typeface="Segoe UI" pitchFamily="34" charset="0"/>
              </a:rPr>
              <a:t>mengelilingi kawasan </a:t>
            </a:r>
            <a:r>
              <a:rPr lang="id-ID" sz="1700" b="1" dirty="0" smtClean="0">
                <a:solidFill>
                  <a:srgbClr val="008080"/>
                </a:solidFill>
                <a:latin typeface="Segoe UI" pitchFamily="34" charset="0"/>
                <a:cs typeface="Segoe UI" pitchFamily="34" charset="0"/>
              </a:rPr>
              <a:t>Ujungbatu</a:t>
            </a:r>
            <a:r>
              <a:rPr lang="en-US" sz="1700" b="1" dirty="0" smtClean="0">
                <a:solidFill>
                  <a:srgbClr val="008080"/>
                </a:solidFill>
                <a:latin typeface="Segoe UI" pitchFamily="34" charset="0"/>
                <a:cs typeface="Segoe UI" pitchFamily="34" charset="0"/>
              </a:rPr>
              <a:t> </a:t>
            </a:r>
            <a:r>
              <a:rPr lang="en-US" sz="1700" b="1" dirty="0" err="1" smtClean="0">
                <a:solidFill>
                  <a:srgbClr val="008080"/>
                </a:solidFill>
                <a:latin typeface="Segoe UI" pitchFamily="34" charset="0"/>
                <a:cs typeface="Segoe UI" pitchFamily="34" charset="0"/>
              </a:rPr>
              <a:t>dengan</a:t>
            </a:r>
            <a:r>
              <a:rPr lang="en-US" sz="1700" b="1" dirty="0" smtClean="0">
                <a:solidFill>
                  <a:srgbClr val="008080"/>
                </a:solidFill>
                <a:latin typeface="Segoe UI" pitchFamily="34" charset="0"/>
                <a:cs typeface="Segoe UI" pitchFamily="34" charset="0"/>
              </a:rPr>
              <a:t> </a:t>
            </a:r>
            <a:r>
              <a:rPr lang="id-ID" sz="1700" b="1" dirty="0" smtClean="0">
                <a:solidFill>
                  <a:srgbClr val="008080"/>
                </a:solidFill>
                <a:latin typeface="Segoe UI" pitchFamily="34" charset="0"/>
                <a:cs typeface="Segoe UI" pitchFamily="34" charset="0"/>
              </a:rPr>
              <a:t>merasakan tinggal di desa nelayan</a:t>
            </a:r>
            <a:endParaRPr lang="en-US" sz="1700" b="1" dirty="0">
              <a:solidFill>
                <a:srgbClr val="008080"/>
              </a:solidFill>
              <a:latin typeface="Segoe UI" pitchFamily="34" charset="0"/>
              <a:cs typeface="Segoe UI" pitchFamily="34" charset="0"/>
            </a:endParaRPr>
          </a:p>
        </p:txBody>
      </p:sp>
      <p:sp>
        <p:nvSpPr>
          <p:cNvPr id="6" name="Rectangle 7"/>
          <p:cNvSpPr>
            <a:spLocks noChangeArrowheads="1"/>
          </p:cNvSpPr>
          <p:nvPr/>
        </p:nvSpPr>
        <p:spPr bwMode="auto">
          <a:xfrm>
            <a:off x="0" y="1767008"/>
            <a:ext cx="3644412" cy="1661993"/>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marL="722313" lvl="1" indent="-265113">
              <a:buFontTx/>
              <a:buChar char="•"/>
            </a:pPr>
            <a:r>
              <a:rPr lang="id-ID" sz="1700" b="1" dirty="0" smtClean="0">
                <a:solidFill>
                  <a:srgbClr val="808000"/>
                </a:solidFill>
                <a:latin typeface="Segoe UI" pitchFamily="34" charset="0"/>
                <a:cs typeface="Segoe UI" pitchFamily="34" charset="0"/>
              </a:rPr>
              <a:t>Digali </a:t>
            </a:r>
            <a:r>
              <a:rPr lang="id-ID" sz="1700" b="1" dirty="0">
                <a:solidFill>
                  <a:srgbClr val="808000"/>
                </a:solidFill>
                <a:latin typeface="Segoe UI" pitchFamily="34" charset="0"/>
                <a:cs typeface="Segoe UI" pitchFamily="34" charset="0"/>
              </a:rPr>
              <a:t>dari keunikan Budaya Lokal</a:t>
            </a:r>
          </a:p>
          <a:p>
            <a:pPr marL="722313" lvl="1" indent="-265113">
              <a:buFontTx/>
              <a:buChar char="•"/>
            </a:pPr>
            <a:r>
              <a:rPr lang="id-ID" sz="1700" b="1" dirty="0" smtClean="0">
                <a:solidFill>
                  <a:srgbClr val="808000"/>
                </a:solidFill>
                <a:latin typeface="Segoe UI" pitchFamily="34" charset="0"/>
                <a:cs typeface="Segoe UI" pitchFamily="34" charset="0"/>
              </a:rPr>
              <a:t>Memperkokoh </a:t>
            </a:r>
            <a:r>
              <a:rPr lang="id-ID" sz="1700" b="1" dirty="0">
                <a:solidFill>
                  <a:srgbClr val="808000"/>
                </a:solidFill>
                <a:latin typeface="Segoe UI" pitchFamily="34" charset="0"/>
                <a:cs typeface="Segoe UI" pitchFamily="34" charset="0"/>
              </a:rPr>
              <a:t>citra </a:t>
            </a:r>
            <a:r>
              <a:rPr lang="id-ID" sz="1700" b="1" dirty="0" smtClean="0">
                <a:solidFill>
                  <a:srgbClr val="808000"/>
                </a:solidFill>
                <a:latin typeface="Segoe UI" pitchFamily="34" charset="0"/>
                <a:cs typeface="Segoe UI" pitchFamily="34" charset="0"/>
              </a:rPr>
              <a:t>Jepara </a:t>
            </a:r>
            <a:endParaRPr lang="id-ID" sz="1700" b="1" dirty="0">
              <a:solidFill>
                <a:srgbClr val="808000"/>
              </a:solidFill>
              <a:latin typeface="Segoe UI" pitchFamily="34" charset="0"/>
              <a:cs typeface="Segoe UI" pitchFamily="34" charset="0"/>
            </a:endParaRPr>
          </a:p>
          <a:p>
            <a:pPr marL="722313" lvl="1" indent="-265113">
              <a:buFontTx/>
              <a:buChar char="•"/>
            </a:pPr>
            <a:r>
              <a:rPr lang="id-ID" sz="1700" b="1" dirty="0" smtClean="0">
                <a:solidFill>
                  <a:srgbClr val="808000"/>
                </a:solidFill>
                <a:latin typeface="Segoe UI" pitchFamily="34" charset="0"/>
                <a:cs typeface="Segoe UI" pitchFamily="34" charset="0"/>
              </a:rPr>
              <a:t>Credit </a:t>
            </a:r>
            <a:r>
              <a:rPr lang="id-ID" sz="1700" b="1" dirty="0">
                <a:solidFill>
                  <a:srgbClr val="808000"/>
                </a:solidFill>
                <a:latin typeface="Segoe UI" pitchFamily="34" charset="0"/>
                <a:cs typeface="Segoe UI" pitchFamily="34" charset="0"/>
              </a:rPr>
              <a:t>Value Bagi Masyarakat</a:t>
            </a:r>
          </a:p>
          <a:p>
            <a:pPr marL="722313" lvl="1" indent="-265113">
              <a:buFontTx/>
              <a:buChar char="•"/>
            </a:pPr>
            <a:r>
              <a:rPr lang="id-ID" sz="1700" b="1" dirty="0" smtClean="0">
                <a:solidFill>
                  <a:srgbClr val="808000"/>
                </a:solidFill>
                <a:latin typeface="Segoe UI" pitchFamily="34" charset="0"/>
                <a:cs typeface="Segoe UI" pitchFamily="34" charset="0"/>
              </a:rPr>
              <a:t>Positif </a:t>
            </a:r>
            <a:r>
              <a:rPr lang="id-ID" sz="1700" b="1" dirty="0">
                <a:solidFill>
                  <a:srgbClr val="808000"/>
                </a:solidFill>
                <a:latin typeface="Segoe UI" pitchFamily="34" charset="0"/>
                <a:cs typeface="Segoe UI" pitchFamily="34" charset="0"/>
              </a:rPr>
              <a:t>Multiplier Effect</a:t>
            </a:r>
            <a:r>
              <a:rPr lang="id-ID" sz="1700" b="1" dirty="0">
                <a:solidFill>
                  <a:srgbClr val="000066"/>
                </a:solidFill>
                <a:latin typeface="Segoe UI" pitchFamily="34" charset="0"/>
                <a:cs typeface="Segoe UI" pitchFamily="34" charset="0"/>
              </a:rPr>
              <a:t> </a:t>
            </a:r>
            <a:endParaRPr lang="en-US" sz="1700" b="1" dirty="0">
              <a:solidFill>
                <a:srgbClr val="000066"/>
              </a:solidFill>
              <a:latin typeface="Segoe UI" pitchFamily="34" charset="0"/>
              <a:cs typeface="Segoe UI" pitchFamily="34" charset="0"/>
            </a:endParaRPr>
          </a:p>
        </p:txBody>
      </p:sp>
      <p:sp>
        <p:nvSpPr>
          <p:cNvPr id="7"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8" name="Title 1"/>
          <p:cNvSpPr txBox="1">
            <a:spLocks/>
          </p:cNvSpPr>
          <p:nvPr/>
        </p:nvSpPr>
        <p:spPr>
          <a:xfrm>
            <a:off x="549491" y="1000108"/>
            <a:ext cx="3758738"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2000" b="1" i="0" u="none" strike="noStrike" kern="1200" cap="all" spc="0" normalizeH="0" baseline="0" noProof="0" dirty="0" smtClean="0">
                <a:ln>
                  <a:noFill/>
                </a:ln>
                <a:solidFill>
                  <a:srgbClr val="0070C0"/>
                </a:solidFill>
                <a:effectLst>
                  <a:reflection blurRad="12700" stA="34000" endA="740" endPos="53000" dir="5400000" sy="-100000" algn="bl" rotWithShape="0"/>
                </a:effectLst>
                <a:uLnTx/>
                <a:uFillTx/>
                <a:latin typeface="Segoe UI" pitchFamily="34" charset="0"/>
                <a:ea typeface="+mj-ea"/>
                <a:cs typeface="Segoe UI" pitchFamily="34" charset="0"/>
              </a:rPr>
              <a:t>Desa</a:t>
            </a:r>
            <a:r>
              <a:rPr kumimoji="0" lang="id-ID" sz="2000" b="1" i="0" u="none" strike="noStrike" kern="1200" cap="all" spc="0" normalizeH="0" noProof="0" dirty="0" smtClean="0">
                <a:ln>
                  <a:noFill/>
                </a:ln>
                <a:solidFill>
                  <a:srgbClr val="0070C0"/>
                </a:solidFill>
                <a:effectLst>
                  <a:reflection blurRad="12700" stA="34000" endA="740" endPos="53000" dir="5400000" sy="-100000" algn="bl" rotWithShape="0"/>
                </a:effectLst>
                <a:uLnTx/>
                <a:uFillTx/>
                <a:latin typeface="Segoe UI" pitchFamily="34" charset="0"/>
                <a:ea typeface="+mj-ea"/>
                <a:cs typeface="Segoe UI" pitchFamily="34" charset="0"/>
              </a:rPr>
              <a:t> wisatA tepi laut</a:t>
            </a:r>
            <a:endParaRPr kumimoji="0" lang="en-US" sz="2000" b="1" i="0" u="none" strike="noStrike" kern="1200" cap="all" spc="0" normalizeH="0" baseline="0" noProof="0" dirty="0" smtClean="0">
              <a:ln>
                <a:noFill/>
              </a:ln>
              <a:solidFill>
                <a:srgbClr val="0070C0"/>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9" name="Rectangle 7"/>
          <p:cNvSpPr>
            <a:spLocks noChangeArrowheads="1"/>
          </p:cNvSpPr>
          <p:nvPr/>
        </p:nvSpPr>
        <p:spPr bwMode="auto">
          <a:xfrm>
            <a:off x="5499588" y="1767007"/>
            <a:ext cx="3644412" cy="1600438"/>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r>
              <a:rPr lang="en-US" sz="1600" b="1" dirty="0" err="1">
                <a:solidFill>
                  <a:srgbClr val="FF3300"/>
                </a:solidFill>
                <a:latin typeface="Segoe UI" pitchFamily="34" charset="0"/>
                <a:cs typeface="Segoe UI" pitchFamily="34" charset="0"/>
              </a:rPr>
              <a:t>Sinergi</a:t>
            </a:r>
            <a:r>
              <a:rPr lang="en-US" sz="1600" b="1" dirty="0">
                <a:solidFill>
                  <a:srgbClr val="FF3300"/>
                </a:solidFill>
                <a:latin typeface="Segoe UI" pitchFamily="34" charset="0"/>
                <a:cs typeface="Segoe UI" pitchFamily="34" charset="0"/>
              </a:rPr>
              <a:t> </a:t>
            </a:r>
            <a:r>
              <a:rPr lang="en-US" sz="1600" b="1" dirty="0" err="1" smtClean="0">
                <a:solidFill>
                  <a:srgbClr val="FF3300"/>
                </a:solidFill>
                <a:latin typeface="Segoe UI" pitchFamily="34" charset="0"/>
                <a:cs typeface="Segoe UI" pitchFamily="34" charset="0"/>
              </a:rPr>
              <a:t>dengan</a:t>
            </a:r>
            <a:r>
              <a:rPr lang="en-US" sz="1600" b="1" dirty="0" smtClean="0">
                <a:solidFill>
                  <a:srgbClr val="FF3300"/>
                </a:solidFill>
                <a:latin typeface="Segoe UI" pitchFamily="34" charset="0"/>
                <a:cs typeface="Segoe UI" pitchFamily="34" charset="0"/>
              </a:rPr>
              <a:t> </a:t>
            </a:r>
            <a:r>
              <a:rPr lang="id-ID" sz="1600" b="1" dirty="0" smtClean="0">
                <a:solidFill>
                  <a:srgbClr val="FF3300"/>
                </a:solidFill>
                <a:latin typeface="Segoe UI" pitchFamily="34" charset="0"/>
                <a:cs typeface="Segoe UI" pitchFamily="34" charset="0"/>
              </a:rPr>
              <a:t>program lainnya</a:t>
            </a:r>
            <a:endParaRPr lang="en-US" sz="1600" b="1" i="1" dirty="0">
              <a:solidFill>
                <a:srgbClr val="808000"/>
              </a:solidFill>
              <a:latin typeface="Segoe UI" pitchFamily="34" charset="0"/>
              <a:cs typeface="Segoe UI" pitchFamily="34" charset="0"/>
            </a:endParaRPr>
          </a:p>
          <a:p>
            <a:pPr>
              <a:buFontTx/>
              <a:buChar char="•"/>
            </a:pPr>
            <a:r>
              <a:rPr lang="en-US" sz="1600" b="1" dirty="0" err="1" smtClean="0">
                <a:solidFill>
                  <a:srgbClr val="0000FF"/>
                </a:solidFill>
                <a:latin typeface="Segoe UI" pitchFamily="34" charset="0"/>
                <a:cs typeface="Segoe UI" pitchFamily="34" charset="0"/>
              </a:rPr>
              <a:t>Departemen</a:t>
            </a:r>
            <a:r>
              <a:rPr lang="en-US" sz="1600" b="1" dirty="0" smtClean="0">
                <a:solidFill>
                  <a:srgbClr val="0000FF"/>
                </a:solidFill>
                <a:latin typeface="Segoe UI" pitchFamily="34" charset="0"/>
                <a:cs typeface="Segoe UI" pitchFamily="34" charset="0"/>
              </a:rPr>
              <a:t> </a:t>
            </a:r>
            <a:r>
              <a:rPr lang="en-US" sz="1600" b="1" dirty="0" err="1">
                <a:solidFill>
                  <a:srgbClr val="0000FF"/>
                </a:solidFill>
                <a:latin typeface="Segoe UI" pitchFamily="34" charset="0"/>
                <a:cs typeface="Segoe UI" pitchFamily="34" charset="0"/>
              </a:rPr>
              <a:t>Budpar</a:t>
            </a:r>
            <a:endParaRPr lang="en-US" sz="1600" b="1" dirty="0">
              <a:solidFill>
                <a:srgbClr val="0000FF"/>
              </a:solidFill>
              <a:latin typeface="Segoe UI" pitchFamily="34" charset="0"/>
              <a:cs typeface="Segoe UI" pitchFamily="34" charset="0"/>
            </a:endParaRPr>
          </a:p>
          <a:p>
            <a:pPr>
              <a:buFontTx/>
              <a:buChar char="•"/>
            </a:pPr>
            <a:r>
              <a:rPr lang="en-US" sz="1600" b="1" dirty="0" err="1">
                <a:solidFill>
                  <a:srgbClr val="0000FF"/>
                </a:solidFill>
                <a:latin typeface="Segoe UI" pitchFamily="34" charset="0"/>
                <a:cs typeface="Segoe UI" pitchFamily="34" charset="0"/>
              </a:rPr>
              <a:t>Menko</a:t>
            </a:r>
            <a:r>
              <a:rPr lang="en-US" sz="1600" b="1" dirty="0">
                <a:solidFill>
                  <a:srgbClr val="0000FF"/>
                </a:solidFill>
                <a:latin typeface="Segoe UI" pitchFamily="34" charset="0"/>
                <a:cs typeface="Segoe UI" pitchFamily="34" charset="0"/>
              </a:rPr>
              <a:t> </a:t>
            </a:r>
            <a:r>
              <a:rPr lang="en-US" sz="1600" b="1" dirty="0" err="1">
                <a:solidFill>
                  <a:srgbClr val="0000FF"/>
                </a:solidFill>
                <a:latin typeface="Segoe UI" pitchFamily="34" charset="0"/>
                <a:cs typeface="Segoe UI" pitchFamily="34" charset="0"/>
              </a:rPr>
              <a:t>Kesra</a:t>
            </a:r>
            <a:endParaRPr lang="en-US" sz="1600" b="1" dirty="0">
              <a:solidFill>
                <a:srgbClr val="0000FF"/>
              </a:solidFill>
              <a:latin typeface="Segoe UI" pitchFamily="34" charset="0"/>
              <a:cs typeface="Segoe UI" pitchFamily="34" charset="0"/>
            </a:endParaRPr>
          </a:p>
          <a:p>
            <a:pPr>
              <a:buFontTx/>
              <a:buChar char="•"/>
            </a:pPr>
            <a:r>
              <a:rPr lang="en-US" sz="1600" b="1" dirty="0" err="1">
                <a:solidFill>
                  <a:srgbClr val="0000FF"/>
                </a:solidFill>
                <a:latin typeface="Segoe UI" pitchFamily="34" charset="0"/>
                <a:cs typeface="Segoe UI" pitchFamily="34" charset="0"/>
              </a:rPr>
              <a:t>Paguyuban</a:t>
            </a:r>
            <a:r>
              <a:rPr lang="en-US" sz="1600" b="1" dirty="0">
                <a:solidFill>
                  <a:srgbClr val="0000FF"/>
                </a:solidFill>
                <a:latin typeface="Segoe UI" pitchFamily="34" charset="0"/>
                <a:cs typeface="Segoe UI" pitchFamily="34" charset="0"/>
              </a:rPr>
              <a:t> </a:t>
            </a:r>
            <a:r>
              <a:rPr lang="en-US" sz="1600" b="1" dirty="0" err="1" smtClean="0">
                <a:solidFill>
                  <a:srgbClr val="0000FF"/>
                </a:solidFill>
                <a:latin typeface="Segoe UI" pitchFamily="34" charset="0"/>
                <a:cs typeface="Segoe UI" pitchFamily="34" charset="0"/>
              </a:rPr>
              <a:t>Jamu</a:t>
            </a:r>
            <a:r>
              <a:rPr lang="en-US" sz="1600" b="1" dirty="0" smtClean="0">
                <a:solidFill>
                  <a:srgbClr val="0000FF"/>
                </a:solidFill>
                <a:latin typeface="Segoe UI" pitchFamily="34" charset="0"/>
                <a:cs typeface="Segoe UI" pitchFamily="34" charset="0"/>
              </a:rPr>
              <a:t> </a:t>
            </a:r>
            <a:r>
              <a:rPr lang="en-US" sz="1600" b="1" dirty="0" err="1" smtClean="0">
                <a:solidFill>
                  <a:srgbClr val="0000FF"/>
                </a:solidFill>
                <a:latin typeface="Segoe UI" pitchFamily="34" charset="0"/>
                <a:cs typeface="Segoe UI" pitchFamily="34" charset="0"/>
              </a:rPr>
              <a:t>Gendong</a:t>
            </a:r>
            <a:r>
              <a:rPr lang="en-US" sz="1600" b="1" dirty="0" smtClean="0">
                <a:solidFill>
                  <a:srgbClr val="0000FF"/>
                </a:solidFill>
                <a:latin typeface="Segoe UI" pitchFamily="34" charset="0"/>
                <a:cs typeface="Segoe UI" pitchFamily="34" charset="0"/>
              </a:rPr>
              <a:t> </a:t>
            </a:r>
            <a:endParaRPr lang="en-US" sz="1600" b="1" dirty="0">
              <a:solidFill>
                <a:srgbClr val="0000FF"/>
              </a:solidFill>
              <a:latin typeface="Segoe UI" pitchFamily="34" charset="0"/>
              <a:cs typeface="Segoe UI" pitchFamily="34" charset="0"/>
            </a:endParaRPr>
          </a:p>
          <a:p>
            <a:pPr>
              <a:buFontTx/>
              <a:buChar char="•"/>
            </a:pPr>
            <a:r>
              <a:rPr lang="en-US" sz="1600" b="1" dirty="0" err="1" smtClean="0">
                <a:solidFill>
                  <a:srgbClr val="0000FF"/>
                </a:solidFill>
                <a:latin typeface="Segoe UI" pitchFamily="34" charset="0"/>
                <a:cs typeface="Segoe UI" pitchFamily="34" charset="0"/>
              </a:rPr>
              <a:t>Artis</a:t>
            </a:r>
            <a:r>
              <a:rPr lang="en-US" sz="1600" b="1" dirty="0" smtClean="0">
                <a:solidFill>
                  <a:srgbClr val="0000FF"/>
                </a:solidFill>
                <a:latin typeface="Segoe UI" pitchFamily="34" charset="0"/>
                <a:cs typeface="Segoe UI" pitchFamily="34" charset="0"/>
              </a:rPr>
              <a:t>/</a:t>
            </a:r>
            <a:r>
              <a:rPr lang="en-US" sz="1600" b="1" dirty="0" err="1" smtClean="0">
                <a:solidFill>
                  <a:srgbClr val="0000FF"/>
                </a:solidFill>
                <a:latin typeface="Segoe UI" pitchFamily="34" charset="0"/>
                <a:cs typeface="Segoe UI" pitchFamily="34" charset="0"/>
              </a:rPr>
              <a:t>Seniman</a:t>
            </a:r>
            <a:r>
              <a:rPr lang="en-US" sz="1600" b="1" dirty="0" smtClean="0">
                <a:latin typeface="Segoe UI" pitchFamily="34" charset="0"/>
                <a:cs typeface="Segoe UI" pitchFamily="34" charset="0"/>
              </a:rPr>
              <a:t> </a:t>
            </a:r>
            <a:r>
              <a:rPr lang="id-ID" sz="1600" b="1" dirty="0" smtClean="0">
                <a:latin typeface="Segoe UI" pitchFamily="34" charset="0"/>
                <a:cs typeface="Segoe UI" pitchFamily="34" charset="0"/>
              </a:rPr>
              <a:t>Jepara</a:t>
            </a:r>
            <a:endParaRPr lang="id-ID" sz="1600" b="1" dirty="0">
              <a:latin typeface="Segoe UI" pitchFamily="34" charset="0"/>
              <a:cs typeface="Segoe UI" pitchFamily="34" charset="0"/>
            </a:endParaRPr>
          </a:p>
          <a:p>
            <a:pPr>
              <a:buFontTx/>
              <a:buChar char="•"/>
            </a:pPr>
            <a:r>
              <a:rPr lang="id-ID" sz="1600" b="1" dirty="0">
                <a:solidFill>
                  <a:srgbClr val="0000FF"/>
                </a:solidFill>
                <a:latin typeface="Segoe UI" pitchFamily="34" charset="0"/>
                <a:cs typeface="Segoe UI" pitchFamily="34" charset="0"/>
              </a:rPr>
              <a:t>Pengusaha kecil, </a:t>
            </a:r>
            <a:r>
              <a:rPr lang="en-US" sz="1600" b="1" dirty="0" err="1" smtClean="0">
                <a:solidFill>
                  <a:srgbClr val="0000FF"/>
                </a:solidFill>
                <a:latin typeface="Segoe UI" pitchFamily="34" charset="0"/>
                <a:cs typeface="Segoe UI" pitchFamily="34" charset="0"/>
              </a:rPr>
              <a:t>dsb</a:t>
            </a:r>
            <a:r>
              <a:rPr lang="id-ID" sz="1600" b="1" dirty="0" smtClean="0">
                <a:solidFill>
                  <a:srgbClr val="0000FF"/>
                </a:solidFill>
                <a:latin typeface="Segoe UI" pitchFamily="34" charset="0"/>
                <a:cs typeface="Segoe UI" pitchFamily="34" charset="0"/>
              </a:rPr>
              <a:t>.</a:t>
            </a:r>
            <a:endParaRPr lang="en-US" sz="1600" b="1" dirty="0">
              <a:solidFill>
                <a:srgbClr val="0000FF"/>
              </a:solidFill>
              <a:latin typeface="Segoe UI" pitchFamily="34" charset="0"/>
              <a:cs typeface="Segoe UI" pitchFamily="34" charset="0"/>
            </a:endParaRPr>
          </a:p>
        </p:txBody>
      </p:sp>
      <p:sp>
        <p:nvSpPr>
          <p:cNvPr id="10" name="Rectangle 26"/>
          <p:cNvSpPr>
            <a:spLocks noChangeArrowheads="1"/>
          </p:cNvSpPr>
          <p:nvPr/>
        </p:nvSpPr>
        <p:spPr bwMode="auto">
          <a:xfrm>
            <a:off x="5499588" y="5463147"/>
            <a:ext cx="3644412" cy="1077218"/>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algn="ctr"/>
            <a:r>
              <a:rPr lang="id-ID" sz="1600" b="1" dirty="0">
                <a:solidFill>
                  <a:srgbClr val="FF3300"/>
                </a:solidFill>
                <a:latin typeface="Segoe UI" pitchFamily="34" charset="0"/>
                <a:cs typeface="Segoe UI" pitchFamily="34" charset="0"/>
              </a:rPr>
              <a:t>Implementasi dgn Menga</a:t>
            </a:r>
            <a:r>
              <a:rPr lang="en-US" sz="1600" b="1" dirty="0" err="1">
                <a:solidFill>
                  <a:srgbClr val="FF3300"/>
                </a:solidFill>
                <a:latin typeface="Segoe UI" pitchFamily="34" charset="0"/>
                <a:cs typeface="Segoe UI" pitchFamily="34" charset="0"/>
              </a:rPr>
              <a:t>dakan</a:t>
            </a:r>
            <a:r>
              <a:rPr lang="en-US" sz="1600" b="1" dirty="0">
                <a:solidFill>
                  <a:srgbClr val="FF3300"/>
                </a:solidFill>
                <a:latin typeface="Segoe UI" pitchFamily="34" charset="0"/>
                <a:cs typeface="Segoe UI" pitchFamily="34" charset="0"/>
              </a:rPr>
              <a:t>:  </a:t>
            </a:r>
          </a:p>
          <a:p>
            <a:pPr algn="ctr"/>
            <a:r>
              <a:rPr lang="en-US" sz="1600" b="1" i="1" dirty="0" smtClean="0">
                <a:solidFill>
                  <a:srgbClr val="3399FF"/>
                </a:solidFill>
                <a:latin typeface="Segoe UI" pitchFamily="34" charset="0"/>
                <a:cs typeface="Segoe UI" pitchFamily="34" charset="0"/>
              </a:rPr>
              <a:t>U</a:t>
            </a:r>
            <a:r>
              <a:rPr lang="id-ID" sz="1600" b="1" i="1" dirty="0" smtClean="0">
                <a:solidFill>
                  <a:srgbClr val="3399FF"/>
                </a:solidFill>
                <a:latin typeface="Segoe UI" pitchFamily="34" charset="0"/>
                <a:cs typeface="Segoe UI" pitchFamily="34" charset="0"/>
              </a:rPr>
              <a:t>jung Batu Village Trip </a:t>
            </a:r>
            <a:endParaRPr lang="en-US" sz="1600" b="1" i="1" dirty="0">
              <a:solidFill>
                <a:srgbClr val="3399FF"/>
              </a:solidFill>
              <a:latin typeface="Segoe UI" pitchFamily="34" charset="0"/>
              <a:cs typeface="Segoe UI" pitchFamily="34" charset="0"/>
            </a:endParaRPr>
          </a:p>
          <a:p>
            <a:pPr algn="ctr"/>
            <a:r>
              <a:rPr lang="en-US" sz="1600" b="1" dirty="0" err="1">
                <a:solidFill>
                  <a:srgbClr val="FF3300"/>
                </a:solidFill>
                <a:latin typeface="Segoe UI" pitchFamily="34" charset="0"/>
                <a:cs typeface="Segoe UI" pitchFamily="34" charset="0"/>
              </a:rPr>
              <a:t>Sebagai</a:t>
            </a:r>
            <a:r>
              <a:rPr lang="en-US" sz="1600" b="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Uji</a:t>
            </a:r>
            <a:r>
              <a:rPr lang="en-US" sz="1600" b="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Coba</a:t>
            </a:r>
            <a:r>
              <a:rPr lang="en-US" sz="1600" b="1" dirty="0">
                <a:solidFill>
                  <a:srgbClr val="FF3300"/>
                </a:solidFill>
                <a:latin typeface="Segoe UI" pitchFamily="34" charset="0"/>
                <a:cs typeface="Segoe UI" pitchFamily="34" charset="0"/>
              </a:rPr>
              <a:t>’ (3 b</a:t>
            </a:r>
            <a:r>
              <a:rPr lang="id-ID" sz="1600" b="1" dirty="0">
                <a:solidFill>
                  <a:srgbClr val="FF3300"/>
                </a:solidFill>
                <a:latin typeface="Segoe UI" pitchFamily="34" charset="0"/>
                <a:cs typeface="Segoe UI" pitchFamily="34" charset="0"/>
              </a:rPr>
              <a:t>ulan</a:t>
            </a:r>
            <a:r>
              <a:rPr lang="en-US" sz="1600" b="1" dirty="0">
                <a:solidFill>
                  <a:srgbClr val="FF3300"/>
                </a:solidFill>
                <a:latin typeface="Segoe UI" pitchFamily="34" charset="0"/>
                <a:cs typeface="Segoe UI" pitchFamily="34" charset="0"/>
              </a:rPr>
              <a:t>)</a:t>
            </a:r>
          </a:p>
          <a:p>
            <a:pPr algn="ctr"/>
            <a:r>
              <a:rPr lang="en-US" sz="1600" b="1" dirty="0">
                <a:solidFill>
                  <a:srgbClr val="FF3300"/>
                </a:solidFill>
                <a:latin typeface="Segoe UI" pitchFamily="34" charset="0"/>
                <a:cs typeface="Segoe UI" pitchFamily="34" charset="0"/>
              </a:rPr>
              <a:t>Dan </a:t>
            </a:r>
            <a:r>
              <a:rPr lang="en-US" sz="1600" b="1" i="1" dirty="0">
                <a:solidFill>
                  <a:srgbClr val="0000FF"/>
                </a:solidFill>
                <a:latin typeface="Segoe UI" pitchFamily="34" charset="0"/>
                <a:cs typeface="Segoe UI" pitchFamily="34" charset="0"/>
              </a:rPr>
              <a:t>upgrade</a:t>
            </a:r>
            <a:r>
              <a:rPr lang="en-US" sz="1600" b="1" i="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desain</a:t>
            </a:r>
            <a:r>
              <a:rPr lang="en-US" sz="1600" b="1" dirty="0">
                <a:solidFill>
                  <a:srgbClr val="FF3300"/>
                </a:solidFill>
                <a:latin typeface="Segoe UI" pitchFamily="34" charset="0"/>
                <a:cs typeface="Segoe UI" pitchFamily="34" charset="0"/>
              </a:rPr>
              <a:t> </a:t>
            </a:r>
            <a:r>
              <a:rPr lang="id-ID" sz="1600" b="1" dirty="0" smtClean="0">
                <a:solidFill>
                  <a:srgbClr val="FF3300"/>
                </a:solidFill>
                <a:latin typeface="Segoe UI" pitchFamily="34" charset="0"/>
                <a:cs typeface="Segoe UI" pitchFamily="34" charset="0"/>
              </a:rPr>
              <a:t>kawasan</a:t>
            </a:r>
            <a:endParaRPr lang="en-US" sz="1600" b="1" dirty="0">
              <a:solidFill>
                <a:srgbClr val="FF3300"/>
              </a:solidFill>
              <a:latin typeface="Segoe UI" pitchFamily="34" charset="0"/>
              <a:cs typeface="Segoe UI" pitchFamily="34" charset="0"/>
            </a:endParaRPr>
          </a:p>
        </p:txBody>
      </p:sp>
      <p:sp>
        <p:nvSpPr>
          <p:cNvPr id="11" name="Title 1"/>
          <p:cNvSpPr txBox="1">
            <a:spLocks/>
          </p:cNvSpPr>
          <p:nvPr/>
        </p:nvSpPr>
        <p:spPr>
          <a:xfrm>
            <a:off x="5385262" y="1000108"/>
            <a:ext cx="3758738"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all" spc="0" normalizeH="0" baseline="0" noProof="0" smtClean="0">
                <a:ln>
                  <a:noFill/>
                </a:ln>
                <a:solidFill>
                  <a:srgbClr val="0070C0"/>
                </a:solidFill>
                <a:effectLst>
                  <a:reflection blurRad="12700" stA="34000" endA="740" endPos="53000" dir="5400000" sy="-100000" algn="bl" rotWithShape="0"/>
                </a:effectLst>
                <a:uLnTx/>
                <a:uFillTx/>
                <a:latin typeface="Segoe UI" pitchFamily="34" charset="0"/>
                <a:ea typeface="+mj-ea"/>
                <a:cs typeface="Segoe UI" pitchFamily="34" charset="0"/>
              </a:rPr>
              <a:t>Konsep kelembagaan</a:t>
            </a:r>
            <a:endParaRPr kumimoji="0" lang="en-US" sz="2000" b="1" i="0" u="none" strike="noStrike" kern="1200" cap="all" spc="0" normalizeH="0" baseline="0" noProof="0" dirty="0" smtClean="0">
              <a:ln>
                <a:noFill/>
              </a:ln>
              <a:solidFill>
                <a:srgbClr val="0070C0"/>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12" name="Picture 11" descr="Gabung"/>
          <p:cNvPicPr>
            <a:picLocks noChangeAspect="1" noChangeArrowheads="1"/>
          </p:cNvPicPr>
          <p:nvPr/>
        </p:nvPicPr>
        <p:blipFill>
          <a:blip r:embed="rId2"/>
          <a:srcRect r="44676"/>
          <a:stretch>
            <a:fillRect/>
          </a:stretch>
        </p:blipFill>
        <p:spPr bwMode="auto">
          <a:xfrm>
            <a:off x="0" y="3500439"/>
            <a:ext cx="2859748" cy="1871661"/>
          </a:xfrm>
          <a:prstGeom prst="rect">
            <a:avLst/>
          </a:prstGeom>
          <a:noFill/>
          <a:ln w="9525">
            <a:noFill/>
            <a:miter lim="800000"/>
            <a:headEnd/>
            <a:tailEnd/>
          </a:ln>
        </p:spPr>
      </p:pic>
      <p:pic>
        <p:nvPicPr>
          <p:cNvPr id="13" name="Picture 4" descr="IKAN ASIN 3"/>
          <p:cNvPicPr>
            <a:picLocks noChangeAspect="1" noChangeArrowheads="1"/>
          </p:cNvPicPr>
          <p:nvPr/>
        </p:nvPicPr>
        <p:blipFill>
          <a:blip r:embed="rId3"/>
          <a:srcRect/>
          <a:stretch>
            <a:fillRect/>
          </a:stretch>
        </p:blipFill>
        <p:spPr bwMode="auto">
          <a:xfrm>
            <a:off x="6352455" y="3429001"/>
            <a:ext cx="2791545" cy="2000264"/>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txBox="1">
            <a:spLocks noChangeArrowheads="1"/>
          </p:cNvSpPr>
          <p:nvPr/>
        </p:nvSpPr>
        <p:spPr bwMode="auto">
          <a:xfrm>
            <a:off x="483548" y="1571612"/>
            <a:ext cx="5341364" cy="4665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80000"/>
              </a:lnSpc>
              <a:spcBef>
                <a:spcPct val="20000"/>
              </a:spcBef>
              <a:spcAft>
                <a:spcPct val="0"/>
              </a:spcAft>
              <a:buClr>
                <a:schemeClr val="accent1"/>
              </a:buClr>
              <a:buSzPct val="70000"/>
              <a:buFontTx/>
              <a:buNone/>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Sebagai Implikasi dari Konsep Besar Urban Renewal dengan menciptakan Desa Wisata Tepi Laut, Perlu didukung dengan adanya :</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Pedestrianisasi</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dengan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Paving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atau</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Grass Block</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Pergola Taman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Rambat</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Sepanjang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Koridor</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Sempadan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lang="id-ID" sz="2000" b="1" dirty="0" smtClean="0">
                <a:solidFill>
                  <a:srgbClr val="808000"/>
                </a:solidFill>
                <a:latin typeface="Segoe UI" pitchFamily="34" charset="0"/>
                <a:cs typeface="Segoe UI" pitchFamily="34" charset="0"/>
              </a:rPr>
              <a:t>Pantai</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Promenade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Pada</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Koridor</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Sempadan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lang="id-ID" sz="2000" b="1" dirty="0" smtClean="0">
                <a:solidFill>
                  <a:srgbClr val="808000"/>
                </a:solidFill>
                <a:latin typeface="Segoe UI" pitchFamily="34" charset="0"/>
                <a:cs typeface="Segoe UI" pitchFamily="34" charset="0"/>
              </a:rPr>
              <a:t>Pantai</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Gerbang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Kawasan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Ruang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Terbuka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Hijau</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Orientasi</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Bangunan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Ke</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Arah</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Sungai</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Perbaikan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Bangunan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non &amp; semi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permanen</a:t>
            </a:r>
            <a:endPar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Penataan Sarana dan Prasarana Dasar</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6" name="Title 1"/>
          <p:cNvSpPr txBox="1">
            <a:spLocks/>
          </p:cNvSpPr>
          <p:nvPr/>
        </p:nvSpPr>
        <p:spPr>
          <a:xfrm>
            <a:off x="483548"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 PENATAAN</a:t>
            </a:r>
            <a:r>
              <a:rPr kumimoji="0" lang="en-US" sz="24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BANGUNAN &amp; lINGKUNGAN</a:t>
            </a:r>
            <a:endPar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Title 1"/>
          <p:cNvSpPr txBox="1">
            <a:spLocks/>
          </p:cNvSpPr>
          <p:nvPr/>
        </p:nvSpPr>
        <p:spPr>
          <a:xfrm>
            <a:off x="483548" y="857232"/>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DI </a:t>
            </a:r>
            <a:r>
              <a:rPr kumimoji="0" lang="id-ID"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DESA WISATA PANTAI</a:t>
            </a:r>
            <a:endPar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8" name="Picture 7" descr="Gabung"/>
          <p:cNvPicPr>
            <a:picLocks noChangeAspect="1" noChangeArrowheads="1"/>
          </p:cNvPicPr>
          <p:nvPr/>
        </p:nvPicPr>
        <p:blipFill>
          <a:blip r:embed="rId2"/>
          <a:srcRect r="44676"/>
          <a:stretch>
            <a:fillRect/>
          </a:stretch>
        </p:blipFill>
        <p:spPr bwMode="auto">
          <a:xfrm>
            <a:off x="5956798" y="1357299"/>
            <a:ext cx="3187202" cy="2085975"/>
          </a:xfrm>
          <a:prstGeom prst="rect">
            <a:avLst/>
          </a:prstGeom>
          <a:noFill/>
          <a:ln w="9525">
            <a:noFill/>
            <a:miter lim="800000"/>
            <a:headEnd/>
            <a:tailEnd/>
          </a:ln>
        </p:spPr>
      </p:pic>
      <p:pic>
        <p:nvPicPr>
          <p:cNvPr id="9" name="Picture 4" descr="IKAN ASIN 3"/>
          <p:cNvPicPr>
            <a:picLocks noChangeAspect="1" noChangeArrowheads="1"/>
          </p:cNvPicPr>
          <p:nvPr/>
        </p:nvPicPr>
        <p:blipFill>
          <a:blip r:embed="rId3"/>
          <a:srcRect/>
          <a:stretch>
            <a:fillRect/>
          </a:stretch>
        </p:blipFill>
        <p:spPr bwMode="auto">
          <a:xfrm>
            <a:off x="6022742" y="3714752"/>
            <a:ext cx="3121259" cy="2532655"/>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Kumuh 2009\Foto Akhir\CIMG0108.JPG"/>
          <p:cNvPicPr>
            <a:picLocks noChangeAspect="1" noChangeArrowheads="1"/>
          </p:cNvPicPr>
          <p:nvPr/>
        </p:nvPicPr>
        <p:blipFill>
          <a:blip r:embed="rId2">
            <a:lum bright="20000"/>
          </a:blip>
          <a:srcRect/>
          <a:stretch>
            <a:fillRect/>
          </a:stretch>
        </p:blipFill>
        <p:spPr bwMode="auto">
          <a:xfrm>
            <a:off x="2923431" y="1428736"/>
            <a:ext cx="6220569" cy="4786346"/>
          </a:xfrm>
          <a:prstGeom prst="rect">
            <a:avLst/>
          </a:prstGeom>
          <a:noFill/>
        </p:spPr>
      </p:pic>
      <p:sp>
        <p:nvSpPr>
          <p:cNvPr id="6" name="Rectangle 8"/>
          <p:cNvSpPr>
            <a:spLocks noChangeArrowheads="1"/>
          </p:cNvSpPr>
          <p:nvPr/>
        </p:nvSpPr>
        <p:spPr bwMode="auto">
          <a:xfrm>
            <a:off x="0" y="1811347"/>
            <a:ext cx="2954215" cy="482600"/>
          </a:xfrm>
          <a:prstGeom prst="rect">
            <a:avLst/>
          </a:prstGeom>
          <a:solidFill>
            <a:srgbClr val="FF3300"/>
          </a:solidFill>
          <a:ln w="9525">
            <a:noFill/>
            <a:miter lim="800000"/>
            <a:headEnd/>
            <a:tailEnd/>
          </a:ln>
          <a:effectLst/>
        </p:spPr>
        <p:txBody>
          <a:bodyPr>
            <a:spAutoFit/>
          </a:bodyPr>
          <a:lstStyle/>
          <a:p>
            <a:pPr>
              <a:lnSpc>
                <a:spcPct val="80000"/>
              </a:lnSpc>
              <a:spcBef>
                <a:spcPct val="20000"/>
              </a:spcBef>
            </a:pPr>
            <a:r>
              <a:rPr lang="en-US" sz="3200" b="1">
                <a:solidFill>
                  <a:srgbClr val="FFCC00"/>
                </a:solidFill>
                <a:latin typeface="Segoe UI" pitchFamily="34" charset="0"/>
                <a:cs typeface="Segoe UI" pitchFamily="34" charset="0"/>
              </a:rPr>
              <a:t>Kota  </a:t>
            </a:r>
            <a:r>
              <a:rPr lang="id-ID" sz="3200" b="1">
                <a:solidFill>
                  <a:srgbClr val="FFCC00"/>
                </a:solidFill>
                <a:latin typeface="Segoe UI" pitchFamily="34" charset="0"/>
                <a:cs typeface="Segoe UI" pitchFamily="34" charset="0"/>
              </a:rPr>
              <a:t>Budaya</a:t>
            </a:r>
            <a:endParaRPr lang="en-US" sz="3200" b="1">
              <a:solidFill>
                <a:srgbClr val="FFCC00"/>
              </a:solidFill>
              <a:latin typeface="Segoe UI" pitchFamily="34" charset="0"/>
              <a:cs typeface="Segoe UI" pitchFamily="34" charset="0"/>
            </a:endParaRPr>
          </a:p>
        </p:txBody>
      </p:sp>
      <p:sp>
        <p:nvSpPr>
          <p:cNvPr id="7" name="Rectangle 14"/>
          <p:cNvSpPr>
            <a:spLocks noChangeArrowheads="1"/>
          </p:cNvSpPr>
          <p:nvPr/>
        </p:nvSpPr>
        <p:spPr bwMode="auto">
          <a:xfrm>
            <a:off x="800100" y="2282836"/>
            <a:ext cx="2954215" cy="437043"/>
          </a:xfrm>
          <a:prstGeom prst="rect">
            <a:avLst/>
          </a:prstGeom>
          <a:solidFill>
            <a:srgbClr val="FFFF00"/>
          </a:solidFill>
          <a:ln w="9525">
            <a:noFill/>
            <a:miter lim="800000"/>
            <a:headEnd/>
            <a:tailEnd/>
          </a:ln>
          <a:effectLst/>
        </p:spPr>
        <p:txBody>
          <a:bodyPr>
            <a:spAutoFit/>
          </a:bodyPr>
          <a:lstStyle/>
          <a:p>
            <a:pPr>
              <a:lnSpc>
                <a:spcPct val="80000"/>
              </a:lnSpc>
              <a:spcBef>
                <a:spcPct val="20000"/>
              </a:spcBef>
            </a:pPr>
            <a:r>
              <a:rPr lang="en-US" sz="2800" b="1">
                <a:solidFill>
                  <a:srgbClr val="FF0000"/>
                </a:solidFill>
                <a:latin typeface="Segoe UI" pitchFamily="34" charset="0"/>
                <a:cs typeface="Segoe UI" pitchFamily="34" charset="0"/>
              </a:rPr>
              <a:t>Kota  </a:t>
            </a:r>
            <a:r>
              <a:rPr lang="en-US" sz="2800" b="1" smtClean="0">
                <a:solidFill>
                  <a:srgbClr val="FF0000"/>
                </a:solidFill>
                <a:latin typeface="Segoe UI" pitchFamily="34" charset="0"/>
                <a:cs typeface="Segoe UI" pitchFamily="34" charset="0"/>
              </a:rPr>
              <a:t>Ukir</a:t>
            </a:r>
            <a:endParaRPr lang="en-US" sz="2800" b="1">
              <a:solidFill>
                <a:srgbClr val="FF0000"/>
              </a:solidFill>
              <a:latin typeface="Segoe UI" pitchFamily="34" charset="0"/>
              <a:cs typeface="Segoe UI" pitchFamily="34" charset="0"/>
            </a:endParaRPr>
          </a:p>
        </p:txBody>
      </p:sp>
      <p:sp>
        <p:nvSpPr>
          <p:cNvPr id="8" name="Rectangle 15"/>
          <p:cNvSpPr>
            <a:spLocks noChangeArrowheads="1"/>
          </p:cNvSpPr>
          <p:nvPr/>
        </p:nvSpPr>
        <p:spPr bwMode="auto">
          <a:xfrm>
            <a:off x="0" y="2714620"/>
            <a:ext cx="2954215" cy="482600"/>
          </a:xfrm>
          <a:prstGeom prst="rect">
            <a:avLst/>
          </a:prstGeom>
          <a:solidFill>
            <a:srgbClr val="0099FF"/>
          </a:solidFill>
          <a:ln w="9525">
            <a:noFill/>
            <a:miter lim="800000"/>
            <a:headEnd/>
            <a:tailEnd/>
          </a:ln>
          <a:effectLst/>
        </p:spPr>
        <p:txBody>
          <a:bodyPr>
            <a:spAutoFit/>
          </a:bodyPr>
          <a:lstStyle/>
          <a:p>
            <a:pPr>
              <a:lnSpc>
                <a:spcPct val="80000"/>
              </a:lnSpc>
              <a:spcBef>
                <a:spcPct val="20000"/>
              </a:spcBef>
            </a:pPr>
            <a:r>
              <a:rPr lang="en-US" sz="3200" b="1">
                <a:solidFill>
                  <a:srgbClr val="FFFF00"/>
                </a:solidFill>
                <a:latin typeface="Segoe UI" pitchFamily="34" charset="0"/>
                <a:cs typeface="Segoe UI" pitchFamily="34" charset="0"/>
              </a:rPr>
              <a:t>Kota  </a:t>
            </a:r>
            <a:r>
              <a:rPr lang="en-US" sz="3200" b="1" smtClean="0">
                <a:solidFill>
                  <a:srgbClr val="FFFF00"/>
                </a:solidFill>
                <a:latin typeface="Segoe UI" pitchFamily="34" charset="0"/>
                <a:cs typeface="Segoe UI" pitchFamily="34" charset="0"/>
              </a:rPr>
              <a:t>Kartini</a:t>
            </a:r>
            <a:endParaRPr lang="en-US" sz="3200" b="1">
              <a:solidFill>
                <a:srgbClr val="FFFF00"/>
              </a:solidFill>
              <a:latin typeface="Segoe UI" pitchFamily="34" charset="0"/>
              <a:cs typeface="Segoe UI" pitchFamily="34" charset="0"/>
            </a:endParaRPr>
          </a:p>
        </p:txBody>
      </p:sp>
      <p:sp>
        <p:nvSpPr>
          <p:cNvPr id="9" name="Rectangle 16"/>
          <p:cNvSpPr>
            <a:spLocks noChangeArrowheads="1"/>
          </p:cNvSpPr>
          <p:nvPr/>
        </p:nvSpPr>
        <p:spPr bwMode="auto">
          <a:xfrm>
            <a:off x="800100" y="3187695"/>
            <a:ext cx="2954215" cy="482600"/>
          </a:xfrm>
          <a:prstGeom prst="rect">
            <a:avLst/>
          </a:prstGeom>
          <a:solidFill>
            <a:srgbClr val="FF3300"/>
          </a:solidFill>
          <a:ln w="9525">
            <a:noFill/>
            <a:miter lim="800000"/>
            <a:headEnd/>
            <a:tailEnd/>
          </a:ln>
          <a:effectLst/>
        </p:spPr>
        <p:txBody>
          <a:bodyPr>
            <a:spAutoFit/>
          </a:bodyPr>
          <a:lstStyle/>
          <a:p>
            <a:pPr>
              <a:lnSpc>
                <a:spcPct val="80000"/>
              </a:lnSpc>
              <a:spcBef>
                <a:spcPct val="20000"/>
              </a:spcBef>
            </a:pPr>
            <a:r>
              <a:rPr lang="en-US" sz="3200" b="1">
                <a:solidFill>
                  <a:srgbClr val="FFCC00"/>
                </a:solidFill>
                <a:latin typeface="Segoe UI" pitchFamily="34" charset="0"/>
                <a:cs typeface="Segoe UI" pitchFamily="34" charset="0"/>
              </a:rPr>
              <a:t>Kota  </a:t>
            </a:r>
            <a:r>
              <a:rPr lang="en-US" sz="3200" b="1" smtClean="0">
                <a:solidFill>
                  <a:srgbClr val="FFCC00"/>
                </a:solidFill>
                <a:latin typeface="Segoe UI" pitchFamily="34" charset="0"/>
                <a:cs typeface="Segoe UI" pitchFamily="34" charset="0"/>
              </a:rPr>
              <a:t>Pantai</a:t>
            </a:r>
            <a:endParaRPr lang="en-US" sz="3200" b="1">
              <a:solidFill>
                <a:srgbClr val="FFCC00"/>
              </a:solidFill>
              <a:latin typeface="Segoe UI" pitchFamily="34" charset="0"/>
              <a:cs typeface="Segoe UI" pitchFamily="34" charset="0"/>
            </a:endParaRPr>
          </a:p>
        </p:txBody>
      </p:sp>
      <p:sp>
        <p:nvSpPr>
          <p:cNvPr id="12" name="Rectangle 25"/>
          <p:cNvSpPr>
            <a:spLocks noChangeArrowheads="1"/>
          </p:cNvSpPr>
          <p:nvPr/>
        </p:nvSpPr>
        <p:spPr bwMode="auto">
          <a:xfrm>
            <a:off x="0" y="3668707"/>
            <a:ext cx="2954215" cy="482600"/>
          </a:xfrm>
          <a:prstGeom prst="rect">
            <a:avLst/>
          </a:prstGeom>
          <a:solidFill>
            <a:srgbClr val="33CC33"/>
          </a:solidFill>
          <a:ln w="9525">
            <a:noFill/>
            <a:miter lim="800000"/>
            <a:headEnd/>
            <a:tailEnd/>
          </a:ln>
          <a:effectLst/>
        </p:spPr>
        <p:txBody>
          <a:bodyPr>
            <a:spAutoFit/>
          </a:bodyPr>
          <a:lstStyle/>
          <a:p>
            <a:pPr>
              <a:lnSpc>
                <a:spcPct val="80000"/>
              </a:lnSpc>
              <a:spcBef>
                <a:spcPct val="20000"/>
              </a:spcBef>
            </a:pPr>
            <a:r>
              <a:rPr lang="en-US" sz="3200" b="1">
                <a:solidFill>
                  <a:srgbClr val="0000FF"/>
                </a:solidFill>
                <a:latin typeface="Segoe UI" pitchFamily="34" charset="0"/>
                <a:cs typeface="Segoe UI" pitchFamily="34" charset="0"/>
              </a:rPr>
              <a:t>Kota  </a:t>
            </a:r>
            <a:r>
              <a:rPr lang="en-US" sz="3200" b="1" smtClean="0">
                <a:solidFill>
                  <a:srgbClr val="0000FF"/>
                </a:solidFill>
                <a:latin typeface="Segoe UI" pitchFamily="34" charset="0"/>
                <a:cs typeface="Segoe UI" pitchFamily="34" charset="0"/>
              </a:rPr>
              <a:t>Tua</a:t>
            </a:r>
            <a:endParaRPr lang="en-US" sz="3200" b="1">
              <a:solidFill>
                <a:srgbClr val="0000FF"/>
              </a:solidFill>
              <a:latin typeface="Segoe UI" pitchFamily="34" charset="0"/>
              <a:cs typeface="Segoe UI" pitchFamily="34" charset="0"/>
            </a:endParaRPr>
          </a:p>
        </p:txBody>
      </p:sp>
      <p:sp>
        <p:nvSpPr>
          <p:cNvPr id="13" name="Rectangle 26"/>
          <p:cNvSpPr>
            <a:spLocks noChangeArrowheads="1"/>
          </p:cNvSpPr>
          <p:nvPr/>
        </p:nvSpPr>
        <p:spPr bwMode="auto">
          <a:xfrm>
            <a:off x="800100" y="4137022"/>
            <a:ext cx="2954215" cy="482600"/>
          </a:xfrm>
          <a:prstGeom prst="rect">
            <a:avLst/>
          </a:prstGeom>
          <a:solidFill>
            <a:srgbClr val="008080"/>
          </a:solidFill>
          <a:ln w="9525">
            <a:noFill/>
            <a:miter lim="800000"/>
            <a:headEnd/>
            <a:tailEnd/>
          </a:ln>
          <a:effectLst/>
        </p:spPr>
        <p:txBody>
          <a:bodyPr>
            <a:spAutoFit/>
          </a:bodyPr>
          <a:lstStyle/>
          <a:p>
            <a:pPr>
              <a:lnSpc>
                <a:spcPct val="80000"/>
              </a:lnSpc>
              <a:spcBef>
                <a:spcPct val="20000"/>
              </a:spcBef>
            </a:pPr>
            <a:r>
              <a:rPr lang="en-US" sz="3200" b="1" smtClean="0">
                <a:latin typeface="Segoe UI" pitchFamily="34" charset="0"/>
                <a:cs typeface="Segoe UI" pitchFamily="34" charset="0"/>
              </a:rPr>
              <a:t>Persijap</a:t>
            </a:r>
            <a:endParaRPr lang="en-US" sz="3200" b="1">
              <a:latin typeface="Segoe UI" pitchFamily="34" charset="0"/>
              <a:cs typeface="Segoe UI" pitchFamily="34" charset="0"/>
            </a:endParaRPr>
          </a:p>
        </p:txBody>
      </p:sp>
      <p:sp>
        <p:nvSpPr>
          <p:cNvPr id="15" name="Rectangle 34"/>
          <p:cNvSpPr>
            <a:spLocks noChangeArrowheads="1"/>
          </p:cNvSpPr>
          <p:nvPr/>
        </p:nvSpPr>
        <p:spPr bwMode="auto">
          <a:xfrm>
            <a:off x="-2931" y="4610097"/>
            <a:ext cx="2954215" cy="482600"/>
          </a:xfrm>
          <a:prstGeom prst="rect">
            <a:avLst/>
          </a:prstGeom>
          <a:solidFill>
            <a:srgbClr val="00B0F0"/>
          </a:solidFill>
          <a:ln w="9525">
            <a:noFill/>
            <a:miter lim="800000"/>
            <a:headEnd/>
            <a:tailEnd/>
          </a:ln>
          <a:effectLst/>
        </p:spPr>
        <p:txBody>
          <a:bodyPr>
            <a:spAutoFit/>
          </a:bodyPr>
          <a:lstStyle/>
          <a:p>
            <a:pPr>
              <a:lnSpc>
                <a:spcPct val="80000"/>
              </a:lnSpc>
              <a:spcBef>
                <a:spcPct val="20000"/>
              </a:spcBef>
            </a:pPr>
            <a:r>
              <a:rPr lang="en-US" sz="3200" b="1" dirty="0">
                <a:latin typeface="Segoe UI" pitchFamily="34" charset="0"/>
                <a:cs typeface="Segoe UI" pitchFamily="34" charset="0"/>
              </a:rPr>
              <a:t>Kota  </a:t>
            </a:r>
            <a:r>
              <a:rPr lang="en-US" sz="3200" b="1" dirty="0" err="1">
                <a:latin typeface="Segoe UI" pitchFamily="34" charset="0"/>
                <a:cs typeface="Segoe UI" pitchFamily="34" charset="0"/>
              </a:rPr>
              <a:t>Wisata</a:t>
            </a:r>
            <a:endParaRPr lang="en-US" sz="3200" b="1" dirty="0">
              <a:latin typeface="Segoe UI" pitchFamily="34" charset="0"/>
              <a:cs typeface="Segoe UI" pitchFamily="34" charset="0"/>
            </a:endParaRPr>
          </a:p>
        </p:txBody>
      </p:sp>
      <p:sp>
        <p:nvSpPr>
          <p:cNvPr id="1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sz="2800" b="1" cap="all" smtClean="0">
                <a:effectLst>
                  <a:reflection blurRad="12700" stA="34000" endA="740" endPos="53000" dir="5400000" sy="-100000" algn="bl" rotWithShape="0"/>
                </a:effectLst>
                <a:latin typeface="Segoe UI" pitchFamily="34" charset="0"/>
                <a:ea typeface="+mj-ea"/>
                <a:cs typeface="Segoe UI" pitchFamily="34" charset="0"/>
              </a:rPr>
              <a:t>JEPARA</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sebagai  icon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9219" name="Picture 3" descr="D:\Kumuh 2009\Foto Akhir\CIMG0114.JPG"/>
          <p:cNvPicPr>
            <a:picLocks noChangeAspect="1" noChangeArrowheads="1"/>
          </p:cNvPicPr>
          <p:nvPr/>
        </p:nvPicPr>
        <p:blipFill>
          <a:blip r:embed="rId3" cstate="print"/>
          <a:srcRect/>
          <a:stretch>
            <a:fillRect/>
          </a:stretch>
        </p:blipFill>
        <p:spPr bwMode="auto">
          <a:xfrm>
            <a:off x="6858014" y="0"/>
            <a:ext cx="2285986" cy="185736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491" y="228600"/>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a:t>
            </a: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PEMBERDAYAAN MASYARAKAT </a:t>
            </a:r>
          </a:p>
        </p:txBody>
      </p:sp>
      <p:sp>
        <p:nvSpPr>
          <p:cNvPr id="7" name="Title 1"/>
          <p:cNvSpPr txBox="1">
            <a:spLocks/>
          </p:cNvSpPr>
          <p:nvPr/>
        </p:nvSpPr>
        <p:spPr>
          <a:xfrm>
            <a:off x="549491" y="685800"/>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EKONOMI LOKAL</a:t>
            </a:r>
          </a:p>
        </p:txBody>
      </p:sp>
      <p:sp>
        <p:nvSpPr>
          <p:cNvPr id="8" name="Rectangle 8"/>
          <p:cNvSpPr txBox="1">
            <a:spLocks noChangeArrowheads="1"/>
          </p:cNvSpPr>
          <p:nvPr/>
        </p:nvSpPr>
        <p:spPr bwMode="auto">
          <a:xfrm>
            <a:off x="417605" y="1928802"/>
            <a:ext cx="5473250" cy="454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Selain secara fisik kawasan, </a:t>
            </a:r>
            <a:r>
              <a:rPr lang="id-ID" sz="2000" b="1" dirty="0" smtClean="0">
                <a:latin typeface="Segoe UI" pitchFamily="34" charset="0"/>
                <a:cs typeface="Segoe UI" pitchFamily="34" charset="0"/>
              </a:rPr>
              <a:t>Pemberdayaan masyarakat dalam peningkatan ekonomi lokal diprioritaskan pada pemberdayaan potensi yaitu</a:t>
            </a:r>
            <a:r>
              <a:rPr lang="en-US" sz="2000" b="1" dirty="0" smtClean="0">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a:t>
            </a: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Perahu Wisata</a:t>
            </a: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lang="id-ID" sz="2000" b="1" dirty="0" smtClean="0">
                <a:solidFill>
                  <a:srgbClr val="808000"/>
                </a:solidFill>
                <a:latin typeface="Segoe UI" pitchFamily="34" charset="0"/>
                <a:cs typeface="Segoe UI" pitchFamily="34" charset="0"/>
              </a:rPr>
              <a:t>Sepeda Wisata</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Pemancingan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Pengembangan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Ind.Kecil</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&amp;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Menengah</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Makanan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Ringan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lang="id-ID" sz="2000" b="1" dirty="0" smtClean="0">
                <a:solidFill>
                  <a:srgbClr val="808000"/>
                </a:solidFill>
                <a:latin typeface="Segoe UI" pitchFamily="34" charset="0"/>
                <a:cs typeface="Segoe UI" pitchFamily="34" charset="0"/>
              </a:rPr>
              <a:t>Penganan berbahan ikan laut</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Tambak,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Dsb</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pic>
        <p:nvPicPr>
          <p:cNvPr id="5" name="Picture 4" descr="Gabung"/>
          <p:cNvPicPr>
            <a:picLocks noChangeAspect="1" noChangeArrowheads="1"/>
          </p:cNvPicPr>
          <p:nvPr/>
        </p:nvPicPr>
        <p:blipFill>
          <a:blip r:embed="rId2"/>
          <a:srcRect r="44676"/>
          <a:stretch>
            <a:fillRect/>
          </a:stretch>
        </p:blipFill>
        <p:spPr bwMode="auto">
          <a:xfrm>
            <a:off x="5890855" y="1357299"/>
            <a:ext cx="3253145" cy="2085975"/>
          </a:xfrm>
          <a:prstGeom prst="rect">
            <a:avLst/>
          </a:prstGeom>
          <a:noFill/>
          <a:ln w="9525">
            <a:noFill/>
            <a:miter lim="800000"/>
            <a:headEnd/>
            <a:tailEnd/>
          </a:ln>
        </p:spPr>
      </p:pic>
      <p:pic>
        <p:nvPicPr>
          <p:cNvPr id="9" name="Picture 4" descr="IKAN ASIN 3"/>
          <p:cNvPicPr>
            <a:picLocks noChangeAspect="1" noChangeArrowheads="1"/>
          </p:cNvPicPr>
          <p:nvPr/>
        </p:nvPicPr>
        <p:blipFill>
          <a:blip r:embed="rId3"/>
          <a:srcRect/>
          <a:stretch>
            <a:fillRect/>
          </a:stretch>
        </p:blipFill>
        <p:spPr bwMode="auto">
          <a:xfrm>
            <a:off x="5890856" y="3714752"/>
            <a:ext cx="3253146" cy="2532655"/>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077033" y="1557340"/>
            <a:ext cx="6663618" cy="4157677"/>
            <a:chOff x="2064" y="1344"/>
            <a:chExt cx="1532" cy="1234"/>
          </a:xfrm>
        </p:grpSpPr>
        <p:pic>
          <p:nvPicPr>
            <p:cNvPr id="12291" name="Picture 4" descr="Gabung"/>
            <p:cNvPicPr>
              <a:picLocks noChangeAspect="1" noChangeArrowheads="1"/>
            </p:cNvPicPr>
            <p:nvPr/>
          </p:nvPicPr>
          <p:blipFill>
            <a:blip r:embed="rId2"/>
            <a:srcRect/>
            <a:stretch>
              <a:fillRect/>
            </a:stretch>
          </p:blipFill>
          <p:spPr bwMode="auto">
            <a:xfrm>
              <a:off x="2064" y="1344"/>
              <a:ext cx="1532" cy="509"/>
            </a:xfrm>
            <a:prstGeom prst="rect">
              <a:avLst/>
            </a:prstGeom>
            <a:noFill/>
            <a:ln w="9525">
              <a:noFill/>
              <a:miter lim="800000"/>
              <a:headEnd/>
              <a:tailEnd/>
            </a:ln>
          </p:spPr>
        </p:pic>
        <p:pic>
          <p:nvPicPr>
            <p:cNvPr id="12292" name="Picture 6" descr="Gabung copy"/>
            <p:cNvPicPr>
              <a:picLocks noChangeAspect="1" noChangeArrowheads="1"/>
            </p:cNvPicPr>
            <p:nvPr/>
          </p:nvPicPr>
          <p:blipFill>
            <a:blip r:embed="rId3"/>
            <a:srcRect/>
            <a:stretch>
              <a:fillRect/>
            </a:stretch>
          </p:blipFill>
          <p:spPr bwMode="auto">
            <a:xfrm>
              <a:off x="2064" y="2069"/>
              <a:ext cx="1532" cy="509"/>
            </a:xfrm>
            <a:prstGeom prst="rect">
              <a:avLst/>
            </a:prstGeom>
            <a:noFill/>
            <a:ln w="9525">
              <a:noFill/>
              <a:miter lim="800000"/>
              <a:headEnd/>
              <a:tailEnd/>
            </a:ln>
          </p:spPr>
        </p:pic>
      </p:grpSp>
      <p:sp>
        <p:nvSpPr>
          <p:cNvPr id="5"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6" name="Rectangle 8"/>
          <p:cNvSpPr txBox="1">
            <a:spLocks noChangeArrowheads="1"/>
          </p:cNvSpPr>
          <p:nvPr/>
        </p:nvSpPr>
        <p:spPr bwMode="auto">
          <a:xfrm>
            <a:off x="681376" y="3357562"/>
            <a:ext cx="4088452"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lang="en-US" sz="2000" b="1" smtClean="0">
                <a:solidFill>
                  <a:srgbClr val="808000"/>
                </a:solidFill>
                <a:latin typeface="Segoe UI" pitchFamily="34" charset="0"/>
                <a:cs typeface="Segoe UI" pitchFamily="34" charset="0"/>
              </a:rPr>
              <a:t>Jepara Ujungbatu Seaside</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3846630" y="335756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r"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8" name="Rectangle 8"/>
          <p:cNvSpPr txBox="1">
            <a:spLocks noChangeArrowheads="1"/>
          </p:cNvSpPr>
          <p:nvPr/>
        </p:nvSpPr>
        <p:spPr bwMode="auto">
          <a:xfrm>
            <a:off x="3846630" y="5786454"/>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r"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IMG9142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13315" name="Picture 6" descr="CIMG0001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lang="en-US" sz="2000" b="1" smtClean="0">
                <a:solidFill>
                  <a:srgbClr val="808000"/>
                </a:solidFill>
                <a:latin typeface="Segoe UI" pitchFamily="34" charset="0"/>
                <a:cs typeface="Segoe UI" pitchFamily="34" charset="0"/>
              </a:rPr>
              <a:t>Sirkulasi  menuju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IMG9161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14339" name="Picture 6" descr="CIMG9161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lang="en-US" sz="2000" b="1" smtClean="0">
                <a:solidFill>
                  <a:srgbClr val="808000"/>
                </a:solidFill>
                <a:latin typeface="Segoe UI" pitchFamily="34" charset="0"/>
                <a:cs typeface="Segoe UI" pitchFamily="34" charset="0"/>
              </a:rPr>
              <a:t>Sirkulasi  dalam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IMG9961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15363" name="Picture 6" descr="CIMG9961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lang="en-US" sz="2000" b="1" smtClean="0">
                <a:solidFill>
                  <a:srgbClr val="808000"/>
                </a:solidFill>
                <a:latin typeface="Segoe UI" pitchFamily="34" charset="0"/>
                <a:cs typeface="Segoe UI" pitchFamily="34" charset="0"/>
              </a:rPr>
              <a:t>Sirkulasi  Gang dalam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IMG9963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16387" name="Picture 6" descr="CIMG9963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lang="en-US" sz="2000" b="1" smtClean="0">
                <a:solidFill>
                  <a:srgbClr val="808000"/>
                </a:solidFill>
                <a:latin typeface="Segoe UI" pitchFamily="34" charset="0"/>
                <a:cs typeface="Segoe UI" pitchFamily="34" charset="0"/>
              </a:rPr>
              <a:t>	Gerbang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IMG9996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17411" name="Picture 6" descr="CIMG9996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lang="en-US" sz="2000" b="1" smtClean="0">
                <a:solidFill>
                  <a:srgbClr val="808000"/>
                </a:solidFill>
                <a:latin typeface="Segoe UI" pitchFamily="34" charset="0"/>
                <a:cs typeface="Segoe UI" pitchFamily="34" charset="0"/>
              </a:rPr>
              <a:t>Ruang Terbuka Hijau</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9491" y="357166"/>
            <a:ext cx="7772400" cy="914400"/>
          </a:xfrm>
          <a:prstGeom prst="rect">
            <a:avLst/>
          </a:prstGeom>
        </p:spPr>
        <p:txBody>
          <a:bodyPr vert="horz"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cap="all" dirty="0" err="1"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peremajaan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4" name="ujung batu.avi">
            <a:hlinkClick r:id="" action="ppaction://media"/>
          </p:cNvPr>
          <p:cNvPicPr>
            <a:picLocks noRot="1" noChangeAspect="1"/>
          </p:cNvPicPr>
          <p:nvPr>
            <a:videoFile r:link="rId1"/>
          </p:nvPr>
        </p:nvPicPr>
        <p:blipFill>
          <a:blip r:embed="rId3"/>
          <a:stretch>
            <a:fillRect/>
          </a:stretch>
        </p:blipFill>
        <p:spPr>
          <a:xfrm>
            <a:off x="1274862" y="1214422"/>
            <a:ext cx="7033846" cy="5238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id-ID" sz="2400" b="1" cap="none" smtClean="0">
                <a:effectLst/>
              </a:rPr>
              <a:t>KESIMPULAN DAN REKOMENDASI</a:t>
            </a:r>
          </a:p>
        </p:txBody>
      </p:sp>
      <p:sp>
        <p:nvSpPr>
          <p:cNvPr id="116739" name="Rectangle 3"/>
          <p:cNvSpPr>
            <a:spLocks noGrp="1"/>
          </p:cNvSpPr>
          <p:nvPr>
            <p:ph type="body" idx="1"/>
          </p:nvPr>
        </p:nvSpPr>
        <p:spPr/>
        <p:txBody>
          <a:bodyPr/>
          <a:lstStyle/>
          <a:p>
            <a:pPr>
              <a:lnSpc>
                <a:spcPct val="80000"/>
              </a:lnSpc>
              <a:buClr>
                <a:schemeClr val="tx1"/>
              </a:buClr>
              <a:buSzTx/>
              <a:buFont typeface="Wingdings" pitchFamily="2" charset="2"/>
              <a:buNone/>
            </a:pPr>
            <a:r>
              <a:rPr lang="id-ID" sz="2000" b="1" dirty="0" smtClean="0">
                <a:latin typeface="Franklin Gothic Medium" pitchFamily="34" charset="0"/>
              </a:rPr>
              <a:t>Peremajaan Kawasan </a:t>
            </a:r>
            <a:r>
              <a:rPr lang="en-US" sz="2000" b="1" dirty="0" err="1" smtClean="0">
                <a:latin typeface="Franklin Gothic Medium" pitchFamily="34" charset="0"/>
              </a:rPr>
              <a:t>Perkampungan</a:t>
            </a:r>
            <a:r>
              <a:rPr lang="en-US" sz="2000" b="1" dirty="0" smtClean="0">
                <a:latin typeface="Franklin Gothic Medium" pitchFamily="34" charset="0"/>
              </a:rPr>
              <a:t> </a:t>
            </a:r>
            <a:r>
              <a:rPr lang="id-ID" sz="2000" b="1" dirty="0" smtClean="0">
                <a:latin typeface="Franklin Gothic Medium" pitchFamily="34" charset="0"/>
              </a:rPr>
              <a:t>Ujung </a:t>
            </a:r>
            <a:r>
              <a:rPr lang="id-ID" sz="2000" b="1" dirty="0" smtClean="0">
                <a:latin typeface="Franklin Gothic Medium" pitchFamily="34" charset="0"/>
              </a:rPr>
              <a:t>Batu Kabupaten Jepara:</a:t>
            </a:r>
          </a:p>
          <a:p>
            <a:pPr>
              <a:lnSpc>
                <a:spcPct val="80000"/>
              </a:lnSpc>
              <a:buClr>
                <a:schemeClr val="tx1"/>
              </a:buClr>
              <a:buSzTx/>
              <a:buFont typeface="Wingdings" pitchFamily="2" charset="2"/>
              <a:buChar char="§"/>
            </a:pPr>
            <a:r>
              <a:rPr lang="id-ID" sz="2000" b="1" dirty="0" smtClean="0">
                <a:latin typeface="Franklin Gothic Medium" pitchFamily="34" charset="0"/>
              </a:rPr>
              <a:t>Peremajaan berbasis kepada perencanaan tata ruang wilayah yang menetapkan kawasan Ujung Batu di BWK II Kecamatan Jepara adalah kawasan permukiman nelayan tradisional dan sempadan pantai serta merupakan bagian dari kawasan wisata Pantai Kartini.</a:t>
            </a:r>
          </a:p>
          <a:p>
            <a:pPr>
              <a:lnSpc>
                <a:spcPct val="80000"/>
              </a:lnSpc>
              <a:buClr>
                <a:schemeClr val="tx1"/>
              </a:buClr>
              <a:buSzTx/>
              <a:buFont typeface="Wingdings" pitchFamily="2" charset="2"/>
              <a:buChar char="§"/>
            </a:pPr>
            <a:r>
              <a:rPr lang="id-ID" sz="2000" b="1" dirty="0" smtClean="0">
                <a:latin typeface="Franklin Gothic Medium" pitchFamily="34" charset="0"/>
              </a:rPr>
              <a:t>Kawasan Kumuh Ujung Batu ditetapkan menjadi buffer dan pendukung keberadaan Rumah Susun Ujung Batu dan kawasan Pantai Kartini. Konsekuensinya harus sinergi dengan program penataan yang dilaksanakan.</a:t>
            </a:r>
          </a:p>
          <a:p>
            <a:pPr>
              <a:lnSpc>
                <a:spcPct val="80000"/>
              </a:lnSpc>
              <a:buClr>
                <a:schemeClr val="tx1"/>
              </a:buClr>
              <a:buSzTx/>
              <a:buFont typeface="Wingdings" pitchFamily="2" charset="2"/>
              <a:buChar char="§"/>
            </a:pPr>
            <a:r>
              <a:rPr lang="id-ID" sz="2000" b="1" dirty="0" smtClean="0">
                <a:latin typeface="Franklin Gothic Medium" pitchFamily="34" charset="0"/>
              </a:rPr>
              <a:t>Peningkatan kualitas lingkungan permukiman dengan penataan sarana prasarana, termasuk penataan bangunan.</a:t>
            </a:r>
          </a:p>
          <a:p>
            <a:pPr>
              <a:lnSpc>
                <a:spcPct val="80000"/>
              </a:lnSpc>
              <a:buClr>
                <a:schemeClr val="tx1"/>
              </a:buClr>
              <a:buSzTx/>
              <a:buFont typeface="Wingdings" pitchFamily="2" charset="2"/>
              <a:buChar char="§"/>
            </a:pPr>
            <a:r>
              <a:rPr lang="id-ID" sz="2000" b="1" dirty="0" smtClean="0">
                <a:latin typeface="Franklin Gothic Medium" pitchFamily="34" charset="0"/>
              </a:rPr>
              <a:t>Pemberdayaan masyarakat nelayan dengan menciptakan suatu sentra penjualan dan pengolahan hasil laut yang value added.</a:t>
            </a:r>
          </a:p>
          <a:p>
            <a:pPr>
              <a:lnSpc>
                <a:spcPct val="80000"/>
              </a:lnSpc>
              <a:buClr>
                <a:schemeClr val="tx1"/>
              </a:buClr>
              <a:buSzTx/>
              <a:buFont typeface="Wingdings" pitchFamily="2" charset="2"/>
              <a:buChar char="§"/>
            </a:pPr>
            <a:r>
              <a:rPr lang="id-ID" sz="2000" b="1" dirty="0" smtClean="0">
                <a:latin typeface="Franklin Gothic Medium" pitchFamily="34" charset="0"/>
              </a:rPr>
              <a:t>Secara bertahap dilaksanakan relokasi setempat ke Rumah Susun Ujung Batu, bagi pemukim ilegal.</a:t>
            </a:r>
          </a:p>
          <a:p>
            <a:pPr>
              <a:lnSpc>
                <a:spcPct val="80000"/>
              </a:lnSpc>
              <a:buClr>
                <a:schemeClr val="tx1"/>
              </a:buClr>
              <a:buSzTx/>
              <a:buFont typeface="Wingdings" pitchFamily="2" charset="2"/>
              <a:buChar char="§"/>
            </a:pPr>
            <a:r>
              <a:rPr lang="id-ID" sz="2000" b="1" dirty="0" smtClean="0">
                <a:latin typeface="Franklin Gothic Medium" pitchFamily="34" charset="0"/>
              </a:rPr>
              <a:t>Administrasi dan pengendalian melibatkan peran serta kelembagaan masyarakat yang telah ada (BKM/KSM)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bg1"/>
          </a:solidFill>
        </p:spPr>
        <p:txBody>
          <a:bodyPr>
            <a:normAutofit/>
          </a:bodyPr>
          <a:lstStyle/>
          <a:p>
            <a:pPr algn="ctr" eaLnBrk="1" fontAlgn="auto" hangingPunct="1">
              <a:spcAft>
                <a:spcPts val="0"/>
              </a:spcAft>
              <a:defRPr/>
            </a:pPr>
            <a:r>
              <a:rPr lang="en-US" sz="5400" i="1" dirty="0" err="1" smtClean="0">
                <a:solidFill>
                  <a:schemeClr val="tx1"/>
                </a:solidFill>
                <a:latin typeface="Comic Sans MS" pitchFamily="66" charset="0"/>
                <a:ea typeface="Comic Sans MS" pitchFamily="66" charset="0"/>
                <a:cs typeface="Comic Sans MS" pitchFamily="66" charset="0"/>
              </a:rPr>
              <a:t>Sekian</a:t>
            </a:r>
            <a:r>
              <a:rPr lang="en-US" sz="5400" i="1" dirty="0" smtClean="0">
                <a:solidFill>
                  <a:schemeClr val="tx1"/>
                </a:solidFill>
                <a:latin typeface="Comic Sans MS" pitchFamily="66" charset="0"/>
                <a:ea typeface="Comic Sans MS" pitchFamily="66" charset="0"/>
                <a:cs typeface="Comic Sans MS" pitchFamily="66" charset="0"/>
              </a:rPr>
              <a:t> </a:t>
            </a:r>
            <a:r>
              <a:rPr lang="id-ID" i="1" dirty="0" smtClean="0">
                <a:solidFill>
                  <a:schemeClr val="tx1"/>
                </a:solidFill>
                <a:latin typeface="Comic Sans MS" pitchFamily="66" charset="0"/>
                <a:ea typeface="Comic Sans MS" pitchFamily="66" charset="0"/>
                <a:cs typeface="Comic Sans MS" pitchFamily="66" charset="0"/>
              </a:rPr>
              <a:t>…………</a:t>
            </a:r>
          </a:p>
        </p:txBody>
      </p:sp>
      <p:pic>
        <p:nvPicPr>
          <p:cNvPr id="6" name="Picture 5" descr="DSCN5370"/>
          <p:cNvPicPr>
            <a:picLocks noChangeAspect="1" noChangeArrowheads="1"/>
          </p:cNvPicPr>
          <p:nvPr/>
        </p:nvPicPr>
        <p:blipFill>
          <a:blip r:embed="rId2">
            <a:lum bright="10000" contrast="10000"/>
          </a:blip>
          <a:srcRect/>
          <a:stretch>
            <a:fillRect/>
          </a:stretch>
        </p:blipFill>
        <p:spPr bwMode="auto">
          <a:xfrm>
            <a:off x="4114800" y="1447800"/>
            <a:ext cx="3429000" cy="2624138"/>
          </a:xfrm>
          <a:prstGeom prst="rect">
            <a:avLst/>
          </a:prstGeom>
          <a:ln>
            <a:noFill/>
          </a:ln>
          <a:effectLst>
            <a:outerShdw blurRad="292100" dist="139700" dir="2700000" algn="tl" rotWithShape="0">
              <a:srgbClr val="333333">
                <a:alpha val="65000"/>
              </a:srgbClr>
            </a:outerShdw>
          </a:effectLst>
        </p:spPr>
      </p:pic>
      <p:pic>
        <p:nvPicPr>
          <p:cNvPr id="21508" name="Picture 6" descr="P1010189"/>
          <p:cNvPicPr>
            <a:picLocks noChangeAspect="1" noChangeArrowheads="1"/>
          </p:cNvPicPr>
          <p:nvPr/>
        </p:nvPicPr>
        <p:blipFill>
          <a:blip r:embed="rId3">
            <a:lum bright="10000" contrast="10000"/>
          </a:blip>
          <a:srcRect/>
          <a:stretch>
            <a:fillRect/>
          </a:stretch>
        </p:blipFill>
        <p:spPr bwMode="auto">
          <a:xfrm>
            <a:off x="762000" y="1524000"/>
            <a:ext cx="2992438" cy="2484438"/>
          </a:xfrm>
          <a:prstGeom prst="rect">
            <a:avLst/>
          </a:prstGeom>
          <a:noFill/>
          <a:ln w="76200">
            <a:solidFill>
              <a:srgbClr val="FFFFFF"/>
            </a:solidFill>
            <a:miter lim="800000"/>
            <a:headEnd/>
            <a:tailEnd/>
          </a:ln>
        </p:spPr>
      </p:pic>
      <p:pic>
        <p:nvPicPr>
          <p:cNvPr id="8" name="Picture 7" descr="2"/>
          <p:cNvPicPr>
            <a:picLocks noChangeAspect="1" noChangeArrowheads="1"/>
          </p:cNvPicPr>
          <p:nvPr/>
        </p:nvPicPr>
        <p:blipFill>
          <a:blip r:embed="rId4"/>
          <a:srcRect/>
          <a:stretch>
            <a:fillRect/>
          </a:stretch>
        </p:blipFill>
        <p:spPr bwMode="auto">
          <a:xfrm>
            <a:off x="762000" y="4343400"/>
            <a:ext cx="3866400" cy="2105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0" name="Picture 8" descr="G:\Foto Urban Farming Made 2009\S6300423.JPG"/>
          <p:cNvPicPr>
            <a:picLocks noChangeAspect="1" noChangeArrowheads="1"/>
          </p:cNvPicPr>
          <p:nvPr/>
        </p:nvPicPr>
        <p:blipFill>
          <a:blip r:embed="rId5"/>
          <a:srcRect/>
          <a:stretch>
            <a:fillRect/>
          </a:stretch>
        </p:blipFill>
        <p:spPr bwMode="auto">
          <a:xfrm>
            <a:off x="4953000" y="4684713"/>
            <a:ext cx="2378075" cy="1563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9491" y="357166"/>
            <a:ext cx="8594509" cy="914400"/>
          </a:xfrm>
        </p:spPr>
        <p:txBody>
          <a:bodyPr>
            <a:normAutofit fontScale="90000"/>
          </a:bodyPr>
          <a:lstStyle/>
          <a:p>
            <a:pPr eaLnBrk="1" hangingPunct="1">
              <a:defRPr/>
            </a:pPr>
            <a:r>
              <a:rPr lang="fi-FI" sz="2800" b="1" dirty="0" smtClean="0">
                <a:solidFill>
                  <a:schemeClr val="tx1"/>
                </a:solidFill>
                <a:effectLst>
                  <a:reflection blurRad="12700" stA="34000" endA="740" endPos="53000" dir="5400000" sy="-100000" algn="bl" rotWithShape="0"/>
                </a:effectLst>
                <a:latin typeface="Segoe UI" pitchFamily="34" charset="0"/>
                <a:cs typeface="Segoe UI" pitchFamily="34" charset="0"/>
              </a:rPr>
              <a:t>GAMBARAN KAWASAN KUMUH DI k</a:t>
            </a:r>
            <a:r>
              <a:rPr lang="id-ID" sz="2800" b="1" dirty="0" smtClean="0">
                <a:solidFill>
                  <a:schemeClr val="tx1"/>
                </a:solidFill>
                <a:effectLst>
                  <a:reflection blurRad="12700" stA="34000" endA="740" endPos="53000" dir="5400000" sy="-100000" algn="bl" rotWithShape="0"/>
                </a:effectLst>
                <a:latin typeface="Segoe UI" pitchFamily="34" charset="0"/>
                <a:cs typeface="Segoe UI" pitchFamily="34" charset="0"/>
              </a:rPr>
              <a:t>abupaten jepara</a:t>
            </a:r>
            <a:endParaRPr lang="en-US" sz="2800" b="1" dirty="0" smtClean="0">
              <a:solidFill>
                <a:schemeClr val="tx1"/>
              </a:solidFill>
              <a:effectLst>
                <a:reflection blurRad="12700" stA="34000" endA="740" endPos="53000" dir="5400000" sy="-100000" algn="bl" rotWithShape="0"/>
              </a:effectLst>
              <a:latin typeface="Segoe UI" pitchFamily="34" charset="0"/>
              <a:cs typeface="Segoe UI" pitchFamily="34" charset="0"/>
            </a:endParaRPr>
          </a:p>
        </p:txBody>
      </p:sp>
      <p:sp>
        <p:nvSpPr>
          <p:cNvPr id="6" name="Rectangle 4"/>
          <p:cNvSpPr>
            <a:spLocks noChangeArrowheads="1"/>
          </p:cNvSpPr>
          <p:nvPr/>
        </p:nvSpPr>
        <p:spPr bwMode="auto">
          <a:xfrm>
            <a:off x="681377" y="1500174"/>
            <a:ext cx="5737021" cy="1754326"/>
          </a:xfrm>
          <a:prstGeom prst="rect">
            <a:avLst/>
          </a:prstGeom>
          <a:noFill/>
          <a:ln w="9525">
            <a:noFill/>
            <a:miter lim="800000"/>
            <a:headEnd/>
            <a:tailEnd/>
          </a:ln>
        </p:spPr>
        <p:txBody>
          <a:bodyPr wrap="square">
            <a:spAutoFit/>
          </a:bodyPr>
          <a:lstStyle/>
          <a:p>
            <a:pPr algn="just"/>
            <a:r>
              <a:rPr lang="id-ID" b="1" dirty="0">
                <a:latin typeface="Segoe UI" pitchFamily="34" charset="0"/>
                <a:cs typeface="Segoe UI" pitchFamily="34" charset="0"/>
              </a:rPr>
              <a:t>Kawasan permukiman kumuh di Kabupaten Jepara, mayoritas terdapat di sekitar Kali Wiso yang membelah Kelurahan Jobokuto dan Ujungbatu. Pemkab Jepara sudah menyiapkan sejumlah program dan proyek untuk menata kawasan kumuh itu menjadi tempat wisata kota</a:t>
            </a:r>
            <a:r>
              <a:rPr lang="id-ID" b="1" dirty="0" smtClean="0">
                <a:latin typeface="Segoe UI" pitchFamily="34" charset="0"/>
                <a:cs typeface="Segoe UI" pitchFamily="34" charset="0"/>
              </a:rPr>
              <a:t>.</a:t>
            </a:r>
            <a:endParaRPr lang="en-US" b="1" dirty="0">
              <a:latin typeface="Segoe UI" pitchFamily="34" charset="0"/>
              <a:cs typeface="Segoe UI" pitchFamily="34" charset="0"/>
            </a:endParaRPr>
          </a:p>
        </p:txBody>
      </p:sp>
      <p:sp>
        <p:nvSpPr>
          <p:cNvPr id="8" name="Rectangle 4"/>
          <p:cNvSpPr>
            <a:spLocks noChangeArrowheads="1"/>
          </p:cNvSpPr>
          <p:nvPr/>
        </p:nvSpPr>
        <p:spPr bwMode="auto">
          <a:xfrm>
            <a:off x="4110401" y="3571877"/>
            <a:ext cx="4615994" cy="2862322"/>
          </a:xfrm>
          <a:prstGeom prst="rect">
            <a:avLst/>
          </a:prstGeom>
          <a:noFill/>
          <a:ln w="9525">
            <a:noFill/>
            <a:miter lim="800000"/>
            <a:headEnd/>
            <a:tailEnd/>
          </a:ln>
        </p:spPr>
        <p:txBody>
          <a:bodyPr wrap="square">
            <a:spAutoFit/>
          </a:bodyPr>
          <a:lstStyle/>
          <a:p>
            <a:pPr algn="just"/>
            <a:r>
              <a:rPr lang="fi-FI" b="1" dirty="0">
                <a:latin typeface="Segoe UI" pitchFamily="34" charset="0"/>
                <a:cs typeface="Segoe UI" pitchFamily="34" charset="0"/>
              </a:rPr>
              <a:t>Sebagai langkah awal untuk mewujudkan obsesi itu, pada saat ini Pemda setempat telah membentuk Satuan Tugas (Satgas) Kali Wiso. Tim yang terdiri atas lima petugas itu setiap hari membersihkan sampah di sepanjang kali. Hal ini sesuai dengan program prokasih, yang diharapkan dapat berlanjut kedalam penanganan kawasan permukiman kumuh sebenarnya</a:t>
            </a:r>
            <a:endParaRPr lang="en-US" b="1" dirty="0">
              <a:latin typeface="Segoe UI" pitchFamily="34" charset="0"/>
              <a:cs typeface="Segoe UI" pitchFamily="34" charset="0"/>
            </a:endParaRPr>
          </a:p>
        </p:txBody>
      </p:sp>
      <p:pic>
        <p:nvPicPr>
          <p:cNvPr id="9" name="Picture 7" descr="D:\DATA PERKIM 2002\KSD-WILTIM\FOTO\MAKASAR-2\DSCN0079.JPG"/>
          <p:cNvPicPr>
            <a:picLocks noChangeAspect="1" noChangeArrowheads="1"/>
          </p:cNvPicPr>
          <p:nvPr/>
        </p:nvPicPr>
        <p:blipFill>
          <a:blip r:embed="rId2" cstate="print"/>
          <a:srcRect/>
          <a:stretch>
            <a:fillRect/>
          </a:stretch>
        </p:blipFill>
        <p:spPr bwMode="auto">
          <a:xfrm>
            <a:off x="681377" y="3643314"/>
            <a:ext cx="3179907" cy="2384930"/>
          </a:xfrm>
          <a:prstGeom prst="rect">
            <a:avLst/>
          </a:prstGeom>
          <a:ln>
            <a:noFill/>
          </a:ln>
          <a:effectLst>
            <a:softEdge rad="112500"/>
          </a:effectLst>
        </p:spPr>
      </p:pic>
      <p:pic>
        <p:nvPicPr>
          <p:cNvPr id="60418" name="Picture 2" descr="Kabjepara"/>
          <p:cNvPicPr>
            <a:picLocks noChangeAspect="1" noChangeArrowheads="1"/>
          </p:cNvPicPr>
          <p:nvPr/>
        </p:nvPicPr>
        <p:blipFill>
          <a:blip r:embed="rId3"/>
          <a:srcRect/>
          <a:stretch>
            <a:fillRect/>
          </a:stretch>
        </p:blipFill>
        <p:spPr bwMode="auto">
          <a:xfrm>
            <a:off x="6945939" y="1428737"/>
            <a:ext cx="1705710" cy="2049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47320" y="500042"/>
            <a:ext cx="5214937" cy="490560"/>
          </a:xfrm>
        </p:spPr>
        <p:txBody>
          <a:bodyPr>
            <a:normAutofit fontScale="90000"/>
          </a:bodyPr>
          <a:lstStyle/>
          <a:p>
            <a:r>
              <a:rPr lang="en-US" sz="2800" b="1" dirty="0" smtClean="0">
                <a:latin typeface="Segoe UI" pitchFamily="34" charset="0"/>
                <a:ea typeface="Segoe UI" pitchFamily="34" charset="0"/>
                <a:cs typeface="Segoe UI" pitchFamily="34" charset="0"/>
              </a:rPr>
              <a:t>PENILAIAN  KAWASAN PRIORITAS</a:t>
            </a:r>
          </a:p>
        </p:txBody>
      </p:sp>
      <p:graphicFrame>
        <p:nvGraphicFramePr>
          <p:cNvPr id="13" name="Table 12"/>
          <p:cNvGraphicFramePr>
            <a:graphicFrameLocks noGrp="1"/>
          </p:cNvGraphicFramePr>
          <p:nvPr/>
        </p:nvGraphicFramePr>
        <p:xfrm>
          <a:off x="1604576" y="2143116"/>
          <a:ext cx="5552602" cy="1428984"/>
        </p:xfrm>
        <a:graphic>
          <a:graphicData uri="http://schemas.openxmlformats.org/drawingml/2006/table">
            <a:tbl>
              <a:tblPr>
                <a:tableStyleId>{2D5ABB26-0587-4C30-8999-92F81FD0307C}</a:tableStyleId>
              </a:tblPr>
              <a:tblGrid>
                <a:gridCol w="398075"/>
                <a:gridCol w="1997845"/>
                <a:gridCol w="1684553"/>
                <a:gridCol w="1472129"/>
              </a:tblGrid>
              <a:tr h="456974">
                <a:tc>
                  <a:txBody>
                    <a:bodyPr/>
                    <a:lstStyle/>
                    <a:p>
                      <a:pPr algn="ctr">
                        <a:spcBef>
                          <a:spcPts val="600"/>
                        </a:spcBef>
                        <a:spcAft>
                          <a:spcPts val="0"/>
                        </a:spcAft>
                      </a:pPr>
                      <a:r>
                        <a:rPr lang="en-US" sz="1000" b="1" dirty="0"/>
                        <a:t>NO</a:t>
                      </a:r>
                      <a:endParaRPr lang="en-US" sz="1000" b="1" dirty="0">
                        <a:solidFill>
                          <a:srgbClr val="00000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000" b="1" dirty="0"/>
                        <a:t>KRITERIA</a:t>
                      </a:r>
                      <a:endParaRPr lang="en-US" sz="1000" b="1" dirty="0">
                        <a:solidFill>
                          <a:srgbClr val="00000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000" b="1" dirty="0"/>
                        <a:t>TOTAL NILAI VARIABEL, INDIKATOR DAN PARAMETER</a:t>
                      </a:r>
                      <a:endParaRPr lang="en-US" sz="1000" b="1" dirty="0">
                        <a:solidFill>
                          <a:srgbClr val="00000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000" b="1" dirty="0"/>
                        <a:t>KATEGORI</a:t>
                      </a:r>
                      <a:endParaRPr lang="en-US" sz="1000" b="1" dirty="0">
                        <a:solidFill>
                          <a:srgbClr val="00000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64">
                <a:tc gridSpan="4">
                  <a:txBody>
                    <a:bodyPr/>
                    <a:lstStyle/>
                    <a:p>
                      <a:pPr algn="ctr">
                        <a:spcBef>
                          <a:spcPts val="600"/>
                        </a:spcBef>
                        <a:spcAft>
                          <a:spcPts val="0"/>
                        </a:spcAft>
                      </a:pPr>
                      <a:r>
                        <a:rPr lang="id-ID" sz="1000" b="1" dirty="0" smtClean="0">
                          <a:solidFill>
                            <a:schemeClr val="bg1"/>
                          </a:solidFill>
                        </a:rPr>
                        <a:t>KAWASAN</a:t>
                      </a:r>
                      <a:r>
                        <a:rPr lang="id-ID" sz="1000" b="1" baseline="0" dirty="0" smtClean="0">
                          <a:solidFill>
                            <a:schemeClr val="bg1"/>
                          </a:solidFill>
                        </a:rPr>
                        <a:t> KUMUH DESA UJUNG BATU</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id-ID"/>
                    </a:p>
                  </a:txBody>
                  <a:tcPr/>
                </a:tc>
                <a:tc hMerge="1">
                  <a:txBody>
                    <a:bodyPr/>
                    <a:lstStyle/>
                    <a:p>
                      <a:pPr algn="ctr">
                        <a:spcBef>
                          <a:spcPts val="600"/>
                        </a:spcBef>
                        <a:spcAft>
                          <a:spcPts val="0"/>
                        </a:spcAft>
                      </a:pP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64">
                <a:tc>
                  <a:txBody>
                    <a:bodyPr/>
                    <a:lstStyle/>
                    <a:p>
                      <a:pPr algn="just">
                        <a:spcBef>
                          <a:spcPts val="600"/>
                        </a:spcBef>
                        <a:spcAft>
                          <a:spcPts val="0"/>
                        </a:spcAft>
                      </a:pPr>
                      <a:r>
                        <a:rPr lang="en-US" sz="1000" b="1" dirty="0">
                          <a:solidFill>
                            <a:schemeClr val="bg1"/>
                          </a:solidFill>
                        </a:rPr>
                        <a:t>1</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Bef>
                          <a:spcPts val="600"/>
                        </a:spcBef>
                        <a:spcAft>
                          <a:spcPts val="0"/>
                        </a:spcAft>
                      </a:pPr>
                      <a:r>
                        <a:rPr lang="en-US" sz="1000" b="1" dirty="0">
                          <a:solidFill>
                            <a:schemeClr val="bg1"/>
                          </a:solidFill>
                        </a:rPr>
                        <a:t>VITALITAS EKONOMI</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smtClean="0">
                          <a:solidFill>
                            <a:schemeClr val="bg1"/>
                          </a:solidFill>
                        </a:rPr>
                        <a:t>2</a:t>
                      </a:r>
                      <a:r>
                        <a:rPr lang="id-ID" sz="1000" b="1" dirty="0" smtClean="0">
                          <a:solidFill>
                            <a:schemeClr val="bg1"/>
                          </a:solidFill>
                        </a:rPr>
                        <a:t>6</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a:solidFill>
                            <a:schemeClr val="bg1"/>
                          </a:solidFill>
                        </a:rPr>
                        <a:t>SEDANG</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61964">
                <a:tc>
                  <a:txBody>
                    <a:bodyPr/>
                    <a:lstStyle/>
                    <a:p>
                      <a:pPr algn="just">
                        <a:spcBef>
                          <a:spcPts val="600"/>
                        </a:spcBef>
                        <a:spcAft>
                          <a:spcPts val="0"/>
                        </a:spcAft>
                      </a:pPr>
                      <a:r>
                        <a:rPr lang="en-US" sz="1000" b="1" dirty="0">
                          <a:solidFill>
                            <a:schemeClr val="bg1"/>
                          </a:solidFill>
                        </a:rPr>
                        <a:t>2</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Bef>
                          <a:spcPts val="600"/>
                        </a:spcBef>
                        <a:spcAft>
                          <a:spcPts val="0"/>
                        </a:spcAft>
                      </a:pPr>
                      <a:r>
                        <a:rPr lang="en-US" sz="1000" b="1" dirty="0">
                          <a:solidFill>
                            <a:schemeClr val="bg1"/>
                          </a:solidFill>
                        </a:rPr>
                        <a:t>VITALITAS NON EKONOMI</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smtClean="0">
                          <a:solidFill>
                            <a:schemeClr val="bg1"/>
                          </a:solidFill>
                        </a:rPr>
                        <a:t>5</a:t>
                      </a:r>
                      <a:r>
                        <a:rPr lang="id-ID" sz="1000" b="1" dirty="0" smtClean="0">
                          <a:solidFill>
                            <a:schemeClr val="bg1"/>
                          </a:solidFill>
                        </a:rPr>
                        <a:t>6</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a:solidFill>
                            <a:schemeClr val="bg1"/>
                          </a:solidFill>
                        </a:rPr>
                        <a:t>SEDANG</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3928">
                <a:tc>
                  <a:txBody>
                    <a:bodyPr/>
                    <a:lstStyle/>
                    <a:p>
                      <a:pPr algn="just">
                        <a:spcBef>
                          <a:spcPts val="600"/>
                        </a:spcBef>
                        <a:spcAft>
                          <a:spcPts val="0"/>
                        </a:spcAft>
                      </a:pPr>
                      <a:r>
                        <a:rPr lang="en-US" sz="1000" b="1" dirty="0">
                          <a:solidFill>
                            <a:schemeClr val="bg1"/>
                          </a:solidFill>
                        </a:rPr>
                        <a:t>3</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Bef>
                          <a:spcPts val="600"/>
                        </a:spcBef>
                        <a:spcAft>
                          <a:spcPts val="0"/>
                        </a:spcAft>
                      </a:pPr>
                      <a:r>
                        <a:rPr lang="en-US" sz="1000" b="1" dirty="0">
                          <a:solidFill>
                            <a:schemeClr val="bg1"/>
                          </a:solidFill>
                        </a:rPr>
                        <a:t>KONDISI SARANA, PRASARANA DAN UTILITAS</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smtClean="0">
                          <a:solidFill>
                            <a:schemeClr val="bg1"/>
                          </a:solidFill>
                        </a:rPr>
                        <a:t>5</a:t>
                      </a:r>
                      <a:r>
                        <a:rPr lang="id-ID" sz="1000" b="1" dirty="0" smtClean="0">
                          <a:solidFill>
                            <a:schemeClr val="bg1"/>
                          </a:solidFill>
                        </a:rPr>
                        <a:t>2</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a:solidFill>
                            <a:schemeClr val="bg1"/>
                          </a:solidFill>
                        </a:rPr>
                        <a:t>TINGGI</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61964">
                <a:tc>
                  <a:txBody>
                    <a:bodyPr/>
                    <a:lstStyle/>
                    <a:p>
                      <a:pPr algn="just">
                        <a:spcBef>
                          <a:spcPts val="600"/>
                        </a:spcBef>
                        <a:spcAft>
                          <a:spcPts val="0"/>
                        </a:spcAft>
                      </a:pPr>
                      <a:r>
                        <a:rPr lang="en-US" sz="1000" b="1" dirty="0">
                          <a:solidFill>
                            <a:schemeClr val="bg1"/>
                          </a:solidFill>
                        </a:rPr>
                        <a:t>4</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spcBef>
                          <a:spcPts val="600"/>
                        </a:spcBef>
                        <a:spcAft>
                          <a:spcPts val="0"/>
                        </a:spcAft>
                      </a:pPr>
                      <a:r>
                        <a:rPr lang="en-US" sz="1000" b="1" dirty="0">
                          <a:solidFill>
                            <a:schemeClr val="bg1"/>
                          </a:solidFill>
                        </a:rPr>
                        <a:t>KOMITMEN PEMERINTAH</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smtClean="0">
                          <a:solidFill>
                            <a:schemeClr val="bg1"/>
                          </a:solidFill>
                        </a:rPr>
                        <a:t>1</a:t>
                      </a:r>
                      <a:r>
                        <a:rPr lang="id-ID" sz="1000" b="1" dirty="0" smtClean="0">
                          <a:solidFill>
                            <a:schemeClr val="bg1"/>
                          </a:solidFill>
                        </a:rPr>
                        <a:t>4</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Bef>
                          <a:spcPts val="600"/>
                        </a:spcBef>
                        <a:spcAft>
                          <a:spcPts val="0"/>
                        </a:spcAft>
                      </a:pPr>
                      <a:r>
                        <a:rPr lang="en-US" sz="1000" b="1" dirty="0">
                          <a:solidFill>
                            <a:schemeClr val="bg1"/>
                          </a:solidFill>
                        </a:rPr>
                        <a:t>TINGGI</a:t>
                      </a:r>
                      <a:endParaRPr lang="en-US" sz="1000" b="1" dirty="0">
                        <a:solidFill>
                          <a:schemeClr val="bg1"/>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47140" name="Rectangle 7"/>
          <p:cNvSpPr>
            <a:spLocks noChangeArrowheads="1"/>
          </p:cNvSpPr>
          <p:nvPr/>
        </p:nvSpPr>
        <p:spPr bwMode="auto">
          <a:xfrm>
            <a:off x="1274861" y="1500175"/>
            <a:ext cx="6132678" cy="461665"/>
          </a:xfrm>
          <a:prstGeom prst="rect">
            <a:avLst/>
          </a:prstGeom>
          <a:noFill/>
          <a:ln w="9525">
            <a:noFill/>
            <a:miter lim="800000"/>
            <a:headEnd/>
            <a:tailEnd/>
          </a:ln>
        </p:spPr>
        <p:txBody>
          <a:bodyPr wrap="square" anchor="ctr">
            <a:spAutoFit/>
          </a:bodyPr>
          <a:lstStyle/>
          <a:p>
            <a:pPr algn="ctr" eaLnBrk="0" hangingPunct="0"/>
            <a:r>
              <a:rPr lang="en-US" sz="1200" b="1" dirty="0">
                <a:solidFill>
                  <a:srgbClr val="000000"/>
                </a:solidFill>
                <a:latin typeface="Segoe UI" pitchFamily="34" charset="0"/>
                <a:ea typeface="Segoe UI" pitchFamily="34" charset="0"/>
                <a:cs typeface="Segoe UI" pitchFamily="34" charset="0"/>
              </a:rPr>
              <a:t>REKAPITULASI HASIL PENILAIAN KRITERIA KAWASAN PRIORITAS</a:t>
            </a:r>
            <a:endParaRPr lang="en-US" sz="1200" b="1" dirty="0">
              <a:latin typeface="Segoe UI" pitchFamily="34" charset="0"/>
              <a:ea typeface="Segoe UI" pitchFamily="34" charset="0"/>
              <a:cs typeface="Segoe UI" pitchFamily="34" charset="0"/>
            </a:endParaRPr>
          </a:p>
          <a:p>
            <a:pPr algn="ctr" eaLnBrk="0" hangingPunct="0"/>
            <a:r>
              <a:rPr lang="id-ID" sz="1200" b="1" dirty="0" smtClean="0">
                <a:solidFill>
                  <a:srgbClr val="000000"/>
                </a:solidFill>
                <a:latin typeface="Segoe UI" pitchFamily="34" charset="0"/>
                <a:ea typeface="Segoe UI" pitchFamily="34" charset="0"/>
                <a:cs typeface="Segoe UI" pitchFamily="34" charset="0"/>
              </a:rPr>
              <a:t>PEREMAJAAN KAWASAN KUMUH DI UJUNG BATU KEC. JEPARA, KAB. JEPARA</a:t>
            </a:r>
            <a:endParaRPr lang="en-US" sz="1200" b="1" dirty="0">
              <a:latin typeface="Segoe UI" pitchFamily="34" charset="0"/>
              <a:ea typeface="Segoe UI" pitchFamily="34" charset="0"/>
              <a:cs typeface="Segoe UI" pitchFamily="34" charset="0"/>
            </a:endParaRPr>
          </a:p>
        </p:txBody>
      </p:sp>
      <p:graphicFrame>
        <p:nvGraphicFramePr>
          <p:cNvPr id="6" name="Table 5"/>
          <p:cNvGraphicFramePr>
            <a:graphicFrameLocks noGrp="1"/>
          </p:cNvGraphicFramePr>
          <p:nvPr/>
        </p:nvGraphicFramePr>
        <p:xfrm>
          <a:off x="1604576" y="3571877"/>
          <a:ext cx="5550184" cy="1214447"/>
        </p:xfrm>
        <a:graphic>
          <a:graphicData uri="http://schemas.openxmlformats.org/drawingml/2006/table">
            <a:tbl>
              <a:tblPr/>
              <a:tblGrid>
                <a:gridCol w="395658"/>
                <a:gridCol w="1997843"/>
                <a:gridCol w="1684554"/>
                <a:gridCol w="1472129"/>
              </a:tblGrid>
              <a:tr h="168897">
                <a:tc gridSpan="4">
                  <a:txBody>
                    <a:bodyPr/>
                    <a:lstStyle/>
                    <a:p>
                      <a:pPr algn="ctr">
                        <a:spcBef>
                          <a:spcPts val="600"/>
                        </a:spcBef>
                        <a:spcAft>
                          <a:spcPts val="0"/>
                        </a:spcAft>
                      </a:pPr>
                      <a:r>
                        <a:rPr lang="id-ID" sz="1000" b="1" dirty="0" smtClean="0">
                          <a:solidFill>
                            <a:srgbClr val="000000"/>
                          </a:solidFill>
                          <a:latin typeface="Times New Roman"/>
                          <a:ea typeface="Times New Roman"/>
                        </a:rPr>
                        <a:t>KAWASAN KUMUH DESA KALI WISO</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10">
                <a:tc>
                  <a:txBody>
                    <a:bodyPr/>
                    <a:lstStyle/>
                    <a:p>
                      <a:pPr algn="just">
                        <a:spcBef>
                          <a:spcPts val="600"/>
                        </a:spcBef>
                        <a:spcAft>
                          <a:spcPts val="0"/>
                        </a:spcAft>
                      </a:pPr>
                      <a:r>
                        <a:rPr lang="en-US" sz="1000" b="1" dirty="0">
                          <a:solidFill>
                            <a:srgbClr val="000000"/>
                          </a:solidFill>
                          <a:latin typeface="Arial"/>
                          <a:ea typeface="Times New Roman"/>
                        </a:rPr>
                        <a:t>1</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Bef>
                          <a:spcPts val="600"/>
                        </a:spcBef>
                        <a:spcAft>
                          <a:spcPts val="0"/>
                        </a:spcAft>
                      </a:pPr>
                      <a:r>
                        <a:rPr lang="en-US" sz="1000" b="1" dirty="0">
                          <a:solidFill>
                            <a:srgbClr val="000000"/>
                          </a:solidFill>
                          <a:latin typeface="Arial"/>
                          <a:ea typeface="Times New Roman"/>
                        </a:rPr>
                        <a:t>VITALITAS EKONOMI</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15</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RENDAH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9110">
                <a:tc>
                  <a:txBody>
                    <a:bodyPr/>
                    <a:lstStyle/>
                    <a:p>
                      <a:pPr algn="just">
                        <a:spcBef>
                          <a:spcPts val="600"/>
                        </a:spcBef>
                        <a:spcAft>
                          <a:spcPts val="0"/>
                        </a:spcAft>
                      </a:pPr>
                      <a:r>
                        <a:rPr lang="en-US" sz="1000" b="1" dirty="0">
                          <a:solidFill>
                            <a:srgbClr val="000000"/>
                          </a:solidFill>
                          <a:latin typeface="Arial"/>
                          <a:ea typeface="Times New Roman"/>
                        </a:rPr>
                        <a:t>2</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Bef>
                          <a:spcPts val="600"/>
                        </a:spcBef>
                        <a:spcAft>
                          <a:spcPts val="0"/>
                        </a:spcAft>
                      </a:pPr>
                      <a:r>
                        <a:rPr lang="en-US" sz="1000" b="1" dirty="0">
                          <a:solidFill>
                            <a:srgbClr val="000000"/>
                          </a:solidFill>
                          <a:latin typeface="Arial"/>
                          <a:ea typeface="Times New Roman"/>
                        </a:rPr>
                        <a:t>VITALITAS NON EKONOMI</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52</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SEDANG</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8220">
                <a:tc>
                  <a:txBody>
                    <a:bodyPr/>
                    <a:lstStyle/>
                    <a:p>
                      <a:pPr algn="just">
                        <a:spcBef>
                          <a:spcPts val="600"/>
                        </a:spcBef>
                        <a:spcAft>
                          <a:spcPts val="0"/>
                        </a:spcAft>
                      </a:pPr>
                      <a:r>
                        <a:rPr lang="en-US" sz="1000" b="1" dirty="0">
                          <a:solidFill>
                            <a:srgbClr val="000000"/>
                          </a:solidFill>
                          <a:latin typeface="Arial"/>
                          <a:ea typeface="Times New Roman"/>
                        </a:rPr>
                        <a:t>3</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Bef>
                          <a:spcPts val="600"/>
                        </a:spcBef>
                        <a:spcAft>
                          <a:spcPts val="0"/>
                        </a:spcAft>
                      </a:pPr>
                      <a:r>
                        <a:rPr lang="en-US" sz="1000" b="1" dirty="0">
                          <a:solidFill>
                            <a:srgbClr val="000000"/>
                          </a:solidFill>
                          <a:latin typeface="Arial"/>
                          <a:ea typeface="Times New Roman"/>
                        </a:rPr>
                        <a:t>KONDISI SARANA, PRASARANA DAN UTILITAS</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40</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id-ID" sz="1000" b="1" dirty="0" smtClean="0">
                          <a:solidFill>
                            <a:srgbClr val="000000"/>
                          </a:solidFill>
                          <a:latin typeface="Arial"/>
                          <a:ea typeface="Times New Roman"/>
                        </a:rPr>
                        <a:t>RENDAH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9110">
                <a:tc>
                  <a:txBody>
                    <a:bodyPr/>
                    <a:lstStyle/>
                    <a:p>
                      <a:pPr algn="just">
                        <a:spcBef>
                          <a:spcPts val="600"/>
                        </a:spcBef>
                        <a:spcAft>
                          <a:spcPts val="0"/>
                        </a:spcAft>
                      </a:pPr>
                      <a:r>
                        <a:rPr lang="en-US" sz="1000" b="1" dirty="0">
                          <a:solidFill>
                            <a:srgbClr val="000000"/>
                          </a:solidFill>
                          <a:latin typeface="Arial"/>
                          <a:ea typeface="Times New Roman"/>
                        </a:rPr>
                        <a:t>4</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Bef>
                          <a:spcPts val="600"/>
                        </a:spcBef>
                        <a:spcAft>
                          <a:spcPts val="0"/>
                        </a:spcAft>
                      </a:pPr>
                      <a:r>
                        <a:rPr lang="en-US" sz="1000" b="1" dirty="0">
                          <a:solidFill>
                            <a:srgbClr val="000000"/>
                          </a:solidFill>
                          <a:latin typeface="Arial"/>
                          <a:ea typeface="Times New Roman"/>
                        </a:rPr>
                        <a:t>KOMITMEN PEMERINTAH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7</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600"/>
                        </a:spcBef>
                        <a:spcAft>
                          <a:spcPts val="0"/>
                        </a:spcAft>
                      </a:pPr>
                      <a:r>
                        <a:rPr lang="en-US" sz="1000" b="1" dirty="0">
                          <a:solidFill>
                            <a:srgbClr val="000000"/>
                          </a:solidFill>
                          <a:latin typeface="Arial"/>
                          <a:ea typeface="Times New Roman"/>
                        </a:rPr>
                        <a:t>RENDAH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1604576" y="4786322"/>
          <a:ext cx="5550184" cy="1285884"/>
        </p:xfrm>
        <a:graphic>
          <a:graphicData uri="http://schemas.openxmlformats.org/drawingml/2006/table">
            <a:tbl>
              <a:tblPr/>
              <a:tblGrid>
                <a:gridCol w="395657"/>
                <a:gridCol w="1997844"/>
                <a:gridCol w="1684554"/>
                <a:gridCol w="1472129"/>
              </a:tblGrid>
              <a:tr h="226830">
                <a:tc gridSpan="4">
                  <a:txBody>
                    <a:bodyPr/>
                    <a:lstStyle/>
                    <a:p>
                      <a:pPr algn="ctr">
                        <a:spcBef>
                          <a:spcPts val="600"/>
                        </a:spcBef>
                        <a:spcAft>
                          <a:spcPts val="0"/>
                        </a:spcAft>
                      </a:pPr>
                      <a:r>
                        <a:rPr lang="id-ID" sz="1000" b="1" dirty="0" smtClean="0">
                          <a:solidFill>
                            <a:srgbClr val="000000"/>
                          </a:solidFill>
                          <a:latin typeface="Times New Roman"/>
                          <a:ea typeface="Times New Roman"/>
                        </a:rPr>
                        <a:t>KAWASAN KUMUH DESA JOKO</a:t>
                      </a:r>
                      <a:r>
                        <a:rPr lang="id-ID" sz="1000" b="1" baseline="0" dirty="0" smtClean="0">
                          <a:solidFill>
                            <a:srgbClr val="000000"/>
                          </a:solidFill>
                          <a:latin typeface="Times New Roman"/>
                          <a:ea typeface="Times New Roman"/>
                        </a:rPr>
                        <a:t> BUTO</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b="1" dirty="0">
                          <a:solidFill>
                            <a:srgbClr val="000000"/>
                          </a:solidFill>
                          <a:latin typeface="Arial"/>
                          <a:ea typeface="Times New Roman"/>
                        </a:rPr>
                        <a:t>1</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b="1" dirty="0">
                          <a:solidFill>
                            <a:srgbClr val="000000"/>
                          </a:solidFill>
                          <a:latin typeface="Arial"/>
                          <a:ea typeface="Times New Roman"/>
                        </a:rPr>
                        <a:t>VITALITAS EKONOMI</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23</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a:solidFill>
                            <a:srgbClr val="000000"/>
                          </a:solidFill>
                          <a:latin typeface="Arial"/>
                          <a:ea typeface="Times New Roman"/>
                        </a:rPr>
                        <a:t>SEDANG</a:t>
                      </a:r>
                      <a:endParaRPr lang="en-US" sz="1000" b="1">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b="1" dirty="0">
                          <a:solidFill>
                            <a:srgbClr val="000000"/>
                          </a:solidFill>
                          <a:latin typeface="Arial"/>
                          <a:ea typeface="Times New Roman"/>
                        </a:rPr>
                        <a:t>2</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b="1" dirty="0">
                          <a:solidFill>
                            <a:srgbClr val="000000"/>
                          </a:solidFill>
                          <a:latin typeface="Arial"/>
                          <a:ea typeface="Times New Roman"/>
                        </a:rPr>
                        <a:t>VITALITAS NON EKONOMI</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50</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a:solidFill>
                            <a:srgbClr val="000000"/>
                          </a:solidFill>
                          <a:latin typeface="Arial"/>
                          <a:ea typeface="Times New Roman"/>
                        </a:rPr>
                        <a:t>SEDANG</a:t>
                      </a:r>
                      <a:endParaRPr lang="en-US" sz="1000" b="1">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21">
                <a:tc>
                  <a:txBody>
                    <a:bodyPr/>
                    <a:lstStyle/>
                    <a:p>
                      <a:pPr algn="just">
                        <a:spcBef>
                          <a:spcPts val="600"/>
                        </a:spcBef>
                        <a:spcAft>
                          <a:spcPts val="0"/>
                        </a:spcAft>
                      </a:pPr>
                      <a:r>
                        <a:rPr lang="en-US" sz="1000" b="1">
                          <a:solidFill>
                            <a:srgbClr val="000000"/>
                          </a:solidFill>
                          <a:latin typeface="Arial"/>
                          <a:ea typeface="Times New Roman"/>
                        </a:rPr>
                        <a:t>3</a:t>
                      </a:r>
                      <a:endParaRPr lang="en-US" sz="1000" b="1">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b="1" dirty="0">
                          <a:solidFill>
                            <a:srgbClr val="000000"/>
                          </a:solidFill>
                          <a:latin typeface="Arial"/>
                          <a:ea typeface="Times New Roman"/>
                        </a:rPr>
                        <a:t>KONDISI SARANA, PRASARANA DAN UTILITAS</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28</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RENDAH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b="1" dirty="0">
                          <a:solidFill>
                            <a:srgbClr val="000000"/>
                          </a:solidFill>
                          <a:latin typeface="Arial"/>
                          <a:ea typeface="Times New Roman"/>
                        </a:rPr>
                        <a:t>4</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b="1" dirty="0">
                          <a:solidFill>
                            <a:srgbClr val="000000"/>
                          </a:solidFill>
                          <a:latin typeface="Arial"/>
                          <a:ea typeface="Times New Roman"/>
                        </a:rPr>
                        <a:t>KOMITMEN PEMERINTAH</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11</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SEDANG</a:t>
                      </a:r>
                      <a:endParaRPr lang="en-US" sz="1000" b="1"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a:spLocks noChangeArrowheads="1"/>
          </p:cNvSpPr>
          <p:nvPr/>
        </p:nvSpPr>
        <p:spPr bwMode="auto">
          <a:xfrm>
            <a:off x="1604576" y="6215082"/>
            <a:ext cx="5143500" cy="215444"/>
          </a:xfrm>
          <a:prstGeom prst="rect">
            <a:avLst/>
          </a:prstGeom>
          <a:noFill/>
          <a:ln w="9525">
            <a:noFill/>
            <a:miter lim="800000"/>
            <a:headEnd/>
            <a:tailEnd/>
          </a:ln>
        </p:spPr>
        <p:txBody>
          <a:bodyPr anchor="ctr">
            <a:spAutoFit/>
          </a:bodyPr>
          <a:lstStyle/>
          <a:p>
            <a:pPr algn="just" eaLnBrk="0" hangingPunct="0"/>
            <a:r>
              <a:rPr lang="en-US" sz="800" b="1" dirty="0" err="1" smtClean="0">
                <a:solidFill>
                  <a:srgbClr val="000000"/>
                </a:solidFill>
                <a:latin typeface="Segoe UI" pitchFamily="34" charset="0"/>
                <a:ea typeface="Segoe UI" pitchFamily="34" charset="0"/>
                <a:cs typeface="Segoe UI" pitchFamily="34" charset="0"/>
              </a:rPr>
              <a:t>Sumber</a:t>
            </a:r>
            <a:r>
              <a:rPr lang="en-US" sz="800" b="1" dirty="0" smtClean="0">
                <a:solidFill>
                  <a:srgbClr val="000000"/>
                </a:solidFill>
                <a:latin typeface="Segoe UI" pitchFamily="34" charset="0"/>
                <a:ea typeface="Segoe UI" pitchFamily="34" charset="0"/>
                <a:cs typeface="Segoe UI" pitchFamily="34" charset="0"/>
              </a:rPr>
              <a:t> </a:t>
            </a:r>
            <a:r>
              <a:rPr lang="en-US" sz="800" b="1" dirty="0">
                <a:solidFill>
                  <a:srgbClr val="000000"/>
                </a:solidFill>
                <a:latin typeface="Segoe UI" pitchFamily="34" charset="0"/>
                <a:ea typeface="Segoe UI" pitchFamily="34" charset="0"/>
                <a:cs typeface="Segoe UI" pitchFamily="34" charset="0"/>
              </a:rPr>
              <a:t>: </a:t>
            </a:r>
            <a:r>
              <a:rPr lang="en-US" sz="800" b="1" dirty="0" err="1">
                <a:solidFill>
                  <a:srgbClr val="000000"/>
                </a:solidFill>
                <a:latin typeface="Segoe UI" pitchFamily="34" charset="0"/>
                <a:ea typeface="Segoe UI" pitchFamily="34" charset="0"/>
                <a:cs typeface="Segoe UI" pitchFamily="34" charset="0"/>
              </a:rPr>
              <a:t>Hasil</a:t>
            </a:r>
            <a:r>
              <a:rPr lang="en-US" sz="800" b="1" dirty="0">
                <a:solidFill>
                  <a:srgbClr val="000000"/>
                </a:solidFill>
                <a:latin typeface="Segoe UI" pitchFamily="34" charset="0"/>
                <a:ea typeface="Segoe UI" pitchFamily="34" charset="0"/>
                <a:cs typeface="Segoe UI" pitchFamily="34" charset="0"/>
              </a:rPr>
              <a:t> </a:t>
            </a:r>
            <a:r>
              <a:rPr lang="en-US" sz="800" b="1" dirty="0" err="1" smtClean="0">
                <a:solidFill>
                  <a:srgbClr val="000000"/>
                </a:solidFill>
                <a:latin typeface="Segoe UI" pitchFamily="34" charset="0"/>
                <a:ea typeface="Segoe UI" pitchFamily="34" charset="0"/>
                <a:cs typeface="Segoe UI" pitchFamily="34" charset="0"/>
              </a:rPr>
              <a:t>Analisis</a:t>
            </a:r>
            <a:r>
              <a:rPr lang="id-ID" sz="800" b="1" dirty="0" smtClean="0">
                <a:solidFill>
                  <a:srgbClr val="000000"/>
                </a:solidFill>
                <a:latin typeface="Segoe UI" pitchFamily="34" charset="0"/>
                <a:ea typeface="Segoe UI" pitchFamily="34" charset="0"/>
                <a:cs typeface="Segoe UI" pitchFamily="34" charset="0"/>
              </a:rPr>
              <a:t>, 2009</a:t>
            </a:r>
            <a:endParaRPr lang="en-US" b="1" dirty="0">
              <a:latin typeface="Segoe UI" pitchFamily="34" charset="0"/>
              <a:ea typeface="Segoe UI" pitchFamily="34" charset="0"/>
              <a:cs typeface="Segoe U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0679" y="76200"/>
            <a:ext cx="8159262"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2. KAWASAN URBAN RENEWAL TERPILIH</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13315" name="Rectangle 4"/>
          <p:cNvSpPr>
            <a:spLocks noChangeArrowheads="1"/>
          </p:cNvSpPr>
          <p:nvPr/>
        </p:nvSpPr>
        <p:spPr bwMode="auto">
          <a:xfrm>
            <a:off x="562708" y="1471136"/>
            <a:ext cx="7362092" cy="738664"/>
          </a:xfrm>
          <a:prstGeom prst="rect">
            <a:avLst/>
          </a:prstGeom>
          <a:noFill/>
          <a:ln w="9525">
            <a:noFill/>
            <a:miter lim="800000"/>
            <a:headEnd/>
            <a:tailEnd/>
          </a:ln>
        </p:spPr>
        <p:txBody>
          <a:bodyPr wrap="square">
            <a:spAutoFit/>
          </a:bodyPr>
          <a:lstStyle/>
          <a:p>
            <a:pPr eaLnBrk="0" hangingPunct="0"/>
            <a:r>
              <a:rPr lang="id-ID" sz="1400" dirty="0">
                <a:latin typeface="Segoe UI" pitchFamily="34" charset="0"/>
              </a:rPr>
              <a:t>Kawasan yang memiliki tingkat kepentingan tinggi terhadap pelaksanaan peremajaan kota adalah kawasan permukiman masyarakat yang berada di sekitar garis pantai yaitu di Kelurahan Ujungbatu. </a:t>
            </a:r>
            <a:endParaRPr lang="en-US" sz="1400" dirty="0">
              <a:latin typeface="Segoe UI" pitchFamily="34" charset="0"/>
            </a:endParaRPr>
          </a:p>
        </p:txBody>
      </p:sp>
      <p:pic>
        <p:nvPicPr>
          <p:cNvPr id="13316" name="Picture 2" descr="4"/>
          <p:cNvPicPr>
            <a:picLocks noChangeAspect="1" noChangeArrowheads="1"/>
          </p:cNvPicPr>
          <p:nvPr/>
        </p:nvPicPr>
        <p:blipFill>
          <a:blip r:embed="rId2"/>
          <a:srcRect l="8868" t="5469" r="43750" b="32185"/>
          <a:stretch>
            <a:fillRect/>
          </a:stretch>
        </p:blipFill>
        <p:spPr bwMode="auto">
          <a:xfrm>
            <a:off x="4078166" y="2057401"/>
            <a:ext cx="4923692" cy="4227513"/>
          </a:xfrm>
          <a:prstGeom prst="rect">
            <a:avLst/>
          </a:prstGeom>
          <a:noFill/>
          <a:ln w="9525">
            <a:solidFill>
              <a:schemeClr val="tx1"/>
            </a:solidFill>
            <a:miter lim="800000"/>
            <a:headEnd/>
            <a:tailEnd/>
          </a:ln>
        </p:spPr>
      </p:pic>
      <p:sp>
        <p:nvSpPr>
          <p:cNvPr id="13319" name="Oval 14"/>
          <p:cNvSpPr>
            <a:spLocks noChangeArrowheads="1"/>
          </p:cNvSpPr>
          <p:nvPr/>
        </p:nvSpPr>
        <p:spPr bwMode="auto">
          <a:xfrm>
            <a:off x="844062" y="4191000"/>
            <a:ext cx="211015" cy="185738"/>
          </a:xfrm>
          <a:prstGeom prst="ellipse">
            <a:avLst/>
          </a:prstGeom>
          <a:solidFill>
            <a:srgbClr val="0000FF">
              <a:alpha val="50195"/>
            </a:srgbClr>
          </a:solidFill>
          <a:ln w="9525">
            <a:solidFill>
              <a:schemeClr val="tx1"/>
            </a:solidFill>
            <a:round/>
            <a:headEnd/>
            <a:tailEnd/>
          </a:ln>
        </p:spPr>
        <p:txBody>
          <a:bodyPr wrap="none" anchor="ctr"/>
          <a:lstStyle/>
          <a:p>
            <a:pPr eaLnBrk="0" hangingPunct="0"/>
            <a:endParaRPr lang="id-ID"/>
          </a:p>
        </p:txBody>
      </p:sp>
      <p:pic>
        <p:nvPicPr>
          <p:cNvPr id="13321" name="Picture 9" descr="PETA ADMIN KAB"/>
          <p:cNvPicPr>
            <a:picLocks noChangeAspect="1" noChangeArrowheads="1"/>
          </p:cNvPicPr>
          <p:nvPr/>
        </p:nvPicPr>
        <p:blipFill>
          <a:blip r:embed="rId3"/>
          <a:srcRect l="11017" t="4404" r="23024" b="5687"/>
          <a:stretch>
            <a:fillRect/>
          </a:stretch>
        </p:blipFill>
        <p:spPr bwMode="auto">
          <a:xfrm>
            <a:off x="211016" y="3505200"/>
            <a:ext cx="2954215" cy="2522538"/>
          </a:xfrm>
          <a:prstGeom prst="rect">
            <a:avLst/>
          </a:prstGeom>
          <a:solidFill>
            <a:srgbClr val="FFFFFF"/>
          </a:solidFill>
          <a:ln w="9525">
            <a:noFill/>
            <a:miter lim="800000"/>
            <a:headEnd/>
            <a:tailEnd/>
          </a:ln>
        </p:spPr>
      </p:pic>
      <p:sp>
        <p:nvSpPr>
          <p:cNvPr id="13318" name="Line 16"/>
          <p:cNvSpPr>
            <a:spLocks noChangeShapeType="1"/>
          </p:cNvSpPr>
          <p:nvPr/>
        </p:nvSpPr>
        <p:spPr bwMode="auto">
          <a:xfrm flipV="1">
            <a:off x="1125416" y="3581400"/>
            <a:ext cx="2954215" cy="928688"/>
          </a:xfrm>
          <a:prstGeom prst="line">
            <a:avLst/>
          </a:prstGeom>
          <a:noFill/>
          <a:ln w="57150">
            <a:solidFill>
              <a:srgbClr val="0000FF"/>
            </a:solidFill>
            <a:prstDash val="sysDot"/>
            <a:round/>
            <a:headEnd/>
            <a:tailEnd type="triangle" w="med" len="med"/>
          </a:ln>
        </p:spPr>
        <p:txBody>
          <a:bodyPr/>
          <a:lstStyle/>
          <a:p>
            <a:endParaRPr lang="id-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016" y="128606"/>
            <a:ext cx="7666892"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3. POLA PENGGUNAAN LAHAN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14339" name="Rectangle 1"/>
          <p:cNvSpPr>
            <a:spLocks noChangeArrowheads="1"/>
          </p:cNvSpPr>
          <p:nvPr/>
        </p:nvSpPr>
        <p:spPr bwMode="auto">
          <a:xfrm>
            <a:off x="196362" y="1460718"/>
            <a:ext cx="8736623" cy="1815882"/>
          </a:xfrm>
          <a:prstGeom prst="rect">
            <a:avLst/>
          </a:prstGeom>
          <a:noFill/>
          <a:ln w="9525">
            <a:noFill/>
            <a:miter lim="800000"/>
            <a:headEnd/>
            <a:tailEnd/>
          </a:ln>
        </p:spPr>
        <p:txBody>
          <a:bodyPr anchor="ctr">
            <a:spAutoFit/>
          </a:bodyPr>
          <a:lstStyle/>
          <a:p>
            <a:pPr algn="just"/>
            <a:r>
              <a:rPr lang="id-ID" sz="1400" dirty="0">
                <a:latin typeface="Segoe UI" pitchFamily="34" charset="0"/>
                <a:ea typeface="Times New Roman" pitchFamily="18" charset="0"/>
                <a:cs typeface="Segoe UI" pitchFamily="34" charset="0"/>
              </a:rPr>
              <a:t>Dari data yang diperoleh, jenis penggunaan tanah yang ada di Kelurahan Ujungbatu Kabupaten Jepara terdiri dari permukiman, fasilitas umum, fasilitas sosial, RTH, jalan dan perdagangan. Jika ditinjau dari sisi luas wilayah dan penggunaanya, sebagian besar wilayah Perencanaan digunakan sebagai daerah pemukiman, yakni sekitar 53,30% </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atau </a:t>
            </a:r>
            <a:r>
              <a:rPr lang="id-ID" sz="1400" dirty="0">
                <a:latin typeface="Segoe UI" pitchFamily="34" charset="0"/>
                <a:ea typeface="Times New Roman" pitchFamily="18" charset="0"/>
                <a:cs typeface="Segoe UI" pitchFamily="34" charset="0"/>
              </a:rPr>
              <a:t>1,13 hektar (ha) dari luas keseluruhan. Selanjutnya secara berturut-turut, wilayah perencanaan terdiri dari jalan, yakni sebanyak 17,92% (0,38 ha)</a:t>
            </a:r>
            <a:r>
              <a:rPr lang="en-US" sz="1400" dirty="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 fasilitas umum, yakni sebanyak 12,74% (0,27 ha); fasilitas sosial, yakni sebanyak </a:t>
            </a:r>
            <a:r>
              <a:rPr lang="en-US" sz="1400" dirty="0" smtClean="0">
                <a:latin typeface="Segoe UI" pitchFamily="34" charset="0"/>
                <a:ea typeface="Times New Roman" pitchFamily="18" charset="0"/>
                <a:cs typeface="Segoe UI" pitchFamily="34" charset="0"/>
              </a:rPr>
              <a:t> </a:t>
            </a:r>
            <a:r>
              <a:rPr lang="id-ID" sz="1400" dirty="0" smtClean="0">
                <a:latin typeface="Segoe UI" pitchFamily="34" charset="0"/>
                <a:ea typeface="Times New Roman" pitchFamily="18" charset="0"/>
                <a:cs typeface="Segoe UI" pitchFamily="34" charset="0"/>
              </a:rPr>
              <a:t>7,08</a:t>
            </a:r>
            <a:r>
              <a:rPr lang="id-ID" sz="1400" dirty="0">
                <a:latin typeface="Segoe UI" pitchFamily="34" charset="0"/>
                <a:ea typeface="Times New Roman" pitchFamily="18" charset="0"/>
                <a:cs typeface="Segoe UI" pitchFamily="34" charset="0"/>
              </a:rPr>
              <a:t>% (0,15 ha); perdagangan, yakni sebanyak 6,60% (0,14 ha) dan RTH, yakni sebanyak 2,36% (0,05 ha). Dengan demikian perlu ditekankan upaya optimalisasi pemanfaatan ruang serta pengaturan intensitas bangunan pada kawasan peremajaan kota.</a:t>
            </a:r>
            <a:r>
              <a:rPr lang="en-US" sz="1400" dirty="0">
                <a:latin typeface="Segoe UI" pitchFamily="34" charset="0"/>
                <a:ea typeface="Times New Roman" pitchFamily="18" charset="0"/>
                <a:cs typeface="Segoe UI" pitchFamily="34" charset="0"/>
              </a:rPr>
              <a:t> </a:t>
            </a:r>
          </a:p>
        </p:txBody>
      </p:sp>
      <p:graphicFrame>
        <p:nvGraphicFramePr>
          <p:cNvPr id="6" name="Table 5"/>
          <p:cNvGraphicFramePr>
            <a:graphicFrameLocks noGrp="1"/>
          </p:cNvGraphicFramePr>
          <p:nvPr/>
        </p:nvGraphicFramePr>
        <p:xfrm>
          <a:off x="351692" y="4186237"/>
          <a:ext cx="4016620" cy="1909763"/>
        </p:xfrm>
        <a:graphic>
          <a:graphicData uri="http://schemas.openxmlformats.org/drawingml/2006/table">
            <a:tbl>
              <a:tblPr/>
              <a:tblGrid>
                <a:gridCol w="386862"/>
                <a:gridCol w="2080846"/>
                <a:gridCol w="744415"/>
                <a:gridCol w="804497"/>
              </a:tblGrid>
              <a:tr h="40005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en-US" sz="1000" b="1" i="0" u="none" strike="noStrike" cap="none" normalizeH="0" baseline="0" dirty="0" smtClean="0">
                          <a:ln>
                            <a:noFill/>
                          </a:ln>
                          <a:solidFill>
                            <a:schemeClr val="bg1"/>
                          </a:solidFill>
                          <a:effectLst/>
                          <a:latin typeface="Segoe UI" pitchFamily="34" charset="0"/>
                        </a:rPr>
                        <a:t>No</a:t>
                      </a: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Jenis Penggunaan Lahan</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Luas (Ha)</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Persentase</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Permukiman</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1,13</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5,30</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2</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Fasilitas Umum</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0,27</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12,74</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3</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Fasilitas Sosial</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0,15</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7,08</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4</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Perdagangan</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0,14</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6,60</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5</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RTH</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0,05</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2,36</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6</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104775"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Jalan </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0,38</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17,92</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2333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Segoe UI" pitchFamily="34" charset="0"/>
                        </a:rPr>
                        <a:t>Jumlah</a:t>
                      </a:r>
                      <a:endParaRPr kumimoji="0" lang="en-US" sz="1000" b="1" i="0" u="none" strike="noStrike" cap="none" normalizeH="0" baseline="0" dirty="0" smtClean="0">
                        <a:ln>
                          <a:noFill/>
                        </a:ln>
                        <a:solidFill>
                          <a:schemeClr val="bg1"/>
                        </a:solidFill>
                        <a:effectLst/>
                        <a:latin typeface="Segoe UI" pitchFamily="34" charset="0"/>
                      </a:endParaRPr>
                    </a:p>
                  </a:txBody>
                  <a:tcPr marL="0" marR="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2,12</a:t>
                      </a:r>
                      <a:endParaRPr kumimoji="0" lang="en-US" sz="12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8792" marR="8792"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3850" algn="l"/>
                          <a:tab pos="449263" algn="ctr"/>
                        </a:tabLst>
                      </a:pPr>
                      <a:r>
                        <a:rPr kumimoji="0" lang="en-US" sz="1000" b="1"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100</a:t>
                      </a:r>
                      <a:endParaRPr kumimoji="0" lang="en-US" sz="12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0" marR="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r>
            </a:tbl>
          </a:graphicData>
        </a:graphic>
      </p:graphicFrame>
      <p:sp>
        <p:nvSpPr>
          <p:cNvPr id="14386" name="Rectangle 2"/>
          <p:cNvSpPr>
            <a:spLocks noChangeArrowheads="1"/>
          </p:cNvSpPr>
          <p:nvPr/>
        </p:nvSpPr>
        <p:spPr bwMode="auto">
          <a:xfrm>
            <a:off x="228600" y="3807023"/>
            <a:ext cx="4190999" cy="307777"/>
          </a:xfrm>
          <a:prstGeom prst="rect">
            <a:avLst/>
          </a:prstGeom>
          <a:noFill/>
          <a:ln w="9525">
            <a:noFill/>
            <a:miter lim="800000"/>
            <a:headEnd/>
            <a:tailEnd/>
          </a:ln>
        </p:spPr>
        <p:txBody>
          <a:bodyPr wrap="square" lIns="0" tIns="0" rIns="0" bIns="0" anchor="ctr">
            <a:spAutoFit/>
          </a:bodyPr>
          <a:lstStyle/>
          <a:p>
            <a:pPr algn="ctr">
              <a:tabLst>
                <a:tab pos="323850" algn="l"/>
                <a:tab pos="450850" algn="ctr"/>
              </a:tabLst>
            </a:pPr>
            <a:r>
              <a:rPr lang="id-ID" sz="1000" b="1" dirty="0">
                <a:solidFill>
                  <a:srgbClr val="000000"/>
                </a:solidFill>
                <a:latin typeface="Tahoma" pitchFamily="34" charset="0"/>
                <a:ea typeface="Times New Roman" pitchFamily="18" charset="0"/>
                <a:cs typeface="Tahoma" pitchFamily="34" charset="0"/>
              </a:rPr>
              <a:t>Tabel </a:t>
            </a:r>
            <a:endParaRPr lang="en-US" sz="1200" dirty="0">
              <a:latin typeface="Arial" charset="0"/>
              <a:ea typeface="Times New Roman" pitchFamily="18" charset="0"/>
              <a:cs typeface="Tahoma" pitchFamily="34" charset="0"/>
            </a:endParaRPr>
          </a:p>
          <a:p>
            <a:pPr algn="ctr" eaLnBrk="0" hangingPunct="0">
              <a:tabLst>
                <a:tab pos="323850" algn="l"/>
                <a:tab pos="450850" algn="ctr"/>
              </a:tabLst>
            </a:pPr>
            <a:r>
              <a:rPr lang="id-ID" sz="1000" b="1" dirty="0">
                <a:solidFill>
                  <a:srgbClr val="000000"/>
                </a:solidFill>
                <a:latin typeface="Tahoma" pitchFamily="34" charset="0"/>
                <a:ea typeface="Times New Roman" pitchFamily="18" charset="0"/>
                <a:cs typeface="Tahoma" pitchFamily="34" charset="0"/>
              </a:rPr>
              <a:t>Luas Penggunaan Lahan Pada Kawasan Perencanaan Tahun 2009</a:t>
            </a:r>
            <a:endParaRPr lang="en-US" sz="1800" dirty="0">
              <a:latin typeface="Arial" charset="0"/>
              <a:ea typeface="Times New Roman" pitchFamily="18" charset="0"/>
              <a:cs typeface="Tahoma" pitchFamily="34" charset="0"/>
            </a:endParaRPr>
          </a:p>
        </p:txBody>
      </p:sp>
      <p:sp>
        <p:nvSpPr>
          <p:cNvPr id="14387" name="Rectangle 7"/>
          <p:cNvSpPr>
            <a:spLocks noChangeArrowheads="1"/>
          </p:cNvSpPr>
          <p:nvPr/>
        </p:nvSpPr>
        <p:spPr bwMode="auto">
          <a:xfrm>
            <a:off x="281354" y="6170612"/>
            <a:ext cx="2883877" cy="230188"/>
          </a:xfrm>
          <a:prstGeom prst="rect">
            <a:avLst/>
          </a:prstGeom>
          <a:noFill/>
          <a:ln w="9525">
            <a:noFill/>
            <a:miter lim="800000"/>
            <a:headEnd/>
            <a:tailEnd/>
          </a:ln>
        </p:spPr>
        <p:txBody>
          <a:bodyPr>
            <a:spAutoFit/>
          </a:bodyPr>
          <a:lstStyle/>
          <a:p>
            <a:pPr eaLnBrk="0" hangingPunct="0"/>
            <a:r>
              <a:rPr lang="id-ID" sz="900" dirty="0">
                <a:latin typeface="Segoe UI" pitchFamily="34" charset="0"/>
              </a:rPr>
              <a:t>Sumber : Survei Primer dan Hasil Perhitungan, 2009</a:t>
            </a:r>
            <a:endParaRPr lang="en-US" sz="900" dirty="0">
              <a:latin typeface="Segoe UI" pitchFamily="34" charset="0"/>
            </a:endParaRPr>
          </a:p>
        </p:txBody>
      </p:sp>
      <p:grpSp>
        <p:nvGrpSpPr>
          <p:cNvPr id="2" name="Group 3"/>
          <p:cNvGrpSpPr>
            <a:grpSpLocks/>
          </p:cNvGrpSpPr>
          <p:nvPr/>
        </p:nvGrpSpPr>
        <p:grpSpPr bwMode="auto">
          <a:xfrm>
            <a:off x="4572001" y="3427412"/>
            <a:ext cx="4312627" cy="2820988"/>
            <a:chOff x="2563" y="2918"/>
            <a:chExt cx="7358" cy="4443"/>
          </a:xfrm>
        </p:grpSpPr>
        <p:pic>
          <p:nvPicPr>
            <p:cNvPr id="14390" name="Picture 4"/>
            <p:cNvPicPr>
              <a:picLocks noChangeAspect="1" noChangeArrowheads="1"/>
            </p:cNvPicPr>
            <p:nvPr/>
          </p:nvPicPr>
          <p:blipFill>
            <a:blip r:embed="rId2"/>
            <a:srcRect/>
            <a:stretch>
              <a:fillRect/>
            </a:stretch>
          </p:blipFill>
          <p:spPr bwMode="auto">
            <a:xfrm>
              <a:off x="2563" y="2918"/>
              <a:ext cx="7358" cy="4443"/>
            </a:xfrm>
            <a:prstGeom prst="rect">
              <a:avLst/>
            </a:prstGeom>
            <a:noFill/>
            <a:ln w="9525">
              <a:noFill/>
              <a:miter lim="800000"/>
              <a:headEnd/>
              <a:tailEnd/>
            </a:ln>
          </p:spPr>
        </p:pic>
        <p:sp>
          <p:nvSpPr>
            <p:cNvPr id="14391" name="Rectangle 5"/>
            <p:cNvSpPr>
              <a:spLocks noChangeArrowheads="1"/>
            </p:cNvSpPr>
            <p:nvPr/>
          </p:nvSpPr>
          <p:spPr bwMode="auto">
            <a:xfrm>
              <a:off x="5335" y="6710"/>
              <a:ext cx="360" cy="360"/>
            </a:xfrm>
            <a:prstGeom prst="rect">
              <a:avLst/>
            </a:prstGeom>
            <a:solidFill>
              <a:srgbClr val="FFFFFF"/>
            </a:solidFill>
            <a:ln w="9525">
              <a:noFill/>
              <a:miter lim="800000"/>
              <a:headEnd/>
              <a:tailEnd/>
            </a:ln>
          </p:spPr>
          <p:txBody>
            <a:bodyPr/>
            <a:lstStyle/>
            <a:p>
              <a:pPr eaLnBrk="0" hangingPunct="0"/>
              <a:endParaRPr lang="id-ID"/>
            </a:p>
          </p:txBody>
        </p:sp>
      </p:grpSp>
      <p:sp>
        <p:nvSpPr>
          <p:cNvPr id="14389" name="Rectangle 6"/>
          <p:cNvSpPr>
            <a:spLocks noChangeArrowheads="1"/>
          </p:cNvSpPr>
          <p:nvPr/>
        </p:nvSpPr>
        <p:spPr bwMode="auto">
          <a:xfrm>
            <a:off x="4648200" y="6198513"/>
            <a:ext cx="4343400" cy="430887"/>
          </a:xfrm>
          <a:prstGeom prst="rect">
            <a:avLst/>
          </a:prstGeom>
          <a:noFill/>
          <a:ln w="9525">
            <a:noFill/>
            <a:miter lim="800000"/>
            <a:headEnd/>
            <a:tailEnd/>
          </a:ln>
        </p:spPr>
        <p:txBody>
          <a:bodyPr wrap="square" anchor="ctr">
            <a:spAutoFit/>
          </a:bodyPr>
          <a:lstStyle/>
          <a:p>
            <a:pPr algn="ctr"/>
            <a:r>
              <a:rPr lang="id-ID" sz="1000" b="1" dirty="0">
                <a:solidFill>
                  <a:srgbClr val="000000"/>
                </a:solidFill>
                <a:latin typeface="Tahoma" pitchFamily="34" charset="0"/>
                <a:ea typeface="Times New Roman" pitchFamily="18" charset="0"/>
                <a:cs typeface="Tahoma" pitchFamily="34" charset="0"/>
              </a:rPr>
              <a:t>Gambar </a:t>
            </a:r>
            <a:endParaRPr lang="en-US" sz="1200" dirty="0">
              <a:latin typeface="Arial" charset="0"/>
              <a:ea typeface="Times New Roman" pitchFamily="18" charset="0"/>
              <a:cs typeface="Tahoma" pitchFamily="34" charset="0"/>
            </a:endParaRPr>
          </a:p>
          <a:p>
            <a:pPr algn="ctr" eaLnBrk="0" hangingPunct="0"/>
            <a:r>
              <a:rPr lang="id-ID" sz="1000" b="1" dirty="0">
                <a:solidFill>
                  <a:srgbClr val="000000"/>
                </a:solidFill>
                <a:latin typeface="Tahoma" pitchFamily="34" charset="0"/>
                <a:ea typeface="Times New Roman" pitchFamily="18" charset="0"/>
                <a:cs typeface="Tahoma" pitchFamily="34" charset="0"/>
              </a:rPr>
              <a:t>Grafik Penggunaan Lahan di Kelurahan Ujungbatu </a:t>
            </a:r>
            <a:r>
              <a:rPr lang="id-ID" sz="1000" b="1" dirty="0" smtClean="0">
                <a:solidFill>
                  <a:srgbClr val="000000"/>
                </a:solidFill>
                <a:latin typeface="Tahoma" pitchFamily="34" charset="0"/>
                <a:ea typeface="Times New Roman" pitchFamily="18" charset="0"/>
                <a:cs typeface="Tahoma" pitchFamily="34" charset="0"/>
              </a:rPr>
              <a:t>Tahun </a:t>
            </a:r>
            <a:r>
              <a:rPr lang="id-ID" sz="1000" b="1" dirty="0">
                <a:solidFill>
                  <a:srgbClr val="000000"/>
                </a:solidFill>
                <a:latin typeface="Tahoma" pitchFamily="34" charset="0"/>
                <a:ea typeface="Times New Roman" pitchFamily="18" charset="0"/>
                <a:cs typeface="Tahoma" pitchFamily="34" charset="0"/>
              </a:rPr>
              <a:t>2009</a:t>
            </a:r>
            <a:r>
              <a:rPr lang="en-US" sz="1200" dirty="0">
                <a:latin typeface="Arial" charset="0"/>
                <a:ea typeface="Times New Roman" pitchFamily="18" charset="0"/>
                <a:cs typeface="Tahoma" pitchFamily="34" charset="0"/>
              </a:rPr>
              <a:t> </a:t>
            </a:r>
            <a:endParaRPr lang="en-US" sz="1800" dirty="0">
              <a:latin typeface="Arial" charset="0"/>
              <a:ea typeface="Times New Roman" pitchFamily="18"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4"/>
          <p:cNvPicPr>
            <a:picLocks noChangeAspect="1" noChangeArrowheads="1"/>
          </p:cNvPicPr>
          <p:nvPr/>
        </p:nvPicPr>
        <p:blipFill>
          <a:blip r:embed="rId2"/>
          <a:srcRect l="3520" t="3989" r="8882" b="3989"/>
          <a:stretch>
            <a:fillRect/>
          </a:stretch>
        </p:blipFill>
        <p:spPr bwMode="auto">
          <a:xfrm>
            <a:off x="211016" y="457200"/>
            <a:ext cx="8672146" cy="594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2031" y="152400"/>
            <a:ext cx="6330462"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4. </a:t>
            </a:r>
            <a:r>
              <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Visualisasi </a:t>
            </a:r>
            <a:r>
              <a:rPr lang="id-ID" sz="2800" b="1" cap="all" dirty="0" smtClean="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16387" name="Rectangle 4"/>
          <p:cNvSpPr>
            <a:spLocks noChangeArrowheads="1"/>
          </p:cNvSpPr>
          <p:nvPr/>
        </p:nvSpPr>
        <p:spPr bwMode="auto">
          <a:xfrm>
            <a:off x="228600" y="1192649"/>
            <a:ext cx="8704385" cy="1169551"/>
          </a:xfrm>
          <a:prstGeom prst="rect">
            <a:avLst/>
          </a:prstGeom>
          <a:noFill/>
          <a:ln w="9525">
            <a:noFill/>
            <a:miter lim="800000"/>
            <a:headEnd/>
            <a:tailEnd/>
          </a:ln>
        </p:spPr>
        <p:txBody>
          <a:bodyPr wrap="square">
            <a:spAutoFit/>
          </a:bodyPr>
          <a:lstStyle/>
          <a:p>
            <a:pPr algn="just" eaLnBrk="0" hangingPunct="0"/>
            <a:r>
              <a:rPr lang="id-ID" sz="1400" dirty="0">
                <a:latin typeface="Segoe UI" pitchFamily="34" charset="0"/>
              </a:rPr>
              <a:t>Bangunan-bangunan yang terdapat di wilayah studi merupakan bangunan yang berderet dan tidak terdapat jarak antar bangunan, bangunan berderet ini terdiri dari bangunan permanen, semi permanen dan sebagian bangunan nonpermanen.  KDB sebesar 65,50 % telah mengindikasikan bahwa daerah tersebut memiliki tingkat kerapatan bangunan yang cukup tinggi dan kesan kumuh. Campuran bangunan tersebut memiliki pola dan bentuk yang tidak teratur dan tidak tertata rapi sehingga memberi kesan visual yang rendah. </a:t>
            </a:r>
            <a:endParaRPr lang="en-US" sz="1400" dirty="0">
              <a:latin typeface="Segoe UI" pitchFamily="34" charset="0"/>
            </a:endParaRPr>
          </a:p>
        </p:txBody>
      </p:sp>
      <p:grpSp>
        <p:nvGrpSpPr>
          <p:cNvPr id="2" name="Group 1"/>
          <p:cNvGrpSpPr>
            <a:grpSpLocks/>
          </p:cNvGrpSpPr>
          <p:nvPr/>
        </p:nvGrpSpPr>
        <p:grpSpPr bwMode="auto">
          <a:xfrm>
            <a:off x="726831" y="2408237"/>
            <a:ext cx="4545623" cy="1782763"/>
            <a:chOff x="2380" y="8861"/>
            <a:chExt cx="7755" cy="2806"/>
          </a:xfrm>
        </p:grpSpPr>
        <p:pic>
          <p:nvPicPr>
            <p:cNvPr id="16428" name="Picture 2" descr="KEPADATAN BANGUNAN 2"/>
            <p:cNvPicPr>
              <a:picLocks noChangeAspect="1" noChangeArrowheads="1"/>
            </p:cNvPicPr>
            <p:nvPr/>
          </p:nvPicPr>
          <p:blipFill>
            <a:blip r:embed="rId2"/>
            <a:srcRect/>
            <a:stretch>
              <a:fillRect/>
            </a:stretch>
          </p:blipFill>
          <p:spPr bwMode="auto">
            <a:xfrm>
              <a:off x="2380" y="8861"/>
              <a:ext cx="3735" cy="2806"/>
            </a:xfrm>
            <a:prstGeom prst="rect">
              <a:avLst/>
            </a:prstGeom>
            <a:noFill/>
            <a:ln w="38100" cmpd="dbl">
              <a:solidFill>
                <a:srgbClr val="000000"/>
              </a:solidFill>
              <a:miter lim="800000"/>
              <a:headEnd/>
              <a:tailEnd/>
            </a:ln>
          </p:spPr>
        </p:pic>
        <p:pic>
          <p:nvPicPr>
            <p:cNvPr id="16429" name="Picture 3" descr="KEPADATAN BANGUNAN"/>
            <p:cNvPicPr>
              <a:picLocks noChangeAspect="1" noChangeArrowheads="1"/>
            </p:cNvPicPr>
            <p:nvPr/>
          </p:nvPicPr>
          <p:blipFill>
            <a:blip r:embed="rId3"/>
            <a:srcRect/>
            <a:stretch>
              <a:fillRect/>
            </a:stretch>
          </p:blipFill>
          <p:spPr bwMode="auto">
            <a:xfrm>
              <a:off x="6400" y="8861"/>
              <a:ext cx="3735" cy="2806"/>
            </a:xfrm>
            <a:prstGeom prst="rect">
              <a:avLst/>
            </a:prstGeom>
            <a:noFill/>
            <a:ln w="38100" cmpd="dbl">
              <a:solidFill>
                <a:srgbClr val="000000"/>
              </a:solidFill>
              <a:miter lim="800000"/>
              <a:headEnd/>
              <a:tailEnd/>
            </a:ln>
          </p:spPr>
        </p:pic>
      </p:grpSp>
      <p:sp>
        <p:nvSpPr>
          <p:cNvPr id="16389" name="Rectangle 4"/>
          <p:cNvSpPr>
            <a:spLocks noChangeArrowheads="1"/>
          </p:cNvSpPr>
          <p:nvPr/>
        </p:nvSpPr>
        <p:spPr bwMode="auto">
          <a:xfrm>
            <a:off x="1406769" y="4267201"/>
            <a:ext cx="3235569" cy="276225"/>
          </a:xfrm>
          <a:prstGeom prst="rect">
            <a:avLst/>
          </a:prstGeom>
          <a:noFill/>
          <a:ln w="9525">
            <a:noFill/>
            <a:miter lim="800000"/>
            <a:headEnd/>
            <a:tailEnd/>
          </a:ln>
        </p:spPr>
        <p:txBody>
          <a:bodyPr anchor="ctr">
            <a:spAutoFit/>
          </a:bodyPr>
          <a:lstStyle/>
          <a:p>
            <a:pPr algn="ctr"/>
            <a:r>
              <a:rPr lang="id-ID" sz="1200" b="1">
                <a:latin typeface="Segoe UI" pitchFamily="34" charset="0"/>
                <a:ea typeface="Times New Roman" pitchFamily="18" charset="0"/>
                <a:cs typeface="Segoe UI" pitchFamily="34" charset="0"/>
              </a:rPr>
              <a:t>Indikasi Kerapatan Bangunan Yang Tinggi</a:t>
            </a:r>
            <a:endParaRPr lang="id-ID" sz="1200">
              <a:latin typeface="Segoe UI" pitchFamily="34" charset="0"/>
              <a:ea typeface="Times New Roman" pitchFamily="18" charset="0"/>
              <a:cs typeface="Segoe UI" pitchFamily="34" charset="0"/>
            </a:endParaRPr>
          </a:p>
        </p:txBody>
      </p:sp>
      <p:sp>
        <p:nvSpPr>
          <p:cNvPr id="16390" name="Rectangle 5"/>
          <p:cNvSpPr>
            <a:spLocks noChangeArrowheads="1"/>
          </p:cNvSpPr>
          <p:nvPr/>
        </p:nvSpPr>
        <p:spPr bwMode="auto">
          <a:xfrm>
            <a:off x="5338984" y="3124200"/>
            <a:ext cx="3805016" cy="954107"/>
          </a:xfrm>
          <a:prstGeom prst="rect">
            <a:avLst/>
          </a:prstGeom>
          <a:noFill/>
          <a:ln w="9525">
            <a:noFill/>
            <a:miter lim="800000"/>
            <a:headEnd/>
            <a:tailEnd/>
          </a:ln>
        </p:spPr>
        <p:txBody>
          <a:bodyPr wrap="none" anchor="ctr">
            <a:spAutoFit/>
          </a:bodyPr>
          <a:lstStyle/>
          <a:p>
            <a:pPr algn="just"/>
            <a:r>
              <a:rPr lang="id-ID" sz="1400" dirty="0">
                <a:latin typeface="Segoe UI" pitchFamily="34" charset="0"/>
                <a:ea typeface="Times New Roman" pitchFamily="18" charset="0"/>
                <a:cs typeface="Segoe UI" pitchFamily="34" charset="0"/>
              </a:rPr>
              <a:t>Konstruksi bangunan yang ada di Kelurahan </a:t>
            </a:r>
            <a:endParaRPr lang="en-US" sz="1400" dirty="0">
              <a:latin typeface="Segoe UI" pitchFamily="34" charset="0"/>
              <a:ea typeface="Times New Roman" pitchFamily="18" charset="0"/>
              <a:cs typeface="Segoe UI" pitchFamily="34" charset="0"/>
            </a:endParaRPr>
          </a:p>
          <a:p>
            <a:pPr algn="just"/>
            <a:r>
              <a:rPr lang="id-ID" sz="1400" dirty="0">
                <a:latin typeface="Segoe UI" pitchFamily="34" charset="0"/>
                <a:ea typeface="Times New Roman" pitchFamily="18" charset="0"/>
                <a:cs typeface="Segoe UI" pitchFamily="34" charset="0"/>
              </a:rPr>
              <a:t>Ujungbatu berdasarkan hasil observasi masih </a:t>
            </a:r>
            <a:endParaRPr lang="en-US" sz="1400" dirty="0">
              <a:latin typeface="Segoe UI" pitchFamily="34" charset="0"/>
              <a:ea typeface="Times New Roman" pitchFamily="18" charset="0"/>
              <a:cs typeface="Segoe UI" pitchFamily="34" charset="0"/>
            </a:endParaRPr>
          </a:p>
          <a:p>
            <a:pPr algn="just"/>
            <a:r>
              <a:rPr lang="id-ID" sz="1400" dirty="0">
                <a:latin typeface="Segoe UI" pitchFamily="34" charset="0"/>
                <a:ea typeface="Times New Roman" pitchFamily="18" charset="0"/>
                <a:cs typeface="Segoe UI" pitchFamily="34" charset="0"/>
              </a:rPr>
              <a:t>didominasi oleh bangunan semi permanen </a:t>
            </a:r>
            <a:endParaRPr lang="en-US" sz="1400" dirty="0">
              <a:latin typeface="Segoe UI" pitchFamily="34" charset="0"/>
              <a:ea typeface="Times New Roman" pitchFamily="18" charset="0"/>
              <a:cs typeface="Segoe UI" pitchFamily="34" charset="0"/>
            </a:endParaRPr>
          </a:p>
          <a:p>
            <a:pPr algn="just"/>
            <a:r>
              <a:rPr lang="id-ID" sz="1400" dirty="0">
                <a:latin typeface="Segoe UI" pitchFamily="34" charset="0"/>
                <a:ea typeface="Times New Roman" pitchFamily="18" charset="0"/>
                <a:cs typeface="Segoe UI" pitchFamily="34" charset="0"/>
              </a:rPr>
              <a:t>dengan luas sekitar 0,56 Ha (49,56%).</a:t>
            </a:r>
            <a:r>
              <a:rPr lang="en-US" sz="1400" dirty="0">
                <a:latin typeface="Segoe UI" pitchFamily="34" charset="0"/>
                <a:ea typeface="Times New Roman" pitchFamily="18" charset="0"/>
                <a:cs typeface="Segoe UI" pitchFamily="34" charset="0"/>
              </a:rPr>
              <a:t> </a:t>
            </a:r>
          </a:p>
        </p:txBody>
      </p:sp>
      <p:grpSp>
        <p:nvGrpSpPr>
          <p:cNvPr id="3" name="Group 6"/>
          <p:cNvGrpSpPr>
            <a:grpSpLocks/>
          </p:cNvGrpSpPr>
          <p:nvPr/>
        </p:nvGrpSpPr>
        <p:grpSpPr bwMode="auto">
          <a:xfrm>
            <a:off x="726831" y="4610100"/>
            <a:ext cx="4580792" cy="1790700"/>
            <a:chOff x="2380" y="8710"/>
            <a:chExt cx="7815" cy="2820"/>
          </a:xfrm>
        </p:grpSpPr>
        <p:pic>
          <p:nvPicPr>
            <p:cNvPr id="16426" name="Picture 7" descr="SEMI PERMANEN"/>
            <p:cNvPicPr>
              <a:picLocks noChangeAspect="1" noChangeArrowheads="1"/>
            </p:cNvPicPr>
            <p:nvPr/>
          </p:nvPicPr>
          <p:blipFill>
            <a:blip r:embed="rId4"/>
            <a:srcRect/>
            <a:stretch>
              <a:fillRect/>
            </a:stretch>
          </p:blipFill>
          <p:spPr bwMode="auto">
            <a:xfrm>
              <a:off x="6430" y="8710"/>
              <a:ext cx="3765" cy="2820"/>
            </a:xfrm>
            <a:prstGeom prst="rect">
              <a:avLst/>
            </a:prstGeom>
            <a:noFill/>
            <a:ln w="38100" cmpd="dbl">
              <a:solidFill>
                <a:srgbClr val="000000"/>
              </a:solidFill>
              <a:miter lim="800000"/>
              <a:headEnd/>
              <a:tailEnd/>
            </a:ln>
          </p:spPr>
        </p:pic>
        <p:pic>
          <p:nvPicPr>
            <p:cNvPr id="16427" name="Picture 8" descr="NON PERMANEN"/>
            <p:cNvPicPr>
              <a:picLocks noChangeAspect="1" noChangeArrowheads="1"/>
            </p:cNvPicPr>
            <p:nvPr/>
          </p:nvPicPr>
          <p:blipFill>
            <a:blip r:embed="rId5"/>
            <a:srcRect/>
            <a:stretch>
              <a:fillRect/>
            </a:stretch>
          </p:blipFill>
          <p:spPr bwMode="auto">
            <a:xfrm>
              <a:off x="2380" y="8710"/>
              <a:ext cx="3765" cy="2820"/>
            </a:xfrm>
            <a:prstGeom prst="rect">
              <a:avLst/>
            </a:prstGeom>
            <a:noFill/>
            <a:ln w="38100" cmpd="dbl">
              <a:solidFill>
                <a:srgbClr val="000000"/>
              </a:solidFill>
              <a:miter lim="800000"/>
              <a:headEnd/>
              <a:tailEnd/>
            </a:ln>
          </p:spPr>
        </p:pic>
      </p:grpSp>
      <p:sp>
        <p:nvSpPr>
          <p:cNvPr id="16392" name="Rectangle 13"/>
          <p:cNvSpPr>
            <a:spLocks noChangeArrowheads="1"/>
          </p:cNvSpPr>
          <p:nvPr/>
        </p:nvSpPr>
        <p:spPr bwMode="auto">
          <a:xfrm>
            <a:off x="726831" y="6489701"/>
            <a:ext cx="4572000" cy="276225"/>
          </a:xfrm>
          <a:prstGeom prst="rect">
            <a:avLst/>
          </a:prstGeom>
          <a:noFill/>
          <a:ln w="9525">
            <a:noFill/>
            <a:miter lim="800000"/>
            <a:headEnd/>
            <a:tailEnd/>
          </a:ln>
        </p:spPr>
        <p:txBody>
          <a:bodyPr>
            <a:spAutoFit/>
          </a:bodyPr>
          <a:lstStyle/>
          <a:p>
            <a:pPr algn="ctr" eaLnBrk="0" hangingPunct="0"/>
            <a:r>
              <a:rPr lang="id-ID" sz="1200" b="1">
                <a:latin typeface="Segoe UI" pitchFamily="34" charset="0"/>
              </a:rPr>
              <a:t>Bangunan Rumah Non Permanen dan Semi Permanen </a:t>
            </a:r>
            <a:endParaRPr lang="en-US" sz="1200" b="1">
              <a:latin typeface="Segoe UI" pitchFamily="34" charset="0"/>
            </a:endParaRPr>
          </a:p>
        </p:txBody>
      </p:sp>
      <p:sp>
        <p:nvSpPr>
          <p:cNvPr id="16393" name="Rectangle 9"/>
          <p:cNvSpPr>
            <a:spLocks noChangeArrowheads="1"/>
          </p:cNvSpPr>
          <p:nvPr/>
        </p:nvSpPr>
        <p:spPr bwMode="auto">
          <a:xfrm>
            <a:off x="5791200" y="4114800"/>
            <a:ext cx="3200400" cy="549275"/>
          </a:xfrm>
          <a:prstGeom prst="rect">
            <a:avLst/>
          </a:prstGeom>
          <a:noFill/>
          <a:ln w="9525">
            <a:noFill/>
            <a:miter lim="800000"/>
            <a:headEnd/>
            <a:tailEnd/>
          </a:ln>
        </p:spPr>
        <p:txBody>
          <a:bodyPr wrap="square" anchor="ctr">
            <a:spAutoFit/>
          </a:bodyPr>
          <a:lstStyle/>
          <a:p>
            <a:pPr algn="ctr"/>
            <a:r>
              <a:rPr lang="id-ID" sz="1000" b="1" dirty="0">
                <a:solidFill>
                  <a:srgbClr val="000000"/>
                </a:solidFill>
                <a:latin typeface="Tahoma" pitchFamily="34" charset="0"/>
                <a:ea typeface="Times New Roman" pitchFamily="18" charset="0"/>
                <a:cs typeface="Tahoma" pitchFamily="34" charset="0"/>
              </a:rPr>
              <a:t>Tabel 4</a:t>
            </a:r>
            <a:endParaRPr lang="en-US" sz="1200" dirty="0">
              <a:latin typeface="Arial" charset="0"/>
              <a:ea typeface="Times New Roman" pitchFamily="18" charset="0"/>
              <a:cs typeface="Tahoma" pitchFamily="34" charset="0"/>
            </a:endParaRPr>
          </a:p>
          <a:p>
            <a:pPr algn="ctr" eaLnBrk="0" hangingPunct="0"/>
            <a:r>
              <a:rPr lang="id-ID" sz="1000" b="1" dirty="0">
                <a:solidFill>
                  <a:srgbClr val="000000"/>
                </a:solidFill>
                <a:latin typeface="Tahoma" pitchFamily="34" charset="0"/>
                <a:ea typeface="Times New Roman" pitchFamily="18" charset="0"/>
                <a:cs typeface="Tahoma" pitchFamily="34" charset="0"/>
              </a:rPr>
              <a:t>Kontruksi Bangunan </a:t>
            </a:r>
            <a:endParaRPr lang="en-US" sz="1200" dirty="0">
              <a:latin typeface="Arial" charset="0"/>
              <a:ea typeface="Times New Roman" pitchFamily="18" charset="0"/>
              <a:cs typeface="Tahoma" pitchFamily="34" charset="0"/>
            </a:endParaRPr>
          </a:p>
          <a:p>
            <a:pPr algn="ctr" eaLnBrk="0" hangingPunct="0"/>
            <a:r>
              <a:rPr lang="id-ID" sz="1000" b="1" dirty="0">
                <a:solidFill>
                  <a:srgbClr val="000000"/>
                </a:solidFill>
                <a:latin typeface="Tahoma" pitchFamily="34" charset="0"/>
                <a:ea typeface="Times New Roman" pitchFamily="18" charset="0"/>
                <a:cs typeface="Tahoma" pitchFamily="34" charset="0"/>
              </a:rPr>
              <a:t>di Kelurahan Ujungbatu Tahun 2009</a:t>
            </a:r>
            <a:endParaRPr lang="id-ID" sz="1800" dirty="0">
              <a:latin typeface="Arial" charset="0"/>
              <a:ea typeface="Times New Roman" pitchFamily="18" charset="0"/>
              <a:cs typeface="Tahoma" pitchFamily="34" charset="0"/>
            </a:endParaRPr>
          </a:p>
        </p:txBody>
      </p:sp>
      <p:graphicFrame>
        <p:nvGraphicFramePr>
          <p:cNvPr id="16" name="Table 15"/>
          <p:cNvGraphicFramePr>
            <a:graphicFrameLocks noGrp="1"/>
          </p:cNvGraphicFramePr>
          <p:nvPr/>
        </p:nvGraphicFramePr>
        <p:xfrm>
          <a:off x="5627076" y="4724400"/>
          <a:ext cx="3516924" cy="1295400"/>
        </p:xfrm>
        <a:graphic>
          <a:graphicData uri="http://schemas.openxmlformats.org/drawingml/2006/table">
            <a:tbl>
              <a:tblPr/>
              <a:tblGrid>
                <a:gridCol w="382191"/>
                <a:gridCol w="1311286"/>
                <a:gridCol w="754086"/>
                <a:gridCol w="1069361"/>
              </a:tblGrid>
              <a:tr h="431800">
                <a:tc>
                  <a:txBody>
                    <a:bodyPr/>
                    <a:lstStyle/>
                    <a:p>
                      <a:pPr marL="0" marR="0" algn="ctr">
                        <a:spcBef>
                          <a:spcPts val="0"/>
                        </a:spcBef>
                        <a:spcAft>
                          <a:spcPts val="0"/>
                        </a:spcAft>
                      </a:pPr>
                      <a:r>
                        <a:rPr lang="id-ID" sz="1100" b="1" dirty="0">
                          <a:solidFill>
                            <a:srgbClr val="000000"/>
                          </a:solidFill>
                          <a:latin typeface="Segoe UI" pitchFamily="34" charset="0"/>
                          <a:ea typeface="Times New Roman"/>
                          <a:cs typeface="Segoe UI" pitchFamily="34" charset="0"/>
                        </a:rPr>
                        <a:t>No</a:t>
                      </a:r>
                      <a:endParaRPr lang="en-US" sz="1100" dirty="0">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b="1" dirty="0">
                          <a:solidFill>
                            <a:srgbClr val="000000"/>
                          </a:solidFill>
                          <a:latin typeface="Segoe UI" pitchFamily="34" charset="0"/>
                          <a:ea typeface="Times New Roman"/>
                          <a:cs typeface="Segoe UI" pitchFamily="34" charset="0"/>
                        </a:rPr>
                        <a:t>Kontruksi Bangunan</a:t>
                      </a:r>
                      <a:endParaRPr lang="en-US" sz="1100" dirty="0">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b="1">
                          <a:solidFill>
                            <a:srgbClr val="000000"/>
                          </a:solidFill>
                          <a:latin typeface="Segoe UI" pitchFamily="34" charset="0"/>
                          <a:ea typeface="Times New Roman"/>
                          <a:cs typeface="Segoe UI" pitchFamily="34" charset="0"/>
                        </a:rPr>
                        <a:t>Luas</a:t>
                      </a:r>
                      <a:endParaRPr lang="en-US" sz="1100">
                        <a:latin typeface="Segoe UI" pitchFamily="34" charset="0"/>
                        <a:ea typeface="Times New Roman"/>
                        <a:cs typeface="Segoe UI" pitchFamily="34" charset="0"/>
                      </a:endParaRPr>
                    </a:p>
                    <a:p>
                      <a:pPr marL="0" marR="0" algn="ctr">
                        <a:spcBef>
                          <a:spcPts val="0"/>
                        </a:spcBef>
                        <a:spcAft>
                          <a:spcPts val="0"/>
                        </a:spcAft>
                      </a:pPr>
                      <a:r>
                        <a:rPr lang="id-ID" sz="1100" b="1">
                          <a:solidFill>
                            <a:srgbClr val="000000"/>
                          </a:solidFill>
                          <a:latin typeface="Segoe UI" pitchFamily="34" charset="0"/>
                          <a:ea typeface="Times New Roman"/>
                          <a:cs typeface="Segoe UI" pitchFamily="34" charset="0"/>
                        </a:rPr>
                        <a:t>(Ha)</a:t>
                      </a:r>
                      <a:endParaRPr lang="en-US" sz="1100">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b="1">
                          <a:solidFill>
                            <a:srgbClr val="000000"/>
                          </a:solidFill>
                          <a:latin typeface="Segoe UI" pitchFamily="34" charset="0"/>
                          <a:ea typeface="Times New Roman"/>
                          <a:cs typeface="Segoe UI" pitchFamily="34" charset="0"/>
                        </a:rPr>
                        <a:t>Proporsi</a:t>
                      </a:r>
                      <a:endParaRPr lang="en-US" sz="1100">
                        <a:latin typeface="Segoe UI" pitchFamily="34" charset="0"/>
                        <a:ea typeface="Times New Roman"/>
                        <a:cs typeface="Segoe UI" pitchFamily="34" charset="0"/>
                      </a:endParaRPr>
                    </a:p>
                    <a:p>
                      <a:pPr marL="0" marR="0" algn="ctr">
                        <a:spcBef>
                          <a:spcPts val="0"/>
                        </a:spcBef>
                        <a:spcAft>
                          <a:spcPts val="0"/>
                        </a:spcAft>
                      </a:pPr>
                      <a:r>
                        <a:rPr lang="id-ID" sz="1100" b="1">
                          <a:solidFill>
                            <a:srgbClr val="000000"/>
                          </a:solidFill>
                          <a:latin typeface="Segoe UI" pitchFamily="34" charset="0"/>
                          <a:ea typeface="Times New Roman"/>
                          <a:cs typeface="Segoe UI" pitchFamily="34" charset="0"/>
                        </a:rPr>
                        <a:t>(%)</a:t>
                      </a:r>
                      <a:endParaRPr lang="en-US" sz="1100">
                        <a:latin typeface="Segoe UI" pitchFamily="34" charset="0"/>
                        <a:ea typeface="Times New Roman"/>
                        <a:cs typeface="Segoe UI"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5900">
                <a:tc>
                  <a:txBody>
                    <a:bodyPr/>
                    <a:lstStyle/>
                    <a:p>
                      <a:pPr marL="0" marR="0" algn="ctr">
                        <a:spcBef>
                          <a:spcPts val="0"/>
                        </a:spcBef>
                        <a:spcAft>
                          <a:spcPts val="0"/>
                        </a:spcAft>
                      </a:pPr>
                      <a:r>
                        <a:rPr lang="id-ID" sz="1100">
                          <a:solidFill>
                            <a:srgbClr val="000000"/>
                          </a:solidFill>
                          <a:latin typeface="Segoe UI" pitchFamily="34" charset="0"/>
                          <a:ea typeface="Times New Roman"/>
                          <a:cs typeface="Segoe UI" pitchFamily="34" charset="0"/>
                        </a:rPr>
                        <a:t>1.</a:t>
                      </a:r>
                      <a:endParaRPr lang="en-US" sz="110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id-ID" sz="1100" dirty="0">
                          <a:solidFill>
                            <a:srgbClr val="000000"/>
                          </a:solidFill>
                          <a:latin typeface="Segoe UI" pitchFamily="34" charset="0"/>
                          <a:ea typeface="Times New Roman"/>
                          <a:cs typeface="Segoe UI" pitchFamily="34" charset="0"/>
                        </a:rPr>
                        <a:t>Permanen</a:t>
                      </a:r>
                      <a:endParaRPr lang="en-US" sz="1100" dirty="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a:latin typeface="Segoe UI" pitchFamily="34" charset="0"/>
                          <a:ea typeface="Times New Roman"/>
                          <a:cs typeface="Segoe UI" pitchFamily="34" charset="0"/>
                        </a:rPr>
                        <a:t>0,20</a:t>
                      </a:r>
                      <a:endParaRPr lang="en-US" sz="110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a:latin typeface="Segoe UI" pitchFamily="34" charset="0"/>
                          <a:ea typeface="Times New Roman"/>
                          <a:cs typeface="Segoe UI" pitchFamily="34" charset="0"/>
                        </a:rPr>
                        <a:t>17,70 </a:t>
                      </a:r>
                      <a:endParaRPr lang="en-US" sz="110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5900">
                <a:tc>
                  <a:txBody>
                    <a:bodyPr/>
                    <a:lstStyle/>
                    <a:p>
                      <a:pPr marL="0" marR="0" algn="ctr">
                        <a:spcBef>
                          <a:spcPts val="0"/>
                        </a:spcBef>
                        <a:spcAft>
                          <a:spcPts val="0"/>
                        </a:spcAft>
                      </a:pPr>
                      <a:r>
                        <a:rPr lang="id-ID" sz="1100">
                          <a:solidFill>
                            <a:srgbClr val="000000"/>
                          </a:solidFill>
                          <a:latin typeface="Segoe UI" pitchFamily="34" charset="0"/>
                          <a:ea typeface="Times New Roman"/>
                          <a:cs typeface="Segoe UI" pitchFamily="34" charset="0"/>
                        </a:rPr>
                        <a:t>2.</a:t>
                      </a:r>
                      <a:endParaRPr lang="en-US" sz="110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id-ID" sz="1100" dirty="0">
                          <a:solidFill>
                            <a:srgbClr val="000000"/>
                          </a:solidFill>
                          <a:latin typeface="Segoe UI" pitchFamily="34" charset="0"/>
                          <a:ea typeface="Times New Roman"/>
                          <a:cs typeface="Segoe UI" pitchFamily="34" charset="0"/>
                        </a:rPr>
                        <a:t>Semi Permanen</a:t>
                      </a:r>
                      <a:endParaRPr lang="en-US" sz="1100" dirty="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dirty="0">
                          <a:latin typeface="Segoe UI" pitchFamily="34" charset="0"/>
                          <a:ea typeface="Times New Roman"/>
                          <a:cs typeface="Segoe UI" pitchFamily="34" charset="0"/>
                        </a:rPr>
                        <a:t>0,56</a:t>
                      </a:r>
                      <a:endParaRPr lang="en-US" sz="1100" dirty="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dirty="0">
                          <a:latin typeface="Segoe UI" pitchFamily="34" charset="0"/>
                          <a:ea typeface="Times New Roman"/>
                          <a:cs typeface="Segoe UI" pitchFamily="34" charset="0"/>
                        </a:rPr>
                        <a:t>49,56</a:t>
                      </a:r>
                      <a:endParaRPr lang="en-US" sz="1100" dirty="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5900">
                <a:tc>
                  <a:txBody>
                    <a:bodyPr/>
                    <a:lstStyle/>
                    <a:p>
                      <a:pPr marL="0" marR="0" algn="ctr">
                        <a:spcBef>
                          <a:spcPts val="0"/>
                        </a:spcBef>
                        <a:spcAft>
                          <a:spcPts val="0"/>
                        </a:spcAft>
                      </a:pPr>
                      <a:r>
                        <a:rPr lang="id-ID" sz="1100">
                          <a:solidFill>
                            <a:srgbClr val="000000"/>
                          </a:solidFill>
                          <a:latin typeface="Segoe UI" pitchFamily="34" charset="0"/>
                          <a:ea typeface="Times New Roman"/>
                          <a:cs typeface="Segoe UI" pitchFamily="34" charset="0"/>
                        </a:rPr>
                        <a:t>3.</a:t>
                      </a:r>
                      <a:endParaRPr lang="en-US" sz="110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id-ID" sz="1100">
                          <a:solidFill>
                            <a:srgbClr val="000000"/>
                          </a:solidFill>
                          <a:latin typeface="Segoe UI" pitchFamily="34" charset="0"/>
                          <a:ea typeface="Times New Roman"/>
                          <a:cs typeface="Segoe UI" pitchFamily="34" charset="0"/>
                        </a:rPr>
                        <a:t>Non-permanen</a:t>
                      </a:r>
                      <a:endParaRPr lang="en-US" sz="110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a:latin typeface="Segoe UI" pitchFamily="34" charset="0"/>
                          <a:ea typeface="Times New Roman"/>
                          <a:cs typeface="Segoe UI" pitchFamily="34" charset="0"/>
                        </a:rPr>
                        <a:t>0,37</a:t>
                      </a:r>
                      <a:endParaRPr lang="en-US" sz="110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dirty="0">
                          <a:latin typeface="Segoe UI" pitchFamily="34" charset="0"/>
                          <a:ea typeface="Times New Roman"/>
                          <a:cs typeface="Segoe UI" pitchFamily="34" charset="0"/>
                        </a:rPr>
                        <a:t>32,74</a:t>
                      </a:r>
                      <a:endParaRPr lang="en-US" sz="1100" dirty="0">
                        <a:latin typeface="Segoe UI" pitchFamily="34" charset="0"/>
                        <a:ea typeface="Times New Roman"/>
                        <a:cs typeface="Segoe UI"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5900">
                <a:tc gridSpan="2">
                  <a:txBody>
                    <a:bodyPr/>
                    <a:lstStyle/>
                    <a:p>
                      <a:pPr marL="0" marR="0" algn="ctr">
                        <a:spcBef>
                          <a:spcPts val="0"/>
                        </a:spcBef>
                        <a:spcAft>
                          <a:spcPts val="0"/>
                        </a:spcAft>
                      </a:pPr>
                      <a:r>
                        <a:rPr lang="id-ID" sz="1100" b="1" dirty="0">
                          <a:solidFill>
                            <a:srgbClr val="000000"/>
                          </a:solidFill>
                          <a:latin typeface="Segoe UI" pitchFamily="34" charset="0"/>
                          <a:ea typeface="Times New Roman"/>
                          <a:cs typeface="Segoe UI" pitchFamily="34" charset="0"/>
                        </a:rPr>
                        <a:t>Jumlah</a:t>
                      </a:r>
                      <a:endParaRPr lang="en-US" sz="1100" dirty="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marL="0" marR="0" algn="ctr">
                        <a:spcBef>
                          <a:spcPts val="0"/>
                        </a:spcBef>
                        <a:spcAft>
                          <a:spcPts val="0"/>
                        </a:spcAft>
                      </a:pPr>
                      <a:r>
                        <a:rPr lang="id-ID" sz="1100" b="1">
                          <a:latin typeface="Segoe UI" pitchFamily="34" charset="0"/>
                          <a:ea typeface="Times New Roman"/>
                          <a:cs typeface="Segoe UI" pitchFamily="34" charset="0"/>
                        </a:rPr>
                        <a:t>1,13</a:t>
                      </a:r>
                      <a:endParaRPr lang="en-US" sz="110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id-ID" sz="1100" b="1" dirty="0">
                          <a:solidFill>
                            <a:srgbClr val="000000"/>
                          </a:solidFill>
                          <a:latin typeface="Segoe UI" pitchFamily="34" charset="0"/>
                          <a:ea typeface="Times New Roman"/>
                          <a:cs typeface="Segoe UI" pitchFamily="34" charset="0"/>
                        </a:rPr>
                        <a:t>100</a:t>
                      </a:r>
                      <a:endParaRPr lang="en-US" sz="1100" dirty="0">
                        <a:latin typeface="Segoe UI" pitchFamily="34" charset="0"/>
                        <a:ea typeface="Times New Roman"/>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16425" name="Rectangle 10"/>
          <p:cNvSpPr>
            <a:spLocks noChangeArrowheads="1"/>
          </p:cNvSpPr>
          <p:nvPr/>
        </p:nvSpPr>
        <p:spPr bwMode="auto">
          <a:xfrm>
            <a:off x="5867400" y="6096000"/>
            <a:ext cx="2672862" cy="369332"/>
          </a:xfrm>
          <a:prstGeom prst="rect">
            <a:avLst/>
          </a:prstGeom>
          <a:noFill/>
          <a:ln w="9525">
            <a:noFill/>
            <a:miter lim="800000"/>
            <a:headEnd/>
            <a:tailEnd/>
          </a:ln>
        </p:spPr>
        <p:txBody>
          <a:bodyPr anchor="ctr">
            <a:spAutoFit/>
          </a:bodyPr>
          <a:lstStyle/>
          <a:p>
            <a:pPr algn="just"/>
            <a:r>
              <a:rPr lang="id-ID" sz="900" i="1" dirty="0">
                <a:solidFill>
                  <a:srgbClr val="000000"/>
                </a:solidFill>
                <a:latin typeface="Segoe UI" pitchFamily="34" charset="0"/>
                <a:ea typeface="Times New Roman" pitchFamily="18" charset="0"/>
                <a:cs typeface="Segoe UI" pitchFamily="34" charset="0"/>
              </a:rPr>
              <a:t>Sumber : Survei Primer dan Hasil Perhitungan, 2009</a:t>
            </a:r>
            <a:endParaRPr lang="id-ID" sz="1800" dirty="0">
              <a:latin typeface="Segoe UI" pitchFamily="34" charset="0"/>
              <a:ea typeface="Times New Roman" pitchFamily="18" charset="0"/>
              <a:cs typeface="Segoe U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TotalTime>
  <Words>2457</Words>
  <Application>Microsoft Office PowerPoint</Application>
  <PresentationFormat>On-screen Show (4:3)</PresentationFormat>
  <Paragraphs>462</Paragraphs>
  <Slides>39</Slides>
  <Notes>1</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Module</vt:lpstr>
      <vt:lpstr>    </vt:lpstr>
      <vt:lpstr>Slide 2</vt:lpstr>
      <vt:lpstr>Slide 3</vt:lpstr>
      <vt:lpstr>GAMBARAN KAWASAN KUMUH DI kabupaten jepara</vt:lpstr>
      <vt:lpstr>PENILAIAN  KAWASAN PRIORITAS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KESIMPULAN DAN REKOMENDASI</vt:lpstr>
      <vt:lpstr>Sekian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38</cp:revision>
  <dcterms:created xsi:type="dcterms:W3CDTF">2012-03-13T02:02:52Z</dcterms:created>
  <dcterms:modified xsi:type="dcterms:W3CDTF">2012-03-27T05:28:09Z</dcterms:modified>
</cp:coreProperties>
</file>