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86" r:id="rId3"/>
    <p:sldId id="273" r:id="rId4"/>
    <p:sldId id="284" r:id="rId5"/>
    <p:sldId id="268" r:id="rId6"/>
    <p:sldId id="272" r:id="rId7"/>
    <p:sldId id="258" r:id="rId8"/>
    <p:sldId id="260" r:id="rId9"/>
    <p:sldId id="261" r:id="rId10"/>
    <p:sldId id="262" r:id="rId11"/>
    <p:sldId id="289" r:id="rId12"/>
    <p:sldId id="287"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9" d="100"/>
          <a:sy n="69" d="100"/>
        </p:scale>
        <p:origin x="-1332"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1A96C-1422-4E2F-A680-50BCAA56FD55}" type="datetimeFigureOut">
              <a:rPr lang="en-US" smtClean="0"/>
              <a:pPr/>
              <a:t>3/26/2012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3ACB6-0919-4E34-9E9A-6FCA90F90A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5DD821-EBC4-47C2-8779-C615B7FA2AFF}"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DD821-EBC4-47C2-8779-C615B7FA2AFF}"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DD821-EBC4-47C2-8779-C615B7FA2AFF}"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DD821-EBC4-47C2-8779-C615B7FA2AFF}"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DD821-EBC4-47C2-8779-C615B7FA2AFF}"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5DD821-EBC4-47C2-8779-C615B7FA2AFF}"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DD821-EBC4-47C2-8779-C615B7FA2AFF}" type="datetimeFigureOut">
              <a:rPr lang="en-US" smtClean="0"/>
              <a:pPr/>
              <a:t>3/26/2012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DD821-EBC4-47C2-8779-C615B7FA2AFF}" type="datetimeFigureOut">
              <a:rPr lang="en-US" smtClean="0"/>
              <a:pPr/>
              <a:t>3/26/2012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DD821-EBC4-47C2-8779-C615B7FA2AFF}" type="datetimeFigureOut">
              <a:rPr lang="en-US" smtClean="0"/>
              <a:pPr/>
              <a:t>3/26/2012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DD821-EBC4-47C2-8779-C615B7FA2AFF}"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DD821-EBC4-47C2-8779-C615B7FA2AFF}"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DD821-EBC4-47C2-8779-C615B7FA2AFF}" type="datetimeFigureOut">
              <a:rPr lang="en-US" smtClean="0"/>
              <a:pPr/>
              <a:t>3/26/2012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F7A3B-4E61-407E-A438-9EA7A02D55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rsitekturindi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b="11083"/>
          <a:stretch>
            <a:fillRect/>
          </a:stretch>
        </p:blipFill>
        <p:spPr bwMode="auto">
          <a:xfrm>
            <a:off x="609600" y="2514600"/>
            <a:ext cx="3857366" cy="157559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b="13934"/>
          <a:stretch>
            <a:fillRect/>
          </a:stretch>
        </p:blipFill>
        <p:spPr bwMode="auto">
          <a:xfrm>
            <a:off x="4572000" y="2514600"/>
            <a:ext cx="3947886" cy="1600200"/>
          </a:xfrm>
          <a:prstGeom prst="rect">
            <a:avLst/>
          </a:prstGeom>
          <a:noFill/>
          <a:ln w="9525">
            <a:noFill/>
            <a:miter lim="800000"/>
            <a:headEnd/>
            <a:tailEnd/>
          </a:ln>
          <a:effectLst/>
        </p:spPr>
      </p:pic>
      <p:sp>
        <p:nvSpPr>
          <p:cNvPr id="6" name="Title 1"/>
          <p:cNvSpPr txBox="1">
            <a:spLocks/>
          </p:cNvSpPr>
          <p:nvPr/>
        </p:nvSpPr>
        <p:spPr>
          <a:xfrm>
            <a:off x="533400" y="4343400"/>
            <a:ext cx="8229600" cy="1295400"/>
          </a:xfrm>
          <a:prstGeom prst="rect">
            <a:avLst/>
          </a:prstGeom>
          <a:solidFill>
            <a:schemeClr val="tx1"/>
          </a:solidFill>
        </p:spPr>
        <p:txBody>
          <a:bodyPr vert="horz" lIns="91440" tIns="45720" rIns="91440" bIns="45720" rtlCol="0" anchor="ctr">
            <a:normAutofit fontScale="97500"/>
          </a:bodyPr>
          <a:lstStyle/>
          <a:p>
            <a:pPr algn="ctr"/>
            <a:r>
              <a:rPr lang="en-US" sz="2400" b="1" dirty="0" smtClean="0">
                <a:solidFill>
                  <a:schemeClr val="bg1"/>
                </a:solidFill>
                <a:ea typeface="Times New Roman"/>
              </a:rPr>
              <a:t>KULIAH -2</a:t>
            </a:r>
          </a:p>
          <a:p>
            <a:pPr algn="ctr"/>
            <a:r>
              <a:rPr lang="id-ID" sz="2400" b="1" dirty="0" smtClean="0">
                <a:solidFill>
                  <a:schemeClr val="bg1"/>
                </a:solidFill>
                <a:ea typeface="Times New Roman"/>
              </a:rPr>
              <a:t>MANFAAT, DAN MASALAH-MASALAH </a:t>
            </a:r>
            <a:endParaRPr lang="en-US" sz="2400" b="1" dirty="0" smtClean="0">
              <a:solidFill>
                <a:schemeClr val="bg1"/>
              </a:solidFill>
              <a:ea typeface="Times New Roman"/>
            </a:endParaRPr>
          </a:p>
          <a:p>
            <a:pPr algn="ctr"/>
            <a:r>
              <a:rPr lang="id-ID" sz="2400" b="1" dirty="0" smtClean="0">
                <a:solidFill>
                  <a:schemeClr val="bg1"/>
                </a:solidFill>
                <a:ea typeface="Times New Roman"/>
              </a:rPr>
              <a:t>REVITALISASI URBAN </a:t>
            </a:r>
            <a:endParaRPr lang="id-ID" sz="2400" b="1" dirty="0">
              <a:solidFill>
                <a:schemeClr val="bg1"/>
              </a:solidFill>
              <a:ea typeface="Times New Roman"/>
            </a:endParaRPr>
          </a:p>
        </p:txBody>
      </p:sp>
      <p:pic>
        <p:nvPicPr>
          <p:cNvPr id="8" name="Picture 2" descr="kop-soal2"/>
          <p:cNvPicPr>
            <a:picLocks noChangeAspect="1" noChangeArrowheads="1"/>
          </p:cNvPicPr>
          <p:nvPr/>
        </p:nvPicPr>
        <p:blipFill>
          <a:blip r:embed="rId4"/>
          <a:srcRect b="71071"/>
          <a:stretch>
            <a:fillRect/>
          </a:stretch>
        </p:blipFill>
        <p:spPr bwMode="auto">
          <a:xfrm>
            <a:off x="1524000" y="457200"/>
            <a:ext cx="6019800" cy="806450"/>
          </a:xfrm>
          <a:prstGeom prst="rect">
            <a:avLst/>
          </a:prstGeom>
          <a:noFill/>
          <a:ln w="9525">
            <a:noFill/>
            <a:miter lim="800000"/>
            <a:headEnd/>
            <a:tailEnd/>
          </a:ln>
        </p:spPr>
      </p:pic>
      <p:sp>
        <p:nvSpPr>
          <p:cNvPr id="9" name="TextBox 8"/>
          <p:cNvSpPr txBox="1"/>
          <p:nvPr/>
        </p:nvSpPr>
        <p:spPr>
          <a:xfrm>
            <a:off x="2362200" y="533400"/>
            <a:ext cx="4267200" cy="830997"/>
          </a:xfrm>
          <a:prstGeom prst="rect">
            <a:avLst/>
          </a:prstGeom>
          <a:noFill/>
        </p:spPr>
        <p:txBody>
          <a:bodyPr wrap="square" rtlCol="0">
            <a:spAutoFit/>
          </a:bodyPr>
          <a:lstStyle/>
          <a:p>
            <a:pPr algn="ctr"/>
            <a:r>
              <a:rPr lang="en-US" sz="1600" b="1" dirty="0" smtClean="0"/>
              <a:t>UNIVERSITAS INDONUSA ESA UNGGUL</a:t>
            </a:r>
          </a:p>
          <a:p>
            <a:pPr algn="ctr"/>
            <a:r>
              <a:rPr lang="en-US" sz="1600" b="1" dirty="0" smtClean="0"/>
              <a:t>FAKULTAS TEKNIK</a:t>
            </a:r>
          </a:p>
          <a:p>
            <a:pPr algn="ctr"/>
            <a:r>
              <a:rPr lang="en-US" sz="1600" b="1" dirty="0" smtClean="0"/>
              <a:t>JURUSAN PERENCANAAN WILAYAH DAN KOTA</a:t>
            </a:r>
            <a:endParaRPr lang="en-US" sz="1600" b="1" dirty="0"/>
          </a:p>
        </p:txBody>
      </p:sp>
      <p:sp>
        <p:nvSpPr>
          <p:cNvPr id="10" name="Rectangle 9"/>
          <p:cNvSpPr/>
          <p:nvPr/>
        </p:nvSpPr>
        <p:spPr>
          <a:xfrm>
            <a:off x="0" y="381000"/>
            <a:ext cx="9144000" cy="1066800"/>
          </a:xfrm>
          <a:prstGeom prst="rect">
            <a:avLst/>
          </a:prstGeom>
          <a:solidFill>
            <a:srgbClr val="002060">
              <a:alpha val="1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5962"/>
          </a:xfrm>
          <a:solidFill>
            <a:schemeClr val="tx1"/>
          </a:solidFill>
        </p:spPr>
        <p:txBody>
          <a:bodyPr>
            <a:normAutofit fontScale="90000"/>
          </a:bodyPr>
          <a:lstStyle/>
          <a:p>
            <a:r>
              <a:rPr lang="en-US" b="1" dirty="0" smtClean="0">
                <a:solidFill>
                  <a:schemeClr val="bg1"/>
                </a:solidFill>
              </a:rPr>
              <a:t>PEMASARAN KOTA BERSEJARAH</a:t>
            </a:r>
            <a:endParaRPr lang="en-US" dirty="0">
              <a:solidFill>
                <a:schemeClr val="bg1"/>
              </a:solidFill>
            </a:endParaRPr>
          </a:p>
        </p:txBody>
      </p:sp>
      <p:sp>
        <p:nvSpPr>
          <p:cNvPr id="3" name="Content Placeholder 2"/>
          <p:cNvSpPr>
            <a:spLocks noGrp="1"/>
          </p:cNvSpPr>
          <p:nvPr>
            <p:ph idx="1"/>
          </p:nvPr>
        </p:nvSpPr>
        <p:spPr>
          <a:xfrm>
            <a:off x="457200" y="1066800"/>
            <a:ext cx="8229600" cy="5059363"/>
          </a:xfrm>
          <a:solidFill>
            <a:schemeClr val="accent1">
              <a:lumMod val="40000"/>
              <a:lumOff val="60000"/>
            </a:schemeClr>
          </a:solidFill>
        </p:spPr>
        <p:txBody>
          <a:bodyPr>
            <a:normAutofit fontScale="55000" lnSpcReduction="20000"/>
          </a:bodyPr>
          <a:lstStyle/>
          <a:p>
            <a:pPr marL="0" indent="0" algn="just">
              <a:buNone/>
            </a:pPr>
            <a:r>
              <a:rPr lang="id-ID" dirty="0" smtClean="0"/>
              <a:t>Kata ‘pemasaran’ memiliki konotasi menjajakan dan mendapatkan untung. Berkaitan dengan upaya revitalisasi kawasan bersejarah, pemasaran merupakan salah satu mata rantai dari kegiatan usaha atau bisnis di bidang pelestarian yaitu menjual potensi kawasan. Hal ini berkaitan dengan kuantitas dan kualitas layanan urban yang tersedia dan memadai. Di samping itu belum semua kekayaan kota dikenali, dikualifikasi dan di-spesifikasi serta dikemas dalam format untuk “jualan”. Sebuah pertanyaan yang sering dimunculkan dalam setiap perencanaan upaya revitalisasi yaitu bagaimana menjual kawasan bersejarah?</a:t>
            </a:r>
          </a:p>
          <a:p>
            <a:pPr algn="just">
              <a:buNone/>
            </a:pPr>
            <a:endParaRPr lang="id-ID" dirty="0" smtClean="0"/>
          </a:p>
          <a:p>
            <a:pPr marL="0" indent="0" algn="just">
              <a:buNone/>
            </a:pPr>
            <a:r>
              <a:rPr lang="id-ID" dirty="0" smtClean="0"/>
              <a:t>Beberapa strategi yang dapat digunakan dalam menjual kawasan bersejarah ini sebagaimana yang dikemukakan oleh Hermanislamet (2001), adalah sebagai berikut; </a:t>
            </a:r>
            <a:r>
              <a:rPr lang="id-ID" i="1" dirty="0" smtClean="0"/>
              <a:t>Pertama, menjual dengan kerangka </a:t>
            </a:r>
            <a:r>
              <a:rPr lang="id-ID" dirty="0" smtClean="0"/>
              <a:t>“spasial”; kawasan kota terdiri atas berbagai kawasan-kawasan bagian, yang dapat “distrukturkan” dalam satu satuan manajemen kawasan. </a:t>
            </a:r>
            <a:r>
              <a:rPr lang="id-ID" i="1" dirty="0" smtClean="0"/>
              <a:t>Kedua, menjual dengan kerangka “sektoral”; kehidupan urban terbagi atas </a:t>
            </a:r>
            <a:r>
              <a:rPr lang="id-ID" dirty="0" smtClean="0"/>
              <a:t>berbagai “sektor” yang merupakan satuan komunitas / manajemen. </a:t>
            </a:r>
            <a:r>
              <a:rPr lang="id-ID" i="1" dirty="0" smtClean="0"/>
              <a:t>Ketiga, menjual layanan urban dengan </a:t>
            </a:r>
            <a:r>
              <a:rPr lang="id-ID" dirty="0" smtClean="0"/>
              <a:t>prinsip “cost recovery”; “produksi” dan “deliveri” layanan urban harus dilakukan dengan dasar menghasilkan kembalinya biaya produksi untuk layanan yang lebih baik di kemudian hari. </a:t>
            </a:r>
            <a:r>
              <a:rPr lang="id-ID" i="1" dirty="0" smtClean="0"/>
              <a:t>Keempat, menyiapkan “satuan </a:t>
            </a:r>
            <a:r>
              <a:rPr lang="id-ID" dirty="0" smtClean="0"/>
              <a:t>pengelola” kawasan yang memadai dan dapat menerima limpahan sebagian urusan sektor-sektor; kekayaan kota yang potensial harus dilimpahkan kepada satuan manajemen kawasan profesional agar “penjualan” nya dapat menghasilkan konstrribusi pendapatan kota untuk membiayaai layanan perkotaan.</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tx1"/>
          </a:solidFill>
        </p:spPr>
        <p:txBody>
          <a:bodyPr/>
          <a:lstStyle/>
          <a:p>
            <a:r>
              <a:rPr lang="en-US" b="1" dirty="0">
                <a:solidFill>
                  <a:schemeClr val="bg1"/>
                </a:solidFill>
              </a:rPr>
              <a:t>PENUTUP</a:t>
            </a:r>
            <a:endParaRPr lang="en-US" dirty="0">
              <a:solidFill>
                <a:schemeClr val="bg1"/>
              </a:solidFill>
            </a:endParaRPr>
          </a:p>
        </p:txBody>
      </p:sp>
      <p:sp>
        <p:nvSpPr>
          <p:cNvPr id="3" name="Content Placeholder 2"/>
          <p:cNvSpPr>
            <a:spLocks noGrp="1"/>
          </p:cNvSpPr>
          <p:nvPr>
            <p:ph idx="1"/>
          </p:nvPr>
        </p:nvSpPr>
        <p:spPr>
          <a:xfrm>
            <a:off x="457200" y="1066800"/>
            <a:ext cx="8229600" cy="4754563"/>
          </a:xfrm>
          <a:solidFill>
            <a:schemeClr val="accent1">
              <a:lumMod val="40000"/>
              <a:lumOff val="60000"/>
            </a:schemeClr>
          </a:solidFill>
        </p:spPr>
        <p:txBody>
          <a:bodyPr>
            <a:normAutofit fontScale="55000" lnSpcReduction="20000"/>
          </a:bodyPr>
          <a:lstStyle/>
          <a:p>
            <a:pPr marL="290513" indent="-290513" algn="just">
              <a:buFont typeface="+mj-lt"/>
              <a:buAutoNum type="arabicPeriod"/>
            </a:pPr>
            <a:endParaRPr lang="en-US" dirty="0" smtClean="0"/>
          </a:p>
          <a:p>
            <a:pPr marL="290513" indent="-290513" algn="just">
              <a:buFont typeface="+mj-lt"/>
              <a:buAutoNum type="arabicPeriod"/>
            </a:pPr>
            <a:r>
              <a:rPr lang="id-ID" dirty="0" smtClean="0"/>
              <a:t>Pembangunan kota tidak jarang meninggalkan kawasan tertentu yang justru mati tanpa sinar kegiatan. Meskipun tanda kehidupan yang pernah berkibar dan mengukir sejarah masih tersisa. Bangunan-bangunan pusaka kumuh tak terurus menjadi penanda. Ketika ada upaya untuk revitalisasi—membangkitkan kembali vitalitas—banyak benturan dihadapi. Umumnya bermuara pada konsep yang tidak tepat. Di antaranya: a) sekadar pemolesan fisik belaka; b) tidak menyentuh properti individu masyarakat dan roh kawasan; c) terjebak paradigma bahwa pelestarian pusaka bertentangan dengan pengembangan ekonomi.</a:t>
            </a:r>
          </a:p>
          <a:p>
            <a:pPr marL="290513" indent="-290513" algn="just">
              <a:buFont typeface="+mj-lt"/>
              <a:buAutoNum type="arabicPeriod"/>
            </a:pPr>
            <a:endParaRPr lang="id-ID" dirty="0" smtClean="0"/>
          </a:p>
          <a:p>
            <a:pPr marL="290513" indent="-290513" algn="just">
              <a:buFont typeface="+mj-lt"/>
              <a:buAutoNum type="arabicPeriod"/>
            </a:pPr>
            <a:r>
              <a:rPr lang="id-ID" dirty="0" smtClean="0"/>
              <a:t>Proses revitalisasi sebuah kawasan atau bagian kota mencakup perbaikan aspek fisik dan aspek ekonomi dari bangunan maupun ruang kota. Revitalisasi fisik merupakan strategi jangka pendek yang dimaksudkan untuk mendorong terjadinya peningkatan kegiatan ekonomi jangka panjang. Revitalisasi fisik diyakini dapat meningkatkan kondisi fisik (termasuk juga ruang-ruang publik) kota, namun tidak untuk jangka panjang. Untuk itu, tetap diperlukan perbaikan dan peningkatan aktivitas ekonomi (</a:t>
            </a:r>
            <a:r>
              <a:rPr lang="id-ID" i="1" dirty="0" smtClean="0"/>
              <a:t>economic revitalization) yang merujuk kepada aspek </a:t>
            </a:r>
            <a:r>
              <a:rPr lang="id-ID" dirty="0" smtClean="0"/>
              <a:t>sosial-budaya serta aspek lingkungan (</a:t>
            </a:r>
            <a:r>
              <a:rPr lang="id-ID" i="1" dirty="0" smtClean="0"/>
              <a:t>environmental objectives). Hal tersebut mutlak diperlukan karena melalui </a:t>
            </a:r>
            <a:r>
              <a:rPr lang="id-ID" dirty="0" smtClean="0"/>
              <a:t>pemanfaatan yang produktif, diharapkan akan terbentuklah</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44562"/>
          </a:xfrm>
          <a:solidFill>
            <a:schemeClr val="tx1"/>
          </a:solidFill>
        </p:spPr>
        <p:txBody>
          <a:bodyPr/>
          <a:lstStyle/>
          <a:p>
            <a:r>
              <a:rPr lang="id-ID" b="1" dirty="0" smtClean="0">
                <a:solidFill>
                  <a:schemeClr val="bg1"/>
                </a:solidFill>
                <a:ea typeface="Times New Roman"/>
              </a:rPr>
              <a:t>TUGAS -1 :</a:t>
            </a:r>
            <a:endParaRPr lang="en-US" b="1" dirty="0">
              <a:solidFill>
                <a:schemeClr val="bg1"/>
              </a:solidFill>
            </a:endParaRPr>
          </a:p>
        </p:txBody>
      </p:sp>
      <p:sp>
        <p:nvSpPr>
          <p:cNvPr id="3" name="Content Placeholder 2"/>
          <p:cNvSpPr>
            <a:spLocks noGrp="1"/>
          </p:cNvSpPr>
          <p:nvPr>
            <p:ph idx="1"/>
          </p:nvPr>
        </p:nvSpPr>
        <p:spPr>
          <a:xfrm>
            <a:off x="457200" y="1447801"/>
            <a:ext cx="8229600" cy="3886200"/>
          </a:xfrm>
        </p:spPr>
        <p:txBody>
          <a:bodyPr/>
          <a:lstStyle/>
          <a:p>
            <a:pPr marL="0" marR="0">
              <a:spcBef>
                <a:spcPts val="0"/>
              </a:spcBef>
              <a:spcAft>
                <a:spcPts val="0"/>
              </a:spcAft>
            </a:pPr>
            <a:endParaRPr lang="en-US" dirty="0" smtClean="0">
              <a:ea typeface="Times New Roman"/>
            </a:endParaRPr>
          </a:p>
          <a:p>
            <a:pPr marL="0" marR="0">
              <a:spcBef>
                <a:spcPts val="0"/>
              </a:spcBef>
              <a:spcAft>
                <a:spcPts val="0"/>
              </a:spcAft>
              <a:buNone/>
            </a:pPr>
            <a:r>
              <a:rPr lang="id-ID" b="1" dirty="0" smtClean="0">
                <a:ea typeface="Times New Roman"/>
              </a:rPr>
              <a:t>Membuat </a:t>
            </a:r>
            <a:r>
              <a:rPr lang="en-US" b="1" dirty="0" err="1" smtClean="0">
                <a:ea typeface="Times New Roman"/>
              </a:rPr>
              <a:t>Klipping</a:t>
            </a:r>
            <a:r>
              <a:rPr lang="id-ID" b="1" dirty="0" smtClean="0">
                <a:ea typeface="Times New Roman"/>
              </a:rPr>
              <a:t> : </a:t>
            </a:r>
            <a:endParaRPr lang="en-US" b="1" dirty="0" smtClean="0">
              <a:ea typeface="Times New Roman"/>
            </a:endParaRPr>
          </a:p>
          <a:p>
            <a:pPr marL="0" marR="0" algn="just">
              <a:spcBef>
                <a:spcPts val="0"/>
              </a:spcBef>
              <a:spcAft>
                <a:spcPts val="0"/>
              </a:spcAft>
              <a:buNone/>
            </a:pPr>
            <a:r>
              <a:rPr lang="en-US" dirty="0" err="1" smtClean="0">
                <a:ea typeface="Times New Roman"/>
              </a:rPr>
              <a:t>Bangunan</a:t>
            </a:r>
            <a:r>
              <a:rPr lang="en-US" dirty="0" smtClean="0">
                <a:ea typeface="Times New Roman"/>
              </a:rPr>
              <a:t> </a:t>
            </a:r>
            <a:r>
              <a:rPr lang="en-US" dirty="0" err="1" smtClean="0">
                <a:ea typeface="Times New Roman"/>
              </a:rPr>
              <a:t>dan</a:t>
            </a:r>
            <a:r>
              <a:rPr lang="en-US" dirty="0" smtClean="0">
                <a:ea typeface="Times New Roman"/>
              </a:rPr>
              <a:t> </a:t>
            </a:r>
            <a:r>
              <a:rPr lang="en-US" dirty="0" err="1" smtClean="0">
                <a:ea typeface="Times New Roman"/>
              </a:rPr>
              <a:t>Lingkungan</a:t>
            </a:r>
            <a:r>
              <a:rPr lang="en-US" dirty="0" smtClean="0">
                <a:ea typeface="Times New Roman"/>
              </a:rPr>
              <a:t>  </a:t>
            </a:r>
            <a:r>
              <a:rPr lang="en-US" dirty="0" err="1" smtClean="0">
                <a:ea typeface="Times New Roman"/>
              </a:rPr>
              <a:t>Historis</a:t>
            </a:r>
            <a:r>
              <a:rPr lang="en-US" dirty="0" smtClean="0">
                <a:ea typeface="Times New Roman"/>
              </a:rPr>
              <a:t> yang </a:t>
            </a:r>
            <a:r>
              <a:rPr lang="en-US" dirty="0" err="1" smtClean="0">
                <a:ea typeface="Times New Roman"/>
              </a:rPr>
              <a:t>dilestarikan</a:t>
            </a:r>
            <a:r>
              <a:rPr lang="en-US" dirty="0" smtClean="0">
                <a:ea typeface="Times New Roman"/>
              </a:rPr>
              <a:t> (</a:t>
            </a:r>
            <a:r>
              <a:rPr lang="en-US" dirty="0" err="1" smtClean="0">
                <a:ea typeface="Times New Roman"/>
              </a:rPr>
              <a:t>Keadaan</a:t>
            </a:r>
            <a:r>
              <a:rPr lang="en-US" dirty="0" smtClean="0">
                <a:ea typeface="Times New Roman"/>
              </a:rPr>
              <a:t> </a:t>
            </a:r>
            <a:r>
              <a:rPr lang="en-US" dirty="0" err="1" smtClean="0">
                <a:ea typeface="Times New Roman"/>
              </a:rPr>
              <a:t>Masa</a:t>
            </a:r>
            <a:r>
              <a:rPr lang="en-US" dirty="0" smtClean="0">
                <a:ea typeface="Times New Roman"/>
              </a:rPr>
              <a:t> </a:t>
            </a:r>
            <a:r>
              <a:rPr lang="en-US" dirty="0" err="1" smtClean="0">
                <a:ea typeface="Times New Roman"/>
              </a:rPr>
              <a:t>lalu</a:t>
            </a:r>
            <a:r>
              <a:rPr lang="en-US" dirty="0" smtClean="0">
                <a:ea typeface="Times New Roman"/>
              </a:rPr>
              <a:t>, </a:t>
            </a:r>
            <a:r>
              <a:rPr lang="en-US" dirty="0" err="1" smtClean="0">
                <a:ea typeface="Times New Roman"/>
              </a:rPr>
              <a:t>saat</a:t>
            </a:r>
            <a:r>
              <a:rPr lang="en-US" dirty="0" smtClean="0">
                <a:ea typeface="Times New Roman"/>
              </a:rPr>
              <a:t> </a:t>
            </a:r>
            <a:r>
              <a:rPr lang="en-US" dirty="0" err="1" smtClean="0">
                <a:ea typeface="Times New Roman"/>
              </a:rPr>
              <a:t>ini</a:t>
            </a:r>
            <a:r>
              <a:rPr lang="en-US" dirty="0" smtClean="0">
                <a:ea typeface="Times New Roman"/>
              </a:rPr>
              <a:t> </a:t>
            </a:r>
            <a:r>
              <a:rPr lang="en-US" dirty="0" err="1" smtClean="0">
                <a:ea typeface="Times New Roman"/>
              </a:rPr>
              <a:t>dan</a:t>
            </a:r>
            <a:r>
              <a:rPr lang="en-US" dirty="0" smtClean="0">
                <a:ea typeface="Times New Roman"/>
              </a:rPr>
              <a:t> </a:t>
            </a:r>
            <a:r>
              <a:rPr lang="en-US" dirty="0" err="1" smtClean="0">
                <a:ea typeface="Times New Roman"/>
              </a:rPr>
              <a:t>usulan</a:t>
            </a:r>
            <a:r>
              <a:rPr lang="en-US" dirty="0" smtClean="0">
                <a:ea typeface="Times New Roman"/>
              </a:rPr>
              <a:t> </a:t>
            </a:r>
            <a:r>
              <a:rPr lang="en-US" dirty="0" err="1" smtClean="0">
                <a:ea typeface="Times New Roman"/>
              </a:rPr>
              <a:t>pengembangan</a:t>
            </a:r>
            <a:r>
              <a:rPr lang="en-US" dirty="0" smtClean="0">
                <a:ea typeface="Times New Roman"/>
              </a:rPr>
              <a:t> </a:t>
            </a:r>
            <a:r>
              <a:rPr lang="en-US" dirty="0" err="1" smtClean="0">
                <a:ea typeface="Times New Roman"/>
              </a:rPr>
              <a:t>masa</a:t>
            </a:r>
            <a:r>
              <a:rPr lang="en-US" dirty="0" smtClean="0">
                <a:ea typeface="Times New Roman"/>
              </a:rPr>
              <a:t> </a:t>
            </a:r>
            <a:r>
              <a:rPr lang="en-US" dirty="0" err="1" smtClean="0">
                <a:ea typeface="Times New Roman"/>
              </a:rPr>
              <a:t>depan</a:t>
            </a:r>
            <a:r>
              <a:rPr lang="en-US" dirty="0" smtClean="0">
                <a:ea typeface="Times New Roman"/>
              </a:rPr>
              <a:t>).</a:t>
            </a:r>
            <a:endParaRPr lang="id-ID" dirty="0" smtClean="0">
              <a:ea typeface="Times New Roman"/>
            </a:endParaRP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Pendalaman</a:t>
            </a:r>
            <a:r>
              <a:rPr lang="en-US" dirty="0" smtClean="0"/>
              <a:t> Baca</a:t>
            </a:r>
            <a:endParaRPr lang="en-US" dirty="0"/>
          </a:p>
        </p:txBody>
      </p:sp>
      <p:sp>
        <p:nvSpPr>
          <p:cNvPr id="3" name="Content Placeholder 2"/>
          <p:cNvSpPr>
            <a:spLocks noGrp="1"/>
          </p:cNvSpPr>
          <p:nvPr>
            <p:ph idx="1"/>
          </p:nvPr>
        </p:nvSpPr>
        <p:spPr/>
        <p:txBody>
          <a:bodyPr>
            <a:normAutofit fontScale="55000" lnSpcReduction="20000"/>
          </a:bodyPr>
          <a:lstStyle/>
          <a:p>
            <a:pPr marL="234950" indent="-234950">
              <a:buFont typeface="+mj-lt"/>
              <a:buAutoNum type="arabicPeriod"/>
            </a:pPr>
            <a:r>
              <a:rPr lang="en-US" dirty="0" err="1" smtClean="0"/>
              <a:t>Ernawi</a:t>
            </a:r>
            <a:r>
              <a:rPr lang="en-US" dirty="0" smtClean="0"/>
              <a:t>, I. S., 2009. </a:t>
            </a:r>
            <a:r>
              <a:rPr lang="en-US" dirty="0" err="1" smtClean="0"/>
              <a:t>Kearifan</a:t>
            </a:r>
            <a:r>
              <a:rPr lang="en-US" dirty="0" smtClean="0"/>
              <a:t> </a:t>
            </a:r>
            <a:r>
              <a:rPr lang="en-US" dirty="0" err="1" smtClean="0"/>
              <a:t>Lokal</a:t>
            </a:r>
            <a:r>
              <a:rPr lang="en-US" dirty="0" smtClean="0"/>
              <a:t> </a:t>
            </a:r>
            <a:r>
              <a:rPr lang="en-US" dirty="0" err="1" smtClean="0"/>
              <a:t>Dalam</a:t>
            </a:r>
            <a:r>
              <a:rPr lang="en-US" dirty="0" smtClean="0"/>
              <a:t> </a:t>
            </a:r>
            <a:r>
              <a:rPr lang="en-US" dirty="0" err="1" smtClean="0"/>
              <a:t>Perspektif</a:t>
            </a:r>
            <a:r>
              <a:rPr lang="en-US" dirty="0" smtClean="0"/>
              <a:t> </a:t>
            </a:r>
            <a:r>
              <a:rPr lang="en-US" dirty="0" err="1" smtClean="0"/>
              <a:t>Penataan</a:t>
            </a:r>
            <a:r>
              <a:rPr lang="en-US" dirty="0" smtClean="0"/>
              <a:t> </a:t>
            </a:r>
            <a:r>
              <a:rPr lang="en-US" dirty="0" err="1" smtClean="0"/>
              <a:t>Ruang</a:t>
            </a:r>
            <a:r>
              <a:rPr lang="en-US" dirty="0" smtClean="0"/>
              <a:t>. </a:t>
            </a:r>
            <a:r>
              <a:rPr lang="en-US" dirty="0" err="1" smtClean="0"/>
              <a:t>Makalah</a:t>
            </a:r>
            <a:r>
              <a:rPr lang="en-US" dirty="0" smtClean="0"/>
              <a:t> </a:t>
            </a:r>
            <a:r>
              <a:rPr lang="en-US" dirty="0" err="1" smtClean="0"/>
              <a:t>dalam</a:t>
            </a:r>
            <a:r>
              <a:rPr lang="en-US" dirty="0" smtClean="0"/>
              <a:t> </a:t>
            </a:r>
            <a:r>
              <a:rPr lang="en-US" i="1" dirty="0" smtClean="0"/>
              <a:t>Seminar </a:t>
            </a:r>
            <a:r>
              <a:rPr lang="en-US" i="1" dirty="0" err="1" smtClean="0"/>
              <a:t>Nasional</a:t>
            </a:r>
            <a:r>
              <a:rPr lang="en-US" i="1" dirty="0" smtClean="0"/>
              <a:t> </a:t>
            </a:r>
            <a:r>
              <a:rPr lang="en-US" i="1" dirty="0" err="1" smtClean="0"/>
              <a:t>Kearifan</a:t>
            </a:r>
            <a:r>
              <a:rPr lang="en-US" i="1" dirty="0" smtClean="0"/>
              <a:t> </a:t>
            </a:r>
            <a:r>
              <a:rPr lang="en-US" i="1" dirty="0" err="1" smtClean="0"/>
              <a:t>Lokal</a:t>
            </a:r>
            <a:r>
              <a:rPr lang="en-US" i="1" dirty="0" smtClean="0"/>
              <a:t> </a:t>
            </a:r>
            <a:r>
              <a:rPr lang="en-US" i="1" dirty="0" err="1" smtClean="0"/>
              <a:t>Dalam</a:t>
            </a:r>
            <a:r>
              <a:rPr lang="en-US" i="1" dirty="0" smtClean="0"/>
              <a:t> </a:t>
            </a:r>
            <a:r>
              <a:rPr lang="en-US" i="1" dirty="0" err="1" smtClean="0"/>
              <a:t>Perencanaan</a:t>
            </a:r>
            <a:r>
              <a:rPr lang="en-US" i="1" dirty="0" smtClean="0"/>
              <a:t> </a:t>
            </a:r>
            <a:r>
              <a:rPr lang="en-US" i="1" dirty="0" err="1" smtClean="0"/>
              <a:t>dan</a:t>
            </a:r>
            <a:r>
              <a:rPr lang="en-US" i="1" dirty="0" smtClean="0"/>
              <a:t> </a:t>
            </a:r>
            <a:r>
              <a:rPr lang="en-US" i="1" dirty="0" err="1" smtClean="0"/>
              <a:t>Perancangan</a:t>
            </a:r>
            <a:r>
              <a:rPr lang="en-US" i="1" dirty="0" smtClean="0"/>
              <a:t> </a:t>
            </a:r>
            <a:r>
              <a:rPr lang="en-US" i="1" dirty="0" err="1" smtClean="0"/>
              <a:t>Lingkungan</a:t>
            </a:r>
            <a:r>
              <a:rPr lang="en-US" i="1" dirty="0" smtClean="0"/>
              <a:t> </a:t>
            </a:r>
            <a:r>
              <a:rPr lang="en-US" i="1" dirty="0" err="1" smtClean="0"/>
              <a:t>Binaan</a:t>
            </a:r>
            <a:r>
              <a:rPr lang="en-US" dirty="0" smtClean="0"/>
              <a:t>. Malang, 7 </a:t>
            </a:r>
          </a:p>
          <a:p>
            <a:pPr marL="234950" indent="-234950">
              <a:buFont typeface="+mj-lt"/>
              <a:buAutoNum type="arabicPeriod"/>
            </a:pPr>
            <a:r>
              <a:rPr lang="en-US" dirty="0" err="1" smtClean="0"/>
              <a:t>Agustus</a:t>
            </a:r>
            <a:r>
              <a:rPr lang="en-US" dirty="0" smtClean="0"/>
              <a:t> 2009.</a:t>
            </a:r>
          </a:p>
          <a:p>
            <a:pPr marL="234950" indent="-234950">
              <a:buFont typeface="+mj-lt"/>
              <a:buAutoNum type="arabicPeriod"/>
            </a:pPr>
            <a:r>
              <a:rPr lang="en-US" dirty="0" smtClean="0"/>
              <a:t>Hartono, S. &amp; </a:t>
            </a:r>
            <a:r>
              <a:rPr lang="en-US" dirty="0" err="1" smtClean="0"/>
              <a:t>Handinoto</a:t>
            </a:r>
            <a:r>
              <a:rPr lang="en-US" dirty="0" smtClean="0"/>
              <a:t>. 2000. </a:t>
            </a:r>
            <a:r>
              <a:rPr lang="en-US" dirty="0" err="1" smtClean="0"/>
              <a:t>Alun-alun</a:t>
            </a:r>
            <a:r>
              <a:rPr lang="en-US" dirty="0" smtClean="0"/>
              <a:t> </a:t>
            </a:r>
            <a:r>
              <a:rPr lang="en-US" dirty="0" err="1" smtClean="0"/>
              <a:t>dan</a:t>
            </a:r>
            <a:r>
              <a:rPr lang="en-US" dirty="0" smtClean="0"/>
              <a:t> </a:t>
            </a:r>
            <a:r>
              <a:rPr lang="en-US" dirty="0" err="1" smtClean="0"/>
              <a:t>Revitalisasi</a:t>
            </a:r>
            <a:r>
              <a:rPr lang="en-US" dirty="0" smtClean="0"/>
              <a:t> </a:t>
            </a:r>
            <a:r>
              <a:rPr lang="en-US" dirty="0" err="1" smtClean="0"/>
              <a:t>Identifikasi</a:t>
            </a:r>
            <a:r>
              <a:rPr lang="en-US" dirty="0" smtClean="0"/>
              <a:t> Kota </a:t>
            </a:r>
            <a:r>
              <a:rPr lang="en-US" dirty="0" err="1" smtClean="0"/>
              <a:t>Tuban</a:t>
            </a:r>
            <a:r>
              <a:rPr lang="en-US" dirty="0" smtClean="0"/>
              <a:t>. </a:t>
            </a:r>
            <a:r>
              <a:rPr lang="en-US" dirty="0" err="1" smtClean="0"/>
              <a:t>Dimensi</a:t>
            </a:r>
            <a:r>
              <a:rPr lang="en-US" dirty="0" smtClean="0"/>
              <a:t> </a:t>
            </a:r>
            <a:r>
              <a:rPr lang="en-US" dirty="0" err="1" smtClean="0"/>
              <a:t>Teknik</a:t>
            </a:r>
            <a:r>
              <a:rPr lang="en-US" dirty="0" smtClean="0"/>
              <a:t> </a:t>
            </a:r>
            <a:r>
              <a:rPr lang="en-US" dirty="0" err="1" smtClean="0"/>
              <a:t>Arsitektur</a:t>
            </a:r>
            <a:r>
              <a:rPr lang="en-US" dirty="0" smtClean="0"/>
              <a:t> : 1-11.</a:t>
            </a:r>
          </a:p>
          <a:p>
            <a:pPr marL="234950" indent="-234950">
              <a:buFont typeface="+mj-lt"/>
              <a:buAutoNum type="arabicPeriod"/>
            </a:pPr>
            <a:r>
              <a:rPr lang="en-US" dirty="0" err="1" smtClean="0"/>
              <a:t>Kautsary</a:t>
            </a:r>
            <a:r>
              <a:rPr lang="en-US" dirty="0" smtClean="0"/>
              <a:t>, J. 2008. </a:t>
            </a:r>
            <a:r>
              <a:rPr lang="en-US" dirty="0" err="1" smtClean="0"/>
              <a:t>Sudaryono</a:t>
            </a:r>
            <a:r>
              <a:rPr lang="en-US" dirty="0" smtClean="0"/>
              <a:t> &amp; </a:t>
            </a:r>
            <a:r>
              <a:rPr lang="en-US" dirty="0" err="1" smtClean="0"/>
              <a:t>Subanu</a:t>
            </a:r>
            <a:r>
              <a:rPr lang="en-US" dirty="0" smtClean="0"/>
              <a:t>, L.P. 2008. </a:t>
            </a:r>
            <a:r>
              <a:rPr lang="en-US" dirty="0" err="1" smtClean="0"/>
              <a:t>Makna</a:t>
            </a:r>
            <a:r>
              <a:rPr lang="en-US" dirty="0" smtClean="0"/>
              <a:t> </a:t>
            </a:r>
            <a:r>
              <a:rPr lang="en-US" dirty="0" err="1" smtClean="0"/>
              <a:t>Ruang</a:t>
            </a:r>
            <a:r>
              <a:rPr lang="en-US" dirty="0" smtClean="0"/>
              <a:t> </a:t>
            </a:r>
            <a:r>
              <a:rPr lang="en-US" dirty="0" err="1" smtClean="0"/>
              <a:t>Dalam</a:t>
            </a:r>
            <a:r>
              <a:rPr lang="en-US" dirty="0" smtClean="0"/>
              <a:t> </a:t>
            </a:r>
            <a:r>
              <a:rPr lang="en-US" dirty="0" err="1" smtClean="0"/>
              <a:t>Permukiman</a:t>
            </a:r>
            <a:r>
              <a:rPr lang="en-US" dirty="0" smtClean="0"/>
              <a:t> </a:t>
            </a:r>
            <a:r>
              <a:rPr lang="en-US" dirty="0" err="1" smtClean="0"/>
              <a:t>Pecinan</a:t>
            </a:r>
            <a:r>
              <a:rPr lang="en-US" dirty="0" smtClean="0"/>
              <a:t> (</a:t>
            </a:r>
            <a:r>
              <a:rPr lang="en-US" dirty="0" err="1" smtClean="0"/>
              <a:t>Aspek</a:t>
            </a:r>
            <a:r>
              <a:rPr lang="en-US" dirty="0" smtClean="0"/>
              <a:t> yang </a:t>
            </a:r>
            <a:r>
              <a:rPr lang="en-US" dirty="0" err="1" smtClean="0"/>
              <a:t>Terlupakan</a:t>
            </a:r>
            <a:r>
              <a:rPr lang="en-US" dirty="0" smtClean="0"/>
              <a:t> </a:t>
            </a:r>
            <a:r>
              <a:rPr lang="en-US" dirty="0" err="1" smtClean="0"/>
              <a:t>Dalam</a:t>
            </a:r>
            <a:r>
              <a:rPr lang="en-US" dirty="0" smtClean="0"/>
              <a:t> </a:t>
            </a:r>
            <a:r>
              <a:rPr lang="en-US" dirty="0" err="1" smtClean="0"/>
              <a:t>Upaya</a:t>
            </a:r>
            <a:r>
              <a:rPr lang="en-US" dirty="0" smtClean="0"/>
              <a:t> </a:t>
            </a:r>
            <a:r>
              <a:rPr lang="en-US" dirty="0" err="1" smtClean="0"/>
              <a:t>Revitalisasi</a:t>
            </a:r>
            <a:r>
              <a:rPr lang="en-US" dirty="0" smtClean="0"/>
              <a:t> </a:t>
            </a:r>
            <a:r>
              <a:rPr lang="en-US" dirty="0" err="1" smtClean="0"/>
              <a:t>Kawasan</a:t>
            </a:r>
            <a:r>
              <a:rPr lang="en-US" dirty="0" smtClean="0"/>
              <a:t>). </a:t>
            </a:r>
            <a:r>
              <a:rPr lang="en-US" i="1" dirty="0" smtClean="0"/>
              <a:t>Seminar </a:t>
            </a:r>
            <a:r>
              <a:rPr lang="en-US" i="1" dirty="0" err="1" smtClean="0"/>
              <a:t>Nasional</a:t>
            </a:r>
            <a:r>
              <a:rPr lang="en-US" i="1" dirty="0" smtClean="0"/>
              <a:t> Eco Urban Design</a:t>
            </a:r>
            <a:r>
              <a:rPr lang="en-US" dirty="0" smtClean="0"/>
              <a:t>. Semarang: </a:t>
            </a:r>
            <a:r>
              <a:rPr lang="en-US" dirty="0" err="1" smtClean="0"/>
              <a:t>Universitas</a:t>
            </a:r>
            <a:r>
              <a:rPr lang="en-US" dirty="0" smtClean="0"/>
              <a:t> </a:t>
            </a:r>
            <a:r>
              <a:rPr lang="en-US" dirty="0" err="1" smtClean="0"/>
              <a:t>Diponegoro</a:t>
            </a:r>
            <a:r>
              <a:rPr lang="en-US" dirty="0" smtClean="0"/>
              <a:t>. 1-12.</a:t>
            </a:r>
          </a:p>
          <a:p>
            <a:pPr marL="234950" indent="-234950">
              <a:buFont typeface="+mj-lt"/>
              <a:buAutoNum type="arabicPeriod"/>
            </a:pPr>
            <a:r>
              <a:rPr lang="en-US" dirty="0" err="1" smtClean="0"/>
              <a:t>Martokusumo</a:t>
            </a:r>
            <a:r>
              <a:rPr lang="en-US" dirty="0" smtClean="0"/>
              <a:t>, W. 2000. </a:t>
            </a:r>
            <a:r>
              <a:rPr lang="en-US" dirty="0" err="1" smtClean="0"/>
              <a:t>Revitalisasi</a:t>
            </a:r>
            <a:r>
              <a:rPr lang="en-US" dirty="0" smtClean="0"/>
              <a:t> Kota </a:t>
            </a:r>
            <a:r>
              <a:rPr lang="en-US" dirty="0" err="1" smtClean="0"/>
              <a:t>Tua</a:t>
            </a:r>
            <a:r>
              <a:rPr lang="en-US" dirty="0" smtClean="0"/>
              <a:t> Jakarta. </a:t>
            </a:r>
            <a:r>
              <a:rPr lang="en-US" dirty="0">
                <a:hlinkClick r:id="rId2"/>
              </a:rPr>
              <a:t>www.arsitekturindis.com/</a:t>
            </a:r>
            <a:r>
              <a:rPr lang="en-US" dirty="0" smtClean="0"/>
              <a:t>. (6 September 2009)</a:t>
            </a:r>
          </a:p>
          <a:p>
            <a:pPr marL="234950" indent="-234950">
              <a:buFont typeface="+mj-lt"/>
              <a:buAutoNum type="arabicPeriod"/>
            </a:pPr>
            <a:r>
              <a:rPr lang="en-US" dirty="0" smtClean="0"/>
              <a:t>Van </a:t>
            </a:r>
            <a:r>
              <a:rPr lang="en-US" dirty="0" err="1" smtClean="0"/>
              <a:t>Peursen</a:t>
            </a:r>
            <a:r>
              <a:rPr lang="en-US" dirty="0" smtClean="0"/>
              <a:t>, C.A. 1976. </a:t>
            </a:r>
            <a:r>
              <a:rPr lang="en-US" i="1" dirty="0" err="1" smtClean="0"/>
              <a:t>Strategi</a:t>
            </a:r>
            <a:r>
              <a:rPr lang="en-US" i="1" dirty="0" smtClean="0"/>
              <a:t> </a:t>
            </a:r>
            <a:r>
              <a:rPr lang="en-US" i="1" dirty="0" err="1" smtClean="0"/>
              <a:t>Kebudayaan</a:t>
            </a:r>
            <a:r>
              <a:rPr lang="en-US" dirty="0" smtClean="0"/>
              <a:t>. Yogyakarta: </a:t>
            </a:r>
            <a:r>
              <a:rPr lang="en-US" dirty="0" err="1" smtClean="0"/>
              <a:t>Penerbit</a:t>
            </a:r>
            <a:r>
              <a:rPr lang="en-US" dirty="0" smtClean="0"/>
              <a:t> </a:t>
            </a:r>
            <a:r>
              <a:rPr lang="en-US" dirty="0" err="1" smtClean="0"/>
              <a:t>Kanisius</a:t>
            </a:r>
            <a:r>
              <a:rPr lang="en-US" dirty="0" smtClean="0"/>
              <a:t>.</a:t>
            </a:r>
          </a:p>
          <a:p>
            <a:pPr marL="234950" indent="-234950">
              <a:buFont typeface="+mj-lt"/>
              <a:buAutoNum type="arabicPeriod"/>
            </a:pPr>
            <a:r>
              <a:rPr lang="en-US" dirty="0" err="1" smtClean="0"/>
              <a:t>Widayati</a:t>
            </a:r>
            <a:r>
              <a:rPr lang="en-US" dirty="0" smtClean="0"/>
              <a:t>, N. 2000. </a:t>
            </a:r>
            <a:r>
              <a:rPr lang="en-US" dirty="0" err="1" smtClean="0"/>
              <a:t>Penyertaan</a:t>
            </a:r>
            <a:r>
              <a:rPr lang="en-US" dirty="0" smtClean="0"/>
              <a:t> </a:t>
            </a:r>
            <a:r>
              <a:rPr lang="en-US" dirty="0" err="1" smtClean="0"/>
              <a:t>Peran</a:t>
            </a:r>
            <a:r>
              <a:rPr lang="en-US" dirty="0" smtClean="0"/>
              <a:t> Serta </a:t>
            </a:r>
            <a:r>
              <a:rPr lang="en-US" dirty="0" err="1" smtClean="0"/>
              <a:t>Masyarakat</a:t>
            </a:r>
            <a:r>
              <a:rPr lang="en-US" dirty="0" smtClean="0"/>
              <a:t> </a:t>
            </a:r>
            <a:r>
              <a:rPr lang="en-US" dirty="0" err="1" smtClean="0"/>
              <a:t>dalam</a:t>
            </a:r>
            <a:r>
              <a:rPr lang="en-US" dirty="0" smtClean="0"/>
              <a:t> Program </a:t>
            </a:r>
            <a:r>
              <a:rPr lang="en-US" dirty="0" err="1" smtClean="0"/>
              <a:t>Revitalisasi</a:t>
            </a:r>
            <a:r>
              <a:rPr lang="en-US" dirty="0" smtClean="0"/>
              <a:t> </a:t>
            </a:r>
            <a:r>
              <a:rPr lang="en-US" dirty="0" err="1" smtClean="0"/>
              <a:t>Kawasan</a:t>
            </a:r>
            <a:r>
              <a:rPr lang="en-US" dirty="0" smtClean="0"/>
              <a:t> </a:t>
            </a:r>
            <a:r>
              <a:rPr lang="en-US" dirty="0" err="1" smtClean="0"/>
              <a:t>Laweyan</a:t>
            </a:r>
            <a:r>
              <a:rPr lang="en-US" dirty="0" smtClean="0"/>
              <a:t> </a:t>
            </a:r>
            <a:r>
              <a:rPr lang="en-US" dirty="0" err="1" smtClean="0"/>
              <a:t>di</a:t>
            </a:r>
            <a:r>
              <a:rPr lang="en-US" dirty="0" smtClean="0"/>
              <a:t> Surakarta. </a:t>
            </a:r>
            <a:r>
              <a:rPr lang="en-US" i="1" dirty="0" err="1" smtClean="0"/>
              <a:t>Dimensi</a:t>
            </a:r>
            <a:r>
              <a:rPr lang="en-US" i="1" dirty="0" smtClean="0"/>
              <a:t> </a:t>
            </a:r>
            <a:r>
              <a:rPr lang="en-US" i="1" dirty="0" err="1" smtClean="0"/>
              <a:t>Teknik</a:t>
            </a:r>
            <a:r>
              <a:rPr lang="en-US" i="1" dirty="0" smtClean="0"/>
              <a:t> </a:t>
            </a:r>
            <a:r>
              <a:rPr lang="en-US" i="1" dirty="0" err="1" smtClean="0"/>
              <a:t>Arsitektur</a:t>
            </a:r>
            <a:r>
              <a:rPr lang="en-US" dirty="0" smtClean="0"/>
              <a:t>. 28 (2): 88-97</a:t>
            </a:r>
          </a:p>
          <a:p>
            <a:pPr marL="234950" indent="-234950">
              <a:buFont typeface="+mj-lt"/>
              <a:buAutoNum type="arabicPeriod"/>
            </a:pPr>
            <a:r>
              <a:rPr lang="en-US" dirty="0" err="1" smtClean="0"/>
              <a:t>Wongso</a:t>
            </a:r>
            <a:r>
              <a:rPr lang="en-US" dirty="0" smtClean="0"/>
              <a:t>, J., </a:t>
            </a:r>
            <a:r>
              <a:rPr lang="en-US" dirty="0" err="1" smtClean="0"/>
              <a:t>Alvares</a:t>
            </a:r>
            <a:r>
              <a:rPr lang="en-US" dirty="0" smtClean="0"/>
              <a:t>, E. &amp; </a:t>
            </a:r>
            <a:r>
              <a:rPr lang="en-US" dirty="0" err="1" smtClean="0"/>
              <a:t>Zulherman</a:t>
            </a:r>
            <a:r>
              <a:rPr lang="en-US" dirty="0" smtClean="0"/>
              <a:t>. </a:t>
            </a:r>
            <a:r>
              <a:rPr lang="en-US" dirty="0" err="1" smtClean="0"/>
              <a:t>Strategi</a:t>
            </a:r>
            <a:r>
              <a:rPr lang="en-US" dirty="0" smtClean="0"/>
              <a:t> </a:t>
            </a:r>
            <a:r>
              <a:rPr lang="en-US" dirty="0" err="1" smtClean="0"/>
              <a:t>Revitalisasi</a:t>
            </a:r>
            <a:r>
              <a:rPr lang="en-US" dirty="0" smtClean="0"/>
              <a:t> </a:t>
            </a:r>
            <a:r>
              <a:rPr lang="en-US" dirty="0" err="1" smtClean="0"/>
              <a:t>Kawasan</a:t>
            </a:r>
            <a:r>
              <a:rPr lang="en-US" dirty="0" smtClean="0"/>
              <a:t> </a:t>
            </a:r>
            <a:r>
              <a:rPr lang="en-US" dirty="0" err="1" smtClean="0"/>
              <a:t>Pusat</a:t>
            </a:r>
            <a:r>
              <a:rPr lang="en-US" dirty="0" smtClean="0"/>
              <a:t> Kota </a:t>
            </a:r>
            <a:r>
              <a:rPr lang="en-US" dirty="0" err="1" smtClean="0"/>
              <a:t>Bukittinggi</a:t>
            </a:r>
            <a:r>
              <a:rPr lang="en-US" dirty="0" smtClean="0"/>
              <a:t> Sumatera Barat.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5962"/>
          </a:xfrm>
          <a:solidFill>
            <a:schemeClr val="tx1"/>
          </a:solidFill>
          <a:ln>
            <a:solidFill>
              <a:schemeClr val="accent1"/>
            </a:solidFill>
          </a:ln>
        </p:spPr>
        <p:txBody>
          <a:bodyPr>
            <a:normAutofit/>
          </a:bodyPr>
          <a:lstStyle/>
          <a:p>
            <a:pPr algn="ctr"/>
            <a:r>
              <a:rPr lang="en-US" sz="3200" b="1" dirty="0" smtClean="0">
                <a:solidFill>
                  <a:schemeClr val="bg1"/>
                </a:solidFill>
              </a:rPr>
              <a:t>MANFAAT  REVITALISASI</a:t>
            </a:r>
            <a:endParaRPr lang="en-US" sz="3200" b="1" dirty="0">
              <a:solidFill>
                <a:schemeClr val="bg1"/>
              </a:solidFill>
            </a:endParaRPr>
          </a:p>
        </p:txBody>
      </p:sp>
      <p:sp>
        <p:nvSpPr>
          <p:cNvPr id="3" name="Content Placeholder 2"/>
          <p:cNvSpPr>
            <a:spLocks noGrp="1"/>
          </p:cNvSpPr>
          <p:nvPr>
            <p:ph sz="quarter" idx="1"/>
          </p:nvPr>
        </p:nvSpPr>
        <p:spPr>
          <a:xfrm>
            <a:off x="381000" y="914400"/>
            <a:ext cx="8534400" cy="5791200"/>
          </a:xfrm>
          <a:solidFill>
            <a:schemeClr val="accent1">
              <a:lumMod val="40000"/>
              <a:lumOff val="60000"/>
            </a:schemeClr>
          </a:solidFill>
        </p:spPr>
        <p:txBody>
          <a:bodyPr>
            <a:normAutofit fontScale="77500" lnSpcReduction="20000"/>
          </a:bodyPr>
          <a:lstStyle/>
          <a:p>
            <a:pPr marL="280988" indent="-280988" algn="just">
              <a:lnSpc>
                <a:spcPct val="80000"/>
              </a:lnSpc>
              <a:buFontTx/>
              <a:buNone/>
            </a:pPr>
            <a:endParaRPr lang="en-US" sz="2800" b="1" dirty="0" smtClean="0">
              <a:latin typeface="Tahoma" pitchFamily="34" charset="0"/>
              <a:cs typeface="Tahoma" pitchFamily="34" charset="0"/>
            </a:endParaRPr>
          </a:p>
          <a:p>
            <a:pPr marL="280988" indent="-280988" algn="just">
              <a:lnSpc>
                <a:spcPct val="80000"/>
              </a:lnSpc>
              <a:buFontTx/>
              <a:buNone/>
            </a:pPr>
            <a:r>
              <a:rPr lang="en-US" sz="2800" b="1" dirty="0" err="1" smtClean="0">
                <a:latin typeface="Tahoma" pitchFamily="34" charset="0"/>
                <a:cs typeface="Tahoma" pitchFamily="34" charset="0"/>
              </a:rPr>
              <a:t>Manfaat</a:t>
            </a:r>
            <a:r>
              <a:rPr lang="en-US" sz="2800" b="1" dirty="0" smtClean="0">
                <a:latin typeface="Tahoma" pitchFamily="34" charset="0"/>
                <a:cs typeface="Tahoma" pitchFamily="34" charset="0"/>
              </a:rPr>
              <a:t> </a:t>
            </a:r>
            <a:r>
              <a:rPr lang="id-ID" sz="2800" b="1" dirty="0" smtClean="0">
                <a:latin typeface="Tahoma" pitchFamily="34" charset="0"/>
                <a:cs typeface="Tahoma" pitchFamily="34" charset="0"/>
              </a:rPr>
              <a:t> Bagi Kota</a:t>
            </a:r>
          </a:p>
          <a:p>
            <a:pPr marL="280988" indent="-280988" algn="just">
              <a:lnSpc>
                <a:spcPct val="80000"/>
              </a:lnSpc>
              <a:buFontTx/>
              <a:buAutoNum type="arabicPeriod"/>
            </a:pPr>
            <a:r>
              <a:rPr lang="id-ID" sz="2800" dirty="0" smtClean="0">
                <a:latin typeface="Tahoma" pitchFamily="34" charset="0"/>
                <a:cs typeface="Tahoma" pitchFamily="34" charset="0"/>
              </a:rPr>
              <a:t>Kemungkinan Perbaikan Lingkungan secara Gradual sesuai dengan dana yang tersedia</a:t>
            </a:r>
          </a:p>
          <a:p>
            <a:pPr marL="280988" indent="-280988" algn="just">
              <a:lnSpc>
                <a:spcPct val="80000"/>
              </a:lnSpc>
              <a:buFontTx/>
              <a:buAutoNum type="arabicPeriod"/>
            </a:pPr>
            <a:r>
              <a:rPr lang="id-ID" sz="2800" dirty="0" smtClean="0">
                <a:latin typeface="Tahoma" pitchFamily="34" charset="0"/>
                <a:cs typeface="Tahoma" pitchFamily="34" charset="0"/>
              </a:rPr>
              <a:t>Tidak membawa perubahan besar pada pola sosial, sehingga dapat menghindari ketegangan sosial</a:t>
            </a:r>
          </a:p>
          <a:p>
            <a:pPr marL="280988" indent="-280988" algn="just">
              <a:lnSpc>
                <a:spcPct val="80000"/>
              </a:lnSpc>
              <a:buFontTx/>
              <a:buAutoNum type="arabicPeriod"/>
            </a:pPr>
            <a:r>
              <a:rPr lang="id-ID" sz="2800" dirty="0" smtClean="0">
                <a:latin typeface="Tahoma" pitchFamily="34" charset="0"/>
                <a:cs typeface="Tahoma" pitchFamily="34" charset="0"/>
              </a:rPr>
              <a:t>Dapat meningkatkan kualitas lingkungan dan menguntungkan bagi warga kota dan masyarakat</a:t>
            </a:r>
          </a:p>
          <a:p>
            <a:pPr marL="280988" indent="-280988" algn="just">
              <a:lnSpc>
                <a:spcPct val="80000"/>
              </a:lnSpc>
              <a:buFontTx/>
              <a:buAutoNum type="arabicPeriod"/>
            </a:pPr>
            <a:r>
              <a:rPr lang="id-ID" sz="2800" dirty="0" smtClean="0">
                <a:latin typeface="Tahoma" pitchFamily="34" charset="0"/>
                <a:cs typeface="Tahoma" pitchFamily="34" charset="0"/>
              </a:rPr>
              <a:t>Meningkatkan kegiatan ekonomi</a:t>
            </a:r>
          </a:p>
          <a:p>
            <a:pPr marL="280988" indent="-280988" algn="just">
              <a:lnSpc>
                <a:spcPct val="80000"/>
              </a:lnSpc>
              <a:buFontTx/>
              <a:buAutoNum type="arabicPeriod"/>
            </a:pPr>
            <a:r>
              <a:rPr lang="id-ID" sz="2800" dirty="0" smtClean="0">
                <a:latin typeface="Tahoma" pitchFamily="34" charset="0"/>
                <a:cs typeface="Tahoma" pitchFamily="34" charset="0"/>
              </a:rPr>
              <a:t>Dapat menjadi objek wisata</a:t>
            </a:r>
          </a:p>
          <a:p>
            <a:pPr marL="280988" indent="-280988" algn="just">
              <a:lnSpc>
                <a:spcPct val="80000"/>
              </a:lnSpc>
              <a:buFontTx/>
              <a:buNone/>
            </a:pPr>
            <a:endParaRPr lang="id-ID" sz="2800" dirty="0" smtClean="0">
              <a:latin typeface="Tahoma" pitchFamily="34" charset="0"/>
              <a:cs typeface="Tahoma" pitchFamily="34" charset="0"/>
            </a:endParaRPr>
          </a:p>
          <a:p>
            <a:pPr marL="280988" indent="-280988" algn="just">
              <a:lnSpc>
                <a:spcPct val="80000"/>
              </a:lnSpc>
              <a:buFontTx/>
              <a:buNone/>
            </a:pPr>
            <a:r>
              <a:rPr lang="en-US" sz="2800" b="1" dirty="0" err="1" smtClean="0">
                <a:latin typeface="Tahoma" pitchFamily="34" charset="0"/>
                <a:cs typeface="Tahoma" pitchFamily="34" charset="0"/>
              </a:rPr>
              <a:t>Manfaat</a:t>
            </a:r>
            <a:r>
              <a:rPr lang="en-US" sz="2800" b="1" dirty="0" smtClean="0">
                <a:latin typeface="Tahoma" pitchFamily="34" charset="0"/>
                <a:cs typeface="Tahoma" pitchFamily="34" charset="0"/>
              </a:rPr>
              <a:t> </a:t>
            </a:r>
            <a:r>
              <a:rPr lang="id-ID" sz="2800" b="1" dirty="0" smtClean="0">
                <a:latin typeface="Tahoma" pitchFamily="34" charset="0"/>
                <a:cs typeface="Tahoma" pitchFamily="34" charset="0"/>
              </a:rPr>
              <a:t> Bagi Perlindungan Lingkungan</a:t>
            </a:r>
          </a:p>
          <a:p>
            <a:pPr marL="280988" indent="-280988" algn="just">
              <a:lnSpc>
                <a:spcPct val="80000"/>
              </a:lnSpc>
              <a:buFontTx/>
              <a:buAutoNum type="arabicPeriod"/>
            </a:pPr>
            <a:r>
              <a:rPr lang="id-ID" sz="2800" dirty="0" smtClean="0">
                <a:latin typeface="Tahoma" pitchFamily="34" charset="0"/>
                <a:cs typeface="Tahoma" pitchFamily="34" charset="0"/>
              </a:rPr>
              <a:t>Pelestarian lingkungan lama dapat memperkaya pengalaman visual</a:t>
            </a:r>
          </a:p>
          <a:p>
            <a:pPr marL="280988" indent="-280988" algn="just">
              <a:lnSpc>
                <a:spcPct val="80000"/>
              </a:lnSpc>
              <a:buFontTx/>
              <a:buAutoNum type="arabicPeriod"/>
            </a:pPr>
            <a:r>
              <a:rPr lang="id-ID" sz="2800" dirty="0" smtClean="0">
                <a:latin typeface="Tahoma" pitchFamily="34" charset="0"/>
                <a:cs typeface="Tahoma" pitchFamily="34" charset="0"/>
              </a:rPr>
              <a:t>Disaat perubahan yang cepat, lingkungan lama memberi suasana permanen dan menyegarkan</a:t>
            </a:r>
          </a:p>
          <a:p>
            <a:pPr marL="280988" indent="-280988" algn="just">
              <a:lnSpc>
                <a:spcPct val="80000"/>
              </a:lnSpc>
              <a:buFontTx/>
              <a:buAutoNum type="arabicPeriod"/>
            </a:pPr>
            <a:r>
              <a:rPr lang="id-ID" sz="2800" dirty="0" smtClean="0">
                <a:latin typeface="Tahoma" pitchFamily="34" charset="0"/>
                <a:cs typeface="Tahoma" pitchFamily="34" charset="0"/>
              </a:rPr>
              <a:t>Kota dan lingkungan lama adalah salah satu asset komersial terbesar dalam kegiatan wisata internasional</a:t>
            </a:r>
          </a:p>
          <a:p>
            <a:pPr marL="280988" indent="-280988" algn="just">
              <a:lnSpc>
                <a:spcPct val="80000"/>
              </a:lnSpc>
              <a:buFontTx/>
              <a:buAutoNum type="arabicPeriod"/>
            </a:pPr>
            <a:r>
              <a:rPr lang="id-ID" sz="2800" dirty="0" smtClean="0">
                <a:latin typeface="Tahoma" pitchFamily="34" charset="0"/>
                <a:cs typeface="Tahoma" pitchFamily="34" charset="0"/>
              </a:rPr>
              <a:t>Warisan arsitektur menyediakan catatan historis tentang masa lalu dan melambangkan keabadian dan kontinuitas</a:t>
            </a:r>
          </a:p>
          <a:p>
            <a:pPr marL="280988" indent="-280988" algn="just">
              <a:lnSpc>
                <a:spcPct val="80000"/>
              </a:lnSpc>
              <a:buFontTx/>
              <a:buAutoNum type="arabicPeriod"/>
            </a:pPr>
            <a:r>
              <a:rPr lang="id-ID" sz="2800" dirty="0" smtClean="0">
                <a:latin typeface="Tahoma" pitchFamily="34" charset="0"/>
                <a:cs typeface="Tahoma" pitchFamily="34" charset="0"/>
              </a:rPr>
              <a:t>Adanya kewajiban kita untuk menyampaikan warisan yang berharga dalam keadaan baik agar generasi mendatang dapat belajar dengan memperoleh kepuasan seperti generasi pendahulunya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tx1"/>
          </a:solidFill>
        </p:spPr>
        <p:txBody>
          <a:bodyPr>
            <a:noAutofit/>
          </a:bodyPr>
          <a:lstStyle/>
          <a:p>
            <a:r>
              <a:rPr lang="fi-FI" sz="3200" b="1" dirty="0" smtClean="0">
                <a:solidFill>
                  <a:schemeClr val="bg1"/>
                </a:solidFill>
              </a:rPr>
              <a:t>KEUNTUNGAN KEGIATAN REVITALISASI</a:t>
            </a:r>
            <a:endParaRPr lang="en-US" sz="3200" dirty="0">
              <a:solidFill>
                <a:schemeClr val="bg1"/>
              </a:solidFill>
            </a:endParaRPr>
          </a:p>
        </p:txBody>
      </p:sp>
      <p:sp>
        <p:nvSpPr>
          <p:cNvPr id="3" name="Content Placeholder 2"/>
          <p:cNvSpPr>
            <a:spLocks noGrp="1"/>
          </p:cNvSpPr>
          <p:nvPr>
            <p:ph idx="1"/>
          </p:nvPr>
        </p:nvSpPr>
        <p:spPr>
          <a:xfrm>
            <a:off x="381000" y="1219200"/>
            <a:ext cx="8229600" cy="4525963"/>
          </a:xfrm>
          <a:solidFill>
            <a:schemeClr val="accent1">
              <a:lumMod val="40000"/>
              <a:lumOff val="60000"/>
            </a:schemeClr>
          </a:solidFill>
        </p:spPr>
        <p:txBody>
          <a:bodyPr>
            <a:normAutofit fontScale="92500" lnSpcReduction="20000"/>
          </a:bodyPr>
          <a:lstStyle/>
          <a:p>
            <a:pPr marL="401638" indent="-401638" algn="just">
              <a:buAutoNum type="arabicPeriod"/>
            </a:pPr>
            <a:r>
              <a:rPr lang="id-ID" dirty="0" smtClean="0"/>
              <a:t>Keuntungan budaya, diperoleh karena semakin memperkaya sumber sejarah, sehingga akan menambah rasa kedekatan (</a:t>
            </a:r>
            <a:r>
              <a:rPr lang="id-ID" i="1" dirty="0" smtClean="0"/>
              <a:t>sense of attachment</a:t>
            </a:r>
            <a:r>
              <a:rPr lang="id-ID" dirty="0" smtClean="0"/>
              <a:t>) pada sejarah atau kejadian penting di masa lalu.</a:t>
            </a:r>
          </a:p>
          <a:p>
            <a:pPr marL="401638" indent="-401638" algn="just">
              <a:buAutoNum type="arabicPeriod"/>
            </a:pPr>
            <a:r>
              <a:rPr lang="id-ID" dirty="0" smtClean="0"/>
              <a:t>Keuntungan ekonomi, yaitu dapat meningkatkan taraf hidup, mengurangi pengangguran lokal, omset penjualan, naiknya harga sewa, pajak pendapatan oleh pemerintah daerah. </a:t>
            </a:r>
          </a:p>
          <a:p>
            <a:pPr marL="401638" indent="-401638">
              <a:buNone/>
            </a:pPr>
            <a:r>
              <a:rPr lang="id-ID" dirty="0" smtClean="0"/>
              <a:t>3.  Keuntungan sosial, timbul karena meningkatnya nilai ekonomi dan menumbuhkan rasa percaya diri pada masyarakat.</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tx1"/>
          </a:solidFill>
        </p:spPr>
        <p:txBody>
          <a:bodyPr>
            <a:normAutofit/>
          </a:bodyPr>
          <a:lstStyle/>
          <a:p>
            <a:r>
              <a:rPr lang="en-US" sz="3200" b="1" dirty="0" smtClean="0">
                <a:solidFill>
                  <a:schemeClr val="bg1"/>
                </a:solidFill>
              </a:rPr>
              <a:t>MASALAH-MASALAH REVITALISASI URBAN</a:t>
            </a:r>
            <a:endParaRPr lang="en-US" sz="3200" b="1" dirty="0">
              <a:solidFill>
                <a:schemeClr val="bg1"/>
              </a:solidFill>
            </a:endParaRPr>
          </a:p>
        </p:txBody>
      </p:sp>
      <p:sp>
        <p:nvSpPr>
          <p:cNvPr id="3" name="Content Placeholder 2"/>
          <p:cNvSpPr>
            <a:spLocks noGrp="1"/>
          </p:cNvSpPr>
          <p:nvPr>
            <p:ph idx="1"/>
          </p:nvPr>
        </p:nvSpPr>
        <p:spPr>
          <a:xfrm>
            <a:off x="457200" y="1295400"/>
            <a:ext cx="8229600" cy="4525963"/>
          </a:xfrm>
          <a:solidFill>
            <a:schemeClr val="accent1">
              <a:lumMod val="40000"/>
              <a:lumOff val="60000"/>
            </a:schemeClr>
          </a:solidFill>
        </p:spPr>
        <p:txBody>
          <a:bodyPr>
            <a:normAutofit fontScale="62500" lnSpcReduction="20000"/>
          </a:bodyPr>
          <a:lstStyle/>
          <a:p>
            <a:pPr marL="514350" indent="-514350">
              <a:spcBef>
                <a:spcPct val="50000"/>
              </a:spcBef>
              <a:buFont typeface="+mj-lt"/>
              <a:buAutoNum type="arabicPeriod"/>
            </a:pPr>
            <a:r>
              <a:rPr lang="id-ID" b="1" dirty="0" smtClean="0">
                <a:solidFill>
                  <a:srgbClr val="002060"/>
                </a:solidFill>
                <a:latin typeface="Tahoma" pitchFamily="34" charset="0"/>
                <a:sym typeface="Wingdings" pitchFamily="2" charset="2"/>
              </a:rPr>
              <a:t>Konsep pelestarian </a:t>
            </a:r>
            <a:r>
              <a:rPr lang="en-US" b="1" dirty="0" err="1" smtClean="0">
                <a:solidFill>
                  <a:srgbClr val="002060"/>
                </a:solidFill>
                <a:latin typeface="Tahoma" pitchFamily="34" charset="0"/>
                <a:sym typeface="Wingdings" pitchFamily="2" charset="2"/>
              </a:rPr>
              <a:t>Kawasan</a:t>
            </a:r>
            <a:r>
              <a:rPr lang="en-US" b="1" dirty="0" smtClean="0">
                <a:solidFill>
                  <a:srgbClr val="002060"/>
                </a:solidFill>
                <a:latin typeface="Tahoma" pitchFamily="34" charset="0"/>
                <a:sym typeface="Wingdings" pitchFamily="2" charset="2"/>
              </a:rPr>
              <a:t> </a:t>
            </a:r>
            <a:r>
              <a:rPr lang="id-ID" b="1" dirty="0" smtClean="0">
                <a:solidFill>
                  <a:srgbClr val="002060"/>
                </a:solidFill>
                <a:latin typeface="Tahoma" pitchFamily="34" charset="0"/>
                <a:sym typeface="Wingdings" pitchFamily="2" charset="2"/>
              </a:rPr>
              <a:t> belum dipahami masyarakat luas.</a:t>
            </a:r>
          </a:p>
          <a:p>
            <a:pPr marL="514350" indent="-514350">
              <a:spcBef>
                <a:spcPct val="50000"/>
              </a:spcBef>
              <a:buFont typeface="+mj-lt"/>
              <a:buAutoNum type="arabicPeriod"/>
            </a:pPr>
            <a:r>
              <a:rPr lang="id-ID" b="1" dirty="0" smtClean="0">
                <a:solidFill>
                  <a:srgbClr val="002060"/>
                </a:solidFill>
                <a:latin typeface="Tahoma" pitchFamily="34" charset="0"/>
                <a:sym typeface="Wingdings" pitchFamily="2" charset="2"/>
              </a:rPr>
              <a:t>Penggusuran </a:t>
            </a:r>
            <a:r>
              <a:rPr lang="en-US" b="1" dirty="0" smtClean="0">
                <a:solidFill>
                  <a:srgbClr val="002060"/>
                </a:solidFill>
                <a:latin typeface="Tahoma" pitchFamily="34" charset="0"/>
                <a:sym typeface="Wingdings" pitchFamily="2" charset="2"/>
              </a:rPr>
              <a:t>B</a:t>
            </a:r>
            <a:r>
              <a:rPr lang="id-ID" b="1" dirty="0" smtClean="0">
                <a:solidFill>
                  <a:srgbClr val="002060"/>
                </a:solidFill>
                <a:latin typeface="Tahoma" pitchFamily="34" charset="0"/>
                <a:sym typeface="Wingdings" pitchFamily="2" charset="2"/>
              </a:rPr>
              <a:t>angunan C</a:t>
            </a:r>
            <a:r>
              <a:rPr lang="en-US" b="1" dirty="0" smtClean="0">
                <a:solidFill>
                  <a:srgbClr val="002060"/>
                </a:solidFill>
                <a:latin typeface="Tahoma" pitchFamily="34" charset="0"/>
                <a:sym typeface="Wingdings" pitchFamily="2" charset="2"/>
              </a:rPr>
              <a:t>agar </a:t>
            </a:r>
            <a:r>
              <a:rPr lang="id-ID" b="1" dirty="0" smtClean="0">
                <a:solidFill>
                  <a:srgbClr val="002060"/>
                </a:solidFill>
                <a:latin typeface="Tahoma" pitchFamily="34" charset="0"/>
                <a:sym typeface="Wingdings" pitchFamily="2" charset="2"/>
              </a:rPr>
              <a:t>B</a:t>
            </a:r>
            <a:r>
              <a:rPr lang="en-US" b="1" dirty="0" err="1" smtClean="0">
                <a:solidFill>
                  <a:srgbClr val="002060"/>
                </a:solidFill>
                <a:latin typeface="Tahoma" pitchFamily="34" charset="0"/>
                <a:sym typeface="Wingdings" pitchFamily="2" charset="2"/>
              </a:rPr>
              <a:t>udaya</a:t>
            </a:r>
            <a:r>
              <a:rPr lang="id-ID" b="1" dirty="0" smtClean="0">
                <a:solidFill>
                  <a:srgbClr val="002060"/>
                </a:solidFill>
                <a:latin typeface="Tahoma" pitchFamily="34" charset="0"/>
                <a:sym typeface="Wingdings" pitchFamily="2" charset="2"/>
              </a:rPr>
              <a:t> di</a:t>
            </a:r>
            <a:r>
              <a:rPr lang="en-US" b="1" dirty="0" smtClean="0">
                <a:solidFill>
                  <a:srgbClr val="002060"/>
                </a:solidFill>
                <a:latin typeface="Tahoma" pitchFamily="34" charset="0"/>
                <a:sym typeface="Wingdings" pitchFamily="2" charset="2"/>
              </a:rPr>
              <a:t> </a:t>
            </a:r>
            <a:r>
              <a:rPr lang="id-ID" b="1" dirty="0" smtClean="0">
                <a:solidFill>
                  <a:srgbClr val="002060"/>
                </a:solidFill>
                <a:latin typeface="Tahoma" pitchFamily="34" charset="0"/>
                <a:sym typeface="Wingdings" pitchFamily="2" charset="2"/>
              </a:rPr>
              <a:t>perkotaan.</a:t>
            </a:r>
            <a:endParaRPr lang="en-US" b="1" dirty="0" smtClean="0">
              <a:solidFill>
                <a:srgbClr val="002060"/>
              </a:solidFill>
              <a:latin typeface="Tahoma" pitchFamily="34" charset="0"/>
              <a:sym typeface="Wingdings" pitchFamily="2" charset="2"/>
            </a:endParaRPr>
          </a:p>
          <a:p>
            <a:pPr marL="514350" indent="-514350">
              <a:spcBef>
                <a:spcPct val="50000"/>
              </a:spcBef>
              <a:buFont typeface="+mj-lt"/>
              <a:buAutoNum type="arabicPeriod"/>
            </a:pPr>
            <a:r>
              <a:rPr lang="en-US" b="1" i="1" dirty="0" smtClean="0">
                <a:solidFill>
                  <a:srgbClr val="002060"/>
                </a:solidFill>
                <a:latin typeface="Tahoma" pitchFamily="34" charset="0"/>
              </a:rPr>
              <a:t>“Pembangunan”</a:t>
            </a:r>
            <a:r>
              <a:rPr lang="en-US" b="1" dirty="0" smtClean="0">
                <a:solidFill>
                  <a:srgbClr val="002060"/>
                </a:solidFill>
                <a:latin typeface="Tahoma" pitchFamily="34" charset="0"/>
              </a:rPr>
              <a:t>  </a:t>
            </a:r>
            <a:r>
              <a:rPr lang="en-US" b="1" dirty="0" err="1" smtClean="0">
                <a:solidFill>
                  <a:srgbClr val="002060"/>
                </a:solidFill>
                <a:latin typeface="Tahoma" pitchFamily="34" charset="0"/>
              </a:rPr>
              <a:t>selalu</a:t>
            </a:r>
            <a:r>
              <a:rPr lang="en-US" b="1" dirty="0" smtClean="0">
                <a:solidFill>
                  <a:srgbClr val="002060"/>
                </a:solidFill>
                <a:latin typeface="Tahoma" pitchFamily="34" charset="0"/>
              </a:rPr>
              <a:t> </a:t>
            </a:r>
            <a:r>
              <a:rPr lang="en-US" b="1" dirty="0" err="1" smtClean="0">
                <a:solidFill>
                  <a:srgbClr val="002060"/>
                </a:solidFill>
                <a:latin typeface="Tahoma" pitchFamily="34" charset="0"/>
              </a:rPr>
              <a:t>dikatakan</a:t>
            </a:r>
            <a:r>
              <a:rPr lang="en-US" b="1" dirty="0" smtClean="0">
                <a:solidFill>
                  <a:srgbClr val="002060"/>
                </a:solidFill>
                <a:latin typeface="Tahoma" pitchFamily="34" charset="0"/>
              </a:rPr>
              <a:t> </a:t>
            </a:r>
            <a:r>
              <a:rPr lang="en-US" b="1" dirty="0" err="1" smtClean="0">
                <a:solidFill>
                  <a:srgbClr val="002060"/>
                </a:solidFill>
                <a:latin typeface="Tahoma" pitchFamily="34" charset="0"/>
              </a:rPr>
              <a:t>menggantikan</a:t>
            </a:r>
            <a:r>
              <a:rPr lang="en-US" b="1" dirty="0" smtClean="0">
                <a:solidFill>
                  <a:srgbClr val="002060"/>
                </a:solidFill>
                <a:latin typeface="Tahoma" pitchFamily="34" charset="0"/>
              </a:rPr>
              <a:t> yang lama</a:t>
            </a:r>
            <a:endParaRPr lang="id-ID" b="1" dirty="0" smtClean="0">
              <a:solidFill>
                <a:srgbClr val="002060"/>
              </a:solidFill>
              <a:latin typeface="Tahoma" pitchFamily="34" charset="0"/>
              <a:sym typeface="Wingdings" pitchFamily="2" charset="2"/>
            </a:endParaRPr>
          </a:p>
          <a:p>
            <a:pPr marL="514350" indent="-514350">
              <a:spcBef>
                <a:spcPct val="50000"/>
              </a:spcBef>
              <a:buFont typeface="+mj-lt"/>
              <a:buAutoNum type="arabicPeriod"/>
            </a:pPr>
            <a:r>
              <a:rPr lang="id-ID" b="1" dirty="0" smtClean="0">
                <a:solidFill>
                  <a:srgbClr val="002060"/>
                </a:solidFill>
                <a:latin typeface="Tahoma" pitchFamily="34" charset="0"/>
                <a:sym typeface="Wingdings" pitchFamily="2" charset="2"/>
              </a:rPr>
              <a:t>Alih fungsi yang tidak sesuai.</a:t>
            </a:r>
          </a:p>
          <a:p>
            <a:pPr marL="514350" indent="-514350">
              <a:spcBef>
                <a:spcPct val="50000"/>
              </a:spcBef>
              <a:buFont typeface="+mj-lt"/>
              <a:buAutoNum type="arabicPeriod"/>
            </a:pPr>
            <a:r>
              <a:rPr lang="id-ID" b="1" dirty="0" smtClean="0">
                <a:solidFill>
                  <a:srgbClr val="002060"/>
                </a:solidFill>
                <a:latin typeface="Tahoma" pitchFamily="34" charset="0"/>
                <a:sym typeface="Wingdings" pitchFamily="2" charset="2"/>
              </a:rPr>
              <a:t>Penegakan dan perlindungan hukum terhadap BCB masih lemah.</a:t>
            </a:r>
          </a:p>
          <a:p>
            <a:pPr marL="514350" indent="-514350">
              <a:spcBef>
                <a:spcPct val="50000"/>
              </a:spcBef>
              <a:buFont typeface="+mj-lt"/>
              <a:buAutoNum type="arabicPeriod"/>
            </a:pPr>
            <a:r>
              <a:rPr lang="id-ID" b="1" dirty="0" smtClean="0">
                <a:solidFill>
                  <a:srgbClr val="002060"/>
                </a:solidFill>
                <a:latin typeface="Tahoma" pitchFamily="34" charset="0"/>
                <a:sym typeface="Wingdings" pitchFamily="2" charset="2"/>
              </a:rPr>
              <a:t>Belum ada </a:t>
            </a:r>
            <a:r>
              <a:rPr lang="en-US" b="1" dirty="0" err="1" smtClean="0">
                <a:solidFill>
                  <a:srgbClr val="002060"/>
                </a:solidFill>
                <a:latin typeface="Tahoma" pitchFamily="34" charset="0"/>
                <a:sym typeface="Wingdings" pitchFamily="2" charset="2"/>
              </a:rPr>
              <a:t>regulasi</a:t>
            </a:r>
            <a:r>
              <a:rPr lang="en-US" b="1" dirty="0" smtClean="0">
                <a:solidFill>
                  <a:srgbClr val="002060"/>
                </a:solidFill>
                <a:latin typeface="Tahoma" pitchFamily="34" charset="0"/>
                <a:sym typeface="Wingdings" pitchFamily="2" charset="2"/>
              </a:rPr>
              <a:t> </a:t>
            </a:r>
            <a:r>
              <a:rPr lang="id-ID" b="1" dirty="0" smtClean="0">
                <a:solidFill>
                  <a:srgbClr val="002060"/>
                </a:solidFill>
                <a:latin typeface="Tahoma" pitchFamily="34" charset="0"/>
                <a:sym typeface="Wingdings" pitchFamily="2" charset="2"/>
              </a:rPr>
              <a:t>pengelolaan </a:t>
            </a:r>
            <a:r>
              <a:rPr lang="en-US" b="1" dirty="0" smtClean="0">
                <a:solidFill>
                  <a:srgbClr val="002060"/>
                </a:solidFill>
                <a:latin typeface="Tahoma" pitchFamily="34" charset="0"/>
                <a:sym typeface="Wingdings" pitchFamily="2" charset="2"/>
              </a:rPr>
              <a:t>K</a:t>
            </a:r>
            <a:r>
              <a:rPr lang="id-ID" b="1" dirty="0" smtClean="0">
                <a:solidFill>
                  <a:srgbClr val="002060"/>
                </a:solidFill>
                <a:latin typeface="Tahoma" pitchFamily="34" charset="0"/>
                <a:sym typeface="Wingdings" pitchFamily="2" charset="2"/>
              </a:rPr>
              <a:t>CB di daerah (PERDA).</a:t>
            </a:r>
          </a:p>
          <a:p>
            <a:pPr marL="514350" indent="-514350">
              <a:spcBef>
                <a:spcPct val="50000"/>
              </a:spcBef>
              <a:buFont typeface="+mj-lt"/>
              <a:buAutoNum type="arabicPeriod"/>
            </a:pPr>
            <a:r>
              <a:rPr lang="id-ID" b="1" dirty="0" smtClean="0">
                <a:solidFill>
                  <a:srgbClr val="002060"/>
                </a:solidFill>
                <a:latin typeface="Tahoma" pitchFamily="34" charset="0"/>
                <a:sym typeface="Wingdings" pitchFamily="2" charset="2"/>
              </a:rPr>
              <a:t>Belum ada pengelolaan yang terpadu antar Stakeholders.</a:t>
            </a:r>
          </a:p>
          <a:p>
            <a:pPr marL="514350" indent="-514350">
              <a:spcBef>
                <a:spcPct val="50000"/>
              </a:spcBef>
              <a:buFont typeface="+mj-lt"/>
              <a:buAutoNum type="arabicPeriod"/>
            </a:pPr>
            <a:r>
              <a:rPr lang="id-ID" b="1" dirty="0" smtClean="0">
                <a:solidFill>
                  <a:srgbClr val="002060"/>
                </a:solidFill>
                <a:latin typeface="Tahoma" pitchFamily="34" charset="0"/>
                <a:sym typeface="Wingdings" pitchFamily="2" charset="2"/>
              </a:rPr>
              <a:t>Sebagai kawasan lindung tidak masuk dalam RTRW.</a:t>
            </a:r>
          </a:p>
          <a:p>
            <a:pPr marL="514350" indent="-514350">
              <a:spcBef>
                <a:spcPct val="50000"/>
              </a:spcBef>
              <a:buFont typeface="+mj-lt"/>
              <a:buAutoNum type="arabicPeriod"/>
            </a:pPr>
            <a:r>
              <a:rPr lang="id-ID" b="1" dirty="0" smtClean="0">
                <a:solidFill>
                  <a:srgbClr val="002060"/>
                </a:solidFill>
                <a:latin typeface="Tahoma" pitchFamily="34" charset="0"/>
                <a:sym typeface="Wingdings" pitchFamily="2" charset="2"/>
              </a:rPr>
              <a:t>Belum ada Valuasi dan Evaluasi untuk pengembangan dan pemanfaatan.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800" dirty="0" err="1" smtClean="0">
                <a:solidFill>
                  <a:schemeClr val="bg1"/>
                </a:solidFill>
              </a:rPr>
              <a:t>Untuk</a:t>
            </a:r>
            <a:r>
              <a:rPr lang="en-US" sz="2800" dirty="0" smtClean="0">
                <a:solidFill>
                  <a:schemeClr val="bg1"/>
                </a:solidFill>
              </a:rPr>
              <a:t> </a:t>
            </a:r>
            <a:r>
              <a:rPr lang="en-US" sz="2800" dirty="0" err="1" smtClean="0">
                <a:solidFill>
                  <a:schemeClr val="bg1"/>
                </a:solidFill>
              </a:rPr>
              <a:t>itu</a:t>
            </a:r>
            <a:r>
              <a:rPr lang="en-US" sz="2800" dirty="0" smtClean="0">
                <a:solidFill>
                  <a:schemeClr val="bg1"/>
                </a:solidFill>
              </a:rPr>
              <a:t> </a:t>
            </a:r>
            <a:r>
              <a:rPr lang="en-US" sz="2800" dirty="0" err="1" smtClean="0">
                <a:solidFill>
                  <a:schemeClr val="bg1"/>
                </a:solidFill>
              </a:rPr>
              <a:t>perlu</a:t>
            </a:r>
            <a:r>
              <a:rPr lang="en-US" sz="2800" dirty="0" smtClean="0">
                <a:solidFill>
                  <a:schemeClr val="bg1"/>
                </a:solidFill>
              </a:rPr>
              <a:t> </a:t>
            </a:r>
            <a:r>
              <a:rPr lang="en-US" sz="2800" dirty="0" err="1" smtClean="0">
                <a:solidFill>
                  <a:schemeClr val="bg1"/>
                </a:solidFill>
              </a:rPr>
              <a:t>diperhatikan</a:t>
            </a:r>
            <a:r>
              <a:rPr lang="en-US" sz="2800" dirty="0" smtClean="0">
                <a:solidFill>
                  <a:schemeClr val="bg1"/>
                </a:solidFill>
              </a:rPr>
              <a:t> </a:t>
            </a:r>
            <a:r>
              <a:rPr lang="en-US" sz="2800" dirty="0" err="1" smtClean="0">
                <a:solidFill>
                  <a:schemeClr val="bg1"/>
                </a:solidFill>
              </a:rPr>
              <a:t>ada</a:t>
            </a:r>
            <a:r>
              <a:rPr lang="en-US" sz="2800" dirty="0" smtClean="0">
                <a:solidFill>
                  <a:schemeClr val="bg1"/>
                </a:solidFill>
              </a:rPr>
              <a:t> </a:t>
            </a:r>
            <a:r>
              <a:rPr lang="en-US" sz="2800" dirty="0" err="1" smtClean="0">
                <a:solidFill>
                  <a:schemeClr val="bg1"/>
                </a:solidFill>
              </a:rPr>
              <a:t>beberapa</a:t>
            </a:r>
            <a:r>
              <a:rPr lang="en-US" sz="2800" dirty="0" smtClean="0">
                <a:solidFill>
                  <a:schemeClr val="bg1"/>
                </a:solidFill>
              </a:rPr>
              <a:t> </a:t>
            </a:r>
            <a:br>
              <a:rPr lang="en-US" sz="2800" dirty="0" smtClean="0">
                <a:solidFill>
                  <a:schemeClr val="bg1"/>
                </a:solidFill>
              </a:rPr>
            </a:br>
            <a:r>
              <a:rPr lang="en-US" sz="2800" dirty="0" err="1" smtClean="0">
                <a:solidFill>
                  <a:schemeClr val="bg1"/>
                </a:solidFill>
              </a:rPr>
              <a:t>hal</a:t>
            </a:r>
            <a:r>
              <a:rPr lang="en-US" sz="2800" dirty="0" smtClean="0">
                <a:solidFill>
                  <a:schemeClr val="bg1"/>
                </a:solidFill>
              </a:rPr>
              <a:t> </a:t>
            </a:r>
            <a:r>
              <a:rPr lang="en-US" sz="2800" dirty="0" err="1" smtClean="0">
                <a:solidFill>
                  <a:schemeClr val="bg1"/>
                </a:solidFill>
              </a:rPr>
              <a:t>di</a:t>
            </a:r>
            <a:r>
              <a:rPr lang="en-US" sz="2800" dirty="0" smtClean="0">
                <a:solidFill>
                  <a:schemeClr val="bg1"/>
                </a:solidFill>
              </a:rPr>
              <a:t> </a:t>
            </a:r>
            <a:r>
              <a:rPr lang="en-US" sz="2800" dirty="0" err="1" smtClean="0">
                <a:solidFill>
                  <a:schemeClr val="bg1"/>
                </a:solidFill>
              </a:rPr>
              <a:t>antaranya</a:t>
            </a:r>
            <a:r>
              <a:rPr lang="en-US" sz="2800" dirty="0" smtClean="0">
                <a:solidFill>
                  <a:schemeClr val="bg1"/>
                </a:solidFill>
              </a:rPr>
              <a:t> </a:t>
            </a:r>
            <a:r>
              <a:rPr lang="en-US" sz="2800" dirty="0" err="1" smtClean="0">
                <a:solidFill>
                  <a:schemeClr val="bg1"/>
                </a:solidFill>
              </a:rPr>
              <a:t>bahwa</a:t>
            </a:r>
            <a:r>
              <a:rPr lang="en-US" sz="2800" dirty="0" smtClean="0">
                <a:solidFill>
                  <a:schemeClr val="bg1"/>
                </a:solidFill>
              </a:rPr>
              <a:t>: </a:t>
            </a:r>
            <a:endParaRPr lang="en-US" sz="2800" dirty="0">
              <a:solidFill>
                <a:schemeClr val="bg1"/>
              </a:solidFill>
            </a:endParaRPr>
          </a:p>
        </p:txBody>
      </p:sp>
      <p:sp>
        <p:nvSpPr>
          <p:cNvPr id="3" name="Content Placeholder 2"/>
          <p:cNvSpPr>
            <a:spLocks noGrp="1"/>
          </p:cNvSpPr>
          <p:nvPr>
            <p:ph idx="1"/>
          </p:nvPr>
        </p:nvSpPr>
        <p:spPr>
          <a:solidFill>
            <a:schemeClr val="accent1">
              <a:lumMod val="40000"/>
              <a:lumOff val="60000"/>
            </a:schemeClr>
          </a:solidFill>
        </p:spPr>
        <p:txBody>
          <a:bodyPr>
            <a:normAutofit fontScale="77500" lnSpcReduction="20000"/>
          </a:bodyPr>
          <a:lstStyle/>
          <a:p>
            <a:pPr marL="514350" indent="-514350">
              <a:buAutoNum type="arabicPeriod"/>
            </a:pPr>
            <a:r>
              <a:rPr lang="en-US" dirty="0" err="1" smtClean="0"/>
              <a:t>Pelaksanaan</a:t>
            </a:r>
            <a:r>
              <a:rPr lang="en-US" dirty="0" smtClean="0"/>
              <a:t> </a:t>
            </a:r>
            <a:r>
              <a:rPr lang="en-US" dirty="0" err="1" smtClean="0"/>
              <a:t>revitalisasi</a:t>
            </a:r>
            <a:r>
              <a:rPr lang="en-US" dirty="0" smtClean="0"/>
              <a:t> </a:t>
            </a:r>
            <a:r>
              <a:rPr lang="en-US" dirty="0" err="1" smtClean="0"/>
              <a:t>memerlukan</a:t>
            </a:r>
            <a:r>
              <a:rPr lang="en-US" dirty="0" smtClean="0"/>
              <a:t> </a:t>
            </a:r>
            <a:r>
              <a:rPr lang="en-US" dirty="0" err="1" smtClean="0"/>
              <a:t>adanya</a:t>
            </a:r>
            <a:r>
              <a:rPr lang="en-US" dirty="0" smtClean="0"/>
              <a:t> </a:t>
            </a:r>
            <a:r>
              <a:rPr lang="en-US" dirty="0" err="1" smtClean="0"/>
              <a:t>keterlibatan</a:t>
            </a:r>
            <a:r>
              <a:rPr lang="en-US" dirty="0" smtClean="0"/>
              <a:t> </a:t>
            </a:r>
            <a:r>
              <a:rPr lang="en-US" dirty="0" err="1" smtClean="0"/>
              <a:t>masyarakat</a:t>
            </a:r>
            <a:r>
              <a:rPr lang="en-US" dirty="0" smtClean="0"/>
              <a:t> yang </a:t>
            </a:r>
            <a:r>
              <a:rPr lang="en-US" dirty="0" err="1" smtClean="0"/>
              <a:t>bukan</a:t>
            </a:r>
            <a:r>
              <a:rPr lang="en-US" dirty="0" smtClean="0"/>
              <a:t> </a:t>
            </a:r>
            <a:r>
              <a:rPr lang="en-US" dirty="0" err="1" smtClean="0"/>
              <a:t>hanya</a:t>
            </a:r>
            <a:r>
              <a:rPr lang="en-US" dirty="0" smtClean="0"/>
              <a:t> </a:t>
            </a:r>
            <a:r>
              <a:rPr lang="en-US" dirty="0" err="1" smtClean="0"/>
              <a:t>sekedar</a:t>
            </a:r>
            <a:r>
              <a:rPr lang="en-US" dirty="0" smtClean="0"/>
              <a:t> </a:t>
            </a:r>
            <a:r>
              <a:rPr lang="en-US" dirty="0" err="1" smtClean="0"/>
              <a:t>ikut</a:t>
            </a:r>
            <a:r>
              <a:rPr lang="en-US" dirty="0" smtClean="0"/>
              <a:t> </a:t>
            </a:r>
            <a:r>
              <a:rPr lang="en-US" dirty="0" err="1" smtClean="0"/>
              <a:t>serta</a:t>
            </a:r>
            <a:r>
              <a:rPr lang="en-US" dirty="0" smtClean="0"/>
              <a:t> </a:t>
            </a:r>
            <a:r>
              <a:rPr lang="en-US" dirty="0" err="1" smtClean="0"/>
              <a:t>untuk</a:t>
            </a:r>
            <a:r>
              <a:rPr lang="en-US" dirty="0" smtClean="0"/>
              <a:t> </a:t>
            </a:r>
            <a:r>
              <a:rPr lang="en-US" dirty="0" err="1" smtClean="0"/>
              <a:t>mendukung</a:t>
            </a:r>
            <a:r>
              <a:rPr lang="en-US" dirty="0" smtClean="0"/>
              <a:t> </a:t>
            </a:r>
            <a:r>
              <a:rPr lang="en-US" dirty="0" err="1" smtClean="0"/>
              <a:t>aspek</a:t>
            </a:r>
            <a:r>
              <a:rPr lang="en-US" dirty="0" smtClean="0"/>
              <a:t> </a:t>
            </a:r>
            <a:r>
              <a:rPr lang="en-US" dirty="0" err="1" smtClean="0"/>
              <a:t>formalitas</a:t>
            </a:r>
            <a:r>
              <a:rPr lang="en-US" dirty="0" smtClean="0"/>
              <a:t> </a:t>
            </a:r>
            <a:r>
              <a:rPr lang="en-US" dirty="0" err="1" smtClean="0"/>
              <a:t>perlunya</a:t>
            </a:r>
            <a:r>
              <a:rPr lang="en-US" dirty="0" smtClean="0"/>
              <a:t> </a:t>
            </a:r>
            <a:r>
              <a:rPr lang="en-US" dirty="0" err="1" smtClean="0"/>
              <a:t>partisipasi</a:t>
            </a:r>
            <a:r>
              <a:rPr lang="en-US" dirty="0" smtClean="0"/>
              <a:t> </a:t>
            </a:r>
            <a:r>
              <a:rPr lang="en-US" dirty="0" err="1" smtClean="0"/>
              <a:t>masyarakat</a:t>
            </a:r>
            <a:r>
              <a:rPr lang="en-US" dirty="0" smtClean="0"/>
              <a:t>; </a:t>
            </a:r>
          </a:p>
          <a:p>
            <a:pPr marL="514350" indent="-514350">
              <a:buAutoNum type="arabicPeriod"/>
            </a:pPr>
            <a:r>
              <a:rPr lang="en-US" dirty="0" err="1" smtClean="0"/>
              <a:t>Keterlibatan</a:t>
            </a:r>
            <a:r>
              <a:rPr lang="en-US" dirty="0" smtClean="0"/>
              <a:t> </a:t>
            </a:r>
            <a:r>
              <a:rPr lang="en-US" dirty="0" err="1" smtClean="0"/>
              <a:t>masyarakat</a:t>
            </a:r>
            <a:r>
              <a:rPr lang="en-US" dirty="0" smtClean="0"/>
              <a:t> </a:t>
            </a:r>
            <a:r>
              <a:rPr lang="en-US" dirty="0" err="1" smtClean="0"/>
              <a:t>ini</a:t>
            </a:r>
            <a:r>
              <a:rPr lang="en-US" dirty="0" smtClean="0"/>
              <a:t> </a:t>
            </a:r>
            <a:r>
              <a:rPr lang="en-US" dirty="0" err="1" smtClean="0"/>
              <a:t>terkait</a:t>
            </a:r>
            <a:r>
              <a:rPr lang="en-US" dirty="0" smtClean="0"/>
              <a:t> </a:t>
            </a:r>
            <a:r>
              <a:rPr lang="en-US" dirty="0" err="1" smtClean="0"/>
              <a:t>erat</a:t>
            </a:r>
            <a:r>
              <a:rPr lang="en-US" dirty="0" smtClean="0"/>
              <a:t> </a:t>
            </a:r>
            <a:r>
              <a:rPr lang="en-US" dirty="0" err="1" smtClean="0"/>
              <a:t>karena</a:t>
            </a:r>
            <a:r>
              <a:rPr lang="en-US" dirty="0" smtClean="0"/>
              <a:t> </a:t>
            </a:r>
            <a:r>
              <a:rPr lang="en-US" dirty="0" err="1" smtClean="0"/>
              <a:t>revitalisasi</a:t>
            </a:r>
            <a:r>
              <a:rPr lang="en-US" dirty="0" smtClean="0"/>
              <a:t> </a:t>
            </a:r>
            <a:r>
              <a:rPr lang="en-US" dirty="0" err="1" smtClean="0"/>
              <a:t>berarti</a:t>
            </a:r>
            <a:r>
              <a:rPr lang="en-US" dirty="0" smtClean="0"/>
              <a:t> </a:t>
            </a:r>
            <a:r>
              <a:rPr lang="en-US" dirty="0" err="1" smtClean="0"/>
              <a:t>adanya</a:t>
            </a:r>
            <a:r>
              <a:rPr lang="en-US" dirty="0" smtClean="0"/>
              <a:t> </a:t>
            </a:r>
            <a:r>
              <a:rPr lang="en-US" dirty="0" err="1" smtClean="0"/>
              <a:t>kegiatan</a:t>
            </a:r>
            <a:r>
              <a:rPr lang="en-US" dirty="0" smtClean="0"/>
              <a:t> </a:t>
            </a:r>
            <a:r>
              <a:rPr lang="en-US" dirty="0" err="1" smtClean="0"/>
              <a:t>baru</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kawasan</a:t>
            </a:r>
            <a:r>
              <a:rPr lang="en-US" dirty="0" smtClean="0"/>
              <a:t>, </a:t>
            </a:r>
            <a:r>
              <a:rPr lang="en-US" dirty="0" err="1" smtClean="0"/>
              <a:t>sehingga</a:t>
            </a:r>
            <a:r>
              <a:rPr lang="en-US" dirty="0" smtClean="0"/>
              <a:t> </a:t>
            </a:r>
            <a:r>
              <a:rPr lang="en-US" dirty="0" err="1" smtClean="0"/>
              <a:t>keterlibatan</a:t>
            </a:r>
            <a:r>
              <a:rPr lang="en-US" dirty="0" smtClean="0"/>
              <a:t> </a:t>
            </a:r>
            <a:r>
              <a:rPr lang="en-US" dirty="0" err="1" smtClean="0"/>
              <a:t>tersebut</a:t>
            </a:r>
            <a:r>
              <a:rPr lang="en-US" dirty="0" smtClean="0"/>
              <a:t> </a:t>
            </a:r>
            <a:r>
              <a:rPr lang="en-US" dirty="0" err="1" smtClean="0"/>
              <a:t>didukung</a:t>
            </a:r>
            <a:r>
              <a:rPr lang="en-US" dirty="0" smtClean="0"/>
              <a:t> </a:t>
            </a:r>
            <a:r>
              <a:rPr lang="en-US" dirty="0" err="1" smtClean="0"/>
              <a:t>oleh</a:t>
            </a:r>
            <a:r>
              <a:rPr lang="en-US" dirty="0" smtClean="0"/>
              <a:t> </a:t>
            </a:r>
            <a:r>
              <a:rPr lang="en-US" dirty="0" err="1" smtClean="0"/>
              <a:t>pemahaman</a:t>
            </a:r>
            <a:r>
              <a:rPr lang="en-US" dirty="0" smtClean="0"/>
              <a:t> yang </a:t>
            </a:r>
            <a:r>
              <a:rPr lang="en-US" dirty="0" err="1" smtClean="0"/>
              <a:t>mendalam</a:t>
            </a:r>
            <a:r>
              <a:rPr lang="en-US" dirty="0" smtClean="0"/>
              <a:t> </a:t>
            </a:r>
            <a:r>
              <a:rPr lang="en-US" dirty="0" err="1" smtClean="0"/>
              <a:t>tentang</a:t>
            </a:r>
            <a:r>
              <a:rPr lang="en-US" dirty="0" smtClean="0"/>
              <a:t> </a:t>
            </a:r>
            <a:r>
              <a:rPr lang="en-US" dirty="0" err="1" smtClean="0"/>
              <a:t>revitalisasi</a:t>
            </a:r>
            <a:r>
              <a:rPr lang="en-US" dirty="0" smtClean="0"/>
              <a:t> </a:t>
            </a:r>
            <a:r>
              <a:rPr lang="en-US" dirty="0" err="1" smtClean="0"/>
              <a:t>dan</a:t>
            </a:r>
            <a:r>
              <a:rPr lang="en-US" dirty="0" smtClean="0"/>
              <a:t> </a:t>
            </a:r>
            <a:r>
              <a:rPr lang="en-US" dirty="0" err="1" smtClean="0"/>
              <a:t>konservasi</a:t>
            </a:r>
            <a:r>
              <a:rPr lang="en-US" dirty="0" smtClean="0"/>
              <a:t>; </a:t>
            </a:r>
          </a:p>
          <a:p>
            <a:pPr marL="514350" indent="-514350">
              <a:buAutoNum type="arabicPeriod"/>
            </a:pPr>
            <a:r>
              <a:rPr lang="en-US" dirty="0" err="1" smtClean="0"/>
              <a:t>Sosialisasi</a:t>
            </a:r>
            <a:r>
              <a:rPr lang="en-US" dirty="0" smtClean="0"/>
              <a:t> </a:t>
            </a:r>
            <a:r>
              <a:rPr lang="en-US" dirty="0" err="1" smtClean="0"/>
              <a:t>tentang</a:t>
            </a:r>
            <a:r>
              <a:rPr lang="en-US" dirty="0" smtClean="0"/>
              <a:t> </a:t>
            </a:r>
            <a:r>
              <a:rPr lang="en-US" dirty="0" err="1" smtClean="0"/>
              <a:t>pentingnya</a:t>
            </a:r>
            <a:r>
              <a:rPr lang="en-US" dirty="0" smtClean="0"/>
              <a:t> </a:t>
            </a:r>
            <a:r>
              <a:rPr lang="en-US" dirty="0" err="1" smtClean="0"/>
              <a:t>revitalisasi</a:t>
            </a:r>
            <a:r>
              <a:rPr lang="en-US" dirty="0" smtClean="0"/>
              <a:t> </a:t>
            </a:r>
            <a:r>
              <a:rPr lang="en-US" dirty="0" err="1" smtClean="0"/>
              <a:t>perlu</a:t>
            </a:r>
            <a:r>
              <a:rPr lang="en-US" dirty="0" smtClean="0"/>
              <a:t> </a:t>
            </a:r>
            <a:r>
              <a:rPr lang="en-US" dirty="0" err="1" smtClean="0"/>
              <a:t>diupayakan</a:t>
            </a:r>
            <a:r>
              <a:rPr lang="en-US" dirty="0" smtClean="0"/>
              <a:t> </a:t>
            </a:r>
            <a:r>
              <a:rPr lang="en-US" dirty="0" err="1" smtClean="0"/>
              <a:t>untuk</a:t>
            </a:r>
            <a:r>
              <a:rPr lang="en-US" dirty="0" smtClean="0"/>
              <a:t> </a:t>
            </a:r>
            <a:r>
              <a:rPr lang="en-US" dirty="0" err="1" smtClean="0"/>
              <a:t>mengubah</a:t>
            </a:r>
            <a:r>
              <a:rPr lang="en-US" dirty="0" smtClean="0"/>
              <a:t> </a:t>
            </a:r>
            <a:r>
              <a:rPr lang="en-US" dirty="0" err="1" smtClean="0"/>
              <a:t>dan</a:t>
            </a:r>
            <a:r>
              <a:rPr lang="en-US" dirty="0" smtClean="0"/>
              <a:t> </a:t>
            </a:r>
            <a:r>
              <a:rPr lang="en-US" dirty="0" err="1" smtClean="0"/>
              <a:t>menumbuhkan</a:t>
            </a:r>
            <a:r>
              <a:rPr lang="en-US" dirty="0" smtClean="0"/>
              <a:t> </a:t>
            </a:r>
            <a:r>
              <a:rPr lang="en-US" dirty="0" err="1" smtClean="0"/>
              <a:t>kemauan</a:t>
            </a:r>
            <a:r>
              <a:rPr lang="en-US" dirty="0" smtClean="0"/>
              <a:t> </a:t>
            </a:r>
            <a:r>
              <a:rPr lang="en-US" dirty="0" err="1" smtClean="0"/>
              <a:t>publik</a:t>
            </a:r>
            <a:r>
              <a:rPr lang="en-US" dirty="0" smtClean="0"/>
              <a:t> </a:t>
            </a:r>
            <a:r>
              <a:rPr lang="en-US" dirty="0" err="1" smtClean="0"/>
              <a:t>dan</a:t>
            </a:r>
            <a:r>
              <a:rPr lang="en-US" dirty="0" smtClean="0"/>
              <a:t> </a:t>
            </a:r>
            <a:r>
              <a:rPr lang="en-US" dirty="0" err="1" smtClean="0"/>
              <a:t>swasta</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investasi</a:t>
            </a:r>
            <a:r>
              <a:rPr lang="en-US" dirty="0" smtClean="0"/>
              <a:t> </a:t>
            </a:r>
            <a:r>
              <a:rPr lang="en-US" dirty="0" err="1" smtClean="0"/>
              <a:t>pada</a:t>
            </a:r>
            <a:r>
              <a:rPr lang="en-US" dirty="0" smtClean="0"/>
              <a:t> </a:t>
            </a:r>
            <a:r>
              <a:rPr lang="en-US" dirty="0" err="1" smtClean="0"/>
              <a:t>pelestarian</a:t>
            </a:r>
            <a:r>
              <a:rPr lang="en-US" dirty="0" smtClean="0"/>
              <a:t> </a:t>
            </a:r>
            <a:r>
              <a:rPr lang="en-US" dirty="0" err="1" smtClean="0"/>
              <a:t>pusaka</a:t>
            </a:r>
            <a:r>
              <a:rPr lang="en-US" dirty="0" smtClean="0"/>
              <a:t> </a:t>
            </a:r>
            <a:r>
              <a:rPr lang="en-US" dirty="0" err="1" smtClean="0"/>
              <a:t>alam</a:t>
            </a:r>
            <a:r>
              <a:rPr lang="en-US" dirty="0" smtClean="0"/>
              <a:t> </a:t>
            </a:r>
            <a:r>
              <a:rPr lang="en-US" dirty="0" err="1" smtClean="0"/>
              <a:t>dan</a:t>
            </a:r>
            <a:r>
              <a:rPr lang="en-US" dirty="0" smtClean="0"/>
              <a:t> </a:t>
            </a:r>
            <a:r>
              <a:rPr lang="en-US" dirty="0" err="1" smtClean="0"/>
              <a:t>budaya</a:t>
            </a:r>
            <a:r>
              <a:rPr lang="en-US" dirty="0" smtClean="0"/>
              <a:t> </a:t>
            </a:r>
            <a:r>
              <a:rPr lang="en-US" dirty="0" err="1" smtClean="0"/>
              <a:t>dengan</a:t>
            </a:r>
            <a:r>
              <a:rPr lang="en-US" dirty="0" smtClean="0"/>
              <a:t> </a:t>
            </a:r>
            <a:r>
              <a:rPr lang="en-US" dirty="0" err="1" smtClean="0"/>
              <a:t>tujuan</a:t>
            </a:r>
            <a:r>
              <a:rPr lang="en-US" dirty="0" smtClean="0"/>
              <a:t> </a:t>
            </a:r>
            <a:r>
              <a:rPr lang="en-US" dirty="0" err="1" smtClean="0"/>
              <a:t>menjadikan</a:t>
            </a:r>
            <a:r>
              <a:rPr lang="en-US" dirty="0" smtClean="0"/>
              <a:t> </a:t>
            </a:r>
            <a:r>
              <a:rPr lang="en-US" dirty="0" err="1" smtClean="0"/>
              <a:t>kawasan</a:t>
            </a:r>
            <a:r>
              <a:rPr lang="en-US" dirty="0" smtClean="0"/>
              <a:t> yang </a:t>
            </a:r>
            <a:r>
              <a:rPr lang="en-US" dirty="0" err="1" smtClean="0"/>
              <a:t>terpelihara</a:t>
            </a:r>
            <a:r>
              <a:rPr lang="en-US" dirty="0" smtClean="0"/>
              <a:t> </a:t>
            </a:r>
            <a:r>
              <a:rPr lang="en-US" dirty="0" err="1" smtClean="0"/>
              <a:t>dan</a:t>
            </a:r>
            <a:r>
              <a:rPr lang="en-US" dirty="0" smtClean="0"/>
              <a:t> </a:t>
            </a:r>
            <a:r>
              <a:rPr lang="en-US" dirty="0" err="1" smtClean="0"/>
              <a:t>bahkan</a:t>
            </a:r>
            <a:r>
              <a:rPr lang="en-US" dirty="0" smtClean="0"/>
              <a:t> </a:t>
            </a:r>
            <a:r>
              <a:rPr lang="en-US" dirty="0" err="1" smtClean="0"/>
              <a:t>berkembang</a:t>
            </a:r>
            <a:r>
              <a:rPr lang="en-US" dirty="0" smtClean="0"/>
              <a:t> </a:t>
            </a:r>
            <a:r>
              <a:rPr lang="en-US" dirty="0" err="1" smtClean="0"/>
              <a:t>sepanjang</a:t>
            </a:r>
            <a:r>
              <a:rPr lang="en-US" dirty="0" smtClean="0"/>
              <a:t> </a:t>
            </a:r>
            <a:r>
              <a:rPr lang="en-US" dirty="0" err="1" smtClean="0"/>
              <a:t>masa</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5962"/>
          </a:xfrm>
          <a:solidFill>
            <a:schemeClr val="tx1"/>
          </a:solidFill>
        </p:spPr>
        <p:txBody>
          <a:bodyPr>
            <a:normAutofit fontScale="90000"/>
          </a:bodyPr>
          <a:lstStyle/>
          <a:p>
            <a:r>
              <a:rPr lang="en-US" b="1" dirty="0" err="1" smtClean="0">
                <a:solidFill>
                  <a:schemeClr val="bg1"/>
                </a:solidFill>
              </a:rPr>
              <a:t>Contoh</a:t>
            </a:r>
            <a:r>
              <a:rPr lang="en-US" b="1" dirty="0" smtClean="0">
                <a:solidFill>
                  <a:schemeClr val="bg1"/>
                </a:solidFill>
              </a:rPr>
              <a:t> </a:t>
            </a:r>
            <a:r>
              <a:rPr lang="en-US" b="1" dirty="0" err="1" smtClean="0">
                <a:solidFill>
                  <a:schemeClr val="bg1"/>
                </a:solidFill>
              </a:rPr>
              <a:t>kegitan</a:t>
            </a:r>
            <a:r>
              <a:rPr lang="en-US" b="1" dirty="0" smtClean="0">
                <a:solidFill>
                  <a:schemeClr val="bg1"/>
                </a:solidFill>
              </a:rPr>
              <a:t> </a:t>
            </a:r>
            <a:r>
              <a:rPr lang="en-US" b="1" dirty="0" err="1" smtClean="0">
                <a:solidFill>
                  <a:schemeClr val="bg1"/>
                </a:solidFill>
              </a:rPr>
              <a:t>revitalisasi</a:t>
            </a:r>
            <a:endParaRPr lang="en-US" b="1" dirty="0">
              <a:solidFill>
                <a:schemeClr val="bg1"/>
              </a:solidFill>
            </a:endParaRPr>
          </a:p>
        </p:txBody>
      </p:sp>
      <p:sp>
        <p:nvSpPr>
          <p:cNvPr id="3" name="Content Placeholder 2"/>
          <p:cNvSpPr>
            <a:spLocks noGrp="1"/>
          </p:cNvSpPr>
          <p:nvPr>
            <p:ph idx="1"/>
          </p:nvPr>
        </p:nvSpPr>
        <p:spPr>
          <a:xfrm>
            <a:off x="457200" y="1143000"/>
            <a:ext cx="8229600" cy="4525963"/>
          </a:xfrm>
          <a:solidFill>
            <a:schemeClr val="accent1">
              <a:lumMod val="40000"/>
              <a:lumOff val="60000"/>
            </a:schemeClr>
          </a:solidFill>
        </p:spPr>
        <p:txBody>
          <a:bodyPr>
            <a:normAutofit fontScale="55000" lnSpcReduction="20000"/>
          </a:bodyPr>
          <a:lstStyle/>
          <a:p>
            <a:pPr marL="0" indent="0">
              <a:buNone/>
            </a:pPr>
            <a:r>
              <a:rPr lang="en-US" dirty="0" err="1" smtClean="0"/>
              <a:t>Sebagai</a:t>
            </a:r>
            <a:r>
              <a:rPr lang="en-US" dirty="0" smtClean="0"/>
              <a:t> </a:t>
            </a:r>
            <a:r>
              <a:rPr lang="en-US" dirty="0" err="1" smtClean="0"/>
              <a:t>contoh</a:t>
            </a:r>
            <a:r>
              <a:rPr lang="en-US" dirty="0" smtClean="0"/>
              <a:t>, </a:t>
            </a:r>
            <a:r>
              <a:rPr lang="en-US" i="1" dirty="0" smtClean="0"/>
              <a:t>Historic</a:t>
            </a:r>
            <a:r>
              <a:rPr lang="en-US" dirty="0" smtClean="0"/>
              <a:t> Massachusetts USA, yang </a:t>
            </a:r>
            <a:r>
              <a:rPr lang="en-US" dirty="0" err="1" smtClean="0"/>
              <a:t>bermitra</a:t>
            </a:r>
            <a:r>
              <a:rPr lang="en-US" dirty="0" smtClean="0"/>
              <a:t> </a:t>
            </a:r>
            <a:r>
              <a:rPr lang="en-US" dirty="0" err="1" smtClean="0"/>
              <a:t>dengan</a:t>
            </a:r>
            <a:r>
              <a:rPr lang="en-US" dirty="0" smtClean="0"/>
              <a:t> </a:t>
            </a:r>
            <a:r>
              <a:rPr lang="en-US" dirty="0" err="1" smtClean="0"/>
              <a:t>penduduk</a:t>
            </a:r>
            <a:r>
              <a:rPr lang="en-US" dirty="0" smtClean="0"/>
              <a:t> </a:t>
            </a:r>
            <a:r>
              <a:rPr lang="en-US" dirty="0" err="1" smtClean="0"/>
              <a:t>lokal</a:t>
            </a:r>
            <a:r>
              <a:rPr lang="en-US" dirty="0" smtClean="0"/>
              <a:t> </a:t>
            </a:r>
            <a:r>
              <a:rPr lang="en-US" dirty="0" err="1" smtClean="0"/>
              <a:t>dan</a:t>
            </a:r>
            <a:r>
              <a:rPr lang="en-US" dirty="0" smtClean="0"/>
              <a:t> </a:t>
            </a:r>
            <a:r>
              <a:rPr lang="en-US" dirty="0" err="1" smtClean="0"/>
              <a:t>berbagai</a:t>
            </a:r>
            <a:r>
              <a:rPr lang="en-US" dirty="0" smtClean="0"/>
              <a:t> </a:t>
            </a:r>
            <a:r>
              <a:rPr lang="en-US" dirty="0" err="1" smtClean="0"/>
              <a:t>organisasi</a:t>
            </a:r>
            <a:r>
              <a:rPr lang="en-US" dirty="0" smtClean="0"/>
              <a:t> </a:t>
            </a:r>
            <a:r>
              <a:rPr lang="en-US" dirty="0" err="1" smtClean="0"/>
              <a:t>untuk</a:t>
            </a:r>
            <a:r>
              <a:rPr lang="en-US" dirty="0" smtClean="0"/>
              <a:t> </a:t>
            </a:r>
            <a:r>
              <a:rPr lang="en-US" dirty="0" err="1" smtClean="0"/>
              <a:t>revitalisasi</a:t>
            </a:r>
            <a:r>
              <a:rPr lang="en-US" dirty="0" smtClean="0"/>
              <a:t>, </a:t>
            </a:r>
            <a:r>
              <a:rPr lang="en-US" dirty="0" err="1" smtClean="0"/>
              <a:t>menyeleksi</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budaya</a:t>
            </a:r>
            <a:r>
              <a:rPr lang="en-US" dirty="0" smtClean="0"/>
              <a:t> </a:t>
            </a:r>
            <a:r>
              <a:rPr lang="en-US" dirty="0" err="1" smtClean="0"/>
              <a:t>untuk</a:t>
            </a:r>
            <a:r>
              <a:rPr lang="en-US" dirty="0" smtClean="0"/>
              <a:t> </a:t>
            </a:r>
            <a:r>
              <a:rPr lang="en-US" dirty="0" err="1" smtClean="0"/>
              <a:t>revitalisasi</a:t>
            </a:r>
            <a:r>
              <a:rPr lang="en-US" dirty="0" smtClean="0"/>
              <a:t> </a:t>
            </a:r>
            <a:r>
              <a:rPr lang="en-US" dirty="0" err="1" smtClean="0"/>
              <a:t>dan</a:t>
            </a:r>
            <a:r>
              <a:rPr lang="en-US" dirty="0" smtClean="0"/>
              <a:t> </a:t>
            </a:r>
            <a:r>
              <a:rPr lang="en-US" dirty="0" err="1" smtClean="0"/>
              <a:t>menetapkan</a:t>
            </a:r>
            <a:r>
              <a:rPr lang="en-US" dirty="0" smtClean="0"/>
              <a:t> </a:t>
            </a:r>
            <a:r>
              <a:rPr lang="en-US" dirty="0" err="1" smtClean="0"/>
              <a:t>tiga</a:t>
            </a:r>
            <a:r>
              <a:rPr lang="en-US" dirty="0" smtClean="0"/>
              <a:t> </a:t>
            </a:r>
            <a:r>
              <a:rPr lang="en-US" dirty="0" err="1" smtClean="0"/>
              <a:t>buah</a:t>
            </a:r>
            <a:r>
              <a:rPr lang="en-US" dirty="0" smtClean="0"/>
              <a:t> </a:t>
            </a:r>
            <a:r>
              <a:rPr lang="en-US" dirty="0" err="1" smtClean="0"/>
              <a:t>kriteria</a:t>
            </a:r>
            <a:r>
              <a:rPr lang="en-US" dirty="0" smtClean="0"/>
              <a:t> </a:t>
            </a:r>
            <a:r>
              <a:rPr lang="en-US" dirty="0" err="1" smtClean="0"/>
              <a:t>dasar</a:t>
            </a:r>
            <a:r>
              <a:rPr lang="en-US" dirty="0" smtClean="0"/>
              <a:t>: a. </a:t>
            </a:r>
            <a:r>
              <a:rPr lang="en-US" dirty="0" err="1" smtClean="0"/>
              <a:t>sumber</a:t>
            </a:r>
            <a:r>
              <a:rPr lang="en-US" dirty="0" smtClean="0"/>
              <a:t> </a:t>
            </a:r>
            <a:r>
              <a:rPr lang="en-US" dirty="0" err="1" smtClean="0"/>
              <a:t>daya</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menunjukkan</a:t>
            </a:r>
            <a:r>
              <a:rPr lang="en-US" dirty="0" smtClean="0"/>
              <a:t> </a:t>
            </a:r>
            <a:r>
              <a:rPr lang="en-US" dirty="0" err="1" smtClean="0"/>
              <a:t>hubungan</a:t>
            </a:r>
            <a:r>
              <a:rPr lang="en-US" dirty="0" smtClean="0"/>
              <a:t> yang </a:t>
            </a:r>
            <a:r>
              <a:rPr lang="en-US" dirty="0" err="1" smtClean="0"/>
              <a:t>penting</a:t>
            </a:r>
            <a:r>
              <a:rPr lang="en-US" dirty="0" smtClean="0"/>
              <a:t> </a:t>
            </a:r>
            <a:r>
              <a:rPr lang="en-US" dirty="0" err="1" smtClean="0"/>
              <a:t>antara</a:t>
            </a:r>
            <a:r>
              <a:rPr lang="en-US" dirty="0" smtClean="0"/>
              <a:t> </a:t>
            </a:r>
            <a:r>
              <a:rPr lang="en-US" dirty="0" err="1" smtClean="0"/>
              <a:t>pelestarian</a:t>
            </a:r>
            <a:r>
              <a:rPr lang="en-US" dirty="0" smtClean="0"/>
              <a:t> </a:t>
            </a:r>
            <a:r>
              <a:rPr lang="en-US" dirty="0" err="1" smtClean="0"/>
              <a:t>dan</a:t>
            </a:r>
            <a:r>
              <a:rPr lang="en-US" dirty="0" smtClean="0"/>
              <a:t> </a:t>
            </a:r>
            <a:r>
              <a:rPr lang="en-US" dirty="0" err="1" smtClean="0"/>
              <a:t>kebangaan</a:t>
            </a:r>
            <a:r>
              <a:rPr lang="en-US" dirty="0" smtClean="0"/>
              <a:t> </a:t>
            </a:r>
            <a:r>
              <a:rPr lang="en-US" dirty="0" err="1" smtClean="0"/>
              <a:t>masyarakat</a:t>
            </a:r>
            <a:r>
              <a:rPr lang="en-US" dirty="0" smtClean="0"/>
              <a:t> </a:t>
            </a:r>
            <a:r>
              <a:rPr lang="en-US" dirty="0" err="1" smtClean="0"/>
              <a:t>setempat</a:t>
            </a:r>
            <a:r>
              <a:rPr lang="en-US" dirty="0" smtClean="0"/>
              <a:t>; b. </a:t>
            </a:r>
            <a:r>
              <a:rPr lang="en-US" dirty="0" err="1" smtClean="0"/>
              <a:t>sumber</a:t>
            </a:r>
            <a:r>
              <a:rPr lang="en-US" dirty="0" smtClean="0"/>
              <a:t> </a:t>
            </a:r>
            <a:r>
              <a:rPr lang="en-US" dirty="0" err="1" smtClean="0"/>
              <a:t>daya</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potensial</a:t>
            </a:r>
            <a:r>
              <a:rPr lang="en-US" dirty="0" smtClean="0"/>
              <a:t> </a:t>
            </a:r>
            <a:r>
              <a:rPr lang="en-US" dirty="0" err="1" smtClean="0"/>
              <a:t>menjadi</a:t>
            </a:r>
            <a:r>
              <a:rPr lang="en-US" dirty="0" smtClean="0"/>
              <a:t> </a:t>
            </a:r>
            <a:r>
              <a:rPr lang="en-US" dirty="0" err="1" smtClean="0"/>
              <a:t>katalisator</a:t>
            </a:r>
            <a:r>
              <a:rPr lang="en-US" dirty="0" smtClean="0"/>
              <a:t> </a:t>
            </a:r>
            <a:r>
              <a:rPr lang="en-US" dirty="0" err="1" smtClean="0"/>
              <a:t>usaha</a:t>
            </a:r>
            <a:r>
              <a:rPr lang="en-US" dirty="0" smtClean="0"/>
              <a:t> </a:t>
            </a:r>
            <a:r>
              <a:rPr lang="en-US" dirty="0" err="1" smtClean="0"/>
              <a:t>revitalisasi</a:t>
            </a:r>
            <a:r>
              <a:rPr lang="en-US" dirty="0" smtClean="0"/>
              <a:t> </a:t>
            </a:r>
            <a:r>
              <a:rPr lang="en-US" dirty="0" err="1" smtClean="0"/>
              <a:t>dan</a:t>
            </a:r>
            <a:r>
              <a:rPr lang="en-US" dirty="0" smtClean="0"/>
              <a:t> </a:t>
            </a:r>
            <a:r>
              <a:rPr lang="en-US" dirty="0" err="1" smtClean="0"/>
              <a:t>pembangunan</a:t>
            </a:r>
            <a:r>
              <a:rPr lang="en-US" dirty="0" smtClean="0"/>
              <a:t>; </a:t>
            </a:r>
            <a:r>
              <a:rPr lang="en-US" dirty="0" err="1" smtClean="0"/>
              <a:t>dan</a:t>
            </a:r>
            <a:r>
              <a:rPr lang="en-US" dirty="0" smtClean="0"/>
              <a:t> c. </a:t>
            </a:r>
            <a:r>
              <a:rPr lang="en-US" dirty="0" err="1" smtClean="0"/>
              <a:t>sumber</a:t>
            </a:r>
            <a:r>
              <a:rPr lang="en-US" dirty="0" smtClean="0"/>
              <a:t> </a:t>
            </a:r>
            <a:r>
              <a:rPr lang="en-US" dirty="0" err="1" smtClean="0"/>
              <a:t>daya</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memiliki</a:t>
            </a:r>
            <a:r>
              <a:rPr lang="en-US" dirty="0" smtClean="0"/>
              <a:t> </a:t>
            </a:r>
            <a:r>
              <a:rPr lang="en-US" dirty="0" err="1" smtClean="0"/>
              <a:t>dukungan</a:t>
            </a:r>
            <a:r>
              <a:rPr lang="en-US" dirty="0" smtClean="0"/>
              <a:t> </a:t>
            </a:r>
            <a:r>
              <a:rPr lang="en-US" dirty="0" err="1" smtClean="0"/>
              <a:t>masyarakat</a:t>
            </a:r>
            <a:r>
              <a:rPr lang="en-US" dirty="0" smtClean="0"/>
              <a:t> </a:t>
            </a:r>
            <a:r>
              <a:rPr lang="en-US" dirty="0" err="1" smtClean="0"/>
              <a:t>dan</a:t>
            </a:r>
            <a:r>
              <a:rPr lang="en-US" dirty="0" smtClean="0"/>
              <a:t> </a:t>
            </a:r>
            <a:r>
              <a:rPr lang="en-US" dirty="0" err="1" smtClean="0"/>
              <a:t>politik</a:t>
            </a:r>
            <a:r>
              <a:rPr lang="en-US" dirty="0" smtClean="0"/>
              <a:t>.</a:t>
            </a:r>
          </a:p>
          <a:p>
            <a:pPr marL="0" indent="0">
              <a:buNone/>
            </a:pPr>
            <a:endParaRPr lang="en-US" dirty="0" smtClean="0"/>
          </a:p>
          <a:p>
            <a:pPr marL="0" indent="0">
              <a:buNone/>
            </a:pPr>
            <a:r>
              <a:rPr lang="en-US" dirty="0" err="1" smtClean="0"/>
              <a:t>Pada</a:t>
            </a:r>
            <a:r>
              <a:rPr lang="en-US" dirty="0" smtClean="0"/>
              <a:t> </a:t>
            </a:r>
            <a:r>
              <a:rPr lang="en-US" dirty="0" err="1" smtClean="0"/>
              <a:t>hal</a:t>
            </a:r>
            <a:r>
              <a:rPr lang="en-US" dirty="0" smtClean="0"/>
              <a:t> </a:t>
            </a:r>
            <a:r>
              <a:rPr lang="en-US" dirty="0" err="1" smtClean="0"/>
              <a:t>kalau</a:t>
            </a:r>
            <a:r>
              <a:rPr lang="en-US" dirty="0" smtClean="0"/>
              <a:t> </a:t>
            </a:r>
            <a:r>
              <a:rPr lang="en-US" dirty="0" err="1" smtClean="0"/>
              <a:t>ditelusuri</a:t>
            </a:r>
            <a:r>
              <a:rPr lang="en-US" dirty="0" smtClean="0"/>
              <a:t>, </a:t>
            </a:r>
            <a:r>
              <a:rPr lang="en-US" dirty="0" err="1" smtClean="0"/>
              <a:t>kawasan</a:t>
            </a:r>
            <a:r>
              <a:rPr lang="en-US" dirty="0" smtClean="0"/>
              <a:t> lama </a:t>
            </a:r>
            <a:r>
              <a:rPr lang="en-US" dirty="0" err="1" smtClean="0"/>
              <a:t>biasanya</a:t>
            </a:r>
            <a:r>
              <a:rPr lang="en-US" dirty="0" smtClean="0"/>
              <a:t> </a:t>
            </a:r>
            <a:r>
              <a:rPr lang="en-US" dirty="0" err="1" smtClean="0"/>
              <a:t>mempunyai</a:t>
            </a:r>
            <a:r>
              <a:rPr lang="en-US" dirty="0" smtClean="0"/>
              <a:t> </a:t>
            </a:r>
            <a:r>
              <a:rPr lang="en-US" dirty="0" err="1" smtClean="0"/>
              <a:t>banyak</a:t>
            </a:r>
            <a:r>
              <a:rPr lang="en-US" dirty="0" smtClean="0"/>
              <a:t> </a:t>
            </a:r>
            <a:r>
              <a:rPr lang="en-US" dirty="0" err="1" smtClean="0"/>
              <a:t>potensi</a:t>
            </a:r>
            <a:r>
              <a:rPr lang="en-US" dirty="0" smtClean="0"/>
              <a:t> </a:t>
            </a:r>
            <a:r>
              <a:rPr lang="en-US" dirty="0" err="1" smtClean="0"/>
              <a:t>antara</a:t>
            </a:r>
            <a:r>
              <a:rPr lang="en-US" dirty="0" smtClean="0"/>
              <a:t> lain (</a:t>
            </a:r>
            <a:r>
              <a:rPr lang="en-US" dirty="0" err="1" smtClean="0"/>
              <a:t>Widayati</a:t>
            </a:r>
            <a:r>
              <a:rPr lang="en-US" dirty="0" smtClean="0"/>
              <a:t> 2000:92): </a:t>
            </a:r>
          </a:p>
          <a:p>
            <a:pPr marL="290513" indent="-290513">
              <a:buAutoNum type="arabicPeriod"/>
            </a:pPr>
            <a:r>
              <a:rPr lang="en-US" dirty="0" err="1" smtClean="0"/>
              <a:t>Kehidupan</a:t>
            </a:r>
            <a:r>
              <a:rPr lang="en-US" dirty="0" smtClean="0"/>
              <a:t> </a:t>
            </a:r>
            <a:r>
              <a:rPr lang="en-US" dirty="0" err="1" smtClean="0"/>
              <a:t>masyarakatnya</a:t>
            </a:r>
            <a:r>
              <a:rPr lang="en-US" dirty="0" smtClean="0"/>
              <a:t> </a:t>
            </a:r>
            <a:r>
              <a:rPr lang="en-US" dirty="0" err="1" smtClean="0"/>
              <a:t>masih</a:t>
            </a:r>
            <a:r>
              <a:rPr lang="en-US" dirty="0" smtClean="0"/>
              <a:t> </a:t>
            </a:r>
            <a:r>
              <a:rPr lang="en-US" dirty="0" err="1" smtClean="0"/>
              <a:t>tradisionil</a:t>
            </a:r>
            <a:r>
              <a:rPr lang="en-US" dirty="0" smtClean="0"/>
              <a:t> </a:t>
            </a:r>
            <a:r>
              <a:rPr lang="en-US" dirty="0" err="1" smtClean="0"/>
              <a:t>baik</a:t>
            </a:r>
            <a:r>
              <a:rPr lang="en-US" dirty="0" smtClean="0"/>
              <a:t> </a:t>
            </a:r>
            <a:r>
              <a:rPr lang="en-US" dirty="0" err="1" smtClean="0"/>
              <a:t>dari</a:t>
            </a:r>
            <a:r>
              <a:rPr lang="en-US" dirty="0" smtClean="0"/>
              <a:t> </a:t>
            </a:r>
            <a:r>
              <a:rPr lang="en-US" dirty="0" err="1" smtClean="0"/>
              <a:t>segi</a:t>
            </a:r>
            <a:r>
              <a:rPr lang="en-US" dirty="0" smtClean="0"/>
              <a:t> </a:t>
            </a:r>
            <a:r>
              <a:rPr lang="en-US" dirty="0" err="1" smtClean="0"/>
              <a:t>spiritualnya</a:t>
            </a:r>
            <a:r>
              <a:rPr lang="en-US" dirty="0" smtClean="0"/>
              <a:t> </a:t>
            </a:r>
            <a:r>
              <a:rPr lang="en-US" dirty="0" err="1" smtClean="0"/>
              <a:t>maupun</a:t>
            </a:r>
            <a:r>
              <a:rPr lang="en-US" dirty="0" smtClean="0"/>
              <a:t> </a:t>
            </a:r>
            <a:r>
              <a:rPr lang="en-US" dirty="0" err="1" smtClean="0"/>
              <a:t>kulturalnya</a:t>
            </a:r>
            <a:r>
              <a:rPr lang="en-US" dirty="0" smtClean="0"/>
              <a:t>; </a:t>
            </a:r>
          </a:p>
          <a:p>
            <a:pPr marL="290513" indent="-290513">
              <a:buAutoNum type="arabicPeriod"/>
            </a:pPr>
            <a:r>
              <a:rPr lang="en-US" dirty="0" err="1" smtClean="0"/>
              <a:t>Masyarakat</a:t>
            </a:r>
            <a:r>
              <a:rPr lang="en-US" dirty="0" smtClean="0"/>
              <a:t> </a:t>
            </a:r>
            <a:r>
              <a:rPr lang="en-US" dirty="0" err="1" smtClean="0"/>
              <a:t>setempat</a:t>
            </a:r>
            <a:r>
              <a:rPr lang="en-US" dirty="0" smtClean="0"/>
              <a:t> </a:t>
            </a:r>
            <a:r>
              <a:rPr lang="en-US" dirty="0" err="1" smtClean="0"/>
              <a:t>biasanya</a:t>
            </a:r>
            <a:r>
              <a:rPr lang="en-US" dirty="0" smtClean="0"/>
              <a:t> </a:t>
            </a:r>
            <a:r>
              <a:rPr lang="en-US" dirty="0" err="1" smtClean="0"/>
              <a:t>mempunyai</a:t>
            </a:r>
            <a:r>
              <a:rPr lang="en-US" dirty="0" smtClean="0"/>
              <a:t> </a:t>
            </a:r>
            <a:r>
              <a:rPr lang="en-US" dirty="0" err="1" smtClean="0"/>
              <a:t>mata</a:t>
            </a:r>
            <a:r>
              <a:rPr lang="en-US" dirty="0" smtClean="0"/>
              <a:t> </a:t>
            </a:r>
            <a:r>
              <a:rPr lang="en-US" dirty="0" err="1" smtClean="0"/>
              <a:t>pencaharian</a:t>
            </a:r>
            <a:r>
              <a:rPr lang="en-US" dirty="0" smtClean="0"/>
              <a:t> </a:t>
            </a:r>
            <a:r>
              <a:rPr lang="en-US" dirty="0" err="1" smtClean="0"/>
              <a:t>berupa</a:t>
            </a:r>
            <a:r>
              <a:rPr lang="en-US" dirty="0" smtClean="0"/>
              <a:t> </a:t>
            </a:r>
            <a:r>
              <a:rPr lang="en-US" dirty="0" err="1" smtClean="0"/>
              <a:t>kerajinan</a:t>
            </a:r>
            <a:r>
              <a:rPr lang="en-US" dirty="0" smtClean="0"/>
              <a:t> </a:t>
            </a:r>
            <a:r>
              <a:rPr lang="en-US" dirty="0" err="1" smtClean="0"/>
              <a:t>tangan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daerahnya</a:t>
            </a:r>
            <a:r>
              <a:rPr lang="en-US" dirty="0" smtClean="0"/>
              <a:t> </a:t>
            </a:r>
            <a:r>
              <a:rPr lang="en-US" dirty="0" err="1" smtClean="0"/>
              <a:t>masing-masing</a:t>
            </a:r>
            <a:r>
              <a:rPr lang="en-US" dirty="0" smtClean="0"/>
              <a:t>; </a:t>
            </a:r>
          </a:p>
          <a:p>
            <a:pPr marL="290513" indent="-290513">
              <a:buAutoNum type="arabicPeriod"/>
            </a:pPr>
            <a:r>
              <a:rPr lang="en-US" dirty="0" err="1" smtClean="0"/>
              <a:t>Mempunyai</a:t>
            </a:r>
            <a:r>
              <a:rPr lang="en-US" dirty="0" smtClean="0"/>
              <a:t> </a:t>
            </a:r>
            <a:r>
              <a:rPr lang="en-US" dirty="0" err="1" smtClean="0"/>
              <a:t>kesenian</a:t>
            </a:r>
            <a:r>
              <a:rPr lang="en-US" dirty="0" smtClean="0"/>
              <a:t> </a:t>
            </a:r>
            <a:r>
              <a:rPr lang="en-US" dirty="0" err="1" smtClean="0"/>
              <a:t>rakyat</a:t>
            </a:r>
            <a:r>
              <a:rPr lang="en-US" dirty="0" smtClean="0"/>
              <a:t>; </a:t>
            </a:r>
          </a:p>
          <a:p>
            <a:pPr marL="290513" indent="-290513">
              <a:buAutoNum type="arabicPeriod"/>
            </a:pPr>
            <a:r>
              <a:rPr lang="en-US" dirty="0" err="1" smtClean="0"/>
              <a:t>Mempunyai</a:t>
            </a:r>
            <a:r>
              <a:rPr lang="en-US" dirty="0" smtClean="0"/>
              <a:t> </a:t>
            </a:r>
            <a:r>
              <a:rPr lang="en-US" dirty="0" err="1" smtClean="0"/>
              <a:t>lahan</a:t>
            </a:r>
            <a:r>
              <a:rPr lang="en-US" dirty="0" smtClean="0"/>
              <a:t> </a:t>
            </a:r>
            <a:r>
              <a:rPr lang="en-US" dirty="0" err="1" smtClean="0"/>
              <a:t>atau</a:t>
            </a:r>
            <a:r>
              <a:rPr lang="en-US" dirty="0" smtClean="0"/>
              <a:t> </a:t>
            </a:r>
            <a:r>
              <a:rPr lang="en-US" dirty="0" err="1" smtClean="0"/>
              <a:t>bangunan</a:t>
            </a:r>
            <a:r>
              <a:rPr lang="en-US" dirty="0" smtClean="0"/>
              <a:t> yang </a:t>
            </a:r>
            <a:r>
              <a:rPr lang="en-US" dirty="0" err="1" smtClean="0"/>
              <a:t>spesifik</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objek</a:t>
            </a:r>
            <a:r>
              <a:rPr lang="en-US" dirty="0" smtClean="0"/>
              <a:t> </a:t>
            </a:r>
            <a:r>
              <a:rPr lang="en-US" dirty="0" err="1" smtClean="0"/>
              <a:t>wisata</a:t>
            </a:r>
            <a:r>
              <a:rPr lang="en-US" dirty="0" smtClean="0"/>
              <a:t>; </a:t>
            </a:r>
            <a:r>
              <a:rPr lang="en-US" dirty="0" err="1" smtClean="0"/>
              <a:t>dan</a:t>
            </a:r>
            <a:r>
              <a:rPr lang="en-US" dirty="0" smtClean="0"/>
              <a:t> </a:t>
            </a:r>
          </a:p>
          <a:p>
            <a:pPr marL="290513" indent="-290513">
              <a:buAutoNum type="arabicPeriod"/>
            </a:pPr>
            <a:r>
              <a:rPr lang="en-US" dirty="0" err="1" smtClean="0"/>
              <a:t>Mempunyai</a:t>
            </a:r>
            <a:r>
              <a:rPr lang="en-US" dirty="0" smtClean="0"/>
              <a:t> </a:t>
            </a:r>
            <a:r>
              <a:rPr lang="en-US" dirty="0" err="1" smtClean="0"/>
              <a:t>situs</a:t>
            </a:r>
            <a:r>
              <a:rPr lang="en-US" dirty="0" smtClean="0"/>
              <a:t> </a:t>
            </a:r>
            <a:r>
              <a:rPr lang="en-US" dirty="0" err="1" smtClean="0"/>
              <a:t>peninggalan</a:t>
            </a:r>
            <a:r>
              <a:rPr lang="en-US" dirty="0" smtClean="0"/>
              <a:t> </a:t>
            </a:r>
            <a:r>
              <a:rPr lang="en-US" dirty="0" err="1" smtClean="0"/>
              <a:t>masa</a:t>
            </a:r>
            <a:r>
              <a:rPr lang="en-US" dirty="0" smtClean="0"/>
              <a:t> </a:t>
            </a:r>
            <a:r>
              <a:rPr lang="en-US" dirty="0" err="1" smtClean="0"/>
              <a:t>lalu</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sejarah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2162"/>
          </a:xfrm>
          <a:solidFill>
            <a:schemeClr val="tx1"/>
          </a:solidFill>
        </p:spPr>
        <p:txBody>
          <a:bodyPr>
            <a:normAutofit/>
          </a:bodyPr>
          <a:lstStyle/>
          <a:p>
            <a:r>
              <a:rPr lang="en-US" sz="2800" b="1" dirty="0" smtClean="0">
                <a:solidFill>
                  <a:schemeClr val="bg1"/>
                </a:solidFill>
              </a:rPr>
              <a:t>PENDEKATAN  PENANGANAN MASALAH REVITALISASI</a:t>
            </a:r>
            <a:endParaRPr lang="en-US" sz="2000" b="1" dirty="0">
              <a:solidFill>
                <a:schemeClr val="bg1"/>
              </a:solidFill>
            </a:endParaRPr>
          </a:p>
        </p:txBody>
      </p:sp>
      <p:sp>
        <p:nvSpPr>
          <p:cNvPr id="3" name="Content Placeholder 2"/>
          <p:cNvSpPr>
            <a:spLocks noGrp="1"/>
          </p:cNvSpPr>
          <p:nvPr>
            <p:ph idx="1"/>
          </p:nvPr>
        </p:nvSpPr>
        <p:spPr>
          <a:xfrm>
            <a:off x="457200" y="1371600"/>
            <a:ext cx="8229600" cy="5257800"/>
          </a:xfrm>
          <a:solidFill>
            <a:schemeClr val="accent1">
              <a:lumMod val="40000"/>
              <a:lumOff val="60000"/>
            </a:schemeClr>
          </a:solidFill>
        </p:spPr>
        <p:txBody>
          <a:bodyPr>
            <a:noAutofit/>
          </a:bodyPr>
          <a:lstStyle/>
          <a:p>
            <a:pPr algn="just">
              <a:buFont typeface="+mj-lt"/>
              <a:buAutoNum type="arabicPeriod"/>
            </a:pPr>
            <a:r>
              <a:rPr lang="id-ID" sz="1600" dirty="0" smtClean="0"/>
              <a:t> Adanya </a:t>
            </a:r>
            <a:r>
              <a:rPr lang="id-ID" sz="1600" b="1" dirty="0" smtClean="0"/>
              <a:t>organisasi yang mengelola langsung revitalisasi. Melalui organisasi ini dibangun kesepakatan </a:t>
            </a:r>
            <a:r>
              <a:rPr lang="id-ID" sz="1600" dirty="0" smtClean="0"/>
              <a:t>dan kerja sama antar kelompok dan perseorangan yang berperan serta tahapan pelaksanaan kegiatan di masa depan.</a:t>
            </a:r>
          </a:p>
          <a:p>
            <a:pPr algn="just">
              <a:buFont typeface="+mj-lt"/>
              <a:buAutoNum type="arabicPeriod"/>
            </a:pPr>
            <a:r>
              <a:rPr lang="id-ID" sz="1600" b="1" dirty="0" smtClean="0"/>
              <a:t>Dokumentasi dan presentasi yang selalu terbarui, adalah mutlak dilakukan inventarisasi secara </a:t>
            </a:r>
            <a:r>
              <a:rPr lang="id-ID" sz="1600" dirty="0" smtClean="0"/>
              <a:t>menyeluruh potensi dan masalah kawasan. Termasuk fisik dan non fisik, baik pusaka atau tidak. Hasil inventarisasi disusun dalam dokumentasi yang terus diperbarui dan mudah diakses oleh publik. Dokumentasi menjadi dasar pertimbangan aksi revitalisasi. Termasuk memanfaatkan pula sebagai materi promosi.</a:t>
            </a:r>
          </a:p>
          <a:p>
            <a:pPr algn="just">
              <a:buFont typeface="+mj-lt"/>
              <a:buAutoNum type="arabicPeriod"/>
            </a:pPr>
            <a:r>
              <a:rPr lang="id-ID" sz="1600" dirty="0" smtClean="0"/>
              <a:t>c</a:t>
            </a:r>
            <a:r>
              <a:rPr lang="id-ID" sz="1600" b="1" dirty="0" smtClean="0"/>
              <a:t>Promosi. Pendekatan ini perlu dimulai sebelum revitalisasi. Awalnya ditujukan pada masyarakat lokal, </a:t>
            </a:r>
            <a:r>
              <a:rPr lang="id-ID" sz="1600" dirty="0" smtClean="0"/>
              <a:t>pemerintah dan berbagai pihak terkait. Promosi dan pemasaran selanjutnya kepada pembeli, pengembang potensial, pelaku bisnis baru dan wisatawan.</a:t>
            </a:r>
          </a:p>
          <a:p>
            <a:pPr algn="just">
              <a:buFont typeface="+mj-lt"/>
              <a:buAutoNum type="arabicPeriod"/>
            </a:pPr>
            <a:r>
              <a:rPr lang="id-ID" sz="1600" dirty="0" smtClean="0"/>
              <a:t>Mewujudkan roh / </a:t>
            </a:r>
            <a:r>
              <a:rPr lang="id-ID" sz="1600" b="1" dirty="0" smtClean="0"/>
              <a:t>kegiatan kawasan pusaka yang akan membuat vitalitas kawasan tumbuh kembali. </a:t>
            </a:r>
            <a:r>
              <a:rPr lang="id-ID" sz="1600" dirty="0" smtClean="0"/>
              <a:t>Bahkan bila perlu mencangkokkan roh baru. Ini merupakan hakiki upaya revitalisasi yang justru sering terabaikan.</a:t>
            </a:r>
          </a:p>
          <a:p>
            <a:pPr algn="just">
              <a:buFont typeface="+mj-lt"/>
              <a:buAutoNum type="arabicPeriod"/>
            </a:pPr>
            <a:r>
              <a:rPr lang="id-ID" sz="1600" dirty="0" smtClean="0"/>
              <a:t>Meningkatkan </a:t>
            </a:r>
            <a:r>
              <a:rPr lang="id-ID" sz="1600" b="1" dirty="0" smtClean="0"/>
              <a:t>rancangan fisik kawasan (desain). Dilaksanakan melalui rehabilitasi bangunan pusaka </a:t>
            </a:r>
            <a:r>
              <a:rPr lang="id-ID" sz="1600" dirty="0" smtClean="0"/>
              <a:t>dan membangun desain pengisi (</a:t>
            </a:r>
            <a:r>
              <a:rPr lang="id-ID" sz="1600" i="1" dirty="0" smtClean="0"/>
              <a:t>infill design) yang tepat. Juga memformulasikan arahan desain (design </a:t>
            </a:r>
            <a:r>
              <a:rPr lang="id-ID" sz="1600" dirty="0" smtClean="0"/>
              <a:t>kontemporer.</a:t>
            </a:r>
          </a:p>
          <a:p>
            <a:pPr algn="just">
              <a:buFont typeface="+mj-lt"/>
              <a:buAutoNum type="arabicPeriod"/>
            </a:pPr>
            <a:r>
              <a:rPr lang="id-ID" sz="1600" dirty="0" smtClean="0"/>
              <a:t>Mengembangkan dan menciptakan </a:t>
            </a:r>
            <a:r>
              <a:rPr lang="id-ID" sz="1600" b="1" dirty="0" smtClean="0"/>
              <a:t>ekonomi kawasan setempat melalui berbagai terobosan dan </a:t>
            </a:r>
            <a:r>
              <a:rPr lang="id-ID" sz="1600" dirty="0" smtClean="0"/>
              <a:t>kesempatan baru tanpa merusak tatanan kehidupan lokal.</a:t>
            </a:r>
            <a:endParaRPr lang="id-ID" sz="1600" dirty="0"/>
          </a:p>
        </p:txBody>
      </p:sp>
      <p:sp>
        <p:nvSpPr>
          <p:cNvPr id="4" name="Rectangle 3"/>
          <p:cNvSpPr/>
          <p:nvPr/>
        </p:nvSpPr>
        <p:spPr>
          <a:xfrm>
            <a:off x="457200" y="893833"/>
            <a:ext cx="4876800" cy="400110"/>
          </a:xfrm>
          <a:prstGeom prst="rect">
            <a:avLst/>
          </a:prstGeom>
          <a:solidFill>
            <a:schemeClr val="tx2">
              <a:lumMod val="60000"/>
              <a:lumOff val="40000"/>
            </a:schemeClr>
          </a:solidFill>
        </p:spPr>
        <p:txBody>
          <a:bodyPr wrap="square">
            <a:spAutoFit/>
          </a:bodyPr>
          <a:lstStyle/>
          <a:p>
            <a:r>
              <a:rPr lang="en-US" sz="2000" b="1" dirty="0" smtClean="0">
                <a:solidFill>
                  <a:prstClr val="black"/>
                </a:solidFill>
                <a:ea typeface="+mj-ea"/>
                <a:cs typeface="+mj-cs"/>
              </a:rPr>
              <a:t>MENURUT ADHISAKTI (2005</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tx1"/>
          </a:solidFill>
        </p:spPr>
        <p:txBody>
          <a:bodyPr>
            <a:normAutofit/>
          </a:bodyPr>
          <a:lstStyle/>
          <a:p>
            <a:r>
              <a:rPr lang="en-US" sz="3600" b="1" dirty="0" smtClean="0">
                <a:solidFill>
                  <a:schemeClr val="bg1"/>
                </a:solidFill>
              </a:rPr>
              <a:t>REGENERASI KAWASAN PERKOTAAN</a:t>
            </a:r>
            <a:endParaRPr lang="en-US" sz="3600" dirty="0">
              <a:solidFill>
                <a:schemeClr val="bg1"/>
              </a:solidFill>
            </a:endParaRPr>
          </a:p>
        </p:txBody>
      </p:sp>
      <p:sp>
        <p:nvSpPr>
          <p:cNvPr id="3" name="Content Placeholder 2"/>
          <p:cNvSpPr>
            <a:spLocks noGrp="1"/>
          </p:cNvSpPr>
          <p:nvPr>
            <p:ph idx="1"/>
          </p:nvPr>
        </p:nvSpPr>
        <p:spPr>
          <a:xfrm>
            <a:off x="457200" y="1143000"/>
            <a:ext cx="8229600" cy="4525963"/>
          </a:xfrm>
          <a:solidFill>
            <a:schemeClr val="accent1">
              <a:lumMod val="40000"/>
              <a:lumOff val="60000"/>
            </a:schemeClr>
          </a:solidFill>
        </p:spPr>
        <p:txBody>
          <a:bodyPr>
            <a:normAutofit fontScale="70000" lnSpcReduction="20000"/>
          </a:bodyPr>
          <a:lstStyle/>
          <a:p>
            <a:pPr marL="0" indent="0" algn="just">
              <a:buNone/>
            </a:pPr>
            <a:r>
              <a:rPr lang="id-ID" dirty="0" smtClean="0"/>
              <a:t>Pada saat ini kebutuhan akan regenerasi kawasan perkotaan dirasakaan semakin penting. Hal ini dipengaruhi oleh beberapa faktor, di antaranya adalah globalisasi, meningkatnya kebutuhan untuk mengubah </a:t>
            </a:r>
            <a:r>
              <a:rPr lang="id-ID" i="1" dirty="0" smtClean="0"/>
              <a:t>image kota (re-imagining city), dan pemanfaatan kultur sebagai suatu industri. Perkembangan globalisasi di dunia yang </a:t>
            </a:r>
            <a:r>
              <a:rPr lang="id-ID" dirty="0" smtClean="0"/>
              <a:t>disertai dengan perkembangan pasar dan meningkatnya kompetisi antarkota, telah mengharuskan setiap kota mempunyai spesialisasi atau keunikan tersendiri untuk membedakan dirinya dengan kota-kota yang lain. Untuk memenangkan persaingan antarkota di dunia, sebuah kota harus memiliki keunggulan kompetitif dan keunggulan komparatif dibandingkan dengan kota-kota lainnya. Salah satu cara untuk memiliki keunggulan tersebut adalah melalui proses </a:t>
            </a:r>
            <a:r>
              <a:rPr lang="id-ID" i="1" dirty="0" smtClean="0"/>
              <a:t>re- imagining kota (Gold and Ward, 1994) yang dapat dilakukan dengan cara </a:t>
            </a:r>
            <a:r>
              <a:rPr lang="id-ID" dirty="0" smtClean="0"/>
              <a:t>membuat sebuah program atau proyek yang cukup menarik dan menempatkan proyek tersebut menjadi suatu dorongan bagi para pengunjung untuk datang ke kota tersebut.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tx1"/>
          </a:solidFill>
        </p:spPr>
        <p:txBody>
          <a:bodyPr>
            <a:normAutofit/>
          </a:bodyPr>
          <a:lstStyle/>
          <a:p>
            <a:r>
              <a:rPr lang="sv-SE" sz="2400" b="1" dirty="0" smtClean="0">
                <a:solidFill>
                  <a:schemeClr val="bg1"/>
                </a:solidFill>
              </a:rPr>
              <a:t>STRATEGI YANG DIKENAL DALAM MELAKUKAN </a:t>
            </a:r>
            <a:br>
              <a:rPr lang="sv-SE" sz="2400" b="1" dirty="0" smtClean="0">
                <a:solidFill>
                  <a:schemeClr val="bg1"/>
                </a:solidFill>
              </a:rPr>
            </a:br>
            <a:r>
              <a:rPr lang="sv-SE" sz="2400" b="1" dirty="0" smtClean="0">
                <a:solidFill>
                  <a:schemeClr val="bg1"/>
                </a:solidFill>
              </a:rPr>
              <a:t>REGENERASI KAWASAN PERKOTAAN</a:t>
            </a:r>
            <a:endParaRPr lang="en-US" sz="2400" b="1" dirty="0">
              <a:solidFill>
                <a:schemeClr val="bg1"/>
              </a:solidFill>
            </a:endParaRPr>
          </a:p>
        </p:txBody>
      </p:sp>
      <p:sp>
        <p:nvSpPr>
          <p:cNvPr id="3" name="Content Placeholder 2"/>
          <p:cNvSpPr>
            <a:spLocks noGrp="1"/>
          </p:cNvSpPr>
          <p:nvPr>
            <p:ph idx="1"/>
          </p:nvPr>
        </p:nvSpPr>
        <p:spPr>
          <a:xfrm>
            <a:off x="457200" y="1295400"/>
            <a:ext cx="8229600" cy="4876799"/>
          </a:xfrm>
          <a:solidFill>
            <a:schemeClr val="accent1">
              <a:lumMod val="40000"/>
              <a:lumOff val="60000"/>
            </a:schemeClr>
          </a:solidFill>
        </p:spPr>
        <p:txBody>
          <a:bodyPr>
            <a:normAutofit fontScale="62500" lnSpcReduction="20000"/>
          </a:bodyPr>
          <a:lstStyle/>
          <a:p>
            <a:pPr marL="514350" indent="-514350" algn="just">
              <a:buFont typeface="+mj-lt"/>
              <a:buAutoNum type="arabicPeriod"/>
            </a:pPr>
            <a:endParaRPr lang="en-US" dirty="0" smtClean="0"/>
          </a:p>
          <a:p>
            <a:pPr marL="514350" indent="-514350" algn="just">
              <a:buFont typeface="+mj-lt"/>
              <a:buAutoNum type="arabicPeriod"/>
            </a:pPr>
            <a:r>
              <a:rPr lang="id-ID" dirty="0" smtClean="0"/>
              <a:t>Gentrifikasi (</a:t>
            </a:r>
            <a:r>
              <a:rPr lang="id-ID" i="1" dirty="0" smtClean="0"/>
              <a:t>gentrification), revitalisasi, konservasi, dan cultural quarter (Maika, 2001). Pendekatan kultural </a:t>
            </a:r>
            <a:r>
              <a:rPr lang="id-ID" dirty="0" smtClean="0"/>
              <a:t>telah menjadi </a:t>
            </a:r>
            <a:r>
              <a:rPr lang="id-ID" i="1" dirty="0" smtClean="0"/>
              <a:t>trend di dunia, terutama di negara-negara Eropa, untuk membentuk image baru suatu kota di </a:t>
            </a:r>
            <a:r>
              <a:rPr lang="id-ID" dirty="0" smtClean="0"/>
              <a:t>mata dunia. Perkembangan </a:t>
            </a:r>
            <a:r>
              <a:rPr lang="id-ID" i="1" dirty="0" smtClean="0"/>
              <a:t>cultural quarter sebagai strategi regenerasi kawasan perkotaan mulai ramai </a:t>
            </a:r>
            <a:r>
              <a:rPr lang="id-ID" dirty="0" smtClean="0"/>
              <a:t>dibicarakan sejak tahun 1990an. Pemikiran untuk menggunakan potensi kultur sebagai industri menjadi</a:t>
            </a:r>
            <a:r>
              <a:rPr lang="en-US" dirty="0" smtClean="0"/>
              <a:t> </a:t>
            </a:r>
            <a:r>
              <a:rPr lang="id-ID" i="1" dirty="0" smtClean="0"/>
              <a:t>Cultural quarter muncul melalui proses kreativitas. </a:t>
            </a:r>
            <a:endParaRPr lang="en-US" i="1" dirty="0" smtClean="0"/>
          </a:p>
          <a:p>
            <a:pPr marL="514350" indent="-514350" algn="just">
              <a:buNone/>
            </a:pPr>
            <a:endParaRPr lang="en-US" i="1" dirty="0" smtClean="0"/>
          </a:p>
          <a:p>
            <a:pPr marL="514350" indent="-514350" algn="just">
              <a:buFont typeface="+mj-lt"/>
              <a:buAutoNum type="arabicPeriod"/>
            </a:pPr>
            <a:r>
              <a:rPr lang="id-ID" i="1" dirty="0" smtClean="0"/>
              <a:t>Kreativitas dalam konsep perkotaan dibentuk oleh dua </a:t>
            </a:r>
            <a:r>
              <a:rPr lang="id-ID" dirty="0" smtClean="0"/>
              <a:t>faktor utama, yaitu </a:t>
            </a:r>
            <a:r>
              <a:rPr lang="id-ID" i="1" dirty="0" smtClean="0"/>
              <a:t>soft factor yang terdiri dari sejarah kota, sistem nilai, image, dan cara hidup (lifestyle), serta hard factor, yaitu fasilitas kultural (cultural facilities), akses terhadap informasi dan pengetahuan di bidang </a:t>
            </a:r>
            <a:r>
              <a:rPr lang="id-ID" dirty="0" smtClean="0"/>
              <a:t>sosial, kultural, ekonomi, dan pembangunan fisik perkotaan. Dalam studi perkotaan, kota-kota yang berhasil dalam melakukan regenerasi melalui proses kreativitas itu kemudian dikenal sebagai c</a:t>
            </a:r>
            <a:r>
              <a:rPr lang="id-ID" i="1" dirty="0" smtClean="0"/>
              <a:t>reative city, suatu </a:t>
            </a:r>
            <a:r>
              <a:rPr lang="id-ID" dirty="0" smtClean="0"/>
              <a:t>terminologi yang sangat populer di kalangan praktisi perencanaan perkotaan.</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1682</Words>
  <Application>Microsoft Office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MANFAAT  REVITALISASI</vt:lpstr>
      <vt:lpstr>KEUNTUNGAN KEGIATAN REVITALISASI</vt:lpstr>
      <vt:lpstr>MASALAH-MASALAH REVITALISASI URBAN</vt:lpstr>
      <vt:lpstr>Untuk itu perlu diperhatikan ada beberapa  hal di antaranya bahwa: </vt:lpstr>
      <vt:lpstr>Contoh kegitan revitalisasi</vt:lpstr>
      <vt:lpstr>PENDEKATAN  PENANGANAN MASALAH REVITALISASI</vt:lpstr>
      <vt:lpstr>REGENERASI KAWASAN PERKOTAAN</vt:lpstr>
      <vt:lpstr>STRATEGI YANG DIKENAL DALAM MELAKUKAN  REGENERASI KAWASAN PERKOTAAN</vt:lpstr>
      <vt:lpstr>PEMASARAN KOTA BERSEJARAH</vt:lpstr>
      <vt:lpstr>PENUTUP</vt:lpstr>
      <vt:lpstr>TUGAS -1 :</vt:lpstr>
      <vt:lpstr>Pendalaman Baca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29</cp:revision>
  <dcterms:created xsi:type="dcterms:W3CDTF">2012-03-13T02:02:52Z</dcterms:created>
  <dcterms:modified xsi:type="dcterms:W3CDTF">2012-03-26T08:04:59Z</dcterms:modified>
</cp:coreProperties>
</file>