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2"/>
  </p:notesMasterIdLst>
  <p:sldIdLst>
    <p:sldId id="276" r:id="rId2"/>
    <p:sldId id="301" r:id="rId3"/>
    <p:sldId id="302" r:id="rId4"/>
    <p:sldId id="303" r:id="rId5"/>
    <p:sldId id="266" r:id="rId6"/>
    <p:sldId id="315" r:id="rId7"/>
    <p:sldId id="316" r:id="rId8"/>
    <p:sldId id="317" r:id="rId9"/>
    <p:sldId id="304" r:id="rId10"/>
    <p:sldId id="300" r:id="rId11"/>
    <p:sldId id="305" r:id="rId12"/>
    <p:sldId id="306" r:id="rId13"/>
    <p:sldId id="307" r:id="rId14"/>
    <p:sldId id="308" r:id="rId15"/>
    <p:sldId id="309" r:id="rId16"/>
    <p:sldId id="311" r:id="rId17"/>
    <p:sldId id="312" r:id="rId18"/>
    <p:sldId id="287" r:id="rId19"/>
    <p:sldId id="313"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9" d="100"/>
          <a:sy n="59" d="100"/>
        </p:scale>
        <p:origin x="-1602"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1A96C-1422-4E2F-A680-50BCAA56FD55}" type="datetimeFigureOut">
              <a:rPr lang="en-US" smtClean="0"/>
              <a:pPr/>
              <a:t>3/27/2012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3ACB6-0919-4E34-9E9A-6FCA90F90A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B100FD9-ADC0-4FA8-B2DF-F2A4DFB70C7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5DD821-EBC4-47C2-8779-C615B7FA2AFF}" type="datetimeFigureOut">
              <a:rPr lang="en-US" smtClean="0"/>
              <a:pPr/>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5DD821-EBC4-47C2-8779-C615B7FA2AFF}" type="datetimeFigureOut">
              <a:rPr lang="en-US" smtClean="0"/>
              <a:pPr/>
              <a:t>3/27/2012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DD821-EBC4-47C2-8779-C615B7FA2AFF}" type="datetimeFigureOut">
              <a:rPr lang="en-US" smtClean="0"/>
              <a:pPr/>
              <a:t>3/27/2012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D821-EBC4-47C2-8779-C615B7FA2AFF}" type="datetimeFigureOut">
              <a:rPr lang="en-US" smtClean="0"/>
              <a:pPr/>
              <a:t>3/27/2012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5DD821-EBC4-47C2-8779-C615B7FA2AFF}" type="datetimeFigureOut">
              <a:rPr lang="en-US" smtClean="0"/>
              <a:pPr/>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7A3B-4E61-407E-A438-9EA7A02D55F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25DD821-EBC4-47C2-8779-C615B7FA2AFF}" type="datetimeFigureOut">
              <a:rPr lang="en-US" smtClean="0"/>
              <a:pPr/>
              <a:t>3/27/2012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C1F7A3B-4E61-407E-A438-9EA7A02D55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5DD821-EBC4-47C2-8779-C615B7FA2AFF}" type="datetimeFigureOut">
              <a:rPr lang="en-US" smtClean="0"/>
              <a:pPr/>
              <a:t>3/27/2012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C1F7A3B-4E61-407E-A438-9EA7A02D55F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oleObject" Target="../embeddings/Microsoft_Office_Excel_97-2003_Worksheet1.xls"/><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2"/>
          <p:cNvPicPr>
            <a:picLocks noChangeAspect="1" noChangeArrowheads="1"/>
          </p:cNvPicPr>
          <p:nvPr/>
        </p:nvPicPr>
        <p:blipFill>
          <a:blip r:embed="rId2"/>
          <a:srcRect b="64809"/>
          <a:stretch>
            <a:fillRect/>
          </a:stretch>
        </p:blipFill>
        <p:spPr bwMode="auto">
          <a:xfrm>
            <a:off x="914400" y="2895600"/>
            <a:ext cx="7351059" cy="1524000"/>
          </a:xfrm>
          <a:prstGeom prst="rect">
            <a:avLst/>
          </a:prstGeom>
          <a:noFill/>
          <a:ln w="9525">
            <a:noFill/>
            <a:miter lim="800000"/>
            <a:headEnd/>
            <a:tailEnd/>
          </a:ln>
          <a:effectLst/>
        </p:spPr>
      </p:pic>
      <p:sp>
        <p:nvSpPr>
          <p:cNvPr id="7" name="Title 1"/>
          <p:cNvSpPr txBox="1">
            <a:spLocks/>
          </p:cNvSpPr>
          <p:nvPr/>
        </p:nvSpPr>
        <p:spPr>
          <a:xfrm>
            <a:off x="533400" y="4495800"/>
            <a:ext cx="8229600" cy="1143000"/>
          </a:xfrm>
          <a:prstGeom prst="rect">
            <a:avLst/>
          </a:prstGeom>
          <a:solidFill>
            <a:schemeClr val="bg1"/>
          </a:solidFill>
        </p:spPr>
        <p:txBody>
          <a:bodyPr vert="horz" lIns="91440" tIns="45720" rIns="91440" bIns="45720" rtlCol="0" anchor="ctr">
            <a:normAutofit fontScale="97500"/>
          </a:bodyPr>
          <a:lstStyle/>
          <a:p>
            <a:pPr algn="ctr"/>
            <a:r>
              <a:rPr lang="en-US" sz="2000" b="1" dirty="0" smtClean="0">
                <a:ea typeface="Times New Roman"/>
              </a:rPr>
              <a:t>KULIAH -3</a:t>
            </a:r>
          </a:p>
          <a:p>
            <a:pPr algn="ctr"/>
            <a:r>
              <a:rPr lang="en-US" sz="2000" b="1" dirty="0" smtClean="0">
                <a:ea typeface="Times New Roman"/>
              </a:rPr>
              <a:t>PENDEKATAN,</a:t>
            </a:r>
            <a:r>
              <a:rPr lang="id-ID" sz="2000" b="1" dirty="0" smtClean="0">
                <a:ea typeface="Times New Roman"/>
              </a:rPr>
              <a:t> LINGKUP</a:t>
            </a:r>
            <a:r>
              <a:rPr lang="en-US" sz="2000" b="1" dirty="0" smtClean="0">
                <a:ea typeface="Times New Roman"/>
              </a:rPr>
              <a:t>, DAN </a:t>
            </a:r>
            <a:r>
              <a:rPr lang="id-ID" sz="2000" b="1" dirty="0" smtClean="0">
                <a:ea typeface="Times New Roman"/>
              </a:rPr>
              <a:t>KEDUDUKAN REVITALISASI URBAN</a:t>
            </a:r>
            <a:endParaRPr lang="en-US" sz="2000" b="1" dirty="0" smtClean="0">
              <a:ea typeface="Times New Roman"/>
            </a:endParaRPr>
          </a:p>
          <a:p>
            <a:pPr algn="ctr"/>
            <a:r>
              <a:rPr lang="id-ID" sz="2000" b="1" dirty="0" smtClean="0">
                <a:ea typeface="Times New Roman"/>
              </a:rPr>
              <a:t> DALAM RENCANA TATA RUANG </a:t>
            </a:r>
            <a:endParaRPr lang="id-ID" sz="2000" b="1" dirty="0">
              <a:ea typeface="Times New Roman"/>
            </a:endParaRPr>
          </a:p>
        </p:txBody>
      </p:sp>
      <p:pic>
        <p:nvPicPr>
          <p:cNvPr id="10" name="Picture 2" descr="kop-soal2"/>
          <p:cNvPicPr>
            <a:picLocks noChangeAspect="1" noChangeArrowheads="1"/>
          </p:cNvPicPr>
          <p:nvPr/>
        </p:nvPicPr>
        <p:blipFill>
          <a:blip r:embed="rId3"/>
          <a:srcRect b="71071"/>
          <a:stretch>
            <a:fillRect/>
          </a:stretch>
        </p:blipFill>
        <p:spPr bwMode="auto">
          <a:xfrm>
            <a:off x="1143000" y="373352"/>
            <a:ext cx="6934200" cy="998248"/>
          </a:xfrm>
          <a:prstGeom prst="rect">
            <a:avLst/>
          </a:prstGeom>
          <a:noFill/>
          <a:ln w="9525">
            <a:noFill/>
            <a:miter lim="800000"/>
            <a:headEnd/>
            <a:tailEnd/>
          </a:ln>
        </p:spPr>
      </p:pic>
      <p:sp>
        <p:nvSpPr>
          <p:cNvPr id="11" name="TextBox 10"/>
          <p:cNvSpPr txBox="1"/>
          <p:nvPr/>
        </p:nvSpPr>
        <p:spPr>
          <a:xfrm>
            <a:off x="2092124" y="457200"/>
            <a:ext cx="4915383" cy="830997"/>
          </a:xfrm>
          <a:prstGeom prst="rect">
            <a:avLst/>
          </a:prstGeom>
          <a:noFill/>
        </p:spPr>
        <p:txBody>
          <a:bodyPr wrap="square" rtlCol="0">
            <a:spAutoFit/>
          </a:bodyPr>
          <a:lstStyle/>
          <a:p>
            <a:pPr algn="ctr"/>
            <a:r>
              <a:rPr lang="en-US" sz="1600" b="1" dirty="0" smtClean="0">
                <a:solidFill>
                  <a:schemeClr val="bg1"/>
                </a:solidFill>
              </a:rPr>
              <a:t>UNIVERSITAS INDONUSA ESA UNGGUL</a:t>
            </a:r>
          </a:p>
          <a:p>
            <a:pPr algn="ctr"/>
            <a:r>
              <a:rPr lang="en-US" sz="1600" b="1" dirty="0" smtClean="0">
                <a:solidFill>
                  <a:schemeClr val="bg1"/>
                </a:solidFill>
              </a:rPr>
              <a:t>FAKULTAS TEKNIK</a:t>
            </a:r>
          </a:p>
          <a:p>
            <a:pPr algn="ctr"/>
            <a:r>
              <a:rPr lang="en-US" sz="1600" b="1" dirty="0" smtClean="0">
                <a:solidFill>
                  <a:schemeClr val="bg1"/>
                </a:solidFill>
              </a:rPr>
              <a:t>JURUSAN PERENCANAAN WILAYAH DAN KOTA</a:t>
            </a:r>
            <a:endParaRPr lang="en-US" sz="1600" b="1" dirty="0">
              <a:solidFill>
                <a:schemeClr val="bg1"/>
              </a:solidFill>
            </a:endParaRPr>
          </a:p>
        </p:txBody>
      </p:sp>
      <p:sp>
        <p:nvSpPr>
          <p:cNvPr id="12" name="Rectangle 11"/>
          <p:cNvSpPr/>
          <p:nvPr/>
        </p:nvSpPr>
        <p:spPr>
          <a:xfrm>
            <a:off x="-1" y="270083"/>
            <a:ext cx="9144001" cy="1177717"/>
          </a:xfrm>
          <a:prstGeom prst="rect">
            <a:avLst/>
          </a:prstGeom>
          <a:solidFill>
            <a:srgbClr val="002060">
              <a:alpha val="1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4800600"/>
            <a:ext cx="3429000" cy="639763"/>
          </a:xfrm>
        </p:spPr>
        <p:txBody>
          <a:bodyPr>
            <a:normAutofit fontScale="90000"/>
          </a:bodyPr>
          <a:lstStyle/>
          <a:p>
            <a:pPr algn="ctr"/>
            <a:r>
              <a:rPr lang="en-US" sz="2400" b="1" dirty="0" smtClean="0">
                <a:solidFill>
                  <a:schemeClr val="bg1"/>
                </a:solidFill>
              </a:rPr>
              <a:t>SPOT-SPOT</a:t>
            </a:r>
            <a:br>
              <a:rPr lang="en-US" sz="2400" b="1" dirty="0" smtClean="0">
                <a:solidFill>
                  <a:schemeClr val="bg1"/>
                </a:solidFill>
              </a:rPr>
            </a:br>
            <a:r>
              <a:rPr lang="en-US" sz="2400" b="1" dirty="0" smtClean="0">
                <a:solidFill>
                  <a:schemeClr val="bg1"/>
                </a:solidFill>
              </a:rPr>
              <a:t> </a:t>
            </a:r>
            <a:r>
              <a:rPr lang="en-US" sz="2400" b="1" dirty="0">
                <a:solidFill>
                  <a:schemeClr val="bg1"/>
                </a:solidFill>
              </a:rPr>
              <a:t>DI KAWASAN </a:t>
            </a:r>
            <a:r>
              <a:rPr lang="en-US" sz="2400" b="1" dirty="0" smtClean="0">
                <a:solidFill>
                  <a:schemeClr val="bg1"/>
                </a:solidFill>
              </a:rPr>
              <a:t>KOTA</a:t>
            </a:r>
            <a:endParaRPr lang="en-US" sz="2400" b="1" dirty="0">
              <a:solidFill>
                <a:schemeClr val="bg1"/>
              </a:solidFill>
            </a:endParaRPr>
          </a:p>
        </p:txBody>
      </p:sp>
      <p:pic>
        <p:nvPicPr>
          <p:cNvPr id="38916" name="Picture 4" descr="Google Kab Gresik"/>
          <p:cNvPicPr>
            <a:picLocks noChangeAspect="1" noChangeArrowheads="1"/>
          </p:cNvPicPr>
          <p:nvPr/>
        </p:nvPicPr>
        <p:blipFill>
          <a:blip r:embed="rId2"/>
          <a:srcRect l="4231" r="10385" b="12289"/>
          <a:stretch>
            <a:fillRect/>
          </a:stretch>
        </p:blipFill>
        <p:spPr bwMode="auto">
          <a:xfrm>
            <a:off x="304800" y="990600"/>
            <a:ext cx="3733800" cy="2400300"/>
          </a:xfrm>
          <a:prstGeom prst="rect">
            <a:avLst/>
          </a:prstGeom>
          <a:noFill/>
          <a:ln w="9525">
            <a:solidFill>
              <a:schemeClr val="bg1"/>
            </a:solidFill>
            <a:miter lim="800000"/>
            <a:headEnd/>
            <a:tailEnd/>
          </a:ln>
        </p:spPr>
      </p:pic>
      <p:pic>
        <p:nvPicPr>
          <p:cNvPr id="38917" name="Picture 5" descr="alun-alun"/>
          <p:cNvPicPr>
            <a:picLocks noChangeAspect="1" noChangeArrowheads="1"/>
          </p:cNvPicPr>
          <p:nvPr/>
        </p:nvPicPr>
        <p:blipFill>
          <a:blip r:embed="rId3"/>
          <a:srcRect r="23077" b="12906"/>
          <a:stretch>
            <a:fillRect/>
          </a:stretch>
        </p:blipFill>
        <p:spPr bwMode="auto">
          <a:xfrm>
            <a:off x="4648200" y="3429000"/>
            <a:ext cx="4267200" cy="3005138"/>
          </a:xfrm>
          <a:prstGeom prst="rect">
            <a:avLst/>
          </a:prstGeom>
          <a:noFill/>
          <a:ln w="9525">
            <a:solidFill>
              <a:schemeClr val="bg1"/>
            </a:solidFill>
            <a:miter lim="800000"/>
            <a:headEnd/>
            <a:tailEnd/>
          </a:ln>
        </p:spPr>
      </p:pic>
      <p:sp>
        <p:nvSpPr>
          <p:cNvPr id="38918" name="Line 6"/>
          <p:cNvSpPr>
            <a:spLocks noChangeShapeType="1"/>
          </p:cNvSpPr>
          <p:nvPr/>
        </p:nvSpPr>
        <p:spPr bwMode="auto">
          <a:xfrm>
            <a:off x="2286000" y="1905000"/>
            <a:ext cx="0" cy="2438400"/>
          </a:xfrm>
          <a:prstGeom prst="line">
            <a:avLst/>
          </a:prstGeom>
          <a:noFill/>
          <a:ln w="9525">
            <a:solidFill>
              <a:srgbClr val="CC0000"/>
            </a:solidFill>
            <a:round/>
            <a:headEnd type="diamond" w="med" len="med"/>
            <a:tailEnd/>
          </a:ln>
          <a:effectLst/>
        </p:spPr>
        <p:txBody>
          <a:bodyPr/>
          <a:lstStyle/>
          <a:p>
            <a:endParaRPr lang="en-US"/>
          </a:p>
        </p:txBody>
      </p:sp>
      <p:sp>
        <p:nvSpPr>
          <p:cNvPr id="38919" name="Line 7"/>
          <p:cNvSpPr>
            <a:spLocks noChangeShapeType="1"/>
          </p:cNvSpPr>
          <p:nvPr/>
        </p:nvSpPr>
        <p:spPr bwMode="auto">
          <a:xfrm>
            <a:off x="2286000" y="4343400"/>
            <a:ext cx="2362200" cy="0"/>
          </a:xfrm>
          <a:prstGeom prst="line">
            <a:avLst/>
          </a:prstGeom>
          <a:noFill/>
          <a:ln w="9525">
            <a:solidFill>
              <a:srgbClr val="CC0000"/>
            </a:solidFill>
            <a:round/>
            <a:headEnd/>
            <a:tailEnd/>
          </a:ln>
          <a:effectLst/>
        </p:spPr>
        <p:txBody>
          <a:bodyPr/>
          <a:lstStyle/>
          <a:p>
            <a:endParaRPr lang="en-US"/>
          </a:p>
        </p:txBody>
      </p:sp>
      <p:pic>
        <p:nvPicPr>
          <p:cNvPr id="38920" name="Picture 8" descr="per-4an &amp; boulevard"/>
          <p:cNvPicPr>
            <a:picLocks noChangeAspect="1" noChangeArrowheads="1"/>
          </p:cNvPicPr>
          <p:nvPr/>
        </p:nvPicPr>
        <p:blipFill>
          <a:blip r:embed="rId4"/>
          <a:srcRect l="8333" t="10240" r="11282" b="14337"/>
          <a:stretch>
            <a:fillRect/>
          </a:stretch>
        </p:blipFill>
        <p:spPr bwMode="auto">
          <a:xfrm>
            <a:off x="4343400" y="304800"/>
            <a:ext cx="4622800" cy="2714625"/>
          </a:xfrm>
          <a:prstGeom prst="rect">
            <a:avLst/>
          </a:prstGeom>
          <a:noFill/>
          <a:ln w="9525">
            <a:solidFill>
              <a:schemeClr val="bg1"/>
            </a:solidFill>
            <a:miter lim="800000"/>
            <a:headEnd/>
            <a:tailEnd/>
          </a:ln>
        </p:spPr>
      </p:pic>
      <p:sp>
        <p:nvSpPr>
          <p:cNvPr id="38921" name="Line 9"/>
          <p:cNvSpPr>
            <a:spLocks noChangeShapeType="1"/>
          </p:cNvSpPr>
          <p:nvPr/>
        </p:nvSpPr>
        <p:spPr bwMode="auto">
          <a:xfrm>
            <a:off x="2362200" y="2743200"/>
            <a:ext cx="1981200" cy="0"/>
          </a:xfrm>
          <a:prstGeom prst="line">
            <a:avLst/>
          </a:prstGeom>
          <a:noFill/>
          <a:ln w="9525">
            <a:solidFill>
              <a:srgbClr val="CC0000"/>
            </a:solidFill>
            <a:round/>
            <a:headEnd/>
            <a:tailEnd/>
          </a:ln>
          <a:effectLst/>
        </p:spPr>
        <p:txBody>
          <a:bodyPr/>
          <a:lstStyle/>
          <a:p>
            <a:endParaRPr lang="en-US"/>
          </a:p>
        </p:txBody>
      </p:sp>
      <p:sp>
        <p:nvSpPr>
          <p:cNvPr id="38922" name="Line 10"/>
          <p:cNvSpPr>
            <a:spLocks noChangeShapeType="1"/>
          </p:cNvSpPr>
          <p:nvPr/>
        </p:nvSpPr>
        <p:spPr bwMode="auto">
          <a:xfrm>
            <a:off x="2362200" y="1905000"/>
            <a:ext cx="0" cy="838200"/>
          </a:xfrm>
          <a:prstGeom prst="line">
            <a:avLst/>
          </a:prstGeom>
          <a:noFill/>
          <a:ln w="9525">
            <a:solidFill>
              <a:srgbClr val="CC0000"/>
            </a:solidFill>
            <a:round/>
            <a:headEnd type="diamond" w="med" len="med"/>
            <a:tailEnd/>
          </a:ln>
          <a:effectLst/>
        </p:spPr>
        <p:txBody>
          <a:bodyPr/>
          <a:lstStyle/>
          <a:p>
            <a:endParaRPr lang="en-US"/>
          </a:p>
        </p:txBody>
      </p:sp>
      <p:sp>
        <p:nvSpPr>
          <p:cNvPr id="38923" name="Text Box 11"/>
          <p:cNvSpPr txBox="1">
            <a:spLocks noChangeArrowheads="1"/>
          </p:cNvSpPr>
          <p:nvPr/>
        </p:nvSpPr>
        <p:spPr bwMode="auto">
          <a:xfrm>
            <a:off x="304800" y="685800"/>
            <a:ext cx="2332038" cy="304800"/>
          </a:xfrm>
          <a:prstGeom prst="rect">
            <a:avLst/>
          </a:prstGeom>
          <a:noFill/>
          <a:ln w="9525">
            <a:noFill/>
            <a:miter lim="800000"/>
            <a:headEnd/>
            <a:tailEnd/>
          </a:ln>
          <a:effectLst/>
        </p:spPr>
        <p:txBody>
          <a:bodyPr wrap="none">
            <a:spAutoFit/>
          </a:bodyPr>
          <a:lstStyle/>
          <a:p>
            <a:r>
              <a:rPr lang="en-US" sz="1400">
                <a:solidFill>
                  <a:schemeClr val="bg1"/>
                </a:solidFill>
              </a:rPr>
              <a:t>KAWASAN KOTA GRESIK</a:t>
            </a:r>
          </a:p>
        </p:txBody>
      </p:sp>
      <p:sp>
        <p:nvSpPr>
          <p:cNvPr id="38924" name="Text Box 12"/>
          <p:cNvSpPr txBox="1">
            <a:spLocks noChangeArrowheads="1"/>
          </p:cNvSpPr>
          <p:nvPr/>
        </p:nvSpPr>
        <p:spPr bwMode="auto">
          <a:xfrm>
            <a:off x="4343400" y="3048000"/>
            <a:ext cx="4701287" cy="307777"/>
          </a:xfrm>
          <a:prstGeom prst="rect">
            <a:avLst/>
          </a:prstGeom>
          <a:noFill/>
          <a:ln w="9525">
            <a:noFill/>
            <a:miter lim="800000"/>
            <a:headEnd/>
            <a:tailEnd/>
          </a:ln>
          <a:effectLst/>
        </p:spPr>
        <p:txBody>
          <a:bodyPr wrap="none">
            <a:spAutoFit/>
          </a:bodyPr>
          <a:lstStyle/>
          <a:p>
            <a:r>
              <a:rPr lang="en-US" sz="1400" dirty="0" smtClean="0">
                <a:solidFill>
                  <a:schemeClr val="bg1"/>
                </a:solidFill>
              </a:rPr>
              <a:t>CONTOH</a:t>
            </a:r>
            <a:r>
              <a:rPr lang="id-ID" sz="1400" dirty="0" smtClean="0">
                <a:solidFill>
                  <a:schemeClr val="bg1"/>
                </a:solidFill>
              </a:rPr>
              <a:t>: KAWASAN  </a:t>
            </a:r>
            <a:r>
              <a:rPr lang="en-US" sz="1400" dirty="0" smtClean="0">
                <a:solidFill>
                  <a:schemeClr val="bg1"/>
                </a:solidFill>
              </a:rPr>
              <a:t>ALUN-ALUN </a:t>
            </a:r>
            <a:r>
              <a:rPr lang="en-US" sz="1400" dirty="0">
                <a:solidFill>
                  <a:schemeClr val="bg1"/>
                </a:solidFill>
              </a:rPr>
              <a:t>DAN KOMPLEK MAKAM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id-ID" sz="3600" dirty="0" smtClean="0">
                <a:solidFill>
                  <a:schemeClr val="tx1"/>
                </a:solidFill>
              </a:rPr>
              <a:t>PERUMUSAN POTENSI DAN MASALAH</a:t>
            </a:r>
            <a:br>
              <a:rPr lang="id-ID" sz="3600" dirty="0" smtClean="0">
                <a:solidFill>
                  <a:schemeClr val="tx1"/>
                </a:solidFill>
              </a:rPr>
            </a:br>
            <a:endParaRPr lang="en-US" sz="3600" dirty="0">
              <a:solidFill>
                <a:schemeClr val="tx1"/>
              </a:solidFill>
            </a:endParaRPr>
          </a:p>
        </p:txBody>
      </p:sp>
      <p:sp>
        <p:nvSpPr>
          <p:cNvPr id="49155" name="Rectangle 3"/>
          <p:cNvSpPr>
            <a:spLocks noGrp="1" noChangeArrowheads="1"/>
          </p:cNvSpPr>
          <p:nvPr>
            <p:ph idx="1"/>
          </p:nvPr>
        </p:nvSpPr>
        <p:spPr>
          <a:xfrm>
            <a:off x="457200" y="1775191"/>
            <a:ext cx="8229600" cy="4244609"/>
          </a:xfrm>
          <a:solidFill>
            <a:schemeClr val="tx1">
              <a:lumMod val="85000"/>
            </a:schemeClr>
          </a:solidFill>
        </p:spPr>
        <p:txBody>
          <a:bodyPr/>
          <a:lstStyle/>
          <a:p>
            <a:pPr>
              <a:lnSpc>
                <a:spcPct val="80000"/>
              </a:lnSpc>
            </a:pPr>
            <a:r>
              <a:rPr lang="id-ID" sz="2800" dirty="0" smtClean="0">
                <a:solidFill>
                  <a:schemeClr val="bg1"/>
                </a:solidFill>
              </a:rPr>
              <a:t>Didekati dengan penyusunan konsep  Penataan dan Revitalisasi Kawasan antara lain :</a:t>
            </a:r>
          </a:p>
          <a:p>
            <a:pPr lvl="1">
              <a:lnSpc>
                <a:spcPct val="80000"/>
              </a:lnSpc>
            </a:pPr>
            <a:r>
              <a:rPr lang="id-ID" sz="2400" dirty="0" smtClean="0">
                <a:solidFill>
                  <a:schemeClr val="bg1"/>
                </a:solidFill>
              </a:rPr>
              <a:t>potensi dan masalah yang mencakup aspek yang mempengaruhi vitalitas (vitalitas ekonomi &amp; non ekonomi)</a:t>
            </a:r>
          </a:p>
          <a:p>
            <a:pPr lvl="1">
              <a:lnSpc>
                <a:spcPct val="80000"/>
              </a:lnSpc>
            </a:pPr>
            <a:r>
              <a:rPr lang="id-ID" sz="2400" dirty="0" smtClean="0">
                <a:solidFill>
                  <a:schemeClr val="bg1"/>
                </a:solidFill>
              </a:rPr>
              <a:t>Rumusan integrasi yang berpengaruh antara variabel-variabel vitalitas</a:t>
            </a:r>
          </a:p>
          <a:p>
            <a:pPr lvl="1">
              <a:lnSpc>
                <a:spcPct val="80000"/>
              </a:lnSpc>
            </a:pPr>
            <a:r>
              <a:rPr lang="id-ID" sz="2400" dirty="0" smtClean="0">
                <a:solidFill>
                  <a:schemeClr val="bg1"/>
                </a:solidFill>
              </a:rPr>
              <a:t>rumusan justifikasi kebutuhan  Penataan dan Revitalisasi Kawasan  berdasarkan : </a:t>
            </a:r>
          </a:p>
          <a:p>
            <a:pPr lvl="1">
              <a:lnSpc>
                <a:spcPct val="80000"/>
              </a:lnSpc>
            </a:pPr>
            <a:r>
              <a:rPr lang="id-ID" sz="2400" dirty="0" smtClean="0">
                <a:solidFill>
                  <a:schemeClr val="bg1"/>
                </a:solidFill>
              </a:rPr>
              <a:t>Kebutuhan </a:t>
            </a:r>
            <a:r>
              <a:rPr lang="id-ID" sz="2400" i="1" dirty="0" smtClean="0">
                <a:solidFill>
                  <a:schemeClr val="bg1"/>
                </a:solidFill>
              </a:rPr>
              <a:t>stakeholder</a:t>
            </a:r>
            <a:r>
              <a:rPr lang="id-ID" sz="2400" dirty="0" smtClean="0">
                <a:solidFill>
                  <a:schemeClr val="bg1"/>
                </a:solidFill>
              </a:rPr>
              <a:t> (</a:t>
            </a:r>
            <a:r>
              <a:rPr lang="id-ID" sz="2400" i="1" dirty="0" smtClean="0">
                <a:solidFill>
                  <a:schemeClr val="bg1"/>
                </a:solidFill>
              </a:rPr>
              <a:t>community need</a:t>
            </a:r>
            <a:r>
              <a:rPr lang="id-ID" sz="2400" dirty="0" smtClean="0">
                <a:solidFill>
                  <a:schemeClr val="bg1"/>
                </a:solidFill>
              </a:rPr>
              <a:t>)</a:t>
            </a:r>
          </a:p>
          <a:p>
            <a:pPr lvl="1">
              <a:lnSpc>
                <a:spcPct val="80000"/>
              </a:lnSpc>
            </a:pPr>
            <a:r>
              <a:rPr lang="id-ID" sz="2400" dirty="0" smtClean="0">
                <a:solidFill>
                  <a:schemeClr val="bg1"/>
                </a:solidFill>
              </a:rPr>
              <a:t>Kebutuhan pokok yang harus dipenuhi (</a:t>
            </a:r>
            <a:r>
              <a:rPr lang="id-ID" sz="2400" i="1" dirty="0" smtClean="0">
                <a:solidFill>
                  <a:schemeClr val="bg1"/>
                </a:solidFill>
              </a:rPr>
              <a:t>basic need</a:t>
            </a:r>
            <a:r>
              <a:rPr lang="id-ID" sz="2400" dirty="0" smtClean="0">
                <a:solidFill>
                  <a:schemeClr val="bg1"/>
                </a:solidFill>
              </a:rPr>
              <a:t>)</a:t>
            </a:r>
            <a:endParaRPr lang="id-ID"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n-US" sz="3200" b="1" dirty="0" smtClean="0">
                <a:solidFill>
                  <a:schemeClr val="tx1"/>
                </a:solidFill>
              </a:rPr>
              <a:t>SKENARIO  PENATAAN </a:t>
            </a:r>
            <a:br>
              <a:rPr lang="en-US" sz="3200" b="1" dirty="0" smtClean="0">
                <a:solidFill>
                  <a:schemeClr val="tx1"/>
                </a:solidFill>
              </a:rPr>
            </a:br>
            <a:r>
              <a:rPr lang="en-US" sz="3200" b="1" dirty="0" smtClean="0">
                <a:solidFill>
                  <a:schemeClr val="tx1"/>
                </a:solidFill>
              </a:rPr>
              <a:t>REVITALISASI KAWASAN</a:t>
            </a:r>
            <a:endParaRPr lang="en-US" sz="3200" b="1" dirty="0">
              <a:solidFill>
                <a:schemeClr val="tx1"/>
              </a:solidFill>
            </a:endParaRPr>
          </a:p>
        </p:txBody>
      </p:sp>
      <p:sp>
        <p:nvSpPr>
          <p:cNvPr id="50179" name="Rectangle 3"/>
          <p:cNvSpPr>
            <a:spLocks noGrp="1" noChangeArrowheads="1"/>
          </p:cNvSpPr>
          <p:nvPr>
            <p:ph idx="1"/>
          </p:nvPr>
        </p:nvSpPr>
        <p:spPr>
          <a:xfrm>
            <a:off x="457200" y="1676401"/>
            <a:ext cx="8458200" cy="3733800"/>
          </a:xfrm>
          <a:solidFill>
            <a:schemeClr val="tx1">
              <a:lumMod val="85000"/>
            </a:schemeClr>
          </a:solidFill>
        </p:spPr>
        <p:txBody>
          <a:bodyPr/>
          <a:lstStyle/>
          <a:p>
            <a:pPr marL="990600" lvl="1" indent="-533400">
              <a:buFontTx/>
              <a:buNone/>
            </a:pPr>
            <a:endParaRPr lang="en-US" dirty="0">
              <a:solidFill>
                <a:schemeClr val="bg1"/>
              </a:solidFill>
            </a:endParaRPr>
          </a:p>
          <a:p>
            <a:pPr marL="401638" indent="-401638">
              <a:buFontTx/>
              <a:buAutoNum type="arabicPeriod"/>
            </a:pPr>
            <a:r>
              <a:rPr lang="en-US" sz="2800" dirty="0" err="1">
                <a:solidFill>
                  <a:schemeClr val="bg1"/>
                </a:solidFill>
              </a:rPr>
              <a:t>Skenario</a:t>
            </a:r>
            <a:r>
              <a:rPr lang="en-US" sz="2800" dirty="0">
                <a:solidFill>
                  <a:schemeClr val="bg1"/>
                </a:solidFill>
              </a:rPr>
              <a:t> </a:t>
            </a:r>
            <a:r>
              <a:rPr lang="en-US" sz="2800" dirty="0" err="1">
                <a:solidFill>
                  <a:schemeClr val="bg1"/>
                </a:solidFill>
              </a:rPr>
              <a:t>Rincian</a:t>
            </a:r>
            <a:r>
              <a:rPr lang="en-US" sz="2800" dirty="0">
                <a:solidFill>
                  <a:schemeClr val="bg1"/>
                </a:solidFill>
              </a:rPr>
              <a:t> </a:t>
            </a:r>
            <a:r>
              <a:rPr lang="en-US" sz="2800" dirty="0" err="1">
                <a:solidFill>
                  <a:schemeClr val="bg1"/>
                </a:solidFill>
              </a:rPr>
              <a:t>Revitalisasi</a:t>
            </a:r>
            <a:r>
              <a:rPr lang="en-US" sz="2800" dirty="0">
                <a:solidFill>
                  <a:schemeClr val="bg1"/>
                </a:solidFill>
              </a:rPr>
              <a:t> </a:t>
            </a:r>
            <a:r>
              <a:rPr lang="en-US" sz="2800" dirty="0" err="1">
                <a:solidFill>
                  <a:schemeClr val="bg1"/>
                </a:solidFill>
              </a:rPr>
              <a:t>Kawasan</a:t>
            </a:r>
            <a:r>
              <a:rPr lang="en-US" sz="2800" dirty="0">
                <a:solidFill>
                  <a:schemeClr val="bg1"/>
                </a:solidFill>
              </a:rPr>
              <a:t> (</a:t>
            </a:r>
            <a:r>
              <a:rPr lang="en-US" sz="2800" dirty="0" err="1">
                <a:solidFill>
                  <a:schemeClr val="bg1"/>
                </a:solidFill>
              </a:rPr>
              <a:t>Indikasi</a:t>
            </a:r>
            <a:r>
              <a:rPr lang="en-US" sz="2800" dirty="0">
                <a:solidFill>
                  <a:schemeClr val="bg1"/>
                </a:solidFill>
              </a:rPr>
              <a:t> </a:t>
            </a:r>
            <a:r>
              <a:rPr lang="en-US" sz="2800" dirty="0" err="1">
                <a:solidFill>
                  <a:schemeClr val="bg1"/>
                </a:solidFill>
              </a:rPr>
              <a:t>Rencana</a:t>
            </a:r>
            <a:r>
              <a:rPr lang="en-US" sz="2800" dirty="0">
                <a:solidFill>
                  <a:schemeClr val="bg1"/>
                </a:solidFill>
              </a:rPr>
              <a:t> </a:t>
            </a:r>
            <a:r>
              <a:rPr lang="en-US" sz="2800" dirty="0" err="1">
                <a:solidFill>
                  <a:schemeClr val="bg1"/>
                </a:solidFill>
              </a:rPr>
              <a:t>Revitalisasi</a:t>
            </a:r>
            <a:r>
              <a:rPr lang="en-US" sz="2800" dirty="0">
                <a:solidFill>
                  <a:schemeClr val="bg1"/>
                </a:solidFill>
              </a:rPr>
              <a:t> </a:t>
            </a:r>
            <a:r>
              <a:rPr lang="en-US" sz="2800" dirty="0" err="1">
                <a:solidFill>
                  <a:schemeClr val="bg1"/>
                </a:solidFill>
              </a:rPr>
              <a:t>Kawasan</a:t>
            </a:r>
            <a:r>
              <a:rPr lang="en-US" sz="2800" dirty="0">
                <a:solidFill>
                  <a:schemeClr val="bg1"/>
                </a:solidFill>
              </a:rPr>
              <a:t>)</a:t>
            </a:r>
          </a:p>
          <a:p>
            <a:pPr marL="401638" indent="-401638">
              <a:buFontTx/>
              <a:buAutoNum type="arabicPeriod"/>
            </a:pPr>
            <a:r>
              <a:rPr lang="en-US" sz="2800" dirty="0" err="1">
                <a:solidFill>
                  <a:schemeClr val="bg1"/>
                </a:solidFill>
              </a:rPr>
              <a:t>Skenario</a:t>
            </a:r>
            <a:r>
              <a:rPr lang="en-US" sz="2800" dirty="0">
                <a:solidFill>
                  <a:schemeClr val="bg1"/>
                </a:solidFill>
              </a:rPr>
              <a:t> </a:t>
            </a:r>
            <a:r>
              <a:rPr lang="en-US" sz="2800" dirty="0" err="1">
                <a:solidFill>
                  <a:schemeClr val="bg1"/>
                </a:solidFill>
              </a:rPr>
              <a:t>Rencana</a:t>
            </a:r>
            <a:r>
              <a:rPr lang="en-US" sz="2800" dirty="0">
                <a:solidFill>
                  <a:schemeClr val="bg1"/>
                </a:solidFill>
              </a:rPr>
              <a:t> </a:t>
            </a:r>
            <a:r>
              <a:rPr lang="en-US" sz="2800" dirty="0" err="1">
                <a:solidFill>
                  <a:schemeClr val="bg1"/>
                </a:solidFill>
              </a:rPr>
              <a:t>Konservasi</a:t>
            </a:r>
            <a:r>
              <a:rPr lang="en-US" sz="2800" dirty="0">
                <a:solidFill>
                  <a:schemeClr val="bg1"/>
                </a:solidFill>
              </a:rPr>
              <a:t> </a:t>
            </a:r>
            <a:r>
              <a:rPr lang="en-US" sz="2800" dirty="0" err="1">
                <a:solidFill>
                  <a:schemeClr val="bg1"/>
                </a:solidFill>
              </a:rPr>
              <a:t>Kawasan</a:t>
            </a:r>
            <a:r>
              <a:rPr lang="en-US" sz="2800" dirty="0">
                <a:solidFill>
                  <a:schemeClr val="bg1"/>
                </a:solidFill>
              </a:rPr>
              <a:t>/</a:t>
            </a:r>
            <a:r>
              <a:rPr lang="en-US" sz="2800" dirty="0" err="1">
                <a:solidFill>
                  <a:schemeClr val="bg1"/>
                </a:solidFill>
              </a:rPr>
              <a:t>Indikasi</a:t>
            </a:r>
            <a:r>
              <a:rPr lang="en-US" sz="2800" dirty="0">
                <a:solidFill>
                  <a:schemeClr val="bg1"/>
                </a:solidFill>
              </a:rPr>
              <a:t> </a:t>
            </a:r>
            <a:r>
              <a:rPr lang="en-US" sz="2800" dirty="0" err="1">
                <a:solidFill>
                  <a:schemeClr val="bg1"/>
                </a:solidFill>
              </a:rPr>
              <a:t>Rencana</a:t>
            </a:r>
            <a:r>
              <a:rPr lang="en-US" sz="2800" dirty="0">
                <a:solidFill>
                  <a:schemeClr val="bg1"/>
                </a:solidFill>
              </a:rPr>
              <a:t> </a:t>
            </a:r>
            <a:r>
              <a:rPr lang="en-US" sz="2800" dirty="0" err="1">
                <a:solidFill>
                  <a:schemeClr val="bg1"/>
                </a:solidFill>
              </a:rPr>
              <a:t>Konservasi</a:t>
            </a:r>
            <a:r>
              <a:rPr lang="en-US" sz="2800" dirty="0">
                <a:solidFill>
                  <a:schemeClr val="bg1"/>
                </a:solidFill>
              </a:rPr>
              <a:t> (</a:t>
            </a:r>
            <a:r>
              <a:rPr lang="en-US" sz="2800" dirty="0" err="1">
                <a:solidFill>
                  <a:schemeClr val="bg1"/>
                </a:solidFill>
              </a:rPr>
              <a:t>apabila</a:t>
            </a:r>
            <a:r>
              <a:rPr lang="en-US" sz="2800" dirty="0">
                <a:solidFill>
                  <a:schemeClr val="bg1"/>
                </a:solidFill>
              </a:rPr>
              <a:t> </a:t>
            </a:r>
            <a:r>
              <a:rPr lang="en-US" sz="2800" dirty="0" err="1">
                <a:solidFill>
                  <a:schemeClr val="bg1"/>
                </a:solidFill>
              </a:rPr>
              <a:t>ada</a:t>
            </a:r>
            <a:r>
              <a:rPr lang="en-US" sz="2800" dirty="0">
                <a:solidFill>
                  <a:schemeClr val="bg1"/>
                </a:solidFill>
              </a:rPr>
              <a:t>)</a:t>
            </a:r>
            <a:endParaRPr lang="fi-FI" sz="2800" dirty="0">
              <a:solidFill>
                <a:schemeClr val="bg1"/>
              </a:solidFill>
            </a:endParaRPr>
          </a:p>
          <a:p>
            <a:pPr marL="401638" indent="-401638">
              <a:buFontTx/>
              <a:buAutoNum type="arabicPeriod"/>
            </a:pPr>
            <a:r>
              <a:rPr lang="fi-FI" sz="2800" dirty="0">
                <a:solidFill>
                  <a:schemeClr val="bg1"/>
                </a:solidFill>
              </a:rPr>
              <a:t>Skenario Penataan Kawasan/Indikasi Penataan Kawasan</a:t>
            </a:r>
            <a:endParaRPr lang="en-US" sz="2800" dirty="0">
              <a:solidFill>
                <a:schemeClr val="bg1"/>
              </a:solidFill>
            </a:endParaRPr>
          </a:p>
          <a:p>
            <a:pPr marL="401638" indent="-401638">
              <a:buFontTx/>
              <a:buAutoNum type="arabicPeriod"/>
            </a:pPr>
            <a:r>
              <a:rPr lang="en-US" sz="2800" dirty="0" err="1">
                <a:solidFill>
                  <a:schemeClr val="bg1"/>
                </a:solidFill>
              </a:rPr>
              <a:t>Skenario</a:t>
            </a:r>
            <a:r>
              <a:rPr lang="en-US" sz="2800" dirty="0">
                <a:solidFill>
                  <a:schemeClr val="bg1"/>
                </a:solidFill>
              </a:rPr>
              <a:t> </a:t>
            </a:r>
            <a:r>
              <a:rPr lang="en-US" sz="2800" dirty="0" err="1">
                <a:solidFill>
                  <a:schemeClr val="bg1"/>
                </a:solidFill>
              </a:rPr>
              <a:t>Penanganan</a:t>
            </a:r>
            <a:r>
              <a:rPr lang="en-US" sz="2800" dirty="0">
                <a:solidFill>
                  <a:schemeClr val="bg1"/>
                </a:solidFill>
              </a:rPr>
              <a:t>/</a:t>
            </a:r>
            <a:r>
              <a:rPr lang="en-US" sz="2800" dirty="0" err="1">
                <a:solidFill>
                  <a:schemeClr val="bg1"/>
                </a:solidFill>
              </a:rPr>
              <a:t>Indikasi</a:t>
            </a:r>
            <a:r>
              <a:rPr lang="en-US" sz="2800" dirty="0">
                <a:solidFill>
                  <a:schemeClr val="bg1"/>
                </a:solidFill>
              </a:rPr>
              <a:t> </a:t>
            </a:r>
            <a:r>
              <a:rPr lang="en-US" sz="2800" dirty="0" err="1">
                <a:solidFill>
                  <a:schemeClr val="bg1"/>
                </a:solidFill>
              </a:rPr>
              <a:t>Penanganan</a:t>
            </a:r>
            <a:endParaRPr lang="en-US" sz="2800" dirty="0">
              <a:solidFill>
                <a:schemeClr val="bg1"/>
              </a:solidFill>
            </a:endParaRPr>
          </a:p>
        </p:txBody>
      </p:sp>
      <p:grpSp>
        <p:nvGrpSpPr>
          <p:cNvPr id="2" name="Group 4"/>
          <p:cNvGrpSpPr>
            <a:grpSpLocks/>
          </p:cNvGrpSpPr>
          <p:nvPr/>
        </p:nvGrpSpPr>
        <p:grpSpPr bwMode="auto">
          <a:xfrm>
            <a:off x="4191000" y="5638800"/>
            <a:ext cx="4752975" cy="838200"/>
            <a:chOff x="1830" y="7942"/>
            <a:chExt cx="8444" cy="1825"/>
          </a:xfrm>
        </p:grpSpPr>
        <p:pic>
          <p:nvPicPr>
            <p:cNvPr id="50181" name="Picture 5" descr="07_analisis"/>
            <p:cNvPicPr>
              <a:picLocks noChangeAspect="1" noChangeArrowheads="1"/>
            </p:cNvPicPr>
            <p:nvPr/>
          </p:nvPicPr>
          <p:blipFill>
            <a:blip r:embed="rId2" cstate="print"/>
            <a:srcRect l="18584" t="55598" b="5553"/>
            <a:stretch>
              <a:fillRect/>
            </a:stretch>
          </p:blipFill>
          <p:spPr bwMode="auto">
            <a:xfrm>
              <a:off x="1830" y="7944"/>
              <a:ext cx="4740" cy="1787"/>
            </a:xfrm>
            <a:prstGeom prst="rect">
              <a:avLst/>
            </a:prstGeom>
            <a:noFill/>
            <a:ln w="9525">
              <a:noFill/>
              <a:miter lim="800000"/>
              <a:headEnd/>
              <a:tailEnd/>
            </a:ln>
          </p:spPr>
        </p:pic>
        <p:pic>
          <p:nvPicPr>
            <p:cNvPr id="50182" name="Picture 6" descr="xxx"/>
            <p:cNvPicPr>
              <a:picLocks noChangeAspect="1" noChangeArrowheads="1"/>
            </p:cNvPicPr>
            <p:nvPr/>
          </p:nvPicPr>
          <p:blipFill>
            <a:blip r:embed="rId3" cstate="print"/>
            <a:srcRect r="-104" b="32558"/>
            <a:stretch>
              <a:fillRect/>
            </a:stretch>
          </p:blipFill>
          <p:spPr bwMode="auto">
            <a:xfrm>
              <a:off x="8512" y="8889"/>
              <a:ext cx="1748" cy="878"/>
            </a:xfrm>
            <a:prstGeom prst="rect">
              <a:avLst/>
            </a:prstGeom>
            <a:noFill/>
            <a:ln w="9525">
              <a:noFill/>
              <a:miter lim="800000"/>
              <a:headEnd/>
              <a:tailEnd/>
            </a:ln>
          </p:spPr>
        </p:pic>
        <p:pic>
          <p:nvPicPr>
            <p:cNvPr id="50183" name="Picture 7" descr="9"/>
            <p:cNvPicPr>
              <a:picLocks noChangeAspect="1" noChangeArrowheads="1"/>
            </p:cNvPicPr>
            <p:nvPr/>
          </p:nvPicPr>
          <p:blipFill>
            <a:blip r:embed="rId4" cstate="print"/>
            <a:srcRect l="2257" r="40984" b="5275"/>
            <a:stretch>
              <a:fillRect/>
            </a:stretch>
          </p:blipFill>
          <p:spPr bwMode="auto">
            <a:xfrm>
              <a:off x="6628" y="7942"/>
              <a:ext cx="1800" cy="1824"/>
            </a:xfrm>
            <a:prstGeom prst="rect">
              <a:avLst/>
            </a:prstGeom>
            <a:noFill/>
          </p:spPr>
        </p:pic>
        <p:pic>
          <p:nvPicPr>
            <p:cNvPr id="50184" name="Picture 8" descr="Gdg Bupati-2"/>
            <p:cNvPicPr>
              <a:picLocks noChangeAspect="1" noChangeArrowheads="1"/>
            </p:cNvPicPr>
            <p:nvPr/>
          </p:nvPicPr>
          <p:blipFill>
            <a:blip r:embed="rId5" cstate="print"/>
            <a:srcRect t="10594" b="9985"/>
            <a:stretch>
              <a:fillRect/>
            </a:stretch>
          </p:blipFill>
          <p:spPr bwMode="auto">
            <a:xfrm>
              <a:off x="8504" y="7962"/>
              <a:ext cx="1770" cy="85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US" sz="3200" b="1" dirty="0" smtClean="0">
                <a:solidFill>
                  <a:schemeClr val="tx1"/>
                </a:solidFill>
              </a:rPr>
              <a:t>MASTERPLAN  KAWASAN</a:t>
            </a:r>
            <a:endParaRPr lang="en-US" sz="3200" b="1" dirty="0">
              <a:solidFill>
                <a:schemeClr val="tx1"/>
              </a:solidFill>
            </a:endParaRPr>
          </a:p>
        </p:txBody>
      </p:sp>
      <p:sp>
        <p:nvSpPr>
          <p:cNvPr id="51203" name="Rectangle 3"/>
          <p:cNvSpPr>
            <a:spLocks noGrp="1" noChangeArrowheads="1"/>
          </p:cNvSpPr>
          <p:nvPr>
            <p:ph idx="1"/>
          </p:nvPr>
        </p:nvSpPr>
        <p:spPr>
          <a:xfrm>
            <a:off x="457200" y="1646237"/>
            <a:ext cx="8229600" cy="4373563"/>
          </a:xfrm>
          <a:solidFill>
            <a:schemeClr val="tx1">
              <a:lumMod val="85000"/>
            </a:schemeClr>
          </a:solidFill>
        </p:spPr>
        <p:txBody>
          <a:bodyPr/>
          <a:lstStyle/>
          <a:p>
            <a:pPr marL="990600" lvl="1" indent="-533400">
              <a:lnSpc>
                <a:spcPct val="80000"/>
              </a:lnSpc>
              <a:buFontTx/>
              <a:buNone/>
            </a:pPr>
            <a:endParaRPr lang="en-US" sz="1800" b="1" dirty="0">
              <a:solidFill>
                <a:schemeClr val="bg1"/>
              </a:solidFill>
            </a:endParaRPr>
          </a:p>
          <a:p>
            <a:pPr marL="990600" lvl="1" indent="-762000">
              <a:lnSpc>
                <a:spcPct val="80000"/>
              </a:lnSpc>
              <a:buFontTx/>
              <a:buNone/>
            </a:pPr>
            <a:r>
              <a:rPr lang="id-ID" sz="1800" dirty="0" smtClean="0">
                <a:solidFill>
                  <a:schemeClr val="bg1"/>
                </a:solidFill>
              </a:rPr>
              <a:t>1).  Rencana Umum (</a:t>
            </a:r>
            <a:r>
              <a:rPr lang="id-ID" sz="1800" i="1" dirty="0" smtClean="0">
                <a:solidFill>
                  <a:schemeClr val="bg1"/>
                </a:solidFill>
              </a:rPr>
              <a:t>Desain Plan</a:t>
            </a:r>
            <a:r>
              <a:rPr lang="id-ID" sz="1800" dirty="0" smtClean="0">
                <a:solidFill>
                  <a:schemeClr val="bg1"/>
                </a:solidFill>
              </a:rPr>
              <a:t>)</a:t>
            </a:r>
          </a:p>
          <a:p>
            <a:pPr marL="990600" lvl="1" indent="-304800">
              <a:lnSpc>
                <a:spcPct val="80000"/>
              </a:lnSpc>
            </a:pPr>
            <a:r>
              <a:rPr lang="id-ID" sz="1800" dirty="0" smtClean="0">
                <a:solidFill>
                  <a:schemeClr val="bg1"/>
                </a:solidFill>
              </a:rPr>
              <a:t>Rencana </a:t>
            </a:r>
            <a:r>
              <a:rPr lang="id-ID" sz="1800" dirty="0">
                <a:solidFill>
                  <a:schemeClr val="bg1"/>
                </a:solidFill>
              </a:rPr>
              <a:t>tapak  dan tata guna lahan;</a:t>
            </a:r>
          </a:p>
          <a:p>
            <a:pPr marL="990600" lvl="1" indent="-304800">
              <a:lnSpc>
                <a:spcPct val="80000"/>
              </a:lnSpc>
            </a:pPr>
            <a:r>
              <a:rPr lang="id-ID" sz="1800" dirty="0">
                <a:solidFill>
                  <a:schemeClr val="bg1"/>
                </a:solidFill>
              </a:rPr>
              <a:t>Rencana pergerakan dan </a:t>
            </a:r>
            <a:r>
              <a:rPr lang="id-ID" sz="1800" i="1" dirty="0">
                <a:solidFill>
                  <a:schemeClr val="bg1"/>
                </a:solidFill>
              </a:rPr>
              <a:t>linkage;</a:t>
            </a:r>
            <a:endParaRPr lang="id-ID" sz="1800" dirty="0">
              <a:solidFill>
                <a:schemeClr val="bg1"/>
              </a:solidFill>
            </a:endParaRPr>
          </a:p>
          <a:p>
            <a:pPr marL="990600" lvl="1" indent="-304800">
              <a:lnSpc>
                <a:spcPct val="80000"/>
              </a:lnSpc>
            </a:pPr>
            <a:r>
              <a:rPr lang="id-ID" sz="1800" dirty="0">
                <a:solidFill>
                  <a:schemeClr val="bg1"/>
                </a:solidFill>
              </a:rPr>
              <a:t>Rencana tata hijau;</a:t>
            </a:r>
          </a:p>
          <a:p>
            <a:pPr marL="990600" lvl="1" indent="-304800">
              <a:lnSpc>
                <a:spcPct val="80000"/>
              </a:lnSpc>
            </a:pPr>
            <a:r>
              <a:rPr lang="id-ID" sz="1800" dirty="0">
                <a:solidFill>
                  <a:schemeClr val="bg1"/>
                </a:solidFill>
              </a:rPr>
              <a:t>Rencana prasarana dan sarana lingkungan</a:t>
            </a:r>
            <a:r>
              <a:rPr lang="id-ID" sz="1800" dirty="0" smtClean="0">
                <a:solidFill>
                  <a:schemeClr val="bg1"/>
                </a:solidFill>
              </a:rPr>
              <a:t>;</a:t>
            </a:r>
          </a:p>
          <a:p>
            <a:pPr marL="990600" lvl="1" indent="-304800">
              <a:lnSpc>
                <a:spcPct val="80000"/>
              </a:lnSpc>
            </a:pPr>
            <a:r>
              <a:rPr lang="id-ID" sz="1800" dirty="0" smtClean="0">
                <a:solidFill>
                  <a:schemeClr val="bg1"/>
                </a:solidFill>
              </a:rPr>
              <a:t>Rencana sirkulasi dan aksesibilitas kawasan;</a:t>
            </a:r>
          </a:p>
          <a:p>
            <a:pPr marL="990600" lvl="1" indent="-304800">
              <a:lnSpc>
                <a:spcPct val="80000"/>
              </a:lnSpc>
            </a:pPr>
            <a:r>
              <a:rPr lang="id-ID" sz="1800" dirty="0" smtClean="0">
                <a:solidFill>
                  <a:schemeClr val="bg1"/>
                </a:solidFill>
              </a:rPr>
              <a:t>Rencana wujud elemen kawasan dan tata  bangunan</a:t>
            </a:r>
            <a:r>
              <a:rPr lang="id-ID" sz="1800" dirty="0" smtClean="0"/>
              <a:t>.</a:t>
            </a:r>
          </a:p>
          <a:p>
            <a:pPr marL="990600" lvl="1" indent="-533400">
              <a:lnSpc>
                <a:spcPct val="80000"/>
              </a:lnSpc>
              <a:buFontTx/>
              <a:buNone/>
            </a:pPr>
            <a:endParaRPr lang="id-ID" sz="1800" dirty="0" smtClean="0">
              <a:solidFill>
                <a:schemeClr val="bg1"/>
              </a:solidFill>
            </a:endParaRPr>
          </a:p>
          <a:p>
            <a:pPr marL="609600" indent="-609600">
              <a:lnSpc>
                <a:spcPct val="80000"/>
              </a:lnSpc>
              <a:buFontTx/>
              <a:buNone/>
            </a:pPr>
            <a:r>
              <a:rPr lang="id-ID" sz="2000" dirty="0" smtClean="0">
                <a:solidFill>
                  <a:schemeClr val="bg1"/>
                </a:solidFill>
              </a:rPr>
              <a:t>     2). Rencana Detail (</a:t>
            </a:r>
            <a:r>
              <a:rPr lang="id-ID" sz="2000" i="1" dirty="0" smtClean="0">
                <a:solidFill>
                  <a:schemeClr val="bg1"/>
                </a:solidFill>
              </a:rPr>
              <a:t>Detail Guidelines</a:t>
            </a:r>
            <a:r>
              <a:rPr lang="id-ID" sz="2000" dirty="0" smtClean="0">
                <a:solidFill>
                  <a:schemeClr val="bg1"/>
                </a:solidFill>
              </a:rPr>
              <a:t>)</a:t>
            </a:r>
          </a:p>
          <a:p>
            <a:pPr marL="609600" indent="-609600" algn="just">
              <a:lnSpc>
                <a:spcPct val="80000"/>
              </a:lnSpc>
              <a:buFontTx/>
              <a:buNone/>
            </a:pPr>
            <a:r>
              <a:rPr lang="id-ID" sz="2000" dirty="0" smtClean="0">
                <a:solidFill>
                  <a:schemeClr val="bg1"/>
                </a:solidFill>
              </a:rPr>
              <a:t>            Rencana Detail Teknis yang akan dijadikan pedoman dalam penyusunan DED rencana pengembangan kawasan.</a:t>
            </a:r>
          </a:p>
          <a:p>
            <a:pPr marL="609600" indent="-609600" algn="just">
              <a:lnSpc>
                <a:spcPct val="80000"/>
              </a:lnSpc>
              <a:buFontTx/>
              <a:buNone/>
            </a:pPr>
            <a:r>
              <a:rPr lang="id-ID" sz="2000" dirty="0" smtClean="0"/>
              <a:t>            </a:t>
            </a:r>
            <a:r>
              <a:rPr lang="id-ID" sz="2000" dirty="0" smtClean="0">
                <a:solidFill>
                  <a:schemeClr val="bg1"/>
                </a:solidFill>
              </a:rPr>
              <a:t>arahan bentuk, dimensi, gubahan massa, perletakan, bentuk bangunan umum dan hunian, komponen perlengkapan kawasan seperti : </a:t>
            </a:r>
            <a:r>
              <a:rPr lang="id-ID" sz="2000" i="1" dirty="0" smtClean="0">
                <a:solidFill>
                  <a:schemeClr val="bg1"/>
                </a:solidFill>
              </a:rPr>
              <a:t>street furniture/space amenities</a:t>
            </a:r>
            <a:r>
              <a:rPr lang="id-ID" sz="2000" dirty="0" smtClean="0">
                <a:solidFill>
                  <a:schemeClr val="bg1"/>
                </a:solidFill>
              </a:rPr>
              <a:t>, </a:t>
            </a:r>
            <a:r>
              <a:rPr lang="id-ID" sz="2000" i="1" dirty="0" smtClean="0">
                <a:solidFill>
                  <a:schemeClr val="bg1"/>
                </a:solidFill>
              </a:rPr>
              <a:t>signage</a:t>
            </a:r>
            <a:r>
              <a:rPr lang="id-ID" sz="2000" dirty="0" smtClean="0">
                <a:solidFill>
                  <a:schemeClr val="bg1"/>
                </a:solidFill>
              </a:rPr>
              <a:t>, pedestrian, papan informasi, pagar dan lain-lain atau sesuai dengan kondisi dan kebutuhan kawasan.</a:t>
            </a:r>
            <a:endParaRPr lang="id-ID" sz="2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 y="76200"/>
            <a:ext cx="8229600" cy="1143000"/>
          </a:xfrm>
        </p:spPr>
        <p:txBody>
          <a:bodyPr>
            <a:normAutofit/>
          </a:bodyPr>
          <a:lstStyle/>
          <a:p>
            <a:pPr algn="ctr"/>
            <a:r>
              <a:rPr lang="en-US" sz="2800" b="1" dirty="0">
                <a:solidFill>
                  <a:schemeClr val="tx1"/>
                </a:solidFill>
              </a:rPr>
              <a:t>PENYUSUNAN PROGRAM PEMBANGUNAN </a:t>
            </a:r>
            <a:br>
              <a:rPr lang="en-US" sz="2800" b="1" dirty="0">
                <a:solidFill>
                  <a:schemeClr val="tx1"/>
                </a:solidFill>
              </a:rPr>
            </a:br>
            <a:r>
              <a:rPr lang="en-US" sz="2800" b="1" dirty="0">
                <a:solidFill>
                  <a:schemeClr val="tx1"/>
                </a:solidFill>
              </a:rPr>
              <a:t>DAN PROGRAM INVESTASI</a:t>
            </a:r>
          </a:p>
        </p:txBody>
      </p:sp>
      <p:sp>
        <p:nvSpPr>
          <p:cNvPr id="52227" name="Rectangle 3"/>
          <p:cNvSpPr>
            <a:spLocks noGrp="1" noChangeArrowheads="1"/>
          </p:cNvSpPr>
          <p:nvPr>
            <p:ph idx="1"/>
          </p:nvPr>
        </p:nvSpPr>
        <p:spPr>
          <a:xfrm>
            <a:off x="457200" y="1828801"/>
            <a:ext cx="6934200" cy="3733799"/>
          </a:xfrm>
          <a:solidFill>
            <a:schemeClr val="tx1">
              <a:lumMod val="85000"/>
            </a:schemeClr>
          </a:solidFill>
        </p:spPr>
        <p:txBody>
          <a:bodyPr/>
          <a:lstStyle/>
          <a:p>
            <a:pPr marL="609600" indent="-609600">
              <a:buFontTx/>
              <a:buAutoNum type="arabicPeriod"/>
            </a:pPr>
            <a:r>
              <a:rPr lang="id-ID" sz="2800" b="1" dirty="0" smtClean="0">
                <a:solidFill>
                  <a:schemeClr val="bg1"/>
                </a:solidFill>
              </a:rPr>
              <a:t>Program Pembangunan (</a:t>
            </a:r>
            <a:r>
              <a:rPr lang="id-ID" sz="2800" b="1" i="1" dirty="0" smtClean="0">
                <a:solidFill>
                  <a:schemeClr val="bg1"/>
                </a:solidFill>
              </a:rPr>
              <a:t>Facility Program</a:t>
            </a:r>
            <a:r>
              <a:rPr lang="id-ID" sz="2800" b="1" dirty="0" smtClean="0">
                <a:solidFill>
                  <a:schemeClr val="bg1"/>
                </a:solidFill>
              </a:rPr>
              <a:t>)</a:t>
            </a:r>
          </a:p>
          <a:p>
            <a:pPr marL="1371600" lvl="2" indent="-457200"/>
            <a:r>
              <a:rPr lang="id-ID" sz="2000" b="1" dirty="0" smtClean="0">
                <a:solidFill>
                  <a:schemeClr val="bg1"/>
                </a:solidFill>
              </a:rPr>
              <a:t>Bangunan dan Ruang Kawasan</a:t>
            </a:r>
          </a:p>
          <a:p>
            <a:pPr marL="1371600" lvl="2" indent="-457200"/>
            <a:r>
              <a:rPr lang="id-ID" sz="2000" b="1" dirty="0" smtClean="0">
                <a:solidFill>
                  <a:schemeClr val="bg1"/>
                </a:solidFill>
              </a:rPr>
              <a:t>Lingkungan</a:t>
            </a:r>
          </a:p>
          <a:p>
            <a:pPr marL="1371600" lvl="2" indent="-457200"/>
            <a:r>
              <a:rPr lang="id-ID" sz="2000" b="1" dirty="0" smtClean="0">
                <a:solidFill>
                  <a:schemeClr val="bg1"/>
                </a:solidFill>
              </a:rPr>
              <a:t>Prasarana Sarana dan Utilitas Kawasan</a:t>
            </a:r>
          </a:p>
          <a:p>
            <a:pPr marL="609600" indent="-609600">
              <a:buClr>
                <a:schemeClr val="bg1"/>
              </a:buClr>
              <a:buFontTx/>
              <a:buAutoNum type="arabicPeriod"/>
            </a:pPr>
            <a:r>
              <a:rPr lang="id-ID" sz="2800" b="1" dirty="0" smtClean="0">
                <a:solidFill>
                  <a:schemeClr val="bg1"/>
                </a:solidFill>
              </a:rPr>
              <a:t>Program Investasi (program, tahapan, uraian, kegiatan, volume, harga dan aktor pembangunan)</a:t>
            </a:r>
            <a:endParaRPr lang="id-ID" sz="2800" b="1" dirty="0">
              <a:solidFill>
                <a:schemeClr val="bg1"/>
              </a:solidFill>
            </a:endParaRPr>
          </a:p>
        </p:txBody>
      </p:sp>
      <p:grpSp>
        <p:nvGrpSpPr>
          <p:cNvPr id="2" name="Group 4"/>
          <p:cNvGrpSpPr>
            <a:grpSpLocks/>
          </p:cNvGrpSpPr>
          <p:nvPr/>
        </p:nvGrpSpPr>
        <p:grpSpPr bwMode="auto">
          <a:xfrm>
            <a:off x="7772400" y="1752600"/>
            <a:ext cx="1168400" cy="5105400"/>
            <a:chOff x="4842" y="397"/>
            <a:chExt cx="736" cy="3557"/>
          </a:xfrm>
        </p:grpSpPr>
        <p:grpSp>
          <p:nvGrpSpPr>
            <p:cNvPr id="3" name="Group 5"/>
            <p:cNvGrpSpPr>
              <a:grpSpLocks/>
            </p:cNvGrpSpPr>
            <p:nvPr/>
          </p:nvGrpSpPr>
          <p:grpSpPr bwMode="auto">
            <a:xfrm rot="-5400000">
              <a:off x="3524" y="1900"/>
              <a:ext cx="3378" cy="730"/>
              <a:chOff x="1830" y="7942"/>
              <a:chExt cx="8444" cy="1825"/>
            </a:xfrm>
          </p:grpSpPr>
          <p:pic>
            <p:nvPicPr>
              <p:cNvPr id="52230" name="Picture 6" descr="07_analisis"/>
              <p:cNvPicPr>
                <a:picLocks noChangeAspect="1" noChangeArrowheads="1"/>
              </p:cNvPicPr>
              <p:nvPr/>
            </p:nvPicPr>
            <p:blipFill>
              <a:blip r:embed="rId2"/>
              <a:srcRect l="18584" t="55598" b="5553"/>
              <a:stretch>
                <a:fillRect/>
              </a:stretch>
            </p:blipFill>
            <p:spPr bwMode="auto">
              <a:xfrm>
                <a:off x="1830" y="7944"/>
                <a:ext cx="4740" cy="1787"/>
              </a:xfrm>
              <a:prstGeom prst="rect">
                <a:avLst/>
              </a:prstGeom>
              <a:noFill/>
              <a:ln w="9525">
                <a:noFill/>
                <a:miter lim="800000"/>
                <a:headEnd/>
                <a:tailEnd/>
              </a:ln>
            </p:spPr>
          </p:pic>
          <p:pic>
            <p:nvPicPr>
              <p:cNvPr id="52231" name="Picture 7" descr="xxx"/>
              <p:cNvPicPr>
                <a:picLocks noChangeAspect="1" noChangeArrowheads="1"/>
              </p:cNvPicPr>
              <p:nvPr/>
            </p:nvPicPr>
            <p:blipFill>
              <a:blip r:embed="rId3" cstate="print"/>
              <a:srcRect r="-104" b="32558"/>
              <a:stretch>
                <a:fillRect/>
              </a:stretch>
            </p:blipFill>
            <p:spPr bwMode="auto">
              <a:xfrm>
                <a:off x="8512" y="8889"/>
                <a:ext cx="1748" cy="878"/>
              </a:xfrm>
              <a:prstGeom prst="rect">
                <a:avLst/>
              </a:prstGeom>
              <a:noFill/>
              <a:ln w="9525">
                <a:noFill/>
                <a:miter lim="800000"/>
                <a:headEnd/>
                <a:tailEnd/>
              </a:ln>
            </p:spPr>
          </p:pic>
          <p:pic>
            <p:nvPicPr>
              <p:cNvPr id="52232" name="Picture 8" descr="9"/>
              <p:cNvPicPr>
                <a:picLocks noChangeAspect="1" noChangeArrowheads="1"/>
              </p:cNvPicPr>
              <p:nvPr/>
            </p:nvPicPr>
            <p:blipFill>
              <a:blip r:embed="rId4" cstate="print"/>
              <a:srcRect l="2257" r="40984" b="5275"/>
              <a:stretch>
                <a:fillRect/>
              </a:stretch>
            </p:blipFill>
            <p:spPr bwMode="auto">
              <a:xfrm>
                <a:off x="6628" y="7942"/>
                <a:ext cx="1800" cy="1824"/>
              </a:xfrm>
              <a:prstGeom prst="rect">
                <a:avLst/>
              </a:prstGeom>
              <a:noFill/>
            </p:spPr>
          </p:pic>
          <p:pic>
            <p:nvPicPr>
              <p:cNvPr id="52233" name="Picture 9" descr="Gdg Bupati-2"/>
              <p:cNvPicPr>
                <a:picLocks noChangeAspect="1" noChangeArrowheads="1"/>
              </p:cNvPicPr>
              <p:nvPr/>
            </p:nvPicPr>
            <p:blipFill>
              <a:blip r:embed="rId5" cstate="print"/>
              <a:srcRect t="10594" b="9985"/>
              <a:stretch>
                <a:fillRect/>
              </a:stretch>
            </p:blipFill>
            <p:spPr bwMode="auto">
              <a:xfrm>
                <a:off x="8504" y="7962"/>
                <a:ext cx="1770" cy="851"/>
              </a:xfrm>
              <a:prstGeom prst="rect">
                <a:avLst/>
              </a:prstGeom>
              <a:noFill/>
              <a:ln w="9525">
                <a:noFill/>
                <a:miter lim="800000"/>
                <a:headEnd/>
                <a:tailEnd/>
              </a:ln>
            </p:spPr>
          </p:pic>
        </p:grpSp>
        <p:pic>
          <p:nvPicPr>
            <p:cNvPr id="52234" name="Picture 10" descr="5"/>
            <p:cNvPicPr>
              <a:picLocks noChangeAspect="1" noChangeArrowheads="1"/>
            </p:cNvPicPr>
            <p:nvPr/>
          </p:nvPicPr>
          <p:blipFill>
            <a:blip r:embed="rId6" cstate="print"/>
            <a:srcRect l="6168" t="70018" r="81969" b="9102"/>
            <a:stretch>
              <a:fillRect/>
            </a:stretch>
          </p:blipFill>
          <p:spPr bwMode="auto">
            <a:xfrm>
              <a:off x="4842" y="397"/>
              <a:ext cx="726" cy="8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228600"/>
            <a:ext cx="8153400" cy="1143000"/>
          </a:xfrm>
        </p:spPr>
        <p:txBody>
          <a:bodyPr/>
          <a:lstStyle/>
          <a:p>
            <a:pPr algn="ctr"/>
            <a:r>
              <a:rPr lang="fi-FI" sz="2800" b="1" dirty="0">
                <a:solidFill>
                  <a:schemeClr val="tx1"/>
                </a:solidFill>
              </a:rPr>
              <a:t>ARAHAN PENGENDALIAN PELAKSANAAN PEMBANGUNAN</a:t>
            </a:r>
            <a:r>
              <a:rPr lang="en-US" sz="2800" dirty="0">
                <a:solidFill>
                  <a:schemeClr val="tx1"/>
                </a:solidFill>
              </a:rPr>
              <a:t> </a:t>
            </a:r>
          </a:p>
        </p:txBody>
      </p:sp>
      <p:sp>
        <p:nvSpPr>
          <p:cNvPr id="53251" name="Rectangle 3"/>
          <p:cNvSpPr>
            <a:spLocks noGrp="1" noChangeArrowheads="1"/>
          </p:cNvSpPr>
          <p:nvPr>
            <p:ph idx="1"/>
          </p:nvPr>
        </p:nvSpPr>
        <p:spPr>
          <a:xfrm>
            <a:off x="381000" y="2332038"/>
            <a:ext cx="7239000" cy="3230562"/>
          </a:xfrm>
        </p:spPr>
        <p:txBody>
          <a:bodyPr/>
          <a:lstStyle/>
          <a:p>
            <a:pPr marL="0" indent="0">
              <a:buFontTx/>
              <a:buNone/>
            </a:pPr>
            <a:r>
              <a:rPr lang="id-ID" sz="2800" b="1" dirty="0" smtClean="0">
                <a:solidFill>
                  <a:schemeClr val="bg1"/>
                </a:solidFill>
              </a:rPr>
              <a:t>SKENARIO KELEMBAGAAN</a:t>
            </a:r>
          </a:p>
          <a:p>
            <a:pPr marL="290513" indent="-290513">
              <a:buClr>
                <a:schemeClr val="bg1"/>
              </a:buClr>
              <a:buFont typeface="+mj-lt"/>
              <a:buAutoNum type="arabicPeriod"/>
            </a:pPr>
            <a:r>
              <a:rPr lang="id-ID" sz="2800" dirty="0" smtClean="0">
                <a:solidFill>
                  <a:schemeClr val="bg1"/>
                </a:solidFill>
              </a:rPr>
              <a:t>Konsep kelembagaan</a:t>
            </a:r>
          </a:p>
          <a:p>
            <a:pPr marL="290513" indent="-290513">
              <a:buClr>
                <a:schemeClr val="bg1"/>
              </a:buClr>
              <a:buFont typeface="+mj-lt"/>
              <a:buAutoNum type="arabicPeriod"/>
            </a:pPr>
            <a:r>
              <a:rPr lang="id-ID" sz="2800" dirty="0" smtClean="0">
                <a:solidFill>
                  <a:schemeClr val="bg1"/>
                </a:solidFill>
              </a:rPr>
              <a:t>Indikasi</a:t>
            </a:r>
          </a:p>
          <a:p>
            <a:pPr marL="290513" indent="-290513">
              <a:buClr>
                <a:schemeClr val="bg1"/>
              </a:buClr>
              <a:buFont typeface="+mj-lt"/>
              <a:buAutoNum type="arabicPeriod"/>
            </a:pPr>
            <a:r>
              <a:rPr lang="id-ID" sz="2800" dirty="0" smtClean="0">
                <a:solidFill>
                  <a:schemeClr val="bg1"/>
                </a:solidFill>
              </a:rPr>
              <a:t>Skenario Manajemen Revitalisasi Kawasan</a:t>
            </a:r>
          </a:p>
          <a:p>
            <a:pPr marL="290513" indent="-290513">
              <a:buClr>
                <a:schemeClr val="bg1"/>
              </a:buClr>
              <a:buFont typeface="+mj-lt"/>
              <a:buAutoNum type="arabicPeriod"/>
            </a:pPr>
            <a:r>
              <a:rPr lang="id-ID" sz="2800" dirty="0" smtClean="0">
                <a:solidFill>
                  <a:schemeClr val="bg1"/>
                </a:solidFill>
              </a:rPr>
              <a:t>Perumusan Masalah.</a:t>
            </a:r>
            <a:endParaRPr lang="id-ID" sz="2800" dirty="0">
              <a:solidFill>
                <a:schemeClr val="bg1"/>
              </a:solidFill>
            </a:endParaRPr>
          </a:p>
        </p:txBody>
      </p:sp>
      <p:grpSp>
        <p:nvGrpSpPr>
          <p:cNvPr id="2" name="Group 10"/>
          <p:cNvGrpSpPr>
            <a:grpSpLocks/>
          </p:cNvGrpSpPr>
          <p:nvPr/>
        </p:nvGrpSpPr>
        <p:grpSpPr bwMode="auto">
          <a:xfrm>
            <a:off x="7686674" y="1600201"/>
            <a:ext cx="1457325" cy="4267200"/>
            <a:chOff x="4842" y="397"/>
            <a:chExt cx="736" cy="3557"/>
          </a:xfrm>
        </p:grpSpPr>
        <p:grpSp>
          <p:nvGrpSpPr>
            <p:cNvPr id="3" name="Group 4"/>
            <p:cNvGrpSpPr>
              <a:grpSpLocks/>
            </p:cNvGrpSpPr>
            <p:nvPr/>
          </p:nvGrpSpPr>
          <p:grpSpPr bwMode="auto">
            <a:xfrm rot="-5400000">
              <a:off x="3524" y="1900"/>
              <a:ext cx="3378" cy="730"/>
              <a:chOff x="1830" y="7942"/>
              <a:chExt cx="8444" cy="1825"/>
            </a:xfrm>
          </p:grpSpPr>
          <p:pic>
            <p:nvPicPr>
              <p:cNvPr id="53253" name="Picture 5" descr="07_analisis"/>
              <p:cNvPicPr>
                <a:picLocks noChangeAspect="1" noChangeArrowheads="1"/>
              </p:cNvPicPr>
              <p:nvPr/>
            </p:nvPicPr>
            <p:blipFill>
              <a:blip r:embed="rId2"/>
              <a:srcRect l="18584" t="55598" b="5553"/>
              <a:stretch>
                <a:fillRect/>
              </a:stretch>
            </p:blipFill>
            <p:spPr bwMode="auto">
              <a:xfrm>
                <a:off x="1830" y="7944"/>
                <a:ext cx="4740" cy="1787"/>
              </a:xfrm>
              <a:prstGeom prst="rect">
                <a:avLst/>
              </a:prstGeom>
              <a:noFill/>
              <a:ln w="9525">
                <a:noFill/>
                <a:miter lim="800000"/>
                <a:headEnd/>
                <a:tailEnd/>
              </a:ln>
            </p:spPr>
          </p:pic>
          <p:pic>
            <p:nvPicPr>
              <p:cNvPr id="53254" name="Picture 6" descr="xxx"/>
              <p:cNvPicPr>
                <a:picLocks noChangeAspect="1" noChangeArrowheads="1"/>
              </p:cNvPicPr>
              <p:nvPr/>
            </p:nvPicPr>
            <p:blipFill>
              <a:blip r:embed="rId3" cstate="print"/>
              <a:srcRect r="-104" b="32558"/>
              <a:stretch>
                <a:fillRect/>
              </a:stretch>
            </p:blipFill>
            <p:spPr bwMode="auto">
              <a:xfrm>
                <a:off x="8512" y="8889"/>
                <a:ext cx="1748" cy="878"/>
              </a:xfrm>
              <a:prstGeom prst="rect">
                <a:avLst/>
              </a:prstGeom>
              <a:noFill/>
              <a:ln w="9525">
                <a:noFill/>
                <a:miter lim="800000"/>
                <a:headEnd/>
                <a:tailEnd/>
              </a:ln>
            </p:spPr>
          </p:pic>
          <p:pic>
            <p:nvPicPr>
              <p:cNvPr id="53255" name="Picture 7" descr="9"/>
              <p:cNvPicPr>
                <a:picLocks noChangeAspect="1" noChangeArrowheads="1"/>
              </p:cNvPicPr>
              <p:nvPr/>
            </p:nvPicPr>
            <p:blipFill>
              <a:blip r:embed="rId4" cstate="print"/>
              <a:srcRect l="2257" r="40984" b="5275"/>
              <a:stretch>
                <a:fillRect/>
              </a:stretch>
            </p:blipFill>
            <p:spPr bwMode="auto">
              <a:xfrm>
                <a:off x="6628" y="7942"/>
                <a:ext cx="1800" cy="1824"/>
              </a:xfrm>
              <a:prstGeom prst="rect">
                <a:avLst/>
              </a:prstGeom>
              <a:noFill/>
            </p:spPr>
          </p:pic>
          <p:pic>
            <p:nvPicPr>
              <p:cNvPr id="53256" name="Picture 8" descr="Gdg Bupati-2"/>
              <p:cNvPicPr>
                <a:picLocks noChangeAspect="1" noChangeArrowheads="1"/>
              </p:cNvPicPr>
              <p:nvPr/>
            </p:nvPicPr>
            <p:blipFill>
              <a:blip r:embed="rId5" cstate="print"/>
              <a:srcRect t="10594" b="9985"/>
              <a:stretch>
                <a:fillRect/>
              </a:stretch>
            </p:blipFill>
            <p:spPr bwMode="auto">
              <a:xfrm>
                <a:off x="8504" y="7962"/>
                <a:ext cx="1770" cy="851"/>
              </a:xfrm>
              <a:prstGeom prst="rect">
                <a:avLst/>
              </a:prstGeom>
              <a:noFill/>
              <a:ln w="9525">
                <a:noFill/>
                <a:miter lim="800000"/>
                <a:headEnd/>
                <a:tailEnd/>
              </a:ln>
            </p:spPr>
          </p:pic>
        </p:grpSp>
        <p:pic>
          <p:nvPicPr>
            <p:cNvPr id="53257" name="Picture 9" descr="5"/>
            <p:cNvPicPr>
              <a:picLocks noChangeAspect="1" noChangeArrowheads="1"/>
            </p:cNvPicPr>
            <p:nvPr/>
          </p:nvPicPr>
          <p:blipFill>
            <a:blip r:embed="rId6" cstate="print"/>
            <a:srcRect l="6168" t="70018" r="81969" b="9102"/>
            <a:stretch>
              <a:fillRect/>
            </a:stretch>
          </p:blipFill>
          <p:spPr bwMode="auto">
            <a:xfrm>
              <a:off x="4842" y="397"/>
              <a:ext cx="726" cy="8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81000"/>
            <a:ext cx="9144000" cy="639763"/>
          </a:xfrm>
        </p:spPr>
        <p:txBody>
          <a:bodyPr>
            <a:normAutofit/>
          </a:bodyPr>
          <a:lstStyle/>
          <a:p>
            <a:pPr algn="ctr"/>
            <a:r>
              <a:rPr lang="nl-NL" sz="3200" dirty="0" smtClean="0">
                <a:solidFill>
                  <a:schemeClr val="tx1"/>
                </a:solidFill>
              </a:rPr>
              <a:t>TAHAPAN PELAPORAN PEKERJAAN</a:t>
            </a:r>
            <a:endParaRPr lang="en-US" sz="4000" dirty="0"/>
          </a:p>
        </p:txBody>
      </p:sp>
      <p:sp>
        <p:nvSpPr>
          <p:cNvPr id="57347" name="Rectangle 3"/>
          <p:cNvSpPr>
            <a:spLocks noGrp="1" noChangeArrowheads="1"/>
          </p:cNvSpPr>
          <p:nvPr>
            <p:ph idx="1"/>
          </p:nvPr>
        </p:nvSpPr>
        <p:spPr>
          <a:xfrm>
            <a:off x="457200" y="1600200"/>
            <a:ext cx="8382000" cy="4648200"/>
          </a:xfrm>
          <a:solidFill>
            <a:schemeClr val="tx1">
              <a:lumMod val="85000"/>
            </a:schemeClr>
          </a:solidFill>
        </p:spPr>
        <p:txBody>
          <a:bodyPr>
            <a:normAutofit fontScale="92500" lnSpcReduction="10000"/>
          </a:bodyPr>
          <a:lstStyle/>
          <a:p>
            <a:pPr algn="just">
              <a:lnSpc>
                <a:spcPct val="80000"/>
              </a:lnSpc>
              <a:spcBef>
                <a:spcPct val="40000"/>
              </a:spcBef>
              <a:buFontTx/>
              <a:buNone/>
            </a:pPr>
            <a:r>
              <a:rPr lang="id-ID" sz="1600" b="1" dirty="0">
                <a:solidFill>
                  <a:schemeClr val="bg1"/>
                </a:solidFill>
              </a:rPr>
              <a:t>1. Laporan Pendahuluan (</a:t>
            </a:r>
            <a:r>
              <a:rPr lang="id-ID" sz="1600" b="1" i="1" dirty="0">
                <a:solidFill>
                  <a:schemeClr val="bg1"/>
                </a:solidFill>
              </a:rPr>
              <a:t>Inception Report</a:t>
            </a:r>
            <a:r>
              <a:rPr lang="id-ID" sz="1600" b="1" dirty="0">
                <a:solidFill>
                  <a:schemeClr val="bg1"/>
                </a:solidFill>
              </a:rPr>
              <a:t>)</a:t>
            </a:r>
          </a:p>
          <a:p>
            <a:pPr algn="just">
              <a:lnSpc>
                <a:spcPct val="80000"/>
              </a:lnSpc>
              <a:spcBef>
                <a:spcPct val="40000"/>
              </a:spcBef>
              <a:buFontTx/>
              <a:buNone/>
            </a:pPr>
            <a:r>
              <a:rPr lang="id-ID" sz="1600" dirty="0">
                <a:solidFill>
                  <a:schemeClr val="bg1"/>
                </a:solidFill>
              </a:rPr>
              <a:t>	Laporan pendahuluan disampaikan sebanyak 10 (sepuluh) eksemplar yang diserahkan paling lambat 1 bulan terhitung sejak dikeluarkannya SPK. Pada tahapan ini konsultan akan melaksanakan pembahasan di tingkat pusat bersama dengan Proyek dan Tim Teknis, yang bertujuan untuk menjaring masukan, data dan informasi dari berbagai pihak.</a:t>
            </a:r>
          </a:p>
          <a:p>
            <a:pPr algn="just">
              <a:lnSpc>
                <a:spcPct val="80000"/>
              </a:lnSpc>
              <a:spcBef>
                <a:spcPct val="40000"/>
              </a:spcBef>
              <a:buFontTx/>
              <a:buNone/>
            </a:pPr>
            <a:r>
              <a:rPr lang="id-ID" sz="1600" b="1" dirty="0">
                <a:solidFill>
                  <a:schemeClr val="bg1"/>
                </a:solidFill>
              </a:rPr>
              <a:t>2. Laporan Antara (</a:t>
            </a:r>
            <a:r>
              <a:rPr lang="id-ID" sz="1600" b="1" i="1" dirty="0">
                <a:solidFill>
                  <a:schemeClr val="bg1"/>
                </a:solidFill>
              </a:rPr>
              <a:t>Interim</a:t>
            </a:r>
            <a:r>
              <a:rPr lang="id-ID" sz="1600" b="1" dirty="0">
                <a:solidFill>
                  <a:schemeClr val="bg1"/>
                </a:solidFill>
              </a:rPr>
              <a:t> </a:t>
            </a:r>
            <a:r>
              <a:rPr lang="id-ID" sz="1600" b="1" i="1" dirty="0">
                <a:solidFill>
                  <a:schemeClr val="bg1"/>
                </a:solidFill>
              </a:rPr>
              <a:t>Report</a:t>
            </a:r>
            <a:r>
              <a:rPr lang="id-ID" sz="1600" b="1" dirty="0">
                <a:solidFill>
                  <a:schemeClr val="bg1"/>
                </a:solidFill>
              </a:rPr>
              <a:t>)</a:t>
            </a:r>
            <a:r>
              <a:rPr lang="id-ID" sz="1600" dirty="0">
                <a:solidFill>
                  <a:schemeClr val="bg1"/>
                </a:solidFill>
              </a:rPr>
              <a:t>   </a:t>
            </a:r>
            <a:r>
              <a:rPr lang="id-ID" sz="1600" i="1" dirty="0">
                <a:solidFill>
                  <a:schemeClr val="bg1"/>
                </a:solidFill>
              </a:rPr>
              <a:t> </a:t>
            </a:r>
            <a:r>
              <a:rPr lang="id-ID" sz="1600" dirty="0">
                <a:solidFill>
                  <a:schemeClr val="bg1"/>
                </a:solidFill>
              </a:rPr>
              <a:t> </a:t>
            </a:r>
          </a:p>
          <a:p>
            <a:pPr algn="just">
              <a:lnSpc>
                <a:spcPct val="80000"/>
              </a:lnSpc>
              <a:spcBef>
                <a:spcPct val="40000"/>
              </a:spcBef>
              <a:buFontTx/>
              <a:buNone/>
            </a:pPr>
            <a:r>
              <a:rPr lang="id-ID" sz="1600" dirty="0">
                <a:solidFill>
                  <a:schemeClr val="bg1"/>
                </a:solidFill>
              </a:rPr>
              <a:t>	Laporan antara disampaikan sebanyak 10 (sepuluh) eksemplar, yang diserahkan paling lambat 3 (tiga) bulan terhitung sejak dikeluarkannya SPK. Pada tahapan ini konsultan akan melaksanakan pembahasan sekurangnya satu kali di tingkat daerah/pusat </a:t>
            </a:r>
          </a:p>
          <a:p>
            <a:pPr algn="just">
              <a:lnSpc>
                <a:spcPct val="80000"/>
              </a:lnSpc>
              <a:spcBef>
                <a:spcPct val="40000"/>
              </a:spcBef>
              <a:buFontTx/>
              <a:buNone/>
            </a:pPr>
            <a:r>
              <a:rPr lang="id-ID" sz="1600" b="1" dirty="0">
                <a:solidFill>
                  <a:schemeClr val="bg1"/>
                </a:solidFill>
              </a:rPr>
              <a:t>3. Laporan Akhir Sementara (</a:t>
            </a:r>
            <a:r>
              <a:rPr lang="id-ID" sz="1600" b="1" i="1" dirty="0">
                <a:solidFill>
                  <a:schemeClr val="bg1"/>
                </a:solidFill>
              </a:rPr>
              <a:t>Draft Final</a:t>
            </a:r>
            <a:r>
              <a:rPr lang="id-ID" sz="1600" b="1" dirty="0">
                <a:solidFill>
                  <a:schemeClr val="bg1"/>
                </a:solidFill>
              </a:rPr>
              <a:t>)</a:t>
            </a:r>
          </a:p>
          <a:p>
            <a:pPr algn="just">
              <a:lnSpc>
                <a:spcPct val="80000"/>
              </a:lnSpc>
              <a:spcBef>
                <a:spcPct val="40000"/>
              </a:spcBef>
              <a:buFontTx/>
              <a:buNone/>
            </a:pPr>
            <a:r>
              <a:rPr lang="id-ID" sz="1600" dirty="0">
                <a:solidFill>
                  <a:schemeClr val="bg1"/>
                </a:solidFill>
              </a:rPr>
              <a:t>	Disampaikan 10 (sepuluh) eksemplar yang diserahkan paling lambat 5 (lima) bulan terhitung sejak dikeluarkannya SPK. Pada tahap ini konsultan akan melaksanakan pembahasan sekurangnya satu kali di tingkat daerah dan di tingkat pusat. Jumlah laporan yang disampaikan 10 (sepuluh) eksemplar.</a:t>
            </a:r>
          </a:p>
          <a:p>
            <a:pPr algn="just">
              <a:lnSpc>
                <a:spcPct val="80000"/>
              </a:lnSpc>
              <a:spcBef>
                <a:spcPct val="40000"/>
              </a:spcBef>
              <a:buFontTx/>
              <a:buNone/>
            </a:pPr>
            <a:r>
              <a:rPr lang="id-ID" sz="1600" b="1" dirty="0">
                <a:solidFill>
                  <a:schemeClr val="bg1"/>
                </a:solidFill>
              </a:rPr>
              <a:t>4. Laporan Akhir (</a:t>
            </a:r>
            <a:r>
              <a:rPr lang="id-ID" sz="1600" b="1" i="1" dirty="0">
                <a:solidFill>
                  <a:schemeClr val="bg1"/>
                </a:solidFill>
              </a:rPr>
              <a:t>Final Report</a:t>
            </a:r>
            <a:r>
              <a:rPr lang="id-ID" sz="1600" b="1" dirty="0">
                <a:solidFill>
                  <a:schemeClr val="bg1"/>
                </a:solidFill>
              </a:rPr>
              <a:t>)</a:t>
            </a:r>
          </a:p>
          <a:p>
            <a:pPr algn="just">
              <a:lnSpc>
                <a:spcPct val="80000"/>
              </a:lnSpc>
              <a:spcBef>
                <a:spcPct val="40000"/>
              </a:spcBef>
              <a:buFontTx/>
              <a:buNone/>
            </a:pPr>
            <a:r>
              <a:rPr lang="id-ID" sz="1600" dirty="0">
                <a:solidFill>
                  <a:schemeClr val="bg1"/>
                </a:solidFill>
              </a:rPr>
              <a:t>	Laporan ini diserahkan pada akhir masa proyek yaitu minggu ke-4 (empat) pada bulan ke-</a:t>
            </a:r>
            <a:r>
              <a:rPr lang="en-US" sz="1600" dirty="0">
                <a:solidFill>
                  <a:schemeClr val="bg1"/>
                </a:solidFill>
              </a:rPr>
              <a:t>4</a:t>
            </a:r>
            <a:r>
              <a:rPr lang="id-ID" sz="1600" dirty="0">
                <a:solidFill>
                  <a:schemeClr val="bg1"/>
                </a:solidFill>
              </a:rPr>
              <a:t> (em</a:t>
            </a:r>
            <a:r>
              <a:rPr lang="en-US" sz="1600" dirty="0">
                <a:solidFill>
                  <a:schemeClr val="bg1"/>
                </a:solidFill>
              </a:rPr>
              <a:t>pat</a:t>
            </a:r>
            <a:r>
              <a:rPr lang="id-ID" sz="1600" dirty="0">
                <a:solidFill>
                  <a:schemeClr val="bg1"/>
                </a:solidFill>
              </a:rPr>
              <a:t>). Laporan ini merupakan hasil penyempurnaan dari laporan draft final yang berisikan hasil koreksi. </a:t>
            </a:r>
          </a:p>
          <a:p>
            <a:pPr algn="just">
              <a:lnSpc>
                <a:spcPct val="80000"/>
              </a:lnSpc>
              <a:spcBef>
                <a:spcPct val="40000"/>
              </a:spcBef>
              <a:buFontTx/>
              <a:buNone/>
            </a:pPr>
            <a:r>
              <a:rPr lang="id-ID" sz="1600" b="1" dirty="0">
                <a:solidFill>
                  <a:schemeClr val="bg1"/>
                </a:solidFill>
              </a:rPr>
              <a:t>5. Ringkasan Laporan Akhir (</a:t>
            </a:r>
            <a:r>
              <a:rPr lang="id-ID" sz="1600" b="1" i="1" dirty="0">
                <a:solidFill>
                  <a:schemeClr val="bg1"/>
                </a:solidFill>
              </a:rPr>
              <a:t>Executive Summary Report</a:t>
            </a:r>
            <a:r>
              <a:rPr lang="id-ID" sz="1600" b="1" dirty="0">
                <a:solidFill>
                  <a:schemeClr val="bg1"/>
                </a:solidFill>
              </a:rPr>
              <a:t>)</a:t>
            </a:r>
          </a:p>
          <a:p>
            <a:pPr algn="just">
              <a:lnSpc>
                <a:spcPct val="80000"/>
              </a:lnSpc>
              <a:spcBef>
                <a:spcPct val="40000"/>
              </a:spcBef>
              <a:buFontTx/>
              <a:buNone/>
            </a:pPr>
            <a:r>
              <a:rPr lang="id-ID" sz="1600" dirty="0">
                <a:solidFill>
                  <a:schemeClr val="bg1"/>
                </a:solidFill>
              </a:rPr>
              <a:t>	Ringkasan Laporan Akhir (</a:t>
            </a:r>
            <a:r>
              <a:rPr lang="id-ID" sz="1600" i="1" dirty="0">
                <a:solidFill>
                  <a:schemeClr val="bg1"/>
                </a:solidFill>
              </a:rPr>
              <a:t>Executive Summary</a:t>
            </a:r>
            <a:r>
              <a:rPr lang="id-ID" sz="1600" dirty="0">
                <a:solidFill>
                  <a:schemeClr val="bg1"/>
                </a:solidFill>
              </a:rPr>
              <a:t>) yang berisikan hal-hal pokok yang terdapat pada laporan akhir. Laporan yang diserahkan sebanyak 20 eksemplar yang dilengkapi dengan CD dokumentasi kegiatan sebanyak 5 keping.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43" name="Rectangle 6131"/>
          <p:cNvSpPr>
            <a:spLocks noGrp="1" noChangeArrowheads="1"/>
          </p:cNvSpPr>
          <p:nvPr>
            <p:ph type="title"/>
          </p:nvPr>
        </p:nvSpPr>
        <p:spPr/>
        <p:txBody>
          <a:bodyPr/>
          <a:lstStyle/>
          <a:p>
            <a:endParaRPr lang="en-US"/>
          </a:p>
        </p:txBody>
      </p:sp>
      <p:graphicFrame>
        <p:nvGraphicFramePr>
          <p:cNvPr id="45042" name="Object 6130"/>
          <p:cNvGraphicFramePr>
            <a:graphicFrameLocks noChangeAspect="1"/>
          </p:cNvGraphicFramePr>
          <p:nvPr>
            <p:ph idx="1"/>
          </p:nvPr>
        </p:nvGraphicFramePr>
        <p:xfrm>
          <a:off x="1905000" y="152400"/>
          <a:ext cx="6784975" cy="6324600"/>
        </p:xfrm>
        <a:graphic>
          <a:graphicData uri="http://schemas.openxmlformats.org/presentationml/2006/ole">
            <p:oleObj spid="_x0000_s5122" name="Worksheet" r:id="rId3" imgW="9623989" imgH="9855700" progId="Excel.Sheet.8">
              <p:embed/>
            </p:oleObj>
          </a:graphicData>
        </a:graphic>
      </p:graphicFrame>
      <p:grpSp>
        <p:nvGrpSpPr>
          <p:cNvPr id="2" name="Group 6133"/>
          <p:cNvGrpSpPr>
            <a:grpSpLocks/>
          </p:cNvGrpSpPr>
          <p:nvPr/>
        </p:nvGrpSpPr>
        <p:grpSpPr bwMode="auto">
          <a:xfrm rot="-5400000">
            <a:off x="-1568450" y="2863850"/>
            <a:ext cx="5362575" cy="1158875"/>
            <a:chOff x="1830" y="7942"/>
            <a:chExt cx="8444" cy="1825"/>
          </a:xfrm>
        </p:grpSpPr>
        <p:pic>
          <p:nvPicPr>
            <p:cNvPr id="45046" name="Picture 6134" descr="07_analisis"/>
            <p:cNvPicPr>
              <a:picLocks noChangeAspect="1" noChangeArrowheads="1"/>
            </p:cNvPicPr>
            <p:nvPr/>
          </p:nvPicPr>
          <p:blipFill>
            <a:blip r:embed="rId4"/>
            <a:srcRect l="18584" t="55598" b="5553"/>
            <a:stretch>
              <a:fillRect/>
            </a:stretch>
          </p:blipFill>
          <p:spPr bwMode="auto">
            <a:xfrm>
              <a:off x="1830" y="7944"/>
              <a:ext cx="4740" cy="1787"/>
            </a:xfrm>
            <a:prstGeom prst="rect">
              <a:avLst/>
            </a:prstGeom>
            <a:noFill/>
            <a:ln w="9525">
              <a:noFill/>
              <a:miter lim="800000"/>
              <a:headEnd/>
              <a:tailEnd/>
            </a:ln>
          </p:spPr>
        </p:pic>
        <p:pic>
          <p:nvPicPr>
            <p:cNvPr id="45047" name="Picture 6135" descr="xxx"/>
            <p:cNvPicPr>
              <a:picLocks noChangeAspect="1" noChangeArrowheads="1"/>
            </p:cNvPicPr>
            <p:nvPr/>
          </p:nvPicPr>
          <p:blipFill>
            <a:blip r:embed="rId5" cstate="print"/>
            <a:srcRect r="-104" b="32558"/>
            <a:stretch>
              <a:fillRect/>
            </a:stretch>
          </p:blipFill>
          <p:spPr bwMode="auto">
            <a:xfrm>
              <a:off x="8512" y="8889"/>
              <a:ext cx="1748" cy="878"/>
            </a:xfrm>
            <a:prstGeom prst="rect">
              <a:avLst/>
            </a:prstGeom>
            <a:noFill/>
            <a:ln w="9525">
              <a:noFill/>
              <a:miter lim="800000"/>
              <a:headEnd/>
              <a:tailEnd/>
            </a:ln>
          </p:spPr>
        </p:pic>
        <p:pic>
          <p:nvPicPr>
            <p:cNvPr id="45048" name="Picture 6136" descr="9"/>
            <p:cNvPicPr>
              <a:picLocks noChangeAspect="1" noChangeArrowheads="1"/>
            </p:cNvPicPr>
            <p:nvPr/>
          </p:nvPicPr>
          <p:blipFill>
            <a:blip r:embed="rId6" cstate="print"/>
            <a:srcRect l="2257" r="40984" b="5275"/>
            <a:stretch>
              <a:fillRect/>
            </a:stretch>
          </p:blipFill>
          <p:spPr bwMode="auto">
            <a:xfrm>
              <a:off x="6628" y="7942"/>
              <a:ext cx="1800" cy="1824"/>
            </a:xfrm>
            <a:prstGeom prst="rect">
              <a:avLst/>
            </a:prstGeom>
            <a:noFill/>
          </p:spPr>
        </p:pic>
        <p:pic>
          <p:nvPicPr>
            <p:cNvPr id="45049" name="Picture 6137" descr="Gdg Bupati-2"/>
            <p:cNvPicPr>
              <a:picLocks noChangeAspect="1" noChangeArrowheads="1"/>
            </p:cNvPicPr>
            <p:nvPr/>
          </p:nvPicPr>
          <p:blipFill>
            <a:blip r:embed="rId7" cstate="print"/>
            <a:srcRect t="10594" b="9985"/>
            <a:stretch>
              <a:fillRect/>
            </a:stretch>
          </p:blipFill>
          <p:spPr bwMode="auto">
            <a:xfrm>
              <a:off x="8504" y="7962"/>
              <a:ext cx="1770" cy="851"/>
            </a:xfrm>
            <a:prstGeom prst="rect">
              <a:avLst/>
            </a:prstGeom>
            <a:noFill/>
            <a:ln w="9525">
              <a:noFill/>
              <a:miter lim="800000"/>
              <a:headEnd/>
              <a:tailEnd/>
            </a:ln>
          </p:spPr>
        </p:pic>
      </p:grpSp>
      <p:pic>
        <p:nvPicPr>
          <p:cNvPr id="45050" name="Picture 6138" descr="5"/>
          <p:cNvPicPr>
            <a:picLocks noChangeAspect="1" noChangeArrowheads="1"/>
          </p:cNvPicPr>
          <p:nvPr/>
        </p:nvPicPr>
        <p:blipFill>
          <a:blip r:embed="rId8" cstate="print"/>
          <a:srcRect l="6168" t="70018" r="81969" b="9102"/>
          <a:stretch>
            <a:fillRect/>
          </a:stretch>
        </p:blipFill>
        <p:spPr bwMode="auto">
          <a:xfrm>
            <a:off x="533400" y="457200"/>
            <a:ext cx="1152525" cy="142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a:solidFill>
            <a:schemeClr val="bg1"/>
          </a:solidFill>
        </p:spPr>
        <p:txBody>
          <a:bodyPr>
            <a:normAutofit fontScale="90000"/>
          </a:bodyPr>
          <a:lstStyle/>
          <a:p>
            <a:pPr algn="ctr"/>
            <a:r>
              <a:rPr lang="sv-SE" b="1" dirty="0" smtClean="0">
                <a:solidFill>
                  <a:schemeClr val="tx1"/>
                </a:solidFill>
              </a:rPr>
              <a:t>RUANG LINGKUP KEGIATAN</a:t>
            </a:r>
            <a:r>
              <a:rPr lang="en-US" b="1" dirty="0" smtClean="0">
                <a:solidFill>
                  <a:schemeClr val="tx1"/>
                </a:solidFill>
              </a:rPr>
              <a:t> </a:t>
            </a:r>
            <a:endParaRPr lang="en-US" b="1" dirty="0">
              <a:solidFill>
                <a:schemeClr val="tx1"/>
              </a:solidFill>
            </a:endParaRPr>
          </a:p>
        </p:txBody>
      </p:sp>
      <p:sp>
        <p:nvSpPr>
          <p:cNvPr id="3" name="Content Placeholder 2"/>
          <p:cNvSpPr>
            <a:spLocks noGrp="1"/>
          </p:cNvSpPr>
          <p:nvPr>
            <p:ph idx="1"/>
          </p:nvPr>
        </p:nvSpPr>
        <p:spPr>
          <a:xfrm>
            <a:off x="533400" y="1752600"/>
            <a:ext cx="8153400" cy="4267200"/>
          </a:xfrm>
          <a:solidFill>
            <a:schemeClr val="tx1">
              <a:lumMod val="85000"/>
            </a:schemeClr>
          </a:solidFill>
        </p:spPr>
        <p:txBody>
          <a:bodyPr>
            <a:normAutofit/>
          </a:bodyPr>
          <a:lstStyle/>
          <a:p>
            <a:pPr>
              <a:lnSpc>
                <a:spcPct val="80000"/>
              </a:lnSpc>
              <a:buFontTx/>
              <a:buNone/>
            </a:pPr>
            <a:endParaRPr lang="id-ID" sz="1800" dirty="0" smtClean="0">
              <a:solidFill>
                <a:schemeClr val="bg1"/>
              </a:solidFill>
              <a:latin typeface="Tahoma" pitchFamily="34" charset="0"/>
              <a:cs typeface="Tahoma" pitchFamily="34" charset="0"/>
            </a:endParaRPr>
          </a:p>
          <a:p>
            <a:pPr>
              <a:lnSpc>
                <a:spcPct val="80000"/>
              </a:lnSpc>
              <a:buFontTx/>
              <a:buNone/>
            </a:pPr>
            <a:r>
              <a:rPr lang="id-ID" sz="1800" dirty="0" smtClean="0">
                <a:solidFill>
                  <a:schemeClr val="bg1"/>
                </a:solidFill>
                <a:latin typeface="Tahoma" pitchFamily="34" charset="0"/>
                <a:cs typeface="Tahoma" pitchFamily="34" charset="0"/>
              </a:rPr>
              <a:t>1. 	Penyusunan Rencana Penataan dan Revitalisasi yang terdiri dari:</a:t>
            </a:r>
          </a:p>
          <a:p>
            <a:pPr lvl="1">
              <a:lnSpc>
                <a:spcPct val="80000"/>
              </a:lnSpc>
              <a:buFontTx/>
              <a:buNone/>
            </a:pPr>
            <a:r>
              <a:rPr lang="id-ID" sz="1600" dirty="0" smtClean="0">
                <a:solidFill>
                  <a:schemeClr val="bg1"/>
                </a:solidFill>
                <a:latin typeface="Tahoma" pitchFamily="34" charset="0"/>
                <a:cs typeface="Tahoma" pitchFamily="34" charset="0"/>
              </a:rPr>
              <a:t>a.	Persiapan</a:t>
            </a:r>
          </a:p>
          <a:p>
            <a:pPr lvl="1">
              <a:lnSpc>
                <a:spcPct val="80000"/>
              </a:lnSpc>
              <a:buFontTx/>
              <a:buNone/>
            </a:pPr>
            <a:r>
              <a:rPr lang="id-ID" sz="1600" dirty="0" smtClean="0">
                <a:solidFill>
                  <a:schemeClr val="bg1"/>
                </a:solidFill>
                <a:latin typeface="Tahoma" pitchFamily="34" charset="0"/>
                <a:cs typeface="Tahoma" pitchFamily="34" charset="0"/>
              </a:rPr>
              <a:t>b.	Pengumpulan Data</a:t>
            </a:r>
          </a:p>
          <a:p>
            <a:pPr lvl="2">
              <a:lnSpc>
                <a:spcPct val="80000"/>
              </a:lnSpc>
              <a:buFont typeface="Wingdings" pitchFamily="2" charset="2"/>
              <a:buChar char="§"/>
            </a:pPr>
            <a:r>
              <a:rPr lang="id-ID" sz="1400" b="1" dirty="0" smtClean="0">
                <a:solidFill>
                  <a:schemeClr val="bg1"/>
                </a:solidFill>
                <a:latin typeface="Tahoma" pitchFamily="34" charset="0"/>
                <a:cs typeface="Tahoma" pitchFamily="34" charset="0"/>
              </a:rPr>
              <a:t>Data Sekunder</a:t>
            </a:r>
          </a:p>
          <a:p>
            <a:pPr lvl="2">
              <a:lnSpc>
                <a:spcPct val="80000"/>
              </a:lnSpc>
              <a:buFont typeface="Wingdings" pitchFamily="2" charset="2"/>
              <a:buChar char="§"/>
            </a:pPr>
            <a:r>
              <a:rPr lang="id-ID" sz="1400" b="1" dirty="0" smtClean="0">
                <a:solidFill>
                  <a:schemeClr val="bg1"/>
                </a:solidFill>
                <a:latin typeface="Tahoma" pitchFamily="34" charset="0"/>
                <a:cs typeface="Tahoma" pitchFamily="34" charset="0"/>
              </a:rPr>
              <a:t>Data Primer </a:t>
            </a:r>
          </a:p>
          <a:p>
            <a:pPr lvl="2">
              <a:lnSpc>
                <a:spcPct val="80000"/>
              </a:lnSpc>
              <a:buFont typeface="Wingdings" pitchFamily="2" charset="2"/>
              <a:buChar char="§"/>
            </a:pPr>
            <a:r>
              <a:rPr lang="id-ID" sz="1400" b="1" dirty="0" smtClean="0">
                <a:solidFill>
                  <a:schemeClr val="bg1"/>
                </a:solidFill>
                <a:latin typeface="Tahoma" pitchFamily="34" charset="0"/>
                <a:cs typeface="Tahoma" pitchFamily="34" charset="0"/>
              </a:rPr>
              <a:t>Studi Literatur</a:t>
            </a:r>
          </a:p>
          <a:p>
            <a:pPr>
              <a:lnSpc>
                <a:spcPct val="80000"/>
              </a:lnSpc>
              <a:buClr>
                <a:schemeClr val="bg1"/>
              </a:buClr>
              <a:buNone/>
            </a:pPr>
            <a:r>
              <a:rPr lang="id-ID" sz="1800" dirty="0" smtClean="0">
                <a:solidFill>
                  <a:schemeClr val="bg1"/>
                </a:solidFill>
                <a:latin typeface="Tahoma" pitchFamily="34" charset="0"/>
                <a:cs typeface="Tahoma" pitchFamily="34" charset="0"/>
              </a:rPr>
              <a:t>2. Kompilasi dan Pemrosesan Data</a:t>
            </a:r>
          </a:p>
          <a:p>
            <a:pPr>
              <a:lnSpc>
                <a:spcPct val="80000"/>
              </a:lnSpc>
              <a:buClr>
                <a:schemeClr val="bg1"/>
              </a:buClr>
              <a:buNone/>
            </a:pPr>
            <a:r>
              <a:rPr lang="id-ID" sz="1800" dirty="0" smtClean="0">
                <a:solidFill>
                  <a:schemeClr val="bg1"/>
                </a:solidFill>
                <a:latin typeface="Tahoma" pitchFamily="34" charset="0"/>
                <a:cs typeface="Tahoma" pitchFamily="34" charset="0"/>
              </a:rPr>
              <a:t>3. Analisis</a:t>
            </a:r>
          </a:p>
          <a:p>
            <a:pPr>
              <a:lnSpc>
                <a:spcPct val="80000"/>
              </a:lnSpc>
              <a:buClr>
                <a:schemeClr val="bg1"/>
              </a:buClr>
              <a:buNone/>
            </a:pPr>
            <a:r>
              <a:rPr lang="id-ID" sz="1800" dirty="0" smtClean="0">
                <a:solidFill>
                  <a:schemeClr val="bg1"/>
                </a:solidFill>
                <a:latin typeface="Tahoma" pitchFamily="34" charset="0"/>
                <a:cs typeface="Tahoma" pitchFamily="34" charset="0"/>
              </a:rPr>
              <a:t>4. Perumusan Potensi dan Masalah </a:t>
            </a:r>
          </a:p>
          <a:p>
            <a:pPr>
              <a:lnSpc>
                <a:spcPct val="80000"/>
              </a:lnSpc>
              <a:buClr>
                <a:schemeClr val="bg1"/>
              </a:buClr>
              <a:buNone/>
            </a:pPr>
            <a:r>
              <a:rPr lang="id-ID" sz="1800" dirty="0" smtClean="0">
                <a:solidFill>
                  <a:schemeClr val="bg1"/>
                </a:solidFill>
                <a:latin typeface="Tahoma" pitchFamily="34" charset="0"/>
                <a:cs typeface="Tahoma" pitchFamily="34" charset="0"/>
              </a:rPr>
              <a:t>5. Skenario  Penataan Revitalisasi Kawasan</a:t>
            </a:r>
          </a:p>
          <a:p>
            <a:pPr>
              <a:lnSpc>
                <a:spcPct val="80000"/>
              </a:lnSpc>
              <a:buClr>
                <a:schemeClr val="bg1"/>
              </a:buClr>
              <a:buNone/>
            </a:pPr>
            <a:r>
              <a:rPr lang="id-ID" sz="1800" dirty="0" smtClean="0">
                <a:solidFill>
                  <a:schemeClr val="bg1"/>
                </a:solidFill>
                <a:latin typeface="Tahoma" pitchFamily="34" charset="0"/>
                <a:cs typeface="Tahoma" pitchFamily="34" charset="0"/>
              </a:rPr>
              <a:t>6. Penyusunan Masterplan Kawasan</a:t>
            </a:r>
          </a:p>
          <a:p>
            <a:pPr>
              <a:lnSpc>
                <a:spcPct val="80000"/>
              </a:lnSpc>
              <a:buClr>
                <a:schemeClr val="bg1"/>
              </a:buClr>
              <a:buNone/>
            </a:pPr>
            <a:r>
              <a:rPr lang="id-ID" sz="1800" dirty="0" smtClean="0">
                <a:solidFill>
                  <a:schemeClr val="bg1"/>
                </a:solidFill>
                <a:latin typeface="Tahoma" pitchFamily="34" charset="0"/>
                <a:cs typeface="Tahoma" pitchFamily="34" charset="0"/>
              </a:rPr>
              <a:t>7. Penyusunan Program Pembangunan dan Program Investasi</a:t>
            </a:r>
          </a:p>
          <a:p>
            <a:pPr>
              <a:lnSpc>
                <a:spcPct val="80000"/>
              </a:lnSpc>
              <a:buClr>
                <a:schemeClr val="bg1"/>
              </a:buClr>
              <a:buNone/>
            </a:pPr>
            <a:r>
              <a:rPr lang="id-ID" sz="1800" dirty="0" smtClean="0">
                <a:solidFill>
                  <a:schemeClr val="bg1"/>
                </a:solidFill>
                <a:latin typeface="Tahoma" pitchFamily="34" charset="0"/>
                <a:cs typeface="Tahoma" pitchFamily="34" charset="0"/>
              </a:rPr>
              <a:t>8. Penyusunan Arahan Pengendalian Pelaksanaan Pembangunan</a:t>
            </a:r>
          </a:p>
          <a:p>
            <a:pPr>
              <a:lnSpc>
                <a:spcPct val="80000"/>
              </a:lnSpc>
              <a:buClr>
                <a:schemeClr val="bg1"/>
              </a:buClr>
              <a:buNone/>
            </a:pPr>
            <a:r>
              <a:rPr lang="id-ID" sz="1800" dirty="0" smtClean="0">
                <a:solidFill>
                  <a:schemeClr val="bg1"/>
                </a:solidFill>
                <a:latin typeface="Tahoma" pitchFamily="34" charset="0"/>
                <a:cs typeface="Tahoma" pitchFamily="34" charset="0"/>
              </a:rPr>
              <a:t>9. Penyusunan Skenario Kelembagaan</a:t>
            </a:r>
          </a:p>
          <a:p>
            <a:pPr>
              <a:lnSpc>
                <a:spcPct val="80000"/>
              </a:lnSpc>
              <a:buClr>
                <a:schemeClr val="bg1"/>
              </a:buClr>
              <a:buNone/>
            </a:pPr>
            <a:r>
              <a:rPr lang="id-ID" sz="1800" dirty="0" smtClean="0">
                <a:solidFill>
                  <a:schemeClr val="bg1"/>
                </a:solidFill>
                <a:latin typeface="Tahoma" pitchFamily="34" charset="0"/>
                <a:cs typeface="Tahoma" pitchFamily="34" charset="0"/>
              </a:rPr>
              <a:t>10. Pemberdayaan dan Pendampingan Masyarakat </a:t>
            </a:r>
          </a:p>
          <a:p>
            <a:pPr algn="just">
              <a:lnSpc>
                <a:spcPct val="80000"/>
              </a:lnSpc>
              <a:buClr>
                <a:schemeClr val="bg1"/>
              </a:buClr>
              <a:buNone/>
            </a:pPr>
            <a:r>
              <a:rPr lang="id-ID" sz="1800" dirty="0" smtClean="0">
                <a:solidFill>
                  <a:schemeClr val="bg1"/>
                </a:solidFill>
                <a:latin typeface="Tahoma" pitchFamily="34" charset="0"/>
                <a:cs typeface="Tahoma" pitchFamily="34" charset="0"/>
              </a:rPr>
              <a:t>11. Penyelenggaraan Konsultasi, Pembahasan  dan Pelaporan</a:t>
            </a:r>
            <a:endParaRPr lang="id-ID" sz="1800" b="1" dirty="0" smtClean="0">
              <a:solidFill>
                <a:schemeClr val="bg1"/>
              </a:solidFill>
              <a:latin typeface="Tahoma" pitchFamily="34" charset="0"/>
              <a:cs typeface="Tahoma" pitchFamily="34"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0"/>
            <a:ext cx="8229600" cy="1143000"/>
          </a:xfrm>
        </p:spPr>
        <p:txBody>
          <a:bodyPr>
            <a:noAutofit/>
          </a:bodyPr>
          <a:lstStyle/>
          <a:p>
            <a:pPr algn="ctr"/>
            <a:r>
              <a:rPr lang="en-US" sz="4000" dirty="0">
                <a:solidFill>
                  <a:schemeClr val="tx1"/>
                </a:solidFill>
              </a:rPr>
              <a:t>SEKIAN </a:t>
            </a:r>
          </a:p>
        </p:txBody>
      </p:sp>
      <p:grpSp>
        <p:nvGrpSpPr>
          <p:cNvPr id="2" name="Group 9"/>
          <p:cNvGrpSpPr>
            <a:grpSpLocks/>
          </p:cNvGrpSpPr>
          <p:nvPr/>
        </p:nvGrpSpPr>
        <p:grpSpPr bwMode="auto">
          <a:xfrm>
            <a:off x="3429000" y="3733800"/>
            <a:ext cx="2133600" cy="914400"/>
            <a:chOff x="2016" y="2208"/>
            <a:chExt cx="1344" cy="576"/>
          </a:xfrm>
        </p:grpSpPr>
        <p:sp>
          <p:nvSpPr>
            <p:cNvPr id="16390" name="Freeform 6"/>
            <p:cNvSpPr>
              <a:spLocks/>
            </p:cNvSpPr>
            <p:nvPr/>
          </p:nvSpPr>
          <p:spPr bwMode="auto">
            <a:xfrm>
              <a:off x="2016" y="2208"/>
              <a:ext cx="1200" cy="576"/>
            </a:xfrm>
            <a:custGeom>
              <a:avLst/>
              <a:gdLst/>
              <a:ahLst/>
              <a:cxnLst>
                <a:cxn ang="0">
                  <a:pos x="0" y="576"/>
                </a:cxn>
                <a:cxn ang="0">
                  <a:pos x="192" y="336"/>
                </a:cxn>
                <a:cxn ang="0">
                  <a:pos x="432" y="144"/>
                </a:cxn>
                <a:cxn ang="0">
                  <a:pos x="816" y="48"/>
                </a:cxn>
                <a:cxn ang="0">
                  <a:pos x="1200" y="0"/>
                </a:cxn>
              </a:cxnLst>
              <a:rect l="0" t="0" r="r" b="b"/>
              <a:pathLst>
                <a:path w="1200" h="576">
                  <a:moveTo>
                    <a:pt x="0" y="576"/>
                  </a:moveTo>
                  <a:cubicBezTo>
                    <a:pt x="60" y="492"/>
                    <a:pt x="120" y="408"/>
                    <a:pt x="192" y="336"/>
                  </a:cubicBezTo>
                  <a:cubicBezTo>
                    <a:pt x="264" y="264"/>
                    <a:pt x="328" y="192"/>
                    <a:pt x="432" y="144"/>
                  </a:cubicBezTo>
                  <a:cubicBezTo>
                    <a:pt x="536" y="96"/>
                    <a:pt x="688" y="72"/>
                    <a:pt x="816" y="48"/>
                  </a:cubicBezTo>
                  <a:cubicBezTo>
                    <a:pt x="944" y="24"/>
                    <a:pt x="1136" y="8"/>
                    <a:pt x="1200" y="0"/>
                  </a:cubicBezTo>
                </a:path>
              </a:pathLst>
            </a:custGeom>
            <a:noFill/>
            <a:ln w="57150" cmpd="sng">
              <a:solidFill>
                <a:schemeClr val="bg1"/>
              </a:solidFill>
              <a:round/>
              <a:headEnd/>
              <a:tailEnd/>
            </a:ln>
            <a:effectLst/>
          </p:spPr>
          <p:txBody>
            <a:bodyPr/>
            <a:lstStyle/>
            <a:p>
              <a:endParaRPr lang="en-US"/>
            </a:p>
          </p:txBody>
        </p:sp>
        <p:sp>
          <p:nvSpPr>
            <p:cNvPr id="16392" name="Freeform 8"/>
            <p:cNvSpPr>
              <a:spLocks/>
            </p:cNvSpPr>
            <p:nvPr/>
          </p:nvSpPr>
          <p:spPr bwMode="auto">
            <a:xfrm>
              <a:off x="3264" y="2208"/>
              <a:ext cx="96" cy="1"/>
            </a:xfrm>
            <a:custGeom>
              <a:avLst/>
              <a:gdLst/>
              <a:ahLst/>
              <a:cxnLst>
                <a:cxn ang="0">
                  <a:pos x="0" y="0"/>
                </a:cxn>
                <a:cxn ang="0">
                  <a:pos x="96" y="0"/>
                </a:cxn>
              </a:cxnLst>
              <a:rect l="0" t="0" r="r" b="b"/>
              <a:pathLst>
                <a:path w="96" h="1">
                  <a:moveTo>
                    <a:pt x="0" y="0"/>
                  </a:moveTo>
                  <a:cubicBezTo>
                    <a:pt x="0" y="0"/>
                    <a:pt x="48" y="0"/>
                    <a:pt x="96" y="0"/>
                  </a:cubicBezTo>
                </a:path>
              </a:pathLst>
            </a:custGeom>
            <a:noFill/>
            <a:ln w="57150" cmpd="sng">
              <a:solidFill>
                <a:schemeClr val="bg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28600"/>
            <a:ext cx="9144000" cy="838200"/>
          </a:xfrm>
          <a:prstGeom prst="rect">
            <a:avLst/>
          </a:prstGeom>
          <a:solidFill>
            <a:schemeClr val="bg1"/>
          </a:solidFill>
          <a:ln w="9525">
            <a:noFill/>
            <a:miter lim="800000"/>
            <a:headEnd/>
            <a:tailEnd/>
          </a:ln>
          <a:effectLst/>
        </p:spPr>
        <p:txBody>
          <a:bodyPr wrap="none" anchor="ctr"/>
          <a:lstStyle/>
          <a:p>
            <a:pPr marL="342900" indent="-342900" algn="ctr"/>
            <a:r>
              <a:rPr lang="en-US" sz="3600" b="1" dirty="0" smtClean="0">
                <a:effectLst>
                  <a:outerShdw blurRad="38100" dist="38100" dir="2700000" algn="tl">
                    <a:srgbClr val="000000"/>
                  </a:outerShdw>
                </a:effectLst>
              </a:rPr>
              <a:t>PENDEKATAN DAN METODOLOGI</a:t>
            </a:r>
            <a:endParaRPr lang="en-US" sz="3600" b="1" dirty="0">
              <a:effectLst>
                <a:outerShdw blurRad="38100" dist="38100" dir="2700000" algn="tl">
                  <a:srgbClr val="000000"/>
                </a:outerShdw>
              </a:effectLst>
            </a:endParaRPr>
          </a:p>
          <a:p>
            <a:pPr marL="342900" indent="-342900" algn="r">
              <a:buFontTx/>
              <a:buChar char="•"/>
            </a:pPr>
            <a:endParaRPr lang="en-GB" sz="1400" b="1" dirty="0">
              <a:solidFill>
                <a:schemeClr val="bg1"/>
              </a:solidFill>
              <a:effectLst>
                <a:outerShdw blurRad="38100" dist="38100" dir="2700000" algn="tl">
                  <a:srgbClr val="000000"/>
                </a:outerShdw>
              </a:effectLst>
            </a:endParaRPr>
          </a:p>
        </p:txBody>
      </p:sp>
      <p:sp>
        <p:nvSpPr>
          <p:cNvPr id="24581" name="Text Box 5"/>
          <p:cNvSpPr txBox="1">
            <a:spLocks noChangeArrowheads="1"/>
          </p:cNvSpPr>
          <p:nvPr/>
        </p:nvSpPr>
        <p:spPr bwMode="auto">
          <a:xfrm>
            <a:off x="2286000" y="3352800"/>
            <a:ext cx="5486400" cy="2573337"/>
          </a:xfrm>
          <a:prstGeom prst="rect">
            <a:avLst/>
          </a:prstGeom>
          <a:solidFill>
            <a:schemeClr val="tx1">
              <a:lumMod val="85000"/>
            </a:schemeClr>
          </a:solidFill>
          <a:ln w="9525">
            <a:solidFill>
              <a:schemeClr val="bg1"/>
            </a:solidFill>
            <a:miter lim="800000"/>
            <a:headEnd/>
            <a:tailEnd/>
          </a:ln>
          <a:effectLst/>
        </p:spPr>
        <p:txBody>
          <a:bodyPr wrap="square">
            <a:spAutoFit/>
          </a:bodyPr>
          <a:lstStyle/>
          <a:p>
            <a:pPr algn="ctr"/>
            <a:r>
              <a:rPr lang="en-US" dirty="0">
                <a:solidFill>
                  <a:schemeClr val="bg1"/>
                </a:solidFill>
              </a:rPr>
              <a:t>A</a:t>
            </a:r>
            <a:r>
              <a:rPr lang="id-ID" dirty="0">
                <a:solidFill>
                  <a:schemeClr val="bg1"/>
                </a:solidFill>
              </a:rPr>
              <a:t>dalah upaya untuk </a:t>
            </a:r>
            <a:r>
              <a:rPr lang="id-ID" dirty="0">
                <a:solidFill>
                  <a:srgbClr val="CC0000"/>
                </a:solidFill>
              </a:rPr>
              <a:t>menghidupkan kembali kawasan mati</a:t>
            </a:r>
            <a:r>
              <a:rPr lang="id-ID" dirty="0">
                <a:solidFill>
                  <a:schemeClr val="bg1"/>
                </a:solidFill>
              </a:rPr>
              <a:t>, yang pada masa silam pernah hidup, atau mengendalikan dan mengembangkan kawasan untuk </a:t>
            </a:r>
            <a:r>
              <a:rPr lang="id-ID" dirty="0">
                <a:solidFill>
                  <a:srgbClr val="CC0000"/>
                </a:solidFill>
              </a:rPr>
              <a:t>menemukan kembali potensi yang dimiliki</a:t>
            </a:r>
            <a:r>
              <a:rPr lang="id-ID" dirty="0">
                <a:solidFill>
                  <a:schemeClr val="bg1"/>
                </a:solidFill>
              </a:rPr>
              <a:t> atau pernah dimiliki sebuah kota sehingga diharapkan dapat memberikan </a:t>
            </a:r>
            <a:r>
              <a:rPr lang="id-ID" dirty="0">
                <a:solidFill>
                  <a:srgbClr val="CC0000"/>
                </a:solidFill>
              </a:rPr>
              <a:t>peningkatan kualitas lingkungan</a:t>
            </a:r>
            <a:r>
              <a:rPr lang="id-ID" dirty="0">
                <a:solidFill>
                  <a:schemeClr val="bg1"/>
                </a:solidFill>
              </a:rPr>
              <a:t> kota dan </a:t>
            </a:r>
            <a:r>
              <a:rPr lang="id-ID" dirty="0">
                <a:solidFill>
                  <a:srgbClr val="CC0000"/>
                </a:solidFill>
              </a:rPr>
              <a:t>peningkatan ekonomi lokal</a:t>
            </a:r>
            <a:r>
              <a:rPr lang="id-ID" dirty="0">
                <a:solidFill>
                  <a:schemeClr val="bg1"/>
                </a:solidFill>
              </a:rPr>
              <a:t> kawasan yang pada akhirnya berdampak pada </a:t>
            </a:r>
            <a:r>
              <a:rPr lang="id-ID" dirty="0">
                <a:solidFill>
                  <a:srgbClr val="CC0000"/>
                </a:solidFill>
              </a:rPr>
              <a:t>kualitas hidup</a:t>
            </a:r>
            <a:r>
              <a:rPr lang="id-ID" dirty="0">
                <a:solidFill>
                  <a:schemeClr val="bg1"/>
                </a:solidFill>
              </a:rPr>
              <a:t> dari penghuninya. </a:t>
            </a:r>
            <a:endParaRPr lang="en-US" dirty="0">
              <a:solidFill>
                <a:schemeClr val="bg1"/>
              </a:solidFill>
            </a:endParaRPr>
          </a:p>
        </p:txBody>
      </p:sp>
      <p:sp>
        <p:nvSpPr>
          <p:cNvPr id="24582" name="Text Box 6"/>
          <p:cNvSpPr txBox="1">
            <a:spLocks noChangeArrowheads="1"/>
          </p:cNvSpPr>
          <p:nvPr/>
        </p:nvSpPr>
        <p:spPr bwMode="auto">
          <a:xfrm>
            <a:off x="2971800" y="1752600"/>
            <a:ext cx="4191000" cy="707886"/>
          </a:xfrm>
          <a:prstGeom prst="rect">
            <a:avLst/>
          </a:prstGeom>
          <a:solidFill>
            <a:schemeClr val="tx1">
              <a:lumMod val="85000"/>
            </a:schemeClr>
          </a:solidFill>
          <a:ln w="9525">
            <a:solidFill>
              <a:schemeClr val="bg1"/>
            </a:solidFill>
            <a:miter lim="800000"/>
            <a:headEnd/>
            <a:tailEnd/>
          </a:ln>
          <a:effectLst/>
        </p:spPr>
        <p:txBody>
          <a:bodyPr wrap="square">
            <a:spAutoFit/>
          </a:bodyPr>
          <a:lstStyle/>
          <a:p>
            <a:pPr algn="ctr"/>
            <a:r>
              <a:rPr lang="en-US" sz="2000" b="1" dirty="0" smtClean="0">
                <a:solidFill>
                  <a:schemeClr val="bg1"/>
                </a:solidFill>
              </a:rPr>
              <a:t>TERMINOLOGI</a:t>
            </a:r>
          </a:p>
          <a:p>
            <a:pPr algn="ctr"/>
            <a:r>
              <a:rPr lang="en-US" sz="2000" b="1" dirty="0" smtClean="0">
                <a:solidFill>
                  <a:schemeClr val="bg1"/>
                </a:solidFill>
              </a:rPr>
              <a:t> </a:t>
            </a:r>
            <a:r>
              <a:rPr lang="en-US" sz="2000" b="1" dirty="0">
                <a:solidFill>
                  <a:schemeClr val="bg1"/>
                </a:solidFill>
              </a:rPr>
              <a:t>REVITALISASI </a:t>
            </a:r>
            <a:r>
              <a:rPr lang="en-US" sz="2000" b="1" dirty="0" smtClean="0">
                <a:solidFill>
                  <a:schemeClr val="bg1"/>
                </a:solidFill>
              </a:rPr>
              <a:t>URBAN</a:t>
            </a:r>
            <a:endParaRPr lang="en-US" sz="2000" b="1" dirty="0">
              <a:solidFill>
                <a:schemeClr val="bg1"/>
              </a:solidFill>
            </a:endParaRPr>
          </a:p>
        </p:txBody>
      </p:sp>
      <p:sp>
        <p:nvSpPr>
          <p:cNvPr id="24583" name="AutoShape 7"/>
          <p:cNvSpPr>
            <a:spLocks noChangeArrowheads="1"/>
          </p:cNvSpPr>
          <p:nvPr/>
        </p:nvSpPr>
        <p:spPr bwMode="auto">
          <a:xfrm rot="5400000">
            <a:off x="4610100" y="2476500"/>
            <a:ext cx="762000" cy="838200"/>
          </a:xfrm>
          <a:custGeom>
            <a:avLst/>
            <a:gdLst>
              <a:gd name="G0" fmla="+- 13679 0 0"/>
              <a:gd name="G1" fmla="+- 5399 0 0"/>
              <a:gd name="G2" fmla="+- 21600 0 5399"/>
              <a:gd name="G3" fmla="+- 10800 0 5399"/>
              <a:gd name="G4" fmla="+- 21600 0 13679"/>
              <a:gd name="G5" fmla="*/ G4 G3 10800"/>
              <a:gd name="G6" fmla="+- 21600 0 G5"/>
              <a:gd name="T0" fmla="*/ 13679 w 21600"/>
              <a:gd name="T1" fmla="*/ 0 h 21600"/>
              <a:gd name="T2" fmla="*/ 0 w 21600"/>
              <a:gd name="T3" fmla="*/ 10800 h 21600"/>
              <a:gd name="T4" fmla="*/ 1367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79" y="0"/>
                </a:moveTo>
                <a:lnTo>
                  <a:pt x="13679" y="5399"/>
                </a:lnTo>
                <a:lnTo>
                  <a:pt x="3375" y="5399"/>
                </a:lnTo>
                <a:lnTo>
                  <a:pt x="3375" y="16201"/>
                </a:lnTo>
                <a:lnTo>
                  <a:pt x="13679" y="16201"/>
                </a:lnTo>
                <a:lnTo>
                  <a:pt x="13679" y="21600"/>
                </a:lnTo>
                <a:lnTo>
                  <a:pt x="21600" y="10800"/>
                </a:lnTo>
                <a:close/>
              </a:path>
              <a:path w="21600" h="21600">
                <a:moveTo>
                  <a:pt x="1350" y="5399"/>
                </a:moveTo>
                <a:lnTo>
                  <a:pt x="1350" y="16201"/>
                </a:lnTo>
                <a:lnTo>
                  <a:pt x="2700" y="16201"/>
                </a:lnTo>
                <a:lnTo>
                  <a:pt x="2700" y="5399"/>
                </a:lnTo>
                <a:close/>
              </a:path>
              <a:path w="21600" h="21600">
                <a:moveTo>
                  <a:pt x="0" y="5399"/>
                </a:moveTo>
                <a:lnTo>
                  <a:pt x="0" y="16201"/>
                </a:lnTo>
                <a:lnTo>
                  <a:pt x="675" y="16201"/>
                </a:lnTo>
                <a:lnTo>
                  <a:pt x="675" y="5399"/>
                </a:lnTo>
                <a:close/>
              </a:path>
            </a:pathLst>
          </a:custGeom>
          <a:noFill/>
          <a:ln w="9525">
            <a:solidFill>
              <a:schemeClr val="bg1"/>
            </a:solidFill>
            <a:miter lim="800000"/>
            <a:headEnd/>
            <a:tailEnd/>
          </a:ln>
          <a:effectLst/>
        </p:spPr>
        <p:txBody>
          <a:bodyPr wrap="none" anchor="ctr"/>
          <a:lstStyle/>
          <a:p>
            <a:endParaRPr lang="en-US"/>
          </a:p>
        </p:txBody>
      </p:sp>
      <p:grpSp>
        <p:nvGrpSpPr>
          <p:cNvPr id="2" name="Group 9"/>
          <p:cNvGrpSpPr>
            <a:grpSpLocks/>
          </p:cNvGrpSpPr>
          <p:nvPr/>
        </p:nvGrpSpPr>
        <p:grpSpPr bwMode="auto">
          <a:xfrm>
            <a:off x="304800" y="1676400"/>
            <a:ext cx="1228725" cy="4459288"/>
            <a:chOff x="192" y="720"/>
            <a:chExt cx="774" cy="3145"/>
          </a:xfrm>
        </p:grpSpPr>
        <p:pic>
          <p:nvPicPr>
            <p:cNvPr id="24580" name="Picture 4" descr="9"/>
            <p:cNvPicPr>
              <a:picLocks noChangeAspect="1" noChangeArrowheads="1"/>
            </p:cNvPicPr>
            <p:nvPr/>
          </p:nvPicPr>
          <p:blipFill>
            <a:blip r:embed="rId2" cstate="print"/>
            <a:srcRect l="2063" r="41324" b="5275"/>
            <a:stretch>
              <a:fillRect/>
            </a:stretch>
          </p:blipFill>
          <p:spPr bwMode="auto">
            <a:xfrm>
              <a:off x="192" y="720"/>
              <a:ext cx="774" cy="912"/>
            </a:xfrm>
            <a:prstGeom prst="rect">
              <a:avLst/>
            </a:prstGeom>
            <a:noFill/>
            <a:ln w="12700">
              <a:noFill/>
              <a:miter lim="800000"/>
              <a:headEnd/>
              <a:tailEnd/>
            </a:ln>
          </p:spPr>
        </p:pic>
        <p:pic>
          <p:nvPicPr>
            <p:cNvPr id="24584" name="Picture 8" descr="rev20SegGNEW"/>
            <p:cNvPicPr>
              <a:picLocks noChangeAspect="1" noChangeArrowheads="1"/>
            </p:cNvPicPr>
            <p:nvPr/>
          </p:nvPicPr>
          <p:blipFill>
            <a:blip r:embed="rId3"/>
            <a:srcRect l="6567" t="36679" r="71735" b="16910"/>
            <a:stretch>
              <a:fillRect/>
            </a:stretch>
          </p:blipFill>
          <p:spPr bwMode="auto">
            <a:xfrm>
              <a:off x="192" y="1696"/>
              <a:ext cx="760" cy="2169"/>
            </a:xfrm>
            <a:prstGeom prst="rect">
              <a:avLst/>
            </a:prstGeom>
            <a:noFill/>
            <a:ln w="12700">
              <a:solidFill>
                <a:schemeClr val="bg1"/>
              </a:solid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4638"/>
            <a:ext cx="7772400" cy="563562"/>
          </a:xfrm>
          <a:solidFill>
            <a:schemeClr val="bg1"/>
          </a:solidFill>
        </p:spPr>
        <p:txBody>
          <a:bodyPr>
            <a:normAutofit fontScale="90000"/>
          </a:bodyPr>
          <a:lstStyle/>
          <a:p>
            <a:pPr algn="ctr"/>
            <a:r>
              <a:rPr lang="en-US" b="1" dirty="0" smtClean="0">
                <a:solidFill>
                  <a:schemeClr val="tx1"/>
                </a:solidFill>
              </a:rPr>
              <a:t>KELUARAN (2)</a:t>
            </a:r>
            <a:endParaRPr lang="en-US" b="1" dirty="0">
              <a:solidFill>
                <a:schemeClr val="tx1"/>
              </a:solidFill>
            </a:endParaRPr>
          </a:p>
        </p:txBody>
      </p:sp>
      <p:sp>
        <p:nvSpPr>
          <p:cNvPr id="3" name="Content Placeholder 2"/>
          <p:cNvSpPr>
            <a:spLocks noGrp="1"/>
          </p:cNvSpPr>
          <p:nvPr>
            <p:ph idx="1"/>
          </p:nvPr>
        </p:nvSpPr>
        <p:spPr>
          <a:xfrm>
            <a:off x="533400" y="1600200"/>
            <a:ext cx="8153400" cy="4953000"/>
          </a:xfrm>
          <a:solidFill>
            <a:schemeClr val="tx1">
              <a:lumMod val="85000"/>
            </a:schemeClr>
          </a:solidFill>
        </p:spPr>
        <p:txBody>
          <a:bodyPr>
            <a:normAutofit fontScale="55000" lnSpcReduction="20000"/>
          </a:bodyPr>
          <a:lstStyle/>
          <a:p>
            <a:pPr lvl="0">
              <a:buNone/>
            </a:pPr>
            <a:r>
              <a:rPr lang="id-ID" sz="4200" dirty="0" smtClean="0">
                <a:solidFill>
                  <a:schemeClr val="bg1"/>
                </a:solidFill>
                <a:latin typeface="Tahoma" pitchFamily="34" charset="0"/>
                <a:cs typeface="Tahoma" pitchFamily="34" charset="0"/>
              </a:rPr>
              <a:t>Revitalisasi yang akan ditentukan kemudian, memuat:</a:t>
            </a:r>
          </a:p>
          <a:p>
            <a:pPr lvl="0">
              <a:buNone/>
            </a:pPr>
            <a:r>
              <a:rPr lang="id-ID" sz="4200" b="1" dirty="0" smtClean="0">
                <a:solidFill>
                  <a:schemeClr val="bg1"/>
                </a:solidFill>
                <a:latin typeface="Tahoma" pitchFamily="34" charset="0"/>
                <a:cs typeface="Tahoma" pitchFamily="34" charset="0"/>
              </a:rPr>
              <a:t>1. Master Plan Kawasan</a:t>
            </a:r>
          </a:p>
          <a:p>
            <a:pPr lvl="0">
              <a:buNone/>
            </a:pPr>
            <a:r>
              <a:rPr lang="id-ID" sz="4200" dirty="0" smtClean="0">
                <a:solidFill>
                  <a:schemeClr val="bg1"/>
                </a:solidFill>
                <a:latin typeface="Tahoma" pitchFamily="34" charset="0"/>
                <a:cs typeface="Tahoma" pitchFamily="34" charset="0"/>
              </a:rPr>
              <a:t>    a. Rencana Umum </a:t>
            </a:r>
            <a:r>
              <a:rPr lang="id-ID" sz="4200" i="1" dirty="0" smtClean="0">
                <a:solidFill>
                  <a:schemeClr val="bg1"/>
                </a:solidFill>
                <a:latin typeface="Tahoma" pitchFamily="34" charset="0"/>
                <a:cs typeface="Tahoma" pitchFamily="34" charset="0"/>
              </a:rPr>
              <a:t>(Design Plan)</a:t>
            </a:r>
            <a:endParaRPr lang="id-ID" sz="4200" dirty="0" smtClean="0">
              <a:solidFill>
                <a:schemeClr val="bg1"/>
              </a:solidFill>
              <a:latin typeface="Tahoma" pitchFamily="34" charset="0"/>
              <a:cs typeface="Tahoma" pitchFamily="34" charset="0"/>
            </a:endParaRPr>
          </a:p>
          <a:p>
            <a:pPr marL="855663" lvl="0" indent="-222250">
              <a:buFont typeface="Wingdings" pitchFamily="2" charset="2"/>
              <a:buChar char="§"/>
            </a:pPr>
            <a:r>
              <a:rPr lang="id-ID" sz="4200" dirty="0" smtClean="0">
                <a:solidFill>
                  <a:schemeClr val="bg1"/>
                </a:solidFill>
                <a:latin typeface="Tahoma" pitchFamily="34" charset="0"/>
                <a:cs typeface="Tahoma" pitchFamily="34" charset="0"/>
              </a:rPr>
              <a:t>Rencana Tapak</a:t>
            </a:r>
          </a:p>
          <a:p>
            <a:pPr marL="855663" lvl="0" indent="-222250">
              <a:buFont typeface="Wingdings" pitchFamily="2" charset="2"/>
              <a:buChar char="§"/>
            </a:pPr>
            <a:r>
              <a:rPr lang="id-ID" sz="4200" dirty="0" smtClean="0">
                <a:solidFill>
                  <a:schemeClr val="bg1"/>
                </a:solidFill>
                <a:latin typeface="Tahoma" pitchFamily="34" charset="0"/>
                <a:cs typeface="Tahoma" pitchFamily="34" charset="0"/>
              </a:rPr>
              <a:t>Rencana Pergerakan dan Linkage</a:t>
            </a:r>
          </a:p>
          <a:p>
            <a:pPr marL="855663" lvl="0" indent="-222250">
              <a:buFont typeface="Wingdings" pitchFamily="2" charset="2"/>
              <a:buChar char="§"/>
            </a:pPr>
            <a:r>
              <a:rPr lang="id-ID" sz="4200" dirty="0" smtClean="0">
                <a:solidFill>
                  <a:schemeClr val="bg1"/>
                </a:solidFill>
                <a:latin typeface="Tahoma" pitchFamily="34" charset="0"/>
                <a:cs typeface="Tahoma" pitchFamily="34" charset="0"/>
              </a:rPr>
              <a:t>Rencana Tata Hijau</a:t>
            </a:r>
          </a:p>
          <a:p>
            <a:pPr marL="855663" lvl="0" indent="-222250">
              <a:buFont typeface="Wingdings" pitchFamily="2" charset="2"/>
              <a:buChar char="§"/>
            </a:pPr>
            <a:r>
              <a:rPr lang="id-ID" sz="4200" dirty="0" smtClean="0">
                <a:solidFill>
                  <a:schemeClr val="bg1"/>
                </a:solidFill>
                <a:latin typeface="Tahoma" pitchFamily="34" charset="0"/>
                <a:cs typeface="Tahoma" pitchFamily="34" charset="0"/>
              </a:rPr>
              <a:t>Rencana Prasarana dan sarana Lingkungan</a:t>
            </a:r>
          </a:p>
          <a:p>
            <a:pPr marL="855663" lvl="0" indent="-222250">
              <a:buFont typeface="Wingdings" pitchFamily="2" charset="2"/>
              <a:buChar char="§"/>
            </a:pPr>
            <a:r>
              <a:rPr lang="id-ID" sz="4200" dirty="0" smtClean="0">
                <a:solidFill>
                  <a:schemeClr val="bg1"/>
                </a:solidFill>
                <a:latin typeface="Tahoma" pitchFamily="34" charset="0"/>
                <a:cs typeface="Tahoma" pitchFamily="34" charset="0"/>
              </a:rPr>
              <a:t>Rencana Sirkulasi dan Aksesibilitas Kawasan</a:t>
            </a:r>
          </a:p>
          <a:p>
            <a:pPr marL="855663" lvl="0" indent="-222250">
              <a:buFont typeface="Wingdings" pitchFamily="2" charset="2"/>
              <a:buChar char="§"/>
            </a:pPr>
            <a:r>
              <a:rPr lang="id-ID" sz="4200" dirty="0" smtClean="0">
                <a:solidFill>
                  <a:schemeClr val="bg1"/>
                </a:solidFill>
                <a:latin typeface="Tahoma" pitchFamily="34" charset="0"/>
                <a:cs typeface="Tahoma" pitchFamily="34" charset="0"/>
              </a:rPr>
              <a:t>Rencana wujut elemen kawasan dan tata bangunan</a:t>
            </a:r>
          </a:p>
          <a:p>
            <a:pPr lvl="0">
              <a:buNone/>
            </a:pPr>
            <a:r>
              <a:rPr lang="id-ID" sz="4200" dirty="0" smtClean="0">
                <a:solidFill>
                  <a:schemeClr val="bg1"/>
                </a:solidFill>
                <a:latin typeface="Tahoma" pitchFamily="34" charset="0"/>
                <a:cs typeface="Tahoma" pitchFamily="34" charset="0"/>
              </a:rPr>
              <a:t>    b. Rencana Detail </a:t>
            </a:r>
            <a:r>
              <a:rPr lang="id-ID" sz="4200" i="1" dirty="0" smtClean="0">
                <a:solidFill>
                  <a:schemeClr val="bg1"/>
                </a:solidFill>
                <a:latin typeface="Tahoma" pitchFamily="34" charset="0"/>
                <a:cs typeface="Tahoma" pitchFamily="34" charset="0"/>
              </a:rPr>
              <a:t>(Design Guidelines)</a:t>
            </a:r>
            <a:endParaRPr lang="id-ID" sz="4200" dirty="0" smtClean="0">
              <a:solidFill>
                <a:schemeClr val="bg1"/>
              </a:solidFill>
              <a:latin typeface="Tahoma" pitchFamily="34" charset="0"/>
              <a:cs typeface="Tahoma" pitchFamily="34" charset="0"/>
            </a:endParaRPr>
          </a:p>
          <a:p>
            <a:pPr lvl="0">
              <a:buNone/>
            </a:pPr>
            <a:r>
              <a:rPr lang="id-ID" sz="4200" b="1" dirty="0" smtClean="0">
                <a:solidFill>
                  <a:schemeClr val="bg1"/>
                </a:solidFill>
                <a:latin typeface="Tahoma" pitchFamily="34" charset="0"/>
                <a:cs typeface="Tahoma" pitchFamily="34" charset="0"/>
              </a:rPr>
              <a:t>2. Program Prasarana dan sarana </a:t>
            </a:r>
            <a:r>
              <a:rPr lang="id-ID" sz="4200" b="1" i="1" dirty="0" smtClean="0">
                <a:solidFill>
                  <a:schemeClr val="bg1"/>
                </a:solidFill>
                <a:latin typeface="Tahoma" pitchFamily="34" charset="0"/>
                <a:cs typeface="Tahoma" pitchFamily="34" charset="0"/>
              </a:rPr>
              <a:t>(Facility Program)</a:t>
            </a:r>
            <a:endParaRPr lang="id-ID" sz="4200" b="1" dirty="0" smtClean="0">
              <a:solidFill>
                <a:schemeClr val="bg1"/>
              </a:solidFill>
              <a:latin typeface="Tahoma" pitchFamily="34" charset="0"/>
              <a:cs typeface="Tahoma" pitchFamily="34" charset="0"/>
            </a:endParaRPr>
          </a:p>
          <a:p>
            <a:pPr lvl="0">
              <a:buNone/>
            </a:pPr>
            <a:r>
              <a:rPr lang="id-ID" sz="4200" b="1" dirty="0" smtClean="0">
                <a:solidFill>
                  <a:schemeClr val="bg1"/>
                </a:solidFill>
                <a:latin typeface="Tahoma" pitchFamily="34" charset="0"/>
                <a:cs typeface="Tahoma" pitchFamily="34" charset="0"/>
              </a:rPr>
              <a:t>3. Progam Investasi </a:t>
            </a:r>
            <a:r>
              <a:rPr lang="id-ID" sz="4200" b="1" i="1" dirty="0" smtClean="0">
                <a:solidFill>
                  <a:schemeClr val="bg1"/>
                </a:solidFill>
                <a:latin typeface="Tahoma" pitchFamily="34" charset="0"/>
                <a:cs typeface="Tahoma" pitchFamily="34" charset="0"/>
              </a:rPr>
              <a:t>(Invesment Programme)</a:t>
            </a:r>
            <a:endParaRPr lang="id-ID" sz="4200" b="1" dirty="0" smtClean="0">
              <a:solidFill>
                <a:schemeClr val="bg1"/>
              </a:solidFill>
              <a:latin typeface="Tahoma" pitchFamily="34" charset="0"/>
              <a:cs typeface="Tahoma" pitchFamily="34" charset="0"/>
            </a:endParaRPr>
          </a:p>
          <a:p>
            <a:pPr lvl="0">
              <a:buNone/>
            </a:pPr>
            <a:r>
              <a:rPr lang="id-ID" sz="4200" b="1" dirty="0" smtClean="0">
                <a:solidFill>
                  <a:schemeClr val="bg1"/>
                </a:solidFill>
                <a:latin typeface="Tahoma" pitchFamily="34" charset="0"/>
                <a:cs typeface="Tahoma" pitchFamily="34" charset="0"/>
              </a:rPr>
              <a:t>4. Arahan Pengendalian Pelaksanaan</a:t>
            </a:r>
          </a:p>
          <a:p>
            <a:pPr lvl="0">
              <a:buNone/>
            </a:pPr>
            <a:r>
              <a:rPr lang="id-ID" sz="4200" b="1" dirty="0" smtClean="0">
                <a:solidFill>
                  <a:schemeClr val="bg1"/>
                </a:solidFill>
                <a:latin typeface="Tahoma" pitchFamily="34" charset="0"/>
                <a:cs typeface="Tahoma" pitchFamily="34" charset="0"/>
              </a:rPr>
              <a:t>5. Usulan Pentahapan Paket kegiatan Fisik Percontohan dan Penyusunan DED tahap Pertama serta RAB, RKS, dan dokumen lelang.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72" name="Rectangle 56"/>
          <p:cNvSpPr>
            <a:spLocks noGrp="1" noChangeArrowheads="1"/>
          </p:cNvSpPr>
          <p:nvPr>
            <p:ph type="title"/>
          </p:nvPr>
        </p:nvSpPr>
        <p:spPr>
          <a:xfrm>
            <a:off x="457200" y="274638"/>
            <a:ext cx="8229600" cy="944562"/>
          </a:xfrm>
        </p:spPr>
        <p:txBody>
          <a:bodyPr>
            <a:noAutofit/>
          </a:bodyPr>
          <a:lstStyle/>
          <a:p>
            <a:pPr algn="ctr"/>
            <a:r>
              <a:rPr lang="en-US" sz="3200" b="1" dirty="0">
                <a:solidFill>
                  <a:schemeClr val="tx1"/>
                </a:solidFill>
              </a:rPr>
              <a:t>TERMINOLOGI BENDA CAGAR BUDAYA </a:t>
            </a:r>
            <a:br>
              <a:rPr lang="en-US" sz="3200" b="1" dirty="0">
                <a:solidFill>
                  <a:schemeClr val="tx1"/>
                </a:solidFill>
              </a:rPr>
            </a:br>
            <a:r>
              <a:rPr lang="en-US" sz="3200" b="1" dirty="0">
                <a:solidFill>
                  <a:schemeClr val="tx1"/>
                </a:solidFill>
              </a:rPr>
              <a:t>DAN ILMU PENGETAHUAN</a:t>
            </a:r>
          </a:p>
        </p:txBody>
      </p:sp>
      <p:sp>
        <p:nvSpPr>
          <p:cNvPr id="34874" name="Text Box 58"/>
          <p:cNvSpPr txBox="1">
            <a:spLocks noChangeArrowheads="1"/>
          </p:cNvSpPr>
          <p:nvPr/>
        </p:nvSpPr>
        <p:spPr bwMode="auto">
          <a:xfrm>
            <a:off x="288925" y="950913"/>
            <a:ext cx="184150" cy="366712"/>
          </a:xfrm>
          <a:prstGeom prst="rect">
            <a:avLst/>
          </a:prstGeom>
          <a:noFill/>
          <a:ln w="9525">
            <a:noFill/>
            <a:miter lim="800000"/>
            <a:headEnd/>
            <a:tailEnd/>
          </a:ln>
          <a:effectLst/>
        </p:spPr>
        <p:txBody>
          <a:bodyPr wrap="none">
            <a:spAutoFit/>
          </a:bodyPr>
          <a:lstStyle/>
          <a:p>
            <a:endParaRPr lang="en-US"/>
          </a:p>
        </p:txBody>
      </p:sp>
      <p:sp>
        <p:nvSpPr>
          <p:cNvPr id="34875" name="Text Box 59"/>
          <p:cNvSpPr txBox="1">
            <a:spLocks noChangeArrowheads="1"/>
          </p:cNvSpPr>
          <p:nvPr/>
        </p:nvSpPr>
        <p:spPr bwMode="auto">
          <a:xfrm>
            <a:off x="609600" y="1600200"/>
            <a:ext cx="2362200" cy="1590675"/>
          </a:xfrm>
          <a:prstGeom prst="rect">
            <a:avLst/>
          </a:prstGeom>
          <a:solidFill>
            <a:schemeClr val="tx1">
              <a:lumMod val="85000"/>
            </a:schemeClr>
          </a:solidFill>
          <a:ln w="9525">
            <a:solidFill>
              <a:schemeClr val="bg1"/>
            </a:solidFill>
            <a:miter lim="800000"/>
            <a:headEnd/>
            <a:tailEnd/>
          </a:ln>
          <a:effectLst/>
        </p:spPr>
        <p:txBody>
          <a:bodyPr>
            <a:spAutoFit/>
          </a:bodyPr>
          <a:lstStyle/>
          <a:p>
            <a:pPr marL="342900" indent="-342900" algn="ctr"/>
            <a:r>
              <a:rPr lang="id-ID" sz="1400" dirty="0" smtClean="0">
                <a:solidFill>
                  <a:schemeClr val="bg1"/>
                </a:solidFill>
              </a:rPr>
              <a:t>UU No 5/1992 tentang Benda Cagar Budaya  </a:t>
            </a:r>
          </a:p>
          <a:p>
            <a:pPr marL="342900" indent="-342900" algn="ctr"/>
            <a:r>
              <a:rPr lang="id-ID" sz="1400" dirty="0" smtClean="0">
                <a:solidFill>
                  <a:schemeClr val="bg1"/>
                </a:solidFill>
              </a:rPr>
              <a:t>PP No. 10 Tahun 1993 Tentang Pelaksanaan UU No 5/1992 tentang benda cagar budaya  </a:t>
            </a:r>
          </a:p>
          <a:p>
            <a:pPr marL="342900" indent="-342900" eaLnBrk="0" hangingPunct="0">
              <a:buFontTx/>
              <a:buAutoNum type="arabicPeriod"/>
            </a:pPr>
            <a:endParaRPr lang="en-US" sz="1400" b="1" dirty="0">
              <a:solidFill>
                <a:schemeClr val="bg1"/>
              </a:solidFill>
            </a:endParaRPr>
          </a:p>
        </p:txBody>
      </p:sp>
      <p:sp>
        <p:nvSpPr>
          <p:cNvPr id="34876" name="Text Box 60"/>
          <p:cNvSpPr txBox="1">
            <a:spLocks noChangeArrowheads="1"/>
          </p:cNvSpPr>
          <p:nvPr/>
        </p:nvSpPr>
        <p:spPr bwMode="auto">
          <a:xfrm>
            <a:off x="4114800" y="1524000"/>
            <a:ext cx="4572000" cy="2123658"/>
          </a:xfrm>
          <a:prstGeom prst="rect">
            <a:avLst/>
          </a:prstGeom>
          <a:solidFill>
            <a:schemeClr val="tx1">
              <a:lumMod val="85000"/>
            </a:schemeClr>
          </a:solidFill>
          <a:ln w="9525">
            <a:solidFill>
              <a:schemeClr val="bg1"/>
            </a:solidFill>
            <a:miter lim="800000"/>
            <a:headEnd/>
            <a:tailEnd/>
          </a:ln>
          <a:effectLst/>
        </p:spPr>
        <p:txBody>
          <a:bodyPr wrap="square">
            <a:spAutoFit/>
          </a:bodyPr>
          <a:lstStyle/>
          <a:p>
            <a:pPr marL="228600" indent="-228600">
              <a:buFont typeface="+mj-lt"/>
              <a:buAutoNum type="arabicPeriod"/>
            </a:pPr>
            <a:r>
              <a:rPr lang="id-ID" sz="1200" dirty="0" smtClean="0">
                <a:solidFill>
                  <a:schemeClr val="bg1"/>
                </a:solidFill>
              </a:rPr>
              <a:t>Benda buatan manusia, bergerak atau tidak bergerak yang berupa kesatuan atau kelompok, atau bagian-bagiannya atau sisa-sisanya, yang berumur sekurang-kurangnya 50 tahun, atau mewakili masa gaya yang khas dan </a:t>
            </a:r>
            <a:r>
              <a:rPr lang="id-ID" sz="1200" dirty="0" smtClean="0">
                <a:solidFill>
                  <a:srgbClr val="CC0000"/>
                </a:solidFill>
              </a:rPr>
              <a:t>mewakili masa gaya sekurang-kurangnya 50 tahun</a:t>
            </a:r>
            <a:r>
              <a:rPr lang="id-ID" sz="1200" dirty="0" smtClean="0">
                <a:solidFill>
                  <a:schemeClr val="bg1"/>
                </a:solidFill>
              </a:rPr>
              <a:t>, serta dianggap </a:t>
            </a:r>
            <a:r>
              <a:rPr lang="id-ID" sz="1200" b="1" i="1" dirty="0" smtClean="0">
                <a:solidFill>
                  <a:srgbClr val="CC0000"/>
                </a:solidFill>
              </a:rPr>
              <a:t>mempunyai nilai penting bagi sejarah, ilmu pengetahuan dan kebudayaan.</a:t>
            </a:r>
            <a:endParaRPr lang="id-ID" sz="1200" dirty="0" smtClean="0">
              <a:solidFill>
                <a:srgbClr val="CC0000"/>
              </a:solidFill>
            </a:endParaRPr>
          </a:p>
          <a:p>
            <a:pPr marL="228600" indent="-228600">
              <a:buFont typeface="+mj-lt"/>
              <a:buAutoNum type="arabicPeriod"/>
            </a:pPr>
            <a:r>
              <a:rPr lang="id-ID" sz="1200" dirty="0" smtClean="0">
                <a:solidFill>
                  <a:schemeClr val="bg1"/>
                </a:solidFill>
              </a:rPr>
              <a:t>Benda alam yang dianggap mempunyai nilai penting bagi sejarah, ilmu pengetahuan dan kebudayaan</a:t>
            </a:r>
          </a:p>
          <a:p>
            <a:pPr marL="228600" indent="-228600">
              <a:buFont typeface="+mj-lt"/>
              <a:buAutoNum type="arabicPeriod"/>
            </a:pPr>
            <a:r>
              <a:rPr lang="id-ID" sz="1200" dirty="0" smtClean="0">
                <a:solidFill>
                  <a:schemeClr val="bg1"/>
                </a:solidFill>
              </a:rPr>
              <a:t>Benda cagar budaya tertentu dapat dimanfaatkan untuk kepentingan agama, sosial, pariwisata, pendidikan, ilmu pengetahuan dan kebudayaan</a:t>
            </a:r>
            <a:endParaRPr lang="id-ID" sz="1200" dirty="0">
              <a:solidFill>
                <a:schemeClr val="bg1"/>
              </a:solidFill>
            </a:endParaRPr>
          </a:p>
        </p:txBody>
      </p:sp>
      <p:sp>
        <p:nvSpPr>
          <p:cNvPr id="34877" name="Text Box 61"/>
          <p:cNvSpPr txBox="1">
            <a:spLocks noChangeArrowheads="1"/>
          </p:cNvSpPr>
          <p:nvPr/>
        </p:nvSpPr>
        <p:spPr bwMode="auto">
          <a:xfrm>
            <a:off x="609600" y="5246688"/>
            <a:ext cx="2362200" cy="923330"/>
          </a:xfrm>
          <a:prstGeom prst="rect">
            <a:avLst/>
          </a:prstGeom>
          <a:solidFill>
            <a:schemeClr val="tx1">
              <a:lumMod val="85000"/>
            </a:schemeClr>
          </a:solidFill>
          <a:ln w="9525">
            <a:solidFill>
              <a:schemeClr val="bg1"/>
            </a:solidFill>
            <a:miter lim="800000"/>
            <a:headEnd/>
            <a:tailEnd/>
          </a:ln>
          <a:effectLst/>
        </p:spPr>
        <p:txBody>
          <a:bodyPr wrap="square">
            <a:spAutoFit/>
          </a:bodyPr>
          <a:lstStyle/>
          <a:p>
            <a:pPr marL="342900" indent="-342900" algn="ctr"/>
            <a:r>
              <a:rPr lang="id-ID" dirty="0" smtClean="0">
                <a:solidFill>
                  <a:schemeClr val="bg1"/>
                </a:solidFill>
              </a:rPr>
              <a:t>	Keprres No. 32/1990 tentang Kawasan Lindung</a:t>
            </a:r>
            <a:endParaRPr lang="id-ID" dirty="0">
              <a:solidFill>
                <a:schemeClr val="bg1"/>
              </a:solidFill>
            </a:endParaRPr>
          </a:p>
        </p:txBody>
      </p:sp>
      <p:sp>
        <p:nvSpPr>
          <p:cNvPr id="34878" name="Text Box 62"/>
          <p:cNvSpPr txBox="1">
            <a:spLocks noChangeArrowheads="1"/>
          </p:cNvSpPr>
          <p:nvPr/>
        </p:nvSpPr>
        <p:spPr bwMode="auto">
          <a:xfrm>
            <a:off x="4114800" y="3846493"/>
            <a:ext cx="4572000" cy="954107"/>
          </a:xfrm>
          <a:prstGeom prst="rect">
            <a:avLst/>
          </a:prstGeom>
          <a:solidFill>
            <a:schemeClr val="tx1">
              <a:lumMod val="85000"/>
            </a:schemeClr>
          </a:solidFill>
          <a:ln w="9525">
            <a:solidFill>
              <a:schemeClr val="bg1"/>
            </a:solidFill>
            <a:miter lim="800000"/>
            <a:headEnd/>
            <a:tailEnd/>
          </a:ln>
          <a:effectLst/>
        </p:spPr>
        <p:txBody>
          <a:bodyPr wrap="square">
            <a:spAutoFit/>
          </a:bodyPr>
          <a:lstStyle/>
          <a:p>
            <a:pPr marL="174625" indent="-174625"/>
            <a:r>
              <a:rPr lang="id-ID" sz="1400" dirty="0" smtClean="0">
                <a:solidFill>
                  <a:schemeClr val="bg1"/>
                </a:solidFill>
              </a:rPr>
              <a:t>	Tempat serta ruang di sekitar bangunan </a:t>
            </a:r>
            <a:r>
              <a:rPr lang="id-ID" sz="1400" b="1" i="1" dirty="0" smtClean="0">
                <a:solidFill>
                  <a:srgbClr val="CC0000"/>
                </a:solidFill>
              </a:rPr>
              <a:t>bernilai budaya tinggi</a:t>
            </a:r>
            <a:r>
              <a:rPr lang="id-ID" sz="1400" dirty="0" smtClean="0">
                <a:solidFill>
                  <a:schemeClr val="bg1"/>
                </a:solidFill>
              </a:rPr>
              <a:t>, situs purbakala dan kawasan dengan bentukan geologi tertentu yang mempunyai manfaat tinggi untuk pengembangan ilmu pengetahuan</a:t>
            </a:r>
            <a:endParaRPr lang="id-ID" sz="1400" dirty="0">
              <a:solidFill>
                <a:schemeClr val="bg1"/>
              </a:solidFill>
            </a:endParaRPr>
          </a:p>
        </p:txBody>
      </p:sp>
      <p:sp>
        <p:nvSpPr>
          <p:cNvPr id="34879" name="Text Box 63"/>
          <p:cNvSpPr txBox="1">
            <a:spLocks noChangeArrowheads="1"/>
          </p:cNvSpPr>
          <p:nvPr/>
        </p:nvSpPr>
        <p:spPr bwMode="auto">
          <a:xfrm>
            <a:off x="4114800" y="5045075"/>
            <a:ext cx="4648200" cy="1169551"/>
          </a:xfrm>
          <a:prstGeom prst="rect">
            <a:avLst/>
          </a:prstGeom>
          <a:solidFill>
            <a:schemeClr val="tx1">
              <a:lumMod val="85000"/>
            </a:schemeClr>
          </a:solidFill>
          <a:ln w="9525">
            <a:solidFill>
              <a:schemeClr val="bg1"/>
            </a:solidFill>
            <a:miter lim="800000"/>
            <a:headEnd/>
            <a:tailEnd/>
          </a:ln>
          <a:effectLst/>
        </p:spPr>
        <p:txBody>
          <a:bodyPr wrap="square">
            <a:spAutoFit/>
          </a:bodyPr>
          <a:lstStyle/>
          <a:p>
            <a:pPr marL="174625" indent="-174625"/>
            <a:r>
              <a:rPr lang="id-ID" sz="1400" dirty="0" smtClean="0">
                <a:solidFill>
                  <a:schemeClr val="bg1"/>
                </a:solidFill>
              </a:rPr>
              <a:t>	Pasal 31 menyebutkan kriterianya yaitu tempat serta ruang disekitar bangunan </a:t>
            </a:r>
            <a:r>
              <a:rPr lang="id-ID" sz="1400" b="1" i="1" dirty="0" smtClean="0">
                <a:solidFill>
                  <a:srgbClr val="CC0000"/>
                </a:solidFill>
              </a:rPr>
              <a:t>bernilai budaya tinggi</a:t>
            </a:r>
            <a:r>
              <a:rPr lang="id-ID" sz="1400" dirty="0" smtClean="0">
                <a:solidFill>
                  <a:srgbClr val="CC0000"/>
                </a:solidFill>
              </a:rPr>
              <a:t>, situs purbakala dan kawasan</a:t>
            </a:r>
            <a:r>
              <a:rPr lang="id-ID" sz="1400" dirty="0" smtClean="0">
                <a:solidFill>
                  <a:schemeClr val="bg1"/>
                </a:solidFill>
              </a:rPr>
              <a:t> dengan bentukan geologi tertentu yang mempunyai manfaat tinggi untuk pengembangan ilmu pengetahuan</a:t>
            </a:r>
            <a:endParaRPr lang="id-ID" sz="1400" dirty="0">
              <a:solidFill>
                <a:schemeClr val="bg1"/>
              </a:solidFill>
            </a:endParaRPr>
          </a:p>
        </p:txBody>
      </p:sp>
      <p:sp>
        <p:nvSpPr>
          <p:cNvPr id="34880" name="Text Box 64"/>
          <p:cNvSpPr txBox="1">
            <a:spLocks noChangeArrowheads="1"/>
          </p:cNvSpPr>
          <p:nvPr/>
        </p:nvSpPr>
        <p:spPr bwMode="auto">
          <a:xfrm>
            <a:off x="609600" y="3886200"/>
            <a:ext cx="2362200" cy="650875"/>
          </a:xfrm>
          <a:prstGeom prst="rect">
            <a:avLst/>
          </a:prstGeom>
          <a:solidFill>
            <a:schemeClr val="tx1">
              <a:lumMod val="85000"/>
            </a:schemeClr>
          </a:solidFill>
          <a:ln w="9525">
            <a:solidFill>
              <a:schemeClr val="bg1"/>
            </a:solidFill>
            <a:miter lim="800000"/>
            <a:headEnd/>
            <a:tailEnd/>
          </a:ln>
          <a:effectLst/>
        </p:spPr>
        <p:txBody>
          <a:bodyPr>
            <a:spAutoFit/>
          </a:bodyPr>
          <a:lstStyle/>
          <a:p>
            <a:pPr marL="342900" indent="-342900" algn="ctr"/>
            <a:r>
              <a:rPr lang="en-US" dirty="0">
                <a:solidFill>
                  <a:schemeClr val="bg1"/>
                </a:solidFill>
              </a:rPr>
              <a:t>Review </a:t>
            </a:r>
            <a:r>
              <a:rPr lang="en-US" dirty="0" smtClean="0">
                <a:solidFill>
                  <a:schemeClr val="bg1"/>
                </a:solidFill>
              </a:rPr>
              <a:t>RTRWN</a:t>
            </a:r>
          </a:p>
          <a:p>
            <a:pPr marL="342900" indent="-342900" algn="ctr"/>
            <a:r>
              <a:rPr lang="en-US" dirty="0" smtClean="0">
                <a:solidFill>
                  <a:schemeClr val="bg1"/>
                </a:solidFill>
              </a:rPr>
              <a:t> </a:t>
            </a:r>
            <a:r>
              <a:rPr lang="en-US" dirty="0">
                <a:solidFill>
                  <a:schemeClr val="bg1"/>
                </a:solidFill>
              </a:rPr>
              <a:t>(PP </a:t>
            </a:r>
            <a:r>
              <a:rPr lang="en-US" dirty="0" smtClean="0">
                <a:solidFill>
                  <a:schemeClr val="bg1"/>
                </a:solidFill>
              </a:rPr>
              <a:t>28/2008)</a:t>
            </a:r>
            <a:endParaRPr lang="en-US" dirty="0">
              <a:solidFill>
                <a:schemeClr val="bg1"/>
              </a:solidFill>
            </a:endParaRPr>
          </a:p>
        </p:txBody>
      </p:sp>
      <p:sp>
        <p:nvSpPr>
          <p:cNvPr id="34882" name="AutoShape 66"/>
          <p:cNvSpPr>
            <a:spLocks noChangeArrowheads="1"/>
          </p:cNvSpPr>
          <p:nvPr/>
        </p:nvSpPr>
        <p:spPr bwMode="auto">
          <a:xfrm>
            <a:off x="3200400" y="2057400"/>
            <a:ext cx="762000" cy="838200"/>
          </a:xfrm>
          <a:custGeom>
            <a:avLst/>
            <a:gdLst>
              <a:gd name="G0" fmla="+- 13679 0 0"/>
              <a:gd name="G1" fmla="+- 5399 0 0"/>
              <a:gd name="G2" fmla="+- 21600 0 5399"/>
              <a:gd name="G3" fmla="+- 10800 0 5399"/>
              <a:gd name="G4" fmla="+- 21600 0 13679"/>
              <a:gd name="G5" fmla="*/ G4 G3 10800"/>
              <a:gd name="G6" fmla="+- 21600 0 G5"/>
              <a:gd name="T0" fmla="*/ 13679 w 21600"/>
              <a:gd name="T1" fmla="*/ 0 h 21600"/>
              <a:gd name="T2" fmla="*/ 0 w 21600"/>
              <a:gd name="T3" fmla="*/ 10800 h 21600"/>
              <a:gd name="T4" fmla="*/ 1367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79" y="0"/>
                </a:moveTo>
                <a:lnTo>
                  <a:pt x="13679" y="5399"/>
                </a:lnTo>
                <a:lnTo>
                  <a:pt x="3375" y="5399"/>
                </a:lnTo>
                <a:lnTo>
                  <a:pt x="3375" y="16201"/>
                </a:lnTo>
                <a:lnTo>
                  <a:pt x="13679" y="16201"/>
                </a:lnTo>
                <a:lnTo>
                  <a:pt x="13679" y="21600"/>
                </a:lnTo>
                <a:lnTo>
                  <a:pt x="21600" y="10800"/>
                </a:lnTo>
                <a:close/>
              </a:path>
              <a:path w="21600" h="21600">
                <a:moveTo>
                  <a:pt x="1350" y="5399"/>
                </a:moveTo>
                <a:lnTo>
                  <a:pt x="1350" y="16201"/>
                </a:lnTo>
                <a:lnTo>
                  <a:pt x="2700" y="16201"/>
                </a:lnTo>
                <a:lnTo>
                  <a:pt x="2700" y="5399"/>
                </a:lnTo>
                <a:close/>
              </a:path>
              <a:path w="21600" h="21600">
                <a:moveTo>
                  <a:pt x="0" y="5399"/>
                </a:moveTo>
                <a:lnTo>
                  <a:pt x="0" y="16201"/>
                </a:lnTo>
                <a:lnTo>
                  <a:pt x="675" y="16201"/>
                </a:lnTo>
                <a:lnTo>
                  <a:pt x="675" y="5399"/>
                </a:lnTo>
                <a:close/>
              </a:path>
            </a:pathLst>
          </a:custGeom>
          <a:noFill/>
          <a:ln w="9525">
            <a:solidFill>
              <a:schemeClr val="bg1"/>
            </a:solidFill>
            <a:miter lim="800000"/>
            <a:headEnd/>
            <a:tailEnd/>
          </a:ln>
          <a:effectLst/>
        </p:spPr>
        <p:txBody>
          <a:bodyPr wrap="none" anchor="ctr"/>
          <a:lstStyle/>
          <a:p>
            <a:endParaRPr lang="en-US"/>
          </a:p>
        </p:txBody>
      </p:sp>
      <p:sp>
        <p:nvSpPr>
          <p:cNvPr id="34883" name="AutoShape 67"/>
          <p:cNvSpPr>
            <a:spLocks noChangeArrowheads="1"/>
          </p:cNvSpPr>
          <p:nvPr/>
        </p:nvSpPr>
        <p:spPr bwMode="auto">
          <a:xfrm>
            <a:off x="3200400" y="3810000"/>
            <a:ext cx="762000" cy="838200"/>
          </a:xfrm>
          <a:custGeom>
            <a:avLst/>
            <a:gdLst>
              <a:gd name="G0" fmla="+- 13679 0 0"/>
              <a:gd name="G1" fmla="+- 5399 0 0"/>
              <a:gd name="G2" fmla="+- 21600 0 5399"/>
              <a:gd name="G3" fmla="+- 10800 0 5399"/>
              <a:gd name="G4" fmla="+- 21600 0 13679"/>
              <a:gd name="G5" fmla="*/ G4 G3 10800"/>
              <a:gd name="G6" fmla="+- 21600 0 G5"/>
              <a:gd name="T0" fmla="*/ 13679 w 21600"/>
              <a:gd name="T1" fmla="*/ 0 h 21600"/>
              <a:gd name="T2" fmla="*/ 0 w 21600"/>
              <a:gd name="T3" fmla="*/ 10800 h 21600"/>
              <a:gd name="T4" fmla="*/ 1367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79" y="0"/>
                </a:moveTo>
                <a:lnTo>
                  <a:pt x="13679" y="5399"/>
                </a:lnTo>
                <a:lnTo>
                  <a:pt x="3375" y="5399"/>
                </a:lnTo>
                <a:lnTo>
                  <a:pt x="3375" y="16201"/>
                </a:lnTo>
                <a:lnTo>
                  <a:pt x="13679" y="16201"/>
                </a:lnTo>
                <a:lnTo>
                  <a:pt x="13679" y="21600"/>
                </a:lnTo>
                <a:lnTo>
                  <a:pt x="21600" y="10800"/>
                </a:lnTo>
                <a:close/>
              </a:path>
              <a:path w="21600" h="21600">
                <a:moveTo>
                  <a:pt x="1350" y="5399"/>
                </a:moveTo>
                <a:lnTo>
                  <a:pt x="1350" y="16201"/>
                </a:lnTo>
                <a:lnTo>
                  <a:pt x="2700" y="16201"/>
                </a:lnTo>
                <a:lnTo>
                  <a:pt x="2700" y="5399"/>
                </a:lnTo>
                <a:close/>
              </a:path>
              <a:path w="21600" h="21600">
                <a:moveTo>
                  <a:pt x="0" y="5399"/>
                </a:moveTo>
                <a:lnTo>
                  <a:pt x="0" y="16201"/>
                </a:lnTo>
                <a:lnTo>
                  <a:pt x="675" y="16201"/>
                </a:lnTo>
                <a:lnTo>
                  <a:pt x="675" y="5399"/>
                </a:lnTo>
                <a:close/>
              </a:path>
            </a:pathLst>
          </a:custGeom>
          <a:noFill/>
          <a:ln w="9525">
            <a:solidFill>
              <a:schemeClr val="bg1"/>
            </a:solidFill>
            <a:miter lim="800000"/>
            <a:headEnd/>
            <a:tailEnd/>
          </a:ln>
          <a:effectLst/>
        </p:spPr>
        <p:txBody>
          <a:bodyPr wrap="none" anchor="ctr"/>
          <a:lstStyle/>
          <a:p>
            <a:endParaRPr lang="en-US"/>
          </a:p>
        </p:txBody>
      </p:sp>
      <p:sp>
        <p:nvSpPr>
          <p:cNvPr id="34884" name="AutoShape 68"/>
          <p:cNvSpPr>
            <a:spLocks noChangeArrowheads="1"/>
          </p:cNvSpPr>
          <p:nvPr/>
        </p:nvSpPr>
        <p:spPr bwMode="auto">
          <a:xfrm>
            <a:off x="3200400" y="5257800"/>
            <a:ext cx="762000" cy="838200"/>
          </a:xfrm>
          <a:custGeom>
            <a:avLst/>
            <a:gdLst>
              <a:gd name="G0" fmla="+- 13679 0 0"/>
              <a:gd name="G1" fmla="+- 5399 0 0"/>
              <a:gd name="G2" fmla="+- 21600 0 5399"/>
              <a:gd name="G3" fmla="+- 10800 0 5399"/>
              <a:gd name="G4" fmla="+- 21600 0 13679"/>
              <a:gd name="G5" fmla="*/ G4 G3 10800"/>
              <a:gd name="G6" fmla="+- 21600 0 G5"/>
              <a:gd name="T0" fmla="*/ 13679 w 21600"/>
              <a:gd name="T1" fmla="*/ 0 h 21600"/>
              <a:gd name="T2" fmla="*/ 0 w 21600"/>
              <a:gd name="T3" fmla="*/ 10800 h 21600"/>
              <a:gd name="T4" fmla="*/ 1367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79" y="0"/>
                </a:moveTo>
                <a:lnTo>
                  <a:pt x="13679" y="5399"/>
                </a:lnTo>
                <a:lnTo>
                  <a:pt x="3375" y="5399"/>
                </a:lnTo>
                <a:lnTo>
                  <a:pt x="3375" y="16201"/>
                </a:lnTo>
                <a:lnTo>
                  <a:pt x="13679" y="16201"/>
                </a:lnTo>
                <a:lnTo>
                  <a:pt x="13679" y="21600"/>
                </a:lnTo>
                <a:lnTo>
                  <a:pt x="21600" y="10800"/>
                </a:lnTo>
                <a:close/>
              </a:path>
              <a:path w="21600" h="21600">
                <a:moveTo>
                  <a:pt x="1350" y="5399"/>
                </a:moveTo>
                <a:lnTo>
                  <a:pt x="1350" y="16201"/>
                </a:lnTo>
                <a:lnTo>
                  <a:pt x="2700" y="16201"/>
                </a:lnTo>
                <a:lnTo>
                  <a:pt x="2700" y="5399"/>
                </a:lnTo>
                <a:close/>
              </a:path>
              <a:path w="21600" h="21600">
                <a:moveTo>
                  <a:pt x="0" y="5399"/>
                </a:moveTo>
                <a:lnTo>
                  <a:pt x="0" y="16201"/>
                </a:lnTo>
                <a:lnTo>
                  <a:pt x="675" y="16201"/>
                </a:lnTo>
                <a:lnTo>
                  <a:pt x="675" y="5399"/>
                </a:lnTo>
                <a:close/>
              </a:path>
            </a:pathLst>
          </a:custGeom>
          <a:no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5448"/>
            <a:ext cx="8229600" cy="1063752"/>
          </a:xfrm>
        </p:spPr>
        <p:txBody>
          <a:bodyPr/>
          <a:lstStyle/>
          <a:p>
            <a:endParaRPr lang="en-US" dirty="0"/>
          </a:p>
        </p:txBody>
      </p:sp>
      <p:sp>
        <p:nvSpPr>
          <p:cNvPr id="36867" name="Rectangle 3"/>
          <p:cNvSpPr>
            <a:spLocks noGrp="1" noChangeArrowheads="1"/>
          </p:cNvSpPr>
          <p:nvPr>
            <p:ph idx="1"/>
          </p:nvPr>
        </p:nvSpPr>
        <p:spPr>
          <a:xfrm>
            <a:off x="381000" y="1600200"/>
            <a:ext cx="8534400" cy="4800600"/>
          </a:xfrm>
          <a:solidFill>
            <a:schemeClr val="tx1">
              <a:lumMod val="85000"/>
            </a:schemeClr>
          </a:solidFill>
        </p:spPr>
        <p:txBody>
          <a:bodyPr>
            <a:normAutofit/>
          </a:bodyPr>
          <a:lstStyle/>
          <a:p>
            <a:pPr>
              <a:lnSpc>
                <a:spcPct val="80000"/>
              </a:lnSpc>
              <a:spcBef>
                <a:spcPct val="45000"/>
              </a:spcBef>
              <a:buFontTx/>
              <a:buNone/>
            </a:pPr>
            <a:r>
              <a:rPr lang="id-ID" sz="1800" b="1" dirty="0" smtClean="0">
                <a:solidFill>
                  <a:schemeClr val="bg1"/>
                </a:solidFill>
              </a:rPr>
              <a:t>UU No 5/1992 tentang Benda Cagar Budaya :</a:t>
            </a:r>
          </a:p>
          <a:p>
            <a:pPr>
              <a:lnSpc>
                <a:spcPct val="80000"/>
              </a:lnSpc>
              <a:spcBef>
                <a:spcPct val="45000"/>
              </a:spcBef>
            </a:pPr>
            <a:r>
              <a:rPr lang="id-ID" sz="1800" b="1" dirty="0" smtClean="0">
                <a:solidFill>
                  <a:schemeClr val="bg1"/>
                </a:solidFill>
              </a:rPr>
              <a:t>Nilainya sangat penting bagi sejarah, ilmu pengetahuan dan kebudayaan bangsa Indonesia.</a:t>
            </a:r>
          </a:p>
          <a:p>
            <a:pPr>
              <a:lnSpc>
                <a:spcPct val="80000"/>
              </a:lnSpc>
              <a:spcBef>
                <a:spcPct val="45000"/>
              </a:spcBef>
            </a:pPr>
            <a:r>
              <a:rPr lang="id-ID" sz="1800" b="1" dirty="0" smtClean="0">
                <a:solidFill>
                  <a:schemeClr val="bg1"/>
                </a:solidFill>
              </a:rPr>
              <a:t>Sifatnya memberikan corak khas dan unik.</a:t>
            </a:r>
          </a:p>
          <a:p>
            <a:pPr>
              <a:lnSpc>
                <a:spcPct val="80000"/>
              </a:lnSpc>
              <a:spcBef>
                <a:spcPct val="45000"/>
              </a:spcBef>
            </a:pPr>
            <a:r>
              <a:rPr lang="id-ID" sz="1800" b="1" dirty="0" smtClean="0">
                <a:solidFill>
                  <a:schemeClr val="bg1"/>
                </a:solidFill>
              </a:rPr>
              <a:t>Jumlah dan jenisnya sangat terbatas dan langka.</a:t>
            </a:r>
          </a:p>
          <a:p>
            <a:pPr>
              <a:lnSpc>
                <a:spcPct val="80000"/>
              </a:lnSpc>
              <a:spcBef>
                <a:spcPct val="45000"/>
              </a:spcBef>
            </a:pPr>
            <a:r>
              <a:rPr lang="id-ID" sz="1800" b="1" dirty="0" smtClean="0">
                <a:solidFill>
                  <a:schemeClr val="bg1"/>
                </a:solidFill>
              </a:rPr>
              <a:t>Perlindungan dan pemeliharaan benda cagar budaya dilakukan dengan cara penyelamatan, pengamanan, perawatan dan pemugaran.</a:t>
            </a:r>
          </a:p>
          <a:p>
            <a:pPr>
              <a:lnSpc>
                <a:spcPct val="80000"/>
              </a:lnSpc>
              <a:spcBef>
                <a:spcPct val="45000"/>
              </a:spcBef>
            </a:pPr>
            <a:r>
              <a:rPr lang="id-ID" sz="1800" b="1" dirty="0" smtClean="0">
                <a:solidFill>
                  <a:schemeClr val="bg1"/>
                </a:solidFill>
              </a:rPr>
              <a:t>Untuk kepentingan perlindungan benda cagar budaya dan situs diatur batas-batas situs dan lingkungannya sesuai dengan kebutuhan.</a:t>
            </a:r>
          </a:p>
          <a:p>
            <a:pPr>
              <a:lnSpc>
                <a:spcPct val="80000"/>
              </a:lnSpc>
              <a:spcBef>
                <a:spcPct val="45000"/>
              </a:spcBef>
            </a:pPr>
            <a:r>
              <a:rPr lang="id-ID" sz="1800" b="1" dirty="0" smtClean="0">
                <a:solidFill>
                  <a:schemeClr val="bg1"/>
                </a:solidFill>
              </a:rPr>
              <a:t>Batas-batas situs dan lingkungannya sebagaimana dimaksud dalam ayat (2) ditetapkan dengan </a:t>
            </a:r>
            <a:r>
              <a:rPr lang="id-ID" sz="1800" b="1" dirty="0" smtClean="0">
                <a:solidFill>
                  <a:srgbClr val="CC0000"/>
                </a:solidFill>
              </a:rPr>
              <a:t>sistem permintakatan (zona)</a:t>
            </a:r>
            <a:r>
              <a:rPr lang="id-ID" sz="1800" b="1" dirty="0" smtClean="0">
                <a:solidFill>
                  <a:schemeClr val="bg1"/>
                </a:solidFill>
              </a:rPr>
              <a:t> yang terdiri dari : </a:t>
            </a:r>
          </a:p>
          <a:p>
            <a:pPr lvl="1">
              <a:lnSpc>
                <a:spcPct val="80000"/>
              </a:lnSpc>
              <a:spcBef>
                <a:spcPct val="45000"/>
              </a:spcBef>
            </a:pPr>
            <a:r>
              <a:rPr lang="id-ID" sz="1800" b="1" dirty="0" smtClean="0">
                <a:solidFill>
                  <a:srgbClr val="CC0000"/>
                </a:solidFill>
              </a:rPr>
              <a:t>zona inti, </a:t>
            </a:r>
          </a:p>
          <a:p>
            <a:pPr lvl="1">
              <a:lnSpc>
                <a:spcPct val="80000"/>
              </a:lnSpc>
              <a:spcBef>
                <a:spcPct val="45000"/>
              </a:spcBef>
            </a:pPr>
            <a:r>
              <a:rPr lang="id-ID" sz="1800" b="1" dirty="0" smtClean="0">
                <a:solidFill>
                  <a:srgbClr val="CC0000"/>
                </a:solidFill>
              </a:rPr>
              <a:t>zona penyangga dan </a:t>
            </a:r>
          </a:p>
          <a:p>
            <a:pPr lvl="1">
              <a:lnSpc>
                <a:spcPct val="80000"/>
              </a:lnSpc>
              <a:spcBef>
                <a:spcPct val="45000"/>
              </a:spcBef>
            </a:pPr>
            <a:r>
              <a:rPr lang="id-ID" sz="1800" b="1" dirty="0" smtClean="0">
                <a:solidFill>
                  <a:srgbClr val="CC0000"/>
                </a:solidFill>
              </a:rPr>
              <a:t>zona pengembangan</a:t>
            </a:r>
            <a:r>
              <a:rPr lang="id-ID" sz="1600" b="1" dirty="0" smtClean="0">
                <a:solidFill>
                  <a:srgbClr val="CC0000"/>
                </a:solidFill>
              </a:rPr>
              <a:t>.</a:t>
            </a:r>
            <a:r>
              <a:rPr lang="id-ID" sz="1600" dirty="0" smtClean="0">
                <a:solidFill>
                  <a:srgbClr val="CC0000"/>
                </a:solidFill>
              </a:rPr>
              <a:t> </a:t>
            </a:r>
            <a:endParaRPr lang="id-ID" sz="1600" dirty="0">
              <a:solidFill>
                <a:srgbClr val="CC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fontScale="90000"/>
          </a:bodyPr>
          <a:lstStyle/>
          <a:p>
            <a:pPr algn="ctr"/>
            <a:r>
              <a:rPr lang="en-US" sz="4000" b="1" dirty="0" smtClean="0"/>
              <a:t>PENDEKATAN DALAM REVITALISASI</a:t>
            </a:r>
            <a:endParaRPr lang="en-US" dirty="0"/>
          </a:p>
        </p:txBody>
      </p:sp>
      <p:sp>
        <p:nvSpPr>
          <p:cNvPr id="3" name="Content Placeholder 2"/>
          <p:cNvSpPr>
            <a:spLocks noGrp="1"/>
          </p:cNvSpPr>
          <p:nvPr>
            <p:ph idx="1"/>
          </p:nvPr>
        </p:nvSpPr>
        <p:spPr>
          <a:xfrm>
            <a:off x="228600" y="1600200"/>
            <a:ext cx="8610600" cy="4876800"/>
          </a:xfrm>
          <a:solidFill>
            <a:schemeClr val="tx1">
              <a:lumMod val="85000"/>
            </a:schemeClr>
          </a:solidFill>
        </p:spPr>
        <p:txBody>
          <a:bodyPr>
            <a:noAutofit/>
          </a:bodyPr>
          <a:lstStyle/>
          <a:p>
            <a:pPr marL="120650" indent="-1588" algn="just">
              <a:buNone/>
            </a:pPr>
            <a:r>
              <a:rPr lang="id-ID" sz="1600" dirty="0" smtClean="0">
                <a:solidFill>
                  <a:schemeClr val="bg1"/>
                </a:solidFill>
              </a:rPr>
              <a:t>Pada dasarnya dapat dikatakan bahwa revitalisasi adalah upaya untuk memvitalkan kembali suatu kawasan atau bagian kota yang dulunya pernah vital/hidup, akan tetapi kemudian mengalami kemunduran/degradasi. Untuk itu, revitalisasi dapat dikatakan sebagai salah satu pendekatan dalam meningkatkan vitalitas suatu kawasan kota yang bisa berupa: </a:t>
            </a:r>
          </a:p>
          <a:p>
            <a:pPr marL="349250" indent="-230188" algn="just">
              <a:buNone/>
            </a:pPr>
            <a:r>
              <a:rPr lang="id-ID" sz="1600" dirty="0" smtClean="0">
                <a:solidFill>
                  <a:schemeClr val="bg1"/>
                </a:solidFill>
              </a:rPr>
              <a:t>1. </a:t>
            </a:r>
            <a:r>
              <a:rPr lang="en-US" sz="1600" dirty="0" smtClean="0">
                <a:solidFill>
                  <a:schemeClr val="bg1"/>
                </a:solidFill>
              </a:rPr>
              <a:t> P</a:t>
            </a:r>
            <a:r>
              <a:rPr lang="id-ID" sz="1600" dirty="0" smtClean="0">
                <a:solidFill>
                  <a:schemeClr val="bg1"/>
                </a:solidFill>
              </a:rPr>
              <a:t>enataan kembali pemanfaatan lahan dan bangunan; </a:t>
            </a:r>
          </a:p>
          <a:p>
            <a:pPr marL="349250" indent="-230188" algn="just">
              <a:buNone/>
            </a:pPr>
            <a:r>
              <a:rPr lang="id-ID" sz="1600" dirty="0" smtClean="0">
                <a:solidFill>
                  <a:schemeClr val="bg1"/>
                </a:solidFill>
              </a:rPr>
              <a:t>2.</a:t>
            </a:r>
            <a:r>
              <a:rPr lang="en-US" sz="1600" dirty="0" smtClean="0">
                <a:solidFill>
                  <a:schemeClr val="bg1"/>
                </a:solidFill>
              </a:rPr>
              <a:t> R</a:t>
            </a:r>
            <a:r>
              <a:rPr lang="id-ID" sz="1600" dirty="0" smtClean="0">
                <a:solidFill>
                  <a:schemeClr val="bg1"/>
                </a:solidFill>
              </a:rPr>
              <a:t>enovasi kawasan maupun bangunan-bangunan yang ada, sehingga dapat ditingkatkan dan dikembangkan nilai ekonomis dan sosialnya; </a:t>
            </a:r>
          </a:p>
          <a:p>
            <a:pPr marL="349250" indent="-230188" algn="just">
              <a:buNone/>
            </a:pPr>
            <a:r>
              <a:rPr lang="id-ID" sz="1600" dirty="0" smtClean="0">
                <a:solidFill>
                  <a:schemeClr val="bg1"/>
                </a:solidFill>
              </a:rPr>
              <a:t>3.</a:t>
            </a:r>
            <a:r>
              <a:rPr lang="en-US" sz="1600" dirty="0" smtClean="0">
                <a:solidFill>
                  <a:schemeClr val="bg1"/>
                </a:solidFill>
              </a:rPr>
              <a:t>  R</a:t>
            </a:r>
            <a:r>
              <a:rPr lang="id-ID" sz="1600" dirty="0" smtClean="0">
                <a:solidFill>
                  <a:schemeClr val="bg1"/>
                </a:solidFill>
              </a:rPr>
              <a:t>ehabilitasi kualitas lingkungan hidup; dan </a:t>
            </a:r>
          </a:p>
          <a:p>
            <a:pPr marL="349250" indent="-230188" algn="just">
              <a:buNone/>
            </a:pPr>
            <a:r>
              <a:rPr lang="id-ID" sz="1600" dirty="0" smtClean="0">
                <a:solidFill>
                  <a:schemeClr val="bg1"/>
                </a:solidFill>
              </a:rPr>
              <a:t>4.</a:t>
            </a:r>
            <a:r>
              <a:rPr lang="en-US" sz="1600" dirty="0" smtClean="0">
                <a:solidFill>
                  <a:schemeClr val="bg1"/>
                </a:solidFill>
              </a:rPr>
              <a:t> P</a:t>
            </a:r>
            <a:r>
              <a:rPr lang="id-ID" sz="1600" dirty="0" smtClean="0">
                <a:solidFill>
                  <a:schemeClr val="bg1"/>
                </a:solidFill>
              </a:rPr>
              <a:t>eningkatan intensitas pemanfaatan lahan dan bangunannya. Keberhasilan pendekatan revitalisasi dalam suatu kawasan dipengaruhi oleh aspek sosial dan karakteristik kawasan yang merupakan </a:t>
            </a:r>
            <a:r>
              <a:rPr lang="id-ID" sz="1600" i="1" dirty="0" smtClean="0">
                <a:solidFill>
                  <a:schemeClr val="bg1"/>
                </a:solidFill>
              </a:rPr>
              <a:t>image </a:t>
            </a:r>
            <a:r>
              <a:rPr lang="id-ID" sz="1600" dirty="0" smtClean="0">
                <a:solidFill>
                  <a:schemeClr val="bg1"/>
                </a:solidFill>
              </a:rPr>
              <a:t>atau citra suatu kawasan, bukan pada ide atau konsep yang diterapkan tanpa penyesuaian dengan lingkungan kawasan tersebut. Pendekatan revitalisasi berdasarkan tingkat, sifat dan skala perubahan yang terjadi di dalam kawasan dapat dilakukan dengan preservasi/konservasi, rehabilitasi dan pembangunan kembali (</a:t>
            </a:r>
            <a:r>
              <a:rPr lang="id-ID" sz="1600" i="1" dirty="0" smtClean="0">
                <a:solidFill>
                  <a:schemeClr val="bg1"/>
                </a:solidFill>
              </a:rPr>
              <a:t>redevelopment</a:t>
            </a:r>
            <a:r>
              <a:rPr lang="id-ID" sz="1600" dirty="0" smtClean="0">
                <a:solidFill>
                  <a:schemeClr val="bg1"/>
                </a:solidFill>
              </a:rPr>
              <a:t>).</a:t>
            </a:r>
          </a:p>
          <a:p>
            <a:pPr algn="just">
              <a:buNone/>
            </a:pPr>
            <a:endParaRPr lang="id-ID" sz="1600" dirty="0" smtClean="0">
              <a:solidFill>
                <a:schemeClr val="bg1"/>
              </a:solidFill>
            </a:endParaRPr>
          </a:p>
          <a:p>
            <a:pPr marL="120650" indent="-1588" algn="just">
              <a:buNone/>
            </a:pPr>
            <a:r>
              <a:rPr lang="id-ID" sz="1600" dirty="0" smtClean="0">
                <a:solidFill>
                  <a:schemeClr val="bg1"/>
                </a:solidFill>
              </a:rPr>
              <a:t>Revitalisasi kawasan diarahkan untuk memberdayakan daerah dalam usaha menghidupkan kembali aktivitas perkotaan/perdesaan dan vitalitas kawasan untuk mewujudkan kawasan layak huni (</a:t>
            </a:r>
            <a:r>
              <a:rPr lang="id-ID" sz="1600" i="1" dirty="0" smtClean="0">
                <a:solidFill>
                  <a:schemeClr val="bg1"/>
                </a:solidFill>
              </a:rPr>
              <a:t>livable</a:t>
            </a:r>
            <a:r>
              <a:rPr lang="id-ID" sz="1600" dirty="0" smtClean="0">
                <a:solidFill>
                  <a:schemeClr val="bg1"/>
                </a:solidFill>
              </a:rPr>
              <a:t>), mempunyai daya saing pertumbuhan dan stabilitas ekonomi lokal, berkeadilan sosial, berwawasan budaya serta terintegrasi dalam kesatuan sistem kota/desa.</a:t>
            </a:r>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a:solidFill>
            <a:schemeClr val="bg1"/>
          </a:solidFill>
        </p:spPr>
        <p:txBody>
          <a:bodyPr>
            <a:normAutofit fontScale="90000"/>
          </a:bodyPr>
          <a:lstStyle/>
          <a:p>
            <a:pPr algn="ctr"/>
            <a:r>
              <a:rPr lang="en-US" b="1" dirty="0" smtClean="0">
                <a:solidFill>
                  <a:schemeClr val="tx1"/>
                </a:solidFill>
              </a:rPr>
              <a:t>LINGKUP KEGIATAN (1)</a:t>
            </a:r>
            <a:endParaRPr lang="en-US" b="1" dirty="0">
              <a:solidFill>
                <a:schemeClr val="tx1"/>
              </a:solidFill>
            </a:endParaRPr>
          </a:p>
        </p:txBody>
      </p:sp>
      <p:sp>
        <p:nvSpPr>
          <p:cNvPr id="3" name="Content Placeholder 2"/>
          <p:cNvSpPr>
            <a:spLocks noGrp="1"/>
          </p:cNvSpPr>
          <p:nvPr>
            <p:ph sz="quarter" idx="1"/>
          </p:nvPr>
        </p:nvSpPr>
        <p:spPr>
          <a:xfrm>
            <a:off x="838200" y="1752600"/>
            <a:ext cx="7772400" cy="4419600"/>
          </a:xfrm>
        </p:spPr>
        <p:txBody>
          <a:bodyPr>
            <a:normAutofit fontScale="77500" lnSpcReduction="20000"/>
          </a:bodyPr>
          <a:lstStyle/>
          <a:p>
            <a:pPr marL="398463" lvl="0" indent="-398463" algn="just">
              <a:buNone/>
            </a:pPr>
            <a:r>
              <a:rPr lang="id-ID" dirty="0" smtClean="0">
                <a:latin typeface="Tahoma" pitchFamily="34" charset="0"/>
                <a:cs typeface="Tahoma" pitchFamily="34" charset="0"/>
              </a:rPr>
              <a:t>1. Skenario Penataan dan Revitalisasi Kawasan, yang memuat:</a:t>
            </a:r>
          </a:p>
          <a:p>
            <a:pPr marL="693738" lvl="0" indent="-236538" algn="just">
              <a:buFont typeface="Wingdings" pitchFamily="2" charset="2"/>
              <a:buChar char="§"/>
            </a:pPr>
            <a:r>
              <a:rPr lang="id-ID" dirty="0" smtClean="0">
                <a:latin typeface="Tahoma" pitchFamily="34" charset="0"/>
                <a:cs typeface="Tahoma" pitchFamily="34" charset="0"/>
              </a:rPr>
              <a:t>Identifikasi kawasan-kawasan Penataan dan Revitalisasi Kawasan</a:t>
            </a:r>
          </a:p>
          <a:p>
            <a:pPr marL="693738" lvl="0" indent="-236538" algn="just">
              <a:buFont typeface="Wingdings" pitchFamily="2" charset="2"/>
              <a:buChar char="§"/>
            </a:pPr>
            <a:r>
              <a:rPr lang="id-ID" dirty="0" smtClean="0">
                <a:latin typeface="Tahoma" pitchFamily="34" charset="0"/>
                <a:cs typeface="Tahoma" pitchFamily="34" charset="0"/>
              </a:rPr>
              <a:t>Tinjauan terhadap kebijakan pengembangan kawasan</a:t>
            </a:r>
          </a:p>
          <a:p>
            <a:pPr marL="693738" lvl="0" indent="-236538" algn="just">
              <a:buFont typeface="Wingdings" pitchFamily="2" charset="2"/>
              <a:buChar char="§"/>
            </a:pPr>
            <a:r>
              <a:rPr lang="id-ID" dirty="0" smtClean="0">
                <a:latin typeface="Tahoma" pitchFamily="34" charset="0"/>
                <a:cs typeface="Tahoma" pitchFamily="34" charset="0"/>
              </a:rPr>
              <a:t>Skenario Perencanaan Penataan Revitalisasi Kawasan</a:t>
            </a:r>
          </a:p>
          <a:p>
            <a:pPr marL="693738" lvl="0" indent="-236538" algn="just">
              <a:buFont typeface="Wingdings" pitchFamily="2" charset="2"/>
              <a:buChar char="§"/>
            </a:pPr>
            <a:r>
              <a:rPr lang="id-ID" dirty="0" smtClean="0">
                <a:latin typeface="Tahoma" pitchFamily="34" charset="0"/>
                <a:cs typeface="Tahoma" pitchFamily="34" charset="0"/>
              </a:rPr>
              <a:t>Skenario kelembagaan pengelolaan kawasan revitalisasi</a:t>
            </a:r>
          </a:p>
          <a:p>
            <a:pPr marL="693738" lvl="0" indent="-236538" algn="just">
              <a:buFont typeface="Wingdings" pitchFamily="2" charset="2"/>
              <a:buChar char="§"/>
            </a:pPr>
            <a:r>
              <a:rPr lang="id-ID" dirty="0" smtClean="0">
                <a:latin typeface="Tahoma" pitchFamily="34" charset="0"/>
                <a:cs typeface="Tahoma" pitchFamily="34" charset="0"/>
              </a:rPr>
              <a:t>Rencana tindak</a:t>
            </a:r>
          </a:p>
          <a:p>
            <a:pPr algn="just">
              <a:buNone/>
            </a:pPr>
            <a:endParaRPr lang="id-ID" dirty="0" smtClean="0">
              <a:latin typeface="Tahoma" pitchFamily="34" charset="0"/>
              <a:cs typeface="Tahoma" pitchFamily="34" charset="0"/>
            </a:endParaRPr>
          </a:p>
          <a:p>
            <a:pPr marL="457200" indent="-457200" algn="just">
              <a:buNone/>
            </a:pPr>
            <a:r>
              <a:rPr lang="id-ID" dirty="0" smtClean="0">
                <a:latin typeface="Tahoma" pitchFamily="34" charset="0"/>
                <a:cs typeface="Tahoma" pitchFamily="34" charset="0"/>
              </a:rPr>
              <a:t>2. Perancangan Masterplan Penataan dan Revitalisasi kawasan pada kawasan </a:t>
            </a:r>
            <a:endParaRPr lang="id-ID" dirty="0">
              <a:latin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600200"/>
            <a:ext cx="8153400" cy="5029200"/>
          </a:xfrm>
        </p:spPr>
        <p:txBody>
          <a:bodyPr>
            <a:normAutofit fontScale="55000" lnSpcReduction="20000"/>
          </a:bodyPr>
          <a:lstStyle/>
          <a:p>
            <a:pPr lvl="0">
              <a:buNone/>
            </a:pPr>
            <a:r>
              <a:rPr lang="id-ID" sz="4200" dirty="0" smtClean="0">
                <a:latin typeface="Tahoma" pitchFamily="34" charset="0"/>
                <a:cs typeface="Tahoma" pitchFamily="34" charset="0"/>
              </a:rPr>
              <a:t>Revitalisasi yang akan ditentukan kemudian, memuat:</a:t>
            </a:r>
          </a:p>
          <a:p>
            <a:pPr lvl="0">
              <a:buNone/>
            </a:pPr>
            <a:r>
              <a:rPr lang="id-ID" sz="4200" b="1" dirty="0" smtClean="0">
                <a:latin typeface="Tahoma" pitchFamily="34" charset="0"/>
                <a:cs typeface="Tahoma" pitchFamily="34" charset="0"/>
              </a:rPr>
              <a:t>1. Master Plan Kawasan</a:t>
            </a:r>
          </a:p>
          <a:p>
            <a:pPr lvl="0">
              <a:buNone/>
            </a:pPr>
            <a:r>
              <a:rPr lang="id-ID" sz="4200" dirty="0" smtClean="0">
                <a:latin typeface="Tahoma" pitchFamily="34" charset="0"/>
                <a:cs typeface="Tahoma" pitchFamily="34" charset="0"/>
              </a:rPr>
              <a:t>    a. Rencana Umum </a:t>
            </a:r>
            <a:r>
              <a:rPr lang="id-ID" sz="4200" i="1" dirty="0" smtClean="0">
                <a:latin typeface="Tahoma" pitchFamily="34" charset="0"/>
                <a:cs typeface="Tahoma" pitchFamily="34" charset="0"/>
              </a:rPr>
              <a:t>(Design Plan)</a:t>
            </a:r>
            <a:endParaRPr lang="id-ID" sz="4200" dirty="0" smtClean="0">
              <a:latin typeface="Tahoma" pitchFamily="34" charset="0"/>
              <a:cs typeface="Tahoma" pitchFamily="34" charset="0"/>
            </a:endParaRPr>
          </a:p>
          <a:p>
            <a:pPr marL="855663" lvl="0" indent="-222250">
              <a:buFont typeface="Wingdings" pitchFamily="2" charset="2"/>
              <a:buChar char="§"/>
            </a:pPr>
            <a:r>
              <a:rPr lang="id-ID" sz="4200" dirty="0" smtClean="0">
                <a:latin typeface="Tahoma" pitchFamily="34" charset="0"/>
                <a:cs typeface="Tahoma" pitchFamily="34" charset="0"/>
              </a:rPr>
              <a:t>Rencana Tapak</a:t>
            </a:r>
          </a:p>
          <a:p>
            <a:pPr marL="855663" lvl="0" indent="-222250">
              <a:buFont typeface="Wingdings" pitchFamily="2" charset="2"/>
              <a:buChar char="§"/>
            </a:pPr>
            <a:r>
              <a:rPr lang="id-ID" sz="4200" dirty="0" smtClean="0">
                <a:latin typeface="Tahoma" pitchFamily="34" charset="0"/>
                <a:cs typeface="Tahoma" pitchFamily="34" charset="0"/>
              </a:rPr>
              <a:t>Rencana Pergerakan dan Linkage</a:t>
            </a:r>
          </a:p>
          <a:p>
            <a:pPr marL="855663" lvl="0" indent="-222250">
              <a:buFont typeface="Wingdings" pitchFamily="2" charset="2"/>
              <a:buChar char="§"/>
            </a:pPr>
            <a:r>
              <a:rPr lang="id-ID" sz="4200" dirty="0" smtClean="0">
                <a:latin typeface="Tahoma" pitchFamily="34" charset="0"/>
                <a:cs typeface="Tahoma" pitchFamily="34" charset="0"/>
              </a:rPr>
              <a:t>Rencana Tata Hijau</a:t>
            </a:r>
          </a:p>
          <a:p>
            <a:pPr marL="855663" lvl="0" indent="-222250">
              <a:buFont typeface="Wingdings" pitchFamily="2" charset="2"/>
              <a:buChar char="§"/>
            </a:pPr>
            <a:r>
              <a:rPr lang="id-ID" sz="4200" dirty="0" smtClean="0">
                <a:latin typeface="Tahoma" pitchFamily="34" charset="0"/>
                <a:cs typeface="Tahoma" pitchFamily="34" charset="0"/>
              </a:rPr>
              <a:t>Rencana Prasarana dan sarana Lingkungan</a:t>
            </a:r>
          </a:p>
          <a:p>
            <a:pPr marL="855663" lvl="0" indent="-222250">
              <a:buFont typeface="Wingdings" pitchFamily="2" charset="2"/>
              <a:buChar char="§"/>
            </a:pPr>
            <a:r>
              <a:rPr lang="id-ID" sz="4200" dirty="0" smtClean="0">
                <a:latin typeface="Tahoma" pitchFamily="34" charset="0"/>
                <a:cs typeface="Tahoma" pitchFamily="34" charset="0"/>
              </a:rPr>
              <a:t>Rencana Sirkulasi dan Aksesibilitas Kawasan</a:t>
            </a:r>
          </a:p>
          <a:p>
            <a:pPr marL="855663" lvl="0" indent="-222250">
              <a:buFont typeface="Wingdings" pitchFamily="2" charset="2"/>
              <a:buChar char="§"/>
            </a:pPr>
            <a:r>
              <a:rPr lang="id-ID" sz="4200" dirty="0" smtClean="0">
                <a:latin typeface="Tahoma" pitchFamily="34" charset="0"/>
                <a:cs typeface="Tahoma" pitchFamily="34" charset="0"/>
              </a:rPr>
              <a:t>Rencana wujut elemen kawasan dan tata bangunan</a:t>
            </a:r>
          </a:p>
          <a:p>
            <a:pPr lvl="0">
              <a:buNone/>
            </a:pPr>
            <a:r>
              <a:rPr lang="id-ID" sz="4200" dirty="0" smtClean="0">
                <a:latin typeface="Tahoma" pitchFamily="34" charset="0"/>
                <a:cs typeface="Tahoma" pitchFamily="34" charset="0"/>
              </a:rPr>
              <a:t>    b. Rencana Detail </a:t>
            </a:r>
            <a:r>
              <a:rPr lang="id-ID" sz="4200" i="1" dirty="0" smtClean="0">
                <a:latin typeface="Tahoma" pitchFamily="34" charset="0"/>
                <a:cs typeface="Tahoma" pitchFamily="34" charset="0"/>
              </a:rPr>
              <a:t>(Design Guidelines)</a:t>
            </a:r>
            <a:endParaRPr lang="id-ID" sz="4200" dirty="0" smtClean="0">
              <a:latin typeface="Tahoma" pitchFamily="34" charset="0"/>
              <a:cs typeface="Tahoma" pitchFamily="34" charset="0"/>
            </a:endParaRPr>
          </a:p>
          <a:p>
            <a:pPr lvl="0">
              <a:buNone/>
            </a:pPr>
            <a:r>
              <a:rPr lang="id-ID" sz="4200" b="1" dirty="0" smtClean="0">
                <a:latin typeface="Tahoma" pitchFamily="34" charset="0"/>
                <a:cs typeface="Tahoma" pitchFamily="34" charset="0"/>
              </a:rPr>
              <a:t>2. Program Prasarana dan sarana </a:t>
            </a:r>
            <a:r>
              <a:rPr lang="id-ID" sz="4200" b="1" i="1" dirty="0" smtClean="0">
                <a:latin typeface="Tahoma" pitchFamily="34" charset="0"/>
                <a:cs typeface="Tahoma" pitchFamily="34" charset="0"/>
              </a:rPr>
              <a:t>(Facility Program)</a:t>
            </a:r>
            <a:endParaRPr lang="id-ID" sz="4200" b="1" dirty="0" smtClean="0">
              <a:latin typeface="Tahoma" pitchFamily="34" charset="0"/>
              <a:cs typeface="Tahoma" pitchFamily="34" charset="0"/>
            </a:endParaRPr>
          </a:p>
          <a:p>
            <a:pPr lvl="0">
              <a:buNone/>
            </a:pPr>
            <a:r>
              <a:rPr lang="id-ID" sz="4200" b="1" dirty="0" smtClean="0">
                <a:latin typeface="Tahoma" pitchFamily="34" charset="0"/>
                <a:cs typeface="Tahoma" pitchFamily="34" charset="0"/>
              </a:rPr>
              <a:t>3. Progam Investasi </a:t>
            </a:r>
            <a:r>
              <a:rPr lang="id-ID" sz="4200" b="1" i="1" dirty="0" smtClean="0">
                <a:latin typeface="Tahoma" pitchFamily="34" charset="0"/>
                <a:cs typeface="Tahoma" pitchFamily="34" charset="0"/>
              </a:rPr>
              <a:t>(Invesment Programme)</a:t>
            </a:r>
            <a:endParaRPr lang="id-ID" sz="4200" b="1" dirty="0" smtClean="0">
              <a:latin typeface="Tahoma" pitchFamily="34" charset="0"/>
              <a:cs typeface="Tahoma" pitchFamily="34" charset="0"/>
            </a:endParaRPr>
          </a:p>
          <a:p>
            <a:pPr lvl="0">
              <a:buNone/>
            </a:pPr>
            <a:r>
              <a:rPr lang="id-ID" sz="4200" b="1" dirty="0" smtClean="0">
                <a:latin typeface="Tahoma" pitchFamily="34" charset="0"/>
                <a:cs typeface="Tahoma" pitchFamily="34" charset="0"/>
              </a:rPr>
              <a:t>4. Arahan Pengendalian Pelaksanaan</a:t>
            </a:r>
          </a:p>
          <a:p>
            <a:pPr lvl="0">
              <a:buNone/>
            </a:pPr>
            <a:r>
              <a:rPr lang="id-ID" sz="4200" b="1" dirty="0" smtClean="0">
                <a:latin typeface="Tahoma" pitchFamily="34" charset="0"/>
                <a:cs typeface="Tahoma" pitchFamily="34" charset="0"/>
              </a:rPr>
              <a:t>5. Usulan Pentahapan Paket kegiatan Fisik Percontohan dan Penyusunan DED tahap Pertama serta RAB, RKS, dan dokumen lelang. </a:t>
            </a:r>
          </a:p>
          <a:p>
            <a:endParaRPr lang="en-US" dirty="0"/>
          </a:p>
        </p:txBody>
      </p:sp>
      <p:sp>
        <p:nvSpPr>
          <p:cNvPr id="4" name="Title 1"/>
          <p:cNvSpPr>
            <a:spLocks noGrp="1"/>
          </p:cNvSpPr>
          <p:nvPr>
            <p:ph type="title"/>
          </p:nvPr>
        </p:nvSpPr>
        <p:spPr>
          <a:xfrm>
            <a:off x="914400" y="274638"/>
            <a:ext cx="7772400" cy="563562"/>
          </a:xfrm>
          <a:solidFill>
            <a:schemeClr val="bg1"/>
          </a:solidFill>
        </p:spPr>
        <p:txBody>
          <a:bodyPr>
            <a:normAutofit fontScale="90000"/>
          </a:bodyPr>
          <a:lstStyle/>
          <a:p>
            <a:pPr algn="ctr"/>
            <a:r>
              <a:rPr lang="en-US" b="1" dirty="0" smtClean="0">
                <a:solidFill>
                  <a:schemeClr val="tx1"/>
                </a:solidFill>
              </a:rPr>
              <a:t>LINGKUP KEGIATAN  (2)</a:t>
            </a:r>
            <a:endParaRPr lang="en-US"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a:r>
              <a:rPr lang="en-US" sz="2800" dirty="0" smtClean="0">
                <a:solidFill>
                  <a:schemeClr val="tx1"/>
                </a:solidFill>
              </a:rPr>
              <a:t>KEDUDUKAN KEGIATAN REVITALISASI DALAM PERENCANAAN KOTA</a:t>
            </a:r>
            <a:endParaRPr lang="en-US" sz="2800" dirty="0">
              <a:solidFill>
                <a:schemeClr val="tx1"/>
              </a:solidFill>
            </a:endParaRPr>
          </a:p>
        </p:txBody>
      </p:sp>
      <p:pic>
        <p:nvPicPr>
          <p:cNvPr id="1029" name="Picture 5"/>
          <p:cNvPicPr>
            <a:picLocks noGrp="1" noChangeAspect="1" noChangeArrowheads="1"/>
          </p:cNvPicPr>
          <p:nvPr>
            <p:ph idx="1"/>
          </p:nvPr>
        </p:nvPicPr>
        <p:blipFill>
          <a:blip r:embed="rId2"/>
          <a:srcRect/>
          <a:stretch>
            <a:fillRect/>
          </a:stretch>
        </p:blipFill>
        <p:spPr bwMode="auto">
          <a:xfrm>
            <a:off x="1219200" y="1524000"/>
            <a:ext cx="6934200" cy="5334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15963"/>
          </a:xfrm>
          <a:solidFill>
            <a:schemeClr val="bg1"/>
          </a:solidFill>
        </p:spPr>
        <p:txBody>
          <a:bodyPr>
            <a:normAutofit fontScale="90000"/>
          </a:bodyPr>
          <a:lstStyle/>
          <a:p>
            <a:pPr algn="ctr"/>
            <a:r>
              <a:rPr lang="fi-FI" sz="3100" b="1" dirty="0">
                <a:solidFill>
                  <a:schemeClr val="tx1"/>
                </a:solidFill>
                <a:effectLst>
                  <a:outerShdw blurRad="38100" dist="38100" dir="2700000" algn="tl">
                    <a:srgbClr val="000000"/>
                  </a:outerShdw>
                </a:effectLst>
              </a:rPr>
              <a:t>TAHAP PELAKSANAAN </a:t>
            </a:r>
            <a:r>
              <a:rPr lang="fi-FI" sz="3100" b="1" dirty="0" smtClean="0">
                <a:solidFill>
                  <a:schemeClr val="tx1"/>
                </a:solidFill>
                <a:effectLst>
                  <a:outerShdw blurRad="38100" dist="38100" dir="2700000" algn="tl">
                    <a:srgbClr val="000000"/>
                  </a:outerShdw>
                </a:effectLst>
              </a:rPr>
              <a:t>PENANGANAN </a:t>
            </a:r>
            <a:r>
              <a:rPr lang="fi-FI" sz="3100" b="1" dirty="0">
                <a:solidFill>
                  <a:schemeClr val="tx1"/>
                </a:solidFill>
                <a:effectLst>
                  <a:outerShdw blurRad="38100" dist="38100" dir="2700000" algn="tl">
                    <a:srgbClr val="000000"/>
                  </a:outerShdw>
                </a:effectLst>
              </a:rPr>
              <a:t>PEKERJAAN </a:t>
            </a:r>
            <a:endParaRPr lang="en-US" sz="1800" b="1" dirty="0">
              <a:solidFill>
                <a:schemeClr val="bg1"/>
              </a:solidFill>
              <a:effectLst>
                <a:outerShdw blurRad="38100" dist="38100" dir="2700000" algn="tl">
                  <a:srgbClr val="000000"/>
                </a:outerShdw>
              </a:effectLst>
            </a:endParaRPr>
          </a:p>
        </p:txBody>
      </p:sp>
      <p:pic>
        <p:nvPicPr>
          <p:cNvPr id="8196" name="Picture 4"/>
          <p:cNvPicPr>
            <a:picLocks noGrp="1" noChangeAspect="1" noChangeArrowheads="1"/>
          </p:cNvPicPr>
          <p:nvPr>
            <p:ph idx="1"/>
          </p:nvPr>
        </p:nvPicPr>
        <p:blipFill>
          <a:blip r:embed="rId2"/>
          <a:srcRect/>
          <a:stretch>
            <a:fillRect/>
          </a:stretch>
        </p:blipFill>
        <p:spPr>
          <a:xfrm>
            <a:off x="0" y="914400"/>
            <a:ext cx="9165598" cy="5486400"/>
          </a:xfrm>
          <a:solidFill>
            <a:srgbClr val="DDDDDD"/>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TotalTime>
  <Words>1073</Words>
  <Application>Microsoft Office PowerPoint</Application>
  <PresentationFormat>On-screen Show (4:3)</PresentationFormat>
  <Paragraphs>152</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Module</vt:lpstr>
      <vt:lpstr>Worksheet</vt:lpstr>
      <vt:lpstr>    </vt:lpstr>
      <vt:lpstr>Slide 2</vt:lpstr>
      <vt:lpstr>TERMINOLOGI BENDA CAGAR BUDAYA  DAN ILMU PENGETAHUAN</vt:lpstr>
      <vt:lpstr>Slide 4</vt:lpstr>
      <vt:lpstr>PENDEKATAN DALAM REVITALISASI</vt:lpstr>
      <vt:lpstr>LINGKUP KEGIATAN (1)</vt:lpstr>
      <vt:lpstr>LINGKUP KEGIATAN  (2)</vt:lpstr>
      <vt:lpstr>KEDUDUKAN KEGIATAN REVITALISASI DALAM PERENCANAAN KOTA</vt:lpstr>
      <vt:lpstr>TAHAP PELAKSANAAN PENANGANAN PEKERJAAN </vt:lpstr>
      <vt:lpstr>SPOT-SPOT  DI KAWASAN KOTA</vt:lpstr>
      <vt:lpstr>PERUMUSAN POTENSI DAN MASALAH </vt:lpstr>
      <vt:lpstr>SKENARIO  PENATAAN  REVITALISASI KAWASAN</vt:lpstr>
      <vt:lpstr>MASTERPLAN  KAWASAN</vt:lpstr>
      <vt:lpstr>PENYUSUNAN PROGRAM PEMBANGUNAN  DAN PROGRAM INVESTASI</vt:lpstr>
      <vt:lpstr>ARAHAN PENGENDALIAN PELAKSANAAN PEMBANGUNAN </vt:lpstr>
      <vt:lpstr>TAHAPAN PELAPORAN PEKERJAAN</vt:lpstr>
      <vt:lpstr>Slide 17</vt:lpstr>
      <vt:lpstr>RUANG LINGKUP KEGIATAN </vt:lpstr>
      <vt:lpstr>SEKIAN </vt:lpstr>
      <vt:lpstr>KELUARAN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26</cp:revision>
  <dcterms:created xsi:type="dcterms:W3CDTF">2012-03-13T02:02:52Z</dcterms:created>
  <dcterms:modified xsi:type="dcterms:W3CDTF">2012-03-27T05:28:59Z</dcterms:modified>
</cp:coreProperties>
</file>