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4"/>
  </p:notesMasterIdLst>
  <p:sldIdLst>
    <p:sldId id="276" r:id="rId2"/>
    <p:sldId id="314" r:id="rId3"/>
    <p:sldId id="315" r:id="rId4"/>
    <p:sldId id="316" r:id="rId5"/>
    <p:sldId id="317" r:id="rId6"/>
    <p:sldId id="318" r:id="rId7"/>
    <p:sldId id="319" r:id="rId8"/>
    <p:sldId id="320" r:id="rId9"/>
    <p:sldId id="321" r:id="rId10"/>
    <p:sldId id="322" r:id="rId11"/>
    <p:sldId id="323" r:id="rId12"/>
    <p:sldId id="31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8" d="100"/>
          <a:sy n="48" d="100"/>
        </p:scale>
        <p:origin x="-1740"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1A96C-1422-4E2F-A680-50BCAA56FD55}"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3ACB6-0919-4E34-9E9A-6FCA90F90A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5DD821-EBC4-47C2-8779-C615B7FA2AFF}"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5DD821-EBC4-47C2-8779-C615B7FA2AFF}"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5DD821-EBC4-47C2-8779-C615B7FA2AFF}"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DD821-EBC4-47C2-8779-C615B7FA2AFF}"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F7A3B-4E61-407E-A438-9EA7A02D5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5DD821-EBC4-47C2-8779-C615B7FA2AFF}"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F7A3B-4E61-407E-A438-9EA7A02D55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25DD821-EBC4-47C2-8779-C615B7FA2AFF}" type="datetimeFigureOut">
              <a:rPr lang="en-US" smtClean="0"/>
              <a:pPr/>
              <a:t>3/27/2012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C1F7A3B-4E61-407E-A438-9EA7A02D5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25DD821-EBC4-47C2-8779-C615B7FA2AFF}" type="datetimeFigureOut">
              <a:rPr lang="en-US" smtClean="0"/>
              <a:pPr/>
              <a:t>3/27/2012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C1F7A3B-4E61-407E-A438-9EA7A02D55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7" name="Title 1"/>
          <p:cNvSpPr txBox="1">
            <a:spLocks/>
          </p:cNvSpPr>
          <p:nvPr/>
        </p:nvSpPr>
        <p:spPr>
          <a:xfrm>
            <a:off x="533400" y="4495800"/>
            <a:ext cx="8229600" cy="1219200"/>
          </a:xfrm>
          <a:prstGeom prst="rect">
            <a:avLst/>
          </a:prstGeom>
          <a:solidFill>
            <a:schemeClr val="bg1"/>
          </a:solidFill>
        </p:spPr>
        <p:txBody>
          <a:bodyPr vert="horz" lIns="91440" tIns="45720" rIns="91440" bIns="45720" rtlCol="0" anchor="ctr">
            <a:normAutofit fontScale="97500"/>
          </a:bodyPr>
          <a:lstStyle/>
          <a:p>
            <a:pPr algn="ctr"/>
            <a:r>
              <a:rPr lang="en-US" sz="2000" b="1" dirty="0" smtClean="0"/>
              <a:t>KULIAH -4</a:t>
            </a:r>
          </a:p>
          <a:p>
            <a:pPr algn="ctr"/>
            <a:r>
              <a:rPr lang="en-US" sz="2000" b="1" dirty="0" smtClean="0">
                <a:ea typeface="Times New Roman"/>
              </a:rPr>
              <a:t>PERKEMBANGAN PEMIKIRAN KEGIATAN REVITALISASI </a:t>
            </a:r>
          </a:p>
          <a:p>
            <a:pPr algn="ctr"/>
            <a:r>
              <a:rPr lang="en-US" sz="2000" b="1" dirty="0" smtClean="0">
                <a:ea typeface="Times New Roman"/>
              </a:rPr>
              <a:t>KAWASAN HISTORIS</a:t>
            </a:r>
          </a:p>
        </p:txBody>
      </p:sp>
      <p:pic>
        <p:nvPicPr>
          <p:cNvPr id="10" name="Picture 2" descr="kop-soal2"/>
          <p:cNvPicPr>
            <a:picLocks noChangeAspect="1" noChangeArrowheads="1"/>
          </p:cNvPicPr>
          <p:nvPr/>
        </p:nvPicPr>
        <p:blipFill>
          <a:blip r:embed="rId2"/>
          <a:srcRect b="71071"/>
          <a:stretch>
            <a:fillRect/>
          </a:stretch>
        </p:blipFill>
        <p:spPr bwMode="auto">
          <a:xfrm>
            <a:off x="1143000" y="373352"/>
            <a:ext cx="6934200" cy="998248"/>
          </a:xfrm>
          <a:prstGeom prst="rect">
            <a:avLst/>
          </a:prstGeom>
          <a:noFill/>
          <a:ln w="9525">
            <a:noFill/>
            <a:miter lim="800000"/>
            <a:headEnd/>
            <a:tailEnd/>
          </a:ln>
        </p:spPr>
      </p:pic>
      <p:sp>
        <p:nvSpPr>
          <p:cNvPr id="11" name="TextBox 10"/>
          <p:cNvSpPr txBox="1"/>
          <p:nvPr/>
        </p:nvSpPr>
        <p:spPr>
          <a:xfrm>
            <a:off x="2092124" y="457200"/>
            <a:ext cx="4915383" cy="830997"/>
          </a:xfrm>
          <a:prstGeom prst="rect">
            <a:avLst/>
          </a:prstGeom>
          <a:noFill/>
        </p:spPr>
        <p:txBody>
          <a:bodyPr wrap="square" rtlCol="0">
            <a:spAutoFit/>
          </a:bodyPr>
          <a:lstStyle/>
          <a:p>
            <a:pPr algn="ctr"/>
            <a:r>
              <a:rPr lang="en-US" sz="1600" b="1" dirty="0" smtClean="0">
                <a:solidFill>
                  <a:schemeClr val="bg1"/>
                </a:solidFill>
              </a:rPr>
              <a:t>UNIVERSITAS INDONUSA ESA UNGGUL</a:t>
            </a:r>
          </a:p>
          <a:p>
            <a:pPr algn="ctr"/>
            <a:r>
              <a:rPr lang="en-US" sz="1600" b="1" dirty="0" smtClean="0">
                <a:solidFill>
                  <a:schemeClr val="bg1"/>
                </a:solidFill>
              </a:rPr>
              <a:t>FAKULTAS TEKNIK</a:t>
            </a:r>
          </a:p>
          <a:p>
            <a:pPr algn="ctr"/>
            <a:r>
              <a:rPr lang="en-US" sz="1600" b="1" dirty="0" smtClean="0">
                <a:solidFill>
                  <a:schemeClr val="bg1"/>
                </a:solidFill>
              </a:rPr>
              <a:t>JURUSAN PERENCANAAN WILAYAH DAN KOTA</a:t>
            </a:r>
            <a:endParaRPr lang="en-US" sz="1600" b="1" dirty="0">
              <a:solidFill>
                <a:schemeClr val="bg1"/>
              </a:solidFill>
            </a:endParaRPr>
          </a:p>
        </p:txBody>
      </p:sp>
      <p:sp>
        <p:nvSpPr>
          <p:cNvPr id="12" name="Rectangle 11"/>
          <p:cNvSpPr/>
          <p:nvPr/>
        </p:nvSpPr>
        <p:spPr>
          <a:xfrm>
            <a:off x="-1" y="270083"/>
            <a:ext cx="9144001" cy="1177717"/>
          </a:xfrm>
          <a:prstGeom prst="rect">
            <a:avLst/>
          </a:prstGeom>
          <a:solidFill>
            <a:srgbClr val="002060">
              <a:alpha val="1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9457" name="Picture 1"/>
          <p:cNvPicPr>
            <a:picLocks noChangeAspect="1" noChangeArrowheads="1"/>
          </p:cNvPicPr>
          <p:nvPr/>
        </p:nvPicPr>
        <p:blipFill>
          <a:blip r:embed="rId3"/>
          <a:srcRect/>
          <a:stretch>
            <a:fillRect/>
          </a:stretch>
        </p:blipFill>
        <p:spPr bwMode="auto">
          <a:xfrm>
            <a:off x="1828800" y="1676400"/>
            <a:ext cx="5486400" cy="25908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IMPLIKASI TERHADAP PEMBANGUNAN EKONOMI</a:t>
            </a:r>
            <a:endParaRPr lang="en-US" dirty="0"/>
          </a:p>
        </p:txBody>
      </p:sp>
      <p:sp>
        <p:nvSpPr>
          <p:cNvPr id="3" name="Content Placeholder 2"/>
          <p:cNvSpPr>
            <a:spLocks noGrp="1"/>
          </p:cNvSpPr>
          <p:nvPr>
            <p:ph idx="1"/>
          </p:nvPr>
        </p:nvSpPr>
        <p:spPr/>
        <p:txBody>
          <a:bodyPr/>
          <a:lstStyle/>
          <a:p>
            <a:pPr marL="119063" indent="0" algn="just">
              <a:buNone/>
            </a:pPr>
            <a:r>
              <a:rPr lang="id-ID" dirty="0" smtClean="0"/>
              <a:t>Implikasi terhadap pembangunan ekonomis mencangkup meningkatkan nilai kepemilikan, memberikan dampak bagi peningkatan kapasitas penjualan dan penyewaan komersial, penghematan biaya pembangunan, seta peningkatan pemasukkan pajak pendapat.</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839200" cy="1252728"/>
          </a:xfrm>
        </p:spPr>
        <p:txBody>
          <a:bodyPr>
            <a:normAutofit fontScale="90000"/>
          </a:bodyPr>
          <a:lstStyle/>
          <a:p>
            <a:pPr algn="ctr"/>
            <a:r>
              <a:rPr lang="en-US" dirty="0" smtClean="0"/>
              <a:t>IMPLIKASI SOSIAL DAN PERENCANAAN</a:t>
            </a:r>
            <a:endParaRPr lang="en-US" dirty="0"/>
          </a:p>
        </p:txBody>
      </p:sp>
      <p:sp>
        <p:nvSpPr>
          <p:cNvPr id="3" name="Content Placeholder 2"/>
          <p:cNvSpPr>
            <a:spLocks noGrp="1"/>
          </p:cNvSpPr>
          <p:nvPr>
            <p:ph idx="1"/>
          </p:nvPr>
        </p:nvSpPr>
        <p:spPr>
          <a:xfrm>
            <a:off x="152400" y="1600200"/>
            <a:ext cx="8839200" cy="5082809"/>
          </a:xfrm>
        </p:spPr>
        <p:txBody>
          <a:bodyPr>
            <a:normAutofit fontScale="55000" lnSpcReduction="20000"/>
          </a:bodyPr>
          <a:lstStyle/>
          <a:p>
            <a:pPr marL="119063" indent="0" algn="just">
              <a:buNone/>
            </a:pPr>
            <a:r>
              <a:rPr lang="id-ID" sz="3600" dirty="0" smtClean="0"/>
              <a:t>Implikasi sosiologis dan perencanaan, agak sulit diukur, namun merupakan aspek yang tidak kalah pentingnya dari manfaat lainnya. Eko Budiharjo menyatkan bahwa kegiatan pelestarian memberikan tujuh manfaat (Budiharjo: 1985), yaitu:</a:t>
            </a:r>
            <a:endParaRPr lang="en-US" sz="3600" dirty="0" smtClean="0"/>
          </a:p>
          <a:p>
            <a:pPr algn="just">
              <a:buNone/>
            </a:pPr>
            <a:endParaRPr lang="en-US" sz="3600" dirty="0" smtClean="0"/>
          </a:p>
          <a:p>
            <a:pPr marL="338138" lvl="0" indent="-220663" algn="just">
              <a:buFont typeface="+mj-lt"/>
              <a:buAutoNum type="arabicPeriod"/>
            </a:pPr>
            <a:r>
              <a:rPr lang="id-ID" sz="3600" dirty="0" smtClean="0"/>
              <a:t>Memperkaya pengalam</a:t>
            </a:r>
            <a:r>
              <a:rPr lang="en-US" sz="3600" dirty="0" smtClean="0"/>
              <a:t>a</a:t>
            </a:r>
            <a:r>
              <a:rPr lang="id-ID" sz="3600" dirty="0" smtClean="0"/>
              <a:t>n visual, memberikan tautan makna masa lampau, dan memberikan pilihan untuk tetap tinggal dan bekerja didalam bangunan maupun lingkungan tersebut.</a:t>
            </a:r>
            <a:endParaRPr lang="en-US" sz="3600" dirty="0" smtClean="0"/>
          </a:p>
          <a:p>
            <a:pPr marL="338138" lvl="0" indent="-220663" algn="just">
              <a:buFont typeface="+mj-lt"/>
              <a:buAutoNum type="arabicPeriod"/>
            </a:pPr>
            <a:r>
              <a:rPr lang="id-ID" sz="3600" dirty="0" smtClean="0"/>
              <a:t>Ditengah pe</a:t>
            </a:r>
            <a:r>
              <a:rPr lang="en-US" sz="3600" dirty="0" smtClean="0"/>
              <a:t>r</a:t>
            </a:r>
            <a:r>
              <a:rPr lang="id-ID" sz="3600" dirty="0" smtClean="0"/>
              <a:t>ubahan dan pertumbuhan yang pesat seperti sekarang ini, lingkungan </a:t>
            </a:r>
            <a:r>
              <a:rPr lang="en-US" sz="3600" dirty="0" smtClean="0"/>
              <a:t>a</a:t>
            </a:r>
            <a:r>
              <a:rPr lang="id-ID" sz="3600" dirty="0" smtClean="0"/>
              <a:t>lam bersjarah akan menawarkan suasana permanen dan menyegarkan.</a:t>
            </a:r>
            <a:endParaRPr lang="en-US" sz="3600" dirty="0" smtClean="0"/>
          </a:p>
          <a:p>
            <a:pPr marL="338138" lvl="0" indent="-220663" algn="just">
              <a:buFont typeface="+mj-lt"/>
              <a:buAutoNum type="arabicPeriod"/>
            </a:pPr>
            <a:r>
              <a:rPr lang="id-ID" sz="3600" dirty="0" smtClean="0"/>
              <a:t>Membantu hadrnya sense of place, identitas diri, dan suasana kontras ditengah-tangah keseragaman bentuk arsitektur diagramatis, yang dihasilkan dari teknologi yang beriorentasi dengan nilai-nilai ekonomis.</a:t>
            </a:r>
            <a:endParaRPr lang="en-US" sz="3600" dirty="0" smtClean="0"/>
          </a:p>
          <a:p>
            <a:pPr marL="338138" lvl="0" indent="-220663" algn="just">
              <a:buFont typeface="+mj-lt"/>
              <a:buAutoNum type="arabicPeriod"/>
            </a:pPr>
            <a:r>
              <a:rPr lang="id-ID" sz="3600" dirty="0" smtClean="0"/>
              <a:t>Kota dan lingkungan lama adalah asset terbesar dalam industri wisata internasional sehingga perlu dilestarikan.</a:t>
            </a:r>
            <a:endParaRPr lang="en-US" sz="3600" dirty="0" smtClean="0"/>
          </a:p>
          <a:p>
            <a:pPr marL="338138" lvl="0" indent="-220663" algn="just">
              <a:buFont typeface="+mj-lt"/>
              <a:buAutoNum type="arabicPeriod"/>
            </a:pPr>
            <a:r>
              <a:rPr lang="id-ID" sz="3600" dirty="0" smtClean="0"/>
              <a:t>Pelestarian merupakan suatu kewajiban generasi masa kini untuk dapat melindungi dan menyampaikan warisan berharga kepada generasi mendatang.</a:t>
            </a:r>
            <a:endParaRPr lang="en-US" sz="3600" dirty="0" smtClean="0"/>
          </a:p>
          <a:p>
            <a:pPr marL="338138" lvl="0" indent="-220663" algn="just">
              <a:buFont typeface="+mj-lt"/>
              <a:buAutoNum type="arabicPeriod"/>
            </a:pPr>
            <a:r>
              <a:rPr lang="id-ID" sz="3600" dirty="0" smtClean="0"/>
              <a:t>Pelestarian membuka kemungkinan bagi setiap manusia untuk memperoleh keamanan psikologis, untuk dapat menyentuh, melihat dan merasakan bukti fisik sesuatu tempat didalam tradisinya.</a:t>
            </a:r>
            <a:endParaRPr lang="en-US" sz="36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0"/>
            <a:ext cx="8229600" cy="1143000"/>
          </a:xfrm>
        </p:spPr>
        <p:txBody>
          <a:bodyPr>
            <a:noAutofit/>
          </a:bodyPr>
          <a:lstStyle/>
          <a:p>
            <a:pPr algn="ctr"/>
            <a:r>
              <a:rPr lang="en-US" sz="7200" dirty="0">
                <a:solidFill>
                  <a:schemeClr val="tx1"/>
                </a:solidFill>
              </a:rPr>
              <a:t>SEKIAN </a:t>
            </a:r>
          </a:p>
        </p:txBody>
      </p:sp>
      <p:grpSp>
        <p:nvGrpSpPr>
          <p:cNvPr id="2" name="Group 9"/>
          <p:cNvGrpSpPr>
            <a:grpSpLocks/>
          </p:cNvGrpSpPr>
          <p:nvPr/>
        </p:nvGrpSpPr>
        <p:grpSpPr bwMode="auto">
          <a:xfrm>
            <a:off x="3429000" y="3733800"/>
            <a:ext cx="2133600" cy="914400"/>
            <a:chOff x="2016" y="2208"/>
            <a:chExt cx="1344" cy="576"/>
          </a:xfrm>
        </p:grpSpPr>
        <p:sp>
          <p:nvSpPr>
            <p:cNvPr id="16390" name="Freeform 6"/>
            <p:cNvSpPr>
              <a:spLocks/>
            </p:cNvSpPr>
            <p:nvPr/>
          </p:nvSpPr>
          <p:spPr bwMode="auto">
            <a:xfrm>
              <a:off x="2016" y="2208"/>
              <a:ext cx="1200" cy="576"/>
            </a:xfrm>
            <a:custGeom>
              <a:avLst/>
              <a:gdLst/>
              <a:ahLst/>
              <a:cxnLst>
                <a:cxn ang="0">
                  <a:pos x="0" y="576"/>
                </a:cxn>
                <a:cxn ang="0">
                  <a:pos x="192" y="336"/>
                </a:cxn>
                <a:cxn ang="0">
                  <a:pos x="432" y="144"/>
                </a:cxn>
                <a:cxn ang="0">
                  <a:pos x="816" y="48"/>
                </a:cxn>
                <a:cxn ang="0">
                  <a:pos x="1200" y="0"/>
                </a:cxn>
              </a:cxnLst>
              <a:rect l="0" t="0" r="r" b="b"/>
              <a:pathLst>
                <a:path w="1200" h="576">
                  <a:moveTo>
                    <a:pt x="0" y="576"/>
                  </a:moveTo>
                  <a:cubicBezTo>
                    <a:pt x="60" y="492"/>
                    <a:pt x="120" y="408"/>
                    <a:pt x="192" y="336"/>
                  </a:cubicBezTo>
                  <a:cubicBezTo>
                    <a:pt x="264" y="264"/>
                    <a:pt x="328" y="192"/>
                    <a:pt x="432" y="144"/>
                  </a:cubicBezTo>
                  <a:cubicBezTo>
                    <a:pt x="536" y="96"/>
                    <a:pt x="688" y="72"/>
                    <a:pt x="816" y="48"/>
                  </a:cubicBezTo>
                  <a:cubicBezTo>
                    <a:pt x="944" y="24"/>
                    <a:pt x="1136" y="8"/>
                    <a:pt x="1200" y="0"/>
                  </a:cubicBezTo>
                </a:path>
              </a:pathLst>
            </a:custGeom>
            <a:noFill/>
            <a:ln w="57150" cmpd="sng">
              <a:solidFill>
                <a:schemeClr val="bg1"/>
              </a:solidFill>
              <a:round/>
              <a:headEnd/>
              <a:tailEnd/>
            </a:ln>
            <a:effectLst/>
          </p:spPr>
          <p:txBody>
            <a:bodyPr/>
            <a:lstStyle/>
            <a:p>
              <a:endParaRPr lang="en-US"/>
            </a:p>
          </p:txBody>
        </p:sp>
        <p:sp>
          <p:nvSpPr>
            <p:cNvPr id="16392" name="Freeform 8"/>
            <p:cNvSpPr>
              <a:spLocks/>
            </p:cNvSpPr>
            <p:nvPr/>
          </p:nvSpPr>
          <p:spPr bwMode="auto">
            <a:xfrm>
              <a:off x="3264" y="2208"/>
              <a:ext cx="96" cy="1"/>
            </a:xfrm>
            <a:custGeom>
              <a:avLst/>
              <a:gdLst/>
              <a:ahLst/>
              <a:cxnLst>
                <a:cxn ang="0">
                  <a:pos x="0" y="0"/>
                </a:cxn>
                <a:cxn ang="0">
                  <a:pos x="96" y="0"/>
                </a:cxn>
              </a:cxnLst>
              <a:rect l="0" t="0" r="r" b="b"/>
              <a:pathLst>
                <a:path w="96" h="1">
                  <a:moveTo>
                    <a:pt x="0" y="0"/>
                  </a:moveTo>
                  <a:cubicBezTo>
                    <a:pt x="0" y="0"/>
                    <a:pt x="48" y="0"/>
                    <a:pt x="96" y="0"/>
                  </a:cubicBezTo>
                </a:path>
              </a:pathLst>
            </a:custGeom>
            <a:noFill/>
            <a:ln w="57150" cmpd="sng">
              <a:solidFill>
                <a:schemeClr val="bg1"/>
              </a:solidFill>
              <a:round/>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LATAR BELAKANG</a:t>
            </a:r>
            <a:endParaRPr lang="en-US" dirty="0"/>
          </a:p>
        </p:txBody>
      </p:sp>
      <p:sp>
        <p:nvSpPr>
          <p:cNvPr id="3" name="Content Placeholder 2"/>
          <p:cNvSpPr>
            <a:spLocks noGrp="1"/>
          </p:cNvSpPr>
          <p:nvPr>
            <p:ph idx="1"/>
          </p:nvPr>
        </p:nvSpPr>
        <p:spPr/>
        <p:txBody>
          <a:bodyPr/>
          <a:lstStyle/>
          <a:p>
            <a:pPr marL="119063" indent="0" algn="just">
              <a:buNone/>
            </a:pPr>
            <a:r>
              <a:rPr lang="id-ID" dirty="0" smtClean="0"/>
              <a:t>Perkembangan pemikiran pelestarian serta warisan budaya, sebenarnya telah dimulai sejak tahun 1523 pada saat terjadinya kerusakan </a:t>
            </a:r>
            <a:r>
              <a:rPr lang="id-ID" i="1" dirty="0" smtClean="0"/>
              <a:t>Grand Mousgue of Cordoba </a:t>
            </a:r>
            <a:r>
              <a:rPr lang="id-ID" dirty="0" smtClean="0"/>
              <a:t>(Wiliams, Kellog, 1983: XIX). Pemikiran tersebut merupakan suatu kegiatan yang menitikberatkan masalah estetika, lokal dan regional</a:t>
            </a:r>
            <a:r>
              <a:rPr lang="en-US" dirty="0" smtClean="0"/>
              <a:t> </a:t>
            </a:r>
            <a:r>
              <a:rPr lang="id-ID" dirty="0" smtClean="0"/>
              <a:t>(potensi), serta menyelamatkan artefak-artefak sebagi peniggalan sejarah.</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PERKEMBANGAN PEMIKIRAN KEGIATAN PELESTARIAN (1)</a:t>
            </a:r>
            <a:endParaRPr lang="en-US" dirty="0"/>
          </a:p>
        </p:txBody>
      </p:sp>
      <p:sp>
        <p:nvSpPr>
          <p:cNvPr id="3" name="Content Placeholder 2"/>
          <p:cNvSpPr>
            <a:spLocks noGrp="1"/>
          </p:cNvSpPr>
          <p:nvPr>
            <p:ph idx="1"/>
          </p:nvPr>
        </p:nvSpPr>
        <p:spPr/>
        <p:txBody>
          <a:bodyPr>
            <a:normAutofit fontScale="92500" lnSpcReduction="20000"/>
          </a:bodyPr>
          <a:lstStyle/>
          <a:p>
            <a:pPr marL="119063" indent="0" algn="just">
              <a:buNone/>
            </a:pPr>
            <a:r>
              <a:rPr lang="id-ID" dirty="0" smtClean="0"/>
              <a:t>Dalam perkembangannya, upaya pelestarian dihadapkan </a:t>
            </a:r>
            <a:r>
              <a:rPr lang="en-US" dirty="0" smtClean="0"/>
              <a:t>p</a:t>
            </a:r>
            <a:r>
              <a:rPr lang="id-ID" dirty="0" smtClean="0"/>
              <a:t>ada dualism yang bertentangan. Kritik yang sering dilontarkan adalah karena upaya tersebut menghambat pembaruan dan kemajuan, baik dari segi material maupun imajinasi  (Dobby, 1984). Di Inggris upaya pelestarian menimbulakan distori sejak diberlakukannya sistem legistasi baru </a:t>
            </a:r>
            <a:r>
              <a:rPr lang="id-ID" i="1" dirty="0" smtClean="0"/>
              <a:t>(Cherry dalam conservation planning, </a:t>
            </a:r>
            <a:r>
              <a:rPr lang="id-ID" dirty="0" smtClean="0"/>
              <a:t>1984: 16).  Kegiatan pelestarian dapat mengurangi profitabilitas kepentingan umum, karena mencerminkan fanatisme</a:t>
            </a:r>
            <a:r>
              <a:rPr lang="en-US" dirty="0" smtClean="0"/>
              <a:t>.</a:t>
            </a:r>
          </a:p>
          <a:p>
            <a:pPr marL="119063" indent="0"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19063" indent="0" algn="just">
              <a:buNone/>
            </a:pPr>
            <a:r>
              <a:rPr lang="id-ID" dirty="0" smtClean="0"/>
              <a:t>Pada tahun 1877 Wiliam Moris mendirikan lembaga pelestarian bangunan yang dinamakan </a:t>
            </a:r>
            <a:r>
              <a:rPr lang="id-ID" i="1" dirty="0" smtClean="0"/>
              <a:t>Society For the Protection of Ancient Buildings </a:t>
            </a:r>
            <a:r>
              <a:rPr lang="id-ID" dirty="0" smtClean="0"/>
              <a:t>(dobby, 1978;55). Realisasinya dimulai dari minat dan perhatian besar terhadap monumen arsitektur, yaitu dengan mempertahankan bagunan seperti apa adanya, atau membelakukan restore dan rekonstruksi seperti keadaan aslinya. Motivasi ini dilakukan berdasarkan anggapan bahwa rasa kesinambungan budaya adalah penting, dan monument arsitektur sebagai obyek masa lalu, apabila dipertahankan seperti kondisi asli, akan menghadirkan nuansa bagi kesinambungan tersebut.</a:t>
            </a:r>
            <a:endParaRPr lang="en-US" dirty="0" smtClean="0"/>
          </a:p>
          <a:p>
            <a:pPr>
              <a:buNone/>
            </a:pPr>
            <a:endParaRPr lang="en-US" dirty="0"/>
          </a:p>
        </p:txBody>
      </p:sp>
      <p:sp>
        <p:nvSpPr>
          <p:cNvPr id="4" name="Title 1"/>
          <p:cNvSpPr>
            <a:spLocks noGrp="1"/>
          </p:cNvSpPr>
          <p:nvPr>
            <p:ph type="title"/>
          </p:nvPr>
        </p:nvSpPr>
        <p:spPr/>
        <p:txBody>
          <a:bodyPr>
            <a:normAutofit fontScale="90000"/>
          </a:bodyPr>
          <a:lstStyle/>
          <a:p>
            <a:pPr algn="ctr"/>
            <a:r>
              <a:rPr lang="en-US" dirty="0" smtClean="0"/>
              <a:t>PERKEMBANGAN PEMIKIRAN KEGIATAN PELESTARIAN (2)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19063" indent="0" algn="just">
              <a:buNone/>
            </a:pPr>
            <a:r>
              <a:rPr lang="id-ID" dirty="0" smtClean="0"/>
              <a:t>Kegiatan diatas pada akhirnya menimbulkan rasa ketidakpuasan, karena tidak sesuai dengan realita; bangunan dibekukan dalam waktu yang bukan milik dunia masa kini, sehingga banyak monumen arsitektur yang diasingkan dari kegiatan kehidupan sehari-sehari. Akibatnya tidak sedikit bangunan bersejarah yang harus dihancurkan untuk kegiatan peremajaan, hanya beberapa bangunan bersejarah yang memiliki makna tinggi </a:t>
            </a:r>
            <a:r>
              <a:rPr lang="id-ID" i="1" dirty="0" smtClean="0"/>
              <a:t>(higly significant) </a:t>
            </a:r>
            <a:r>
              <a:rPr lang="id-ID" dirty="0" smtClean="0"/>
              <a:t>saja yang dipertahankan. Hal ini sangatlah disayangkan, karena nilai-nilai sejarah, estetika, pengelolahan material, style dan </a:t>
            </a:r>
            <a:r>
              <a:rPr lang="id-ID" dirty="0" smtClean="0"/>
              <a:t>craftmanship </a:t>
            </a:r>
            <a:r>
              <a:rPr lang="id-ID" dirty="0" smtClean="0"/>
              <a:t>yang terkandung didalamnya turut hancur</a:t>
            </a:r>
            <a:r>
              <a:rPr lang="en-US" dirty="0" smtClean="0"/>
              <a:t>.</a:t>
            </a:r>
            <a:endParaRPr lang="en-US" dirty="0"/>
          </a:p>
        </p:txBody>
      </p:sp>
      <p:sp>
        <p:nvSpPr>
          <p:cNvPr id="4" name="Title 1"/>
          <p:cNvSpPr>
            <a:spLocks noGrp="1"/>
          </p:cNvSpPr>
          <p:nvPr>
            <p:ph type="title"/>
          </p:nvPr>
        </p:nvSpPr>
        <p:spPr/>
        <p:txBody>
          <a:bodyPr>
            <a:normAutofit fontScale="90000"/>
          </a:bodyPr>
          <a:lstStyle/>
          <a:p>
            <a:pPr algn="ctr"/>
            <a:r>
              <a:rPr lang="en-US" dirty="0" smtClean="0"/>
              <a:t>PERKEMBANGAN PEMIKIRAN KEGIATAN PELESTARIAN (3)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LAHIRNYA </a:t>
            </a:r>
            <a:r>
              <a:rPr lang="id-ID" dirty="0" smtClean="0"/>
              <a:t>PEMIKIRAN BARU</a:t>
            </a:r>
            <a:endParaRPr lang="en-US" dirty="0"/>
          </a:p>
        </p:txBody>
      </p:sp>
      <p:sp>
        <p:nvSpPr>
          <p:cNvPr id="3" name="Content Placeholder 2"/>
          <p:cNvSpPr>
            <a:spLocks noGrp="1"/>
          </p:cNvSpPr>
          <p:nvPr>
            <p:ph idx="1"/>
          </p:nvPr>
        </p:nvSpPr>
        <p:spPr/>
        <p:txBody>
          <a:bodyPr>
            <a:normAutofit fontScale="92500" lnSpcReduction="10000"/>
          </a:bodyPr>
          <a:lstStyle/>
          <a:p>
            <a:pPr marL="119063" indent="0" algn="just">
              <a:buNone/>
            </a:pPr>
            <a:r>
              <a:rPr lang="en-US" dirty="0" err="1" smtClean="0"/>
              <a:t>Pemikiran</a:t>
            </a:r>
            <a:r>
              <a:rPr lang="en-US" dirty="0" smtClean="0"/>
              <a:t> </a:t>
            </a:r>
            <a:r>
              <a:rPr lang="en-US" dirty="0" err="1" smtClean="0"/>
              <a:t>Baru</a:t>
            </a:r>
            <a:r>
              <a:rPr lang="en-US" dirty="0" smtClean="0"/>
              <a:t> </a:t>
            </a:r>
            <a:r>
              <a:rPr lang="en-US" dirty="0" err="1" smtClean="0"/>
              <a:t>Pelestarian</a:t>
            </a:r>
            <a:r>
              <a:rPr lang="en-US" dirty="0" smtClean="0"/>
              <a:t> </a:t>
            </a:r>
            <a:r>
              <a:rPr lang="en-US" dirty="0" err="1" smtClean="0"/>
              <a:t>Lahir</a:t>
            </a:r>
            <a:r>
              <a:rPr lang="en-US" dirty="0" smtClean="0"/>
              <a:t> </a:t>
            </a:r>
            <a:r>
              <a:rPr lang="id-ID" dirty="0" smtClean="0"/>
              <a:t>sejalan dengan krisis energi dan kenaikan inflasi pada tahun 1970-an. Pada saat harga bahan bangunan melonjak tinggi, maka timbul pemikiran untuk mendaur ulangkan bangunan-bangunan tua demi tujuan ekonomis. Artefak lama tidak harus dimusnahkan sama sekali dan diganti dengan yang baru sebagaimana program-program sebelumnya (catanese, AJ., 1986:35), tetap perlu upaya perlindungan terhadapnya.</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PEMIKIRAN </a:t>
            </a:r>
            <a:r>
              <a:rPr lang="id-ID" dirty="0" smtClean="0"/>
              <a:t>RENOVASI BANGUNAN</a:t>
            </a:r>
            <a:endParaRPr lang="en-US" dirty="0"/>
          </a:p>
        </p:txBody>
      </p:sp>
      <p:sp>
        <p:nvSpPr>
          <p:cNvPr id="3" name="Content Placeholder 2"/>
          <p:cNvSpPr>
            <a:spLocks noGrp="1"/>
          </p:cNvSpPr>
          <p:nvPr>
            <p:ph idx="1"/>
          </p:nvPr>
        </p:nvSpPr>
        <p:spPr/>
        <p:txBody>
          <a:bodyPr>
            <a:normAutofit fontScale="85000" lnSpcReduction="10000"/>
          </a:bodyPr>
          <a:lstStyle/>
          <a:p>
            <a:pPr marL="119063" indent="0" algn="just">
              <a:buNone/>
            </a:pPr>
            <a:r>
              <a:rPr lang="en-US" dirty="0" err="1" smtClean="0"/>
              <a:t>Renovasi</a:t>
            </a:r>
            <a:r>
              <a:rPr lang="en-US" dirty="0" smtClean="0"/>
              <a:t> </a:t>
            </a:r>
            <a:r>
              <a:rPr lang="id-ID" dirty="0" smtClean="0"/>
              <a:t>merupakan salah satu pendayagunaan biaya </a:t>
            </a:r>
            <a:r>
              <a:rPr lang="id-ID" i="1" dirty="0" smtClean="0"/>
              <a:t>(cost effective), </a:t>
            </a:r>
            <a:r>
              <a:rPr lang="id-ID" dirty="0" smtClean="0"/>
              <a:t>karena investasi yang ada pada struktur bangunan, servis dan sebagian material dianggap dapat mengurangi biaya-biaya baru, disamping itu terbukti juga bahwa karakter historis suatu kawasan dapat merupakan alat pemasaran (misalnya pemanfaatan kembali gedung-gedung tua bekas pabrik coklat sebagai toko-toko oleh pedagang eceran di Ghirardelli Square, San Franssisco, perombakan pabrik penyamakan kulit yang sudah tidak digunakan lagi di</a:t>
            </a:r>
            <a:r>
              <a:rPr lang="id-ID" i="1" dirty="0" smtClean="0"/>
              <a:t> Peabody Massachuestts </a:t>
            </a:r>
            <a:r>
              <a:rPr lang="id-ID" dirty="0" smtClean="0"/>
              <a:t>menjadi apartemen, berhasil menjadi sumber daya bagi pertumbuhan ekonomi baru, dll)</a:t>
            </a:r>
            <a:r>
              <a:rPr lang="en-US" dirty="0" smtClean="0"/>
              <a:t>.</a:t>
            </a:r>
          </a:p>
          <a:p>
            <a:pPr marL="119063"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MANAJEMEN  PELESTARIAN</a:t>
            </a:r>
            <a:endParaRPr lang="en-US" dirty="0"/>
          </a:p>
        </p:txBody>
      </p:sp>
      <p:sp>
        <p:nvSpPr>
          <p:cNvPr id="3" name="Content Placeholder 2"/>
          <p:cNvSpPr>
            <a:spLocks noGrp="1"/>
          </p:cNvSpPr>
          <p:nvPr>
            <p:ph idx="1"/>
          </p:nvPr>
        </p:nvSpPr>
        <p:spPr/>
        <p:txBody>
          <a:bodyPr/>
          <a:lstStyle/>
          <a:p>
            <a:pPr marL="119063" indent="0" algn="just">
              <a:buNone/>
            </a:pPr>
            <a:r>
              <a:rPr lang="id-ID" dirty="0" smtClean="0"/>
              <a:t>Diawal tahun 1980-an, kegiatan pelestarian menjurus kearah manajemen (kain, 1981). Keterpaduan yang menyangkut peraturan,teknologi bangunan dan kerekayasaan, sampai kepada sumber daya manusia serta pendanaan  , merupakan hal mutlak yang harus diperhatikan dalam implementasinya (Sumintardja, 1990)</a:t>
            </a:r>
            <a:r>
              <a:rPr lang="en-US" dirty="0" smtClean="0"/>
              <a:t>.</a:t>
            </a:r>
          </a:p>
          <a:p>
            <a:pPr marL="119063" indent="0"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IMPLIKASI KEGIATAN PELESTARIAN</a:t>
            </a:r>
            <a:endParaRPr lang="en-US" dirty="0"/>
          </a:p>
        </p:txBody>
      </p:sp>
      <p:sp>
        <p:nvSpPr>
          <p:cNvPr id="3" name="Content Placeholder 2"/>
          <p:cNvSpPr>
            <a:spLocks noGrp="1"/>
          </p:cNvSpPr>
          <p:nvPr>
            <p:ph idx="1"/>
          </p:nvPr>
        </p:nvSpPr>
        <p:spPr>
          <a:xfrm>
            <a:off x="457200" y="1752600"/>
            <a:ext cx="8229600" cy="4625609"/>
          </a:xfrm>
        </p:spPr>
        <p:txBody>
          <a:bodyPr>
            <a:normAutofit fontScale="92500" lnSpcReduction="20000"/>
          </a:bodyPr>
          <a:lstStyle/>
          <a:p>
            <a:pPr marL="119063" indent="0" algn="just">
              <a:buNone/>
            </a:pPr>
            <a:r>
              <a:rPr lang="id-ID" dirty="0" smtClean="0"/>
              <a:t>Pelestarian yang dilakukan akan memberikan implikasi berupa manfaat praktis, seperti penghematan biaya pembangunan dan energi, serta menampung lebih banyak pekerja (Ainsle, 1982). Manfaat kultural akan mencangkup arti penting setiap bangunan dan lingkungan bersejarah, terhadap dunia pendidikan, kualitas estetika lingkungan kota. Disamping itu akan muncul kesan keterkaitan akan sesuatu bangunan atau tempat tertentu yang pada umumnya telah mengalami perubahan.</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820</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    </vt:lpstr>
      <vt:lpstr>LATAR BELAKANG</vt:lpstr>
      <vt:lpstr>PERKEMBANGAN PEMIKIRAN KEGIATAN PELESTARIAN (1)</vt:lpstr>
      <vt:lpstr>PERKEMBANGAN PEMIKIRAN KEGIATAN PELESTARIAN (2)</vt:lpstr>
      <vt:lpstr>PERKEMBANGAN PEMIKIRAN KEGIATAN PELESTARIAN (3)</vt:lpstr>
      <vt:lpstr>LAHIRNYA PEMIKIRAN BARU</vt:lpstr>
      <vt:lpstr>PEMIKIRAN RENOVASI BANGUNAN</vt:lpstr>
      <vt:lpstr>MANAJEMEN  PELESTARIAN</vt:lpstr>
      <vt:lpstr>IMPLIKASI KEGIATAN PELESTARIAN</vt:lpstr>
      <vt:lpstr>IMPLIKASI TERHADAP PEMBANGUNAN EKONOMI</vt:lpstr>
      <vt:lpstr>IMPLIKASI SOSIAL DAN PERENCANAAN</vt:lpstr>
      <vt:lpstr>SEKIAN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Nasruddin Dewang</cp:lastModifiedBy>
  <cp:revision>34</cp:revision>
  <dcterms:created xsi:type="dcterms:W3CDTF">2012-03-13T02:02:52Z</dcterms:created>
  <dcterms:modified xsi:type="dcterms:W3CDTF">2012-03-27T05:37:00Z</dcterms:modified>
</cp:coreProperties>
</file>