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4"/>
  </p:notesMasterIdLst>
  <p:sldIdLst>
    <p:sldId id="276" r:id="rId2"/>
    <p:sldId id="314" r:id="rId3"/>
    <p:sldId id="315" r:id="rId4"/>
    <p:sldId id="316" r:id="rId5"/>
    <p:sldId id="317" r:id="rId6"/>
    <p:sldId id="318" r:id="rId7"/>
    <p:sldId id="319" r:id="rId8"/>
    <p:sldId id="321" r:id="rId9"/>
    <p:sldId id="320" r:id="rId10"/>
    <p:sldId id="322" r:id="rId11"/>
    <p:sldId id="323" r:id="rId12"/>
    <p:sldId id="31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8" d="100"/>
          <a:sy n="48" d="100"/>
        </p:scale>
        <p:origin x="-1932" y="-4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1A96C-1422-4E2F-A680-50BCAA56FD55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3ACB6-0919-4E34-9E9A-6FCA90F90A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25DD821-EBC4-47C2-8779-C615B7FA2AFF}" type="datetimeFigureOut">
              <a:rPr lang="en-US" smtClean="0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1F7A3B-4E61-407E-A438-9EA7A02D5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4495800"/>
            <a:ext cx="82296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7500"/>
          </a:bodyPr>
          <a:lstStyle/>
          <a:p>
            <a:pPr algn="ctr"/>
            <a:r>
              <a:rPr lang="en-US" sz="2000" b="1" dirty="0" smtClean="0"/>
              <a:t>KULIAH -5</a:t>
            </a:r>
          </a:p>
          <a:p>
            <a:pPr algn="ctr"/>
            <a:r>
              <a:rPr lang="en-US" sz="2000" b="1" dirty="0" smtClean="0"/>
              <a:t>KRITERIA PENILAIAN BANGUNAN  DAN LINGKUNGAN </a:t>
            </a:r>
          </a:p>
          <a:p>
            <a:pPr algn="ctr"/>
            <a:r>
              <a:rPr lang="en-US" sz="2000" b="1" dirty="0" smtClean="0"/>
              <a:t>UNTUK DILESTARIKAN </a:t>
            </a:r>
            <a:endParaRPr lang="en-US" sz="2000" b="1" dirty="0" smtClean="0">
              <a:ea typeface="Times New Roman"/>
            </a:endParaRPr>
          </a:p>
        </p:txBody>
      </p:sp>
      <p:pic>
        <p:nvPicPr>
          <p:cNvPr id="10" name="Picture 2" descr="kop-soal2"/>
          <p:cNvPicPr>
            <a:picLocks noChangeAspect="1" noChangeArrowheads="1"/>
          </p:cNvPicPr>
          <p:nvPr/>
        </p:nvPicPr>
        <p:blipFill>
          <a:blip r:embed="rId2"/>
          <a:srcRect b="71071"/>
          <a:stretch>
            <a:fillRect/>
          </a:stretch>
        </p:blipFill>
        <p:spPr bwMode="auto">
          <a:xfrm>
            <a:off x="1143000" y="373352"/>
            <a:ext cx="6934200" cy="998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092124" y="457200"/>
            <a:ext cx="4915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UNIVERSITAS INDONUSA ESA UNGGUL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FAKULTAS TEKNIK</a:t>
            </a:r>
          </a:p>
          <a:p>
            <a:pPr algn="ctr"/>
            <a:r>
              <a:rPr lang="en-US" sz="1600" b="1" dirty="0" smtClean="0">
                <a:solidFill>
                  <a:schemeClr val="bg1"/>
                </a:solidFill>
              </a:rPr>
              <a:t>JURUSAN PERENCANAAN WILAYAH DAN KOTA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" y="270083"/>
            <a:ext cx="9144001" cy="1177717"/>
          </a:xfrm>
          <a:prstGeom prst="rect">
            <a:avLst/>
          </a:prstGeom>
          <a:solidFill>
            <a:srgbClr val="002060">
              <a:alpha val="15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76400"/>
            <a:ext cx="5486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GOLONGAN PELESTARIAN </a:t>
            </a:r>
            <a:br>
              <a:rPr lang="en-US" sz="3600" dirty="0" smtClean="0">
                <a:solidFill>
                  <a:srgbClr val="FFC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solidFill>
                  <a:srgbClr val="FFC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C DAN D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04800" y="1752600"/>
            <a:ext cx="88392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Pelestarian bangunan kriteria golongan C dan D merupakan rekomendasi dan adaptasi bangunan dengan ketentuan sebagai berikut :</a:t>
            </a:r>
            <a:endParaRPr kumimoji="0" lang="en-US" sz="20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perubahan bangunan dapat dilakukan dengan tetap mempertahankan pola tampak muka, arsitektur utama dan bentuk atap bangunan; </a:t>
            </a: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detail ornamen dan bahan bangunan disesuaikan dengan arsitektur bangunan disekitarnya dalam keserasian lingkungan; </a:t>
            </a: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penambahan bangunan di dalam perpetakan atau persil hanya dapat dilakukan di belakang bangunan yang harus sesuai dengan arsitektur bangunan dalam keserasian lingkungan; </a:t>
            </a: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fungsi bangunan dapat diubah sesuai dengan rencana kota. </a:t>
            </a: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HARAPAN PELESTARIAN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19063" indent="0" algn="just">
              <a:buNone/>
            </a:pPr>
            <a:r>
              <a:rPr lang="id-ID" dirty="0" smtClean="0"/>
              <a:t>Meskipun sudah ada peraturan-peraturan tentang pelestarian sebagai perangkat lunak yang sesuai dengan rencana pelestarian lingkungan, hal tersebut belum berdampak secara mantap seperti yang diharapkan.</a:t>
            </a:r>
          </a:p>
          <a:p>
            <a:pPr marL="119063" indent="0" algn="just">
              <a:buNone/>
            </a:pPr>
            <a:endParaRPr lang="id-ID" dirty="0" smtClean="0"/>
          </a:p>
          <a:p>
            <a:pPr marL="119063" indent="0" algn="just">
              <a:buNone/>
            </a:pPr>
            <a:r>
              <a:rPr lang="id-ID" dirty="0" smtClean="0"/>
              <a:t>Sekarang ini beberapa kawasan bersejarah sedang dihadapkan kepada tekanan-tekanan perkembangan kota yang berdampak langsung terhadap arsitektur lingkungannya yang bersejarah, maupun terhadap kualitas lingkungannya secara umum.</a:t>
            </a:r>
          </a:p>
          <a:p>
            <a:pPr marL="119063" indent="0" algn="just">
              <a:buNone/>
            </a:pPr>
            <a:endParaRPr lang="id-ID" dirty="0" smtClean="0"/>
          </a:p>
          <a:p>
            <a:pPr marL="119063" indent="0" algn="just">
              <a:buNone/>
            </a:pPr>
            <a:r>
              <a:rPr lang="id-ID" dirty="0" smtClean="0"/>
              <a:t>Dengan mengembangkan terus upaya-upaya dibidang pranata hukum, pranata teknik dan sumber daya manusia serta keorganisasian pelestarian ke dalam program untuk kegiatan kerja di tahun-tahun yang akan datang, maka pelestarian bangunan dan lingkungan kiranya akan lebih dekat pada sasaran-sasaran seperti yang diharapkan.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SEKIAN 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429000" y="3733800"/>
            <a:ext cx="2133600" cy="914400"/>
            <a:chOff x="2016" y="2208"/>
            <a:chExt cx="1344" cy="576"/>
          </a:xfrm>
        </p:grpSpPr>
        <p:sp>
          <p:nvSpPr>
            <p:cNvPr id="16390" name="Freeform 6"/>
            <p:cNvSpPr>
              <a:spLocks/>
            </p:cNvSpPr>
            <p:nvPr/>
          </p:nvSpPr>
          <p:spPr bwMode="auto">
            <a:xfrm>
              <a:off x="2016" y="2208"/>
              <a:ext cx="1200" cy="576"/>
            </a:xfrm>
            <a:custGeom>
              <a:avLst/>
              <a:gdLst/>
              <a:ahLst/>
              <a:cxnLst>
                <a:cxn ang="0">
                  <a:pos x="0" y="576"/>
                </a:cxn>
                <a:cxn ang="0">
                  <a:pos x="192" y="336"/>
                </a:cxn>
                <a:cxn ang="0">
                  <a:pos x="432" y="144"/>
                </a:cxn>
                <a:cxn ang="0">
                  <a:pos x="816" y="48"/>
                </a:cxn>
                <a:cxn ang="0">
                  <a:pos x="1200" y="0"/>
                </a:cxn>
              </a:cxnLst>
              <a:rect l="0" t="0" r="r" b="b"/>
              <a:pathLst>
                <a:path w="1200" h="576">
                  <a:moveTo>
                    <a:pt x="0" y="576"/>
                  </a:moveTo>
                  <a:cubicBezTo>
                    <a:pt x="60" y="492"/>
                    <a:pt x="120" y="408"/>
                    <a:pt x="192" y="336"/>
                  </a:cubicBezTo>
                  <a:cubicBezTo>
                    <a:pt x="264" y="264"/>
                    <a:pt x="328" y="192"/>
                    <a:pt x="432" y="144"/>
                  </a:cubicBezTo>
                  <a:cubicBezTo>
                    <a:pt x="536" y="96"/>
                    <a:pt x="688" y="72"/>
                    <a:pt x="816" y="48"/>
                  </a:cubicBezTo>
                  <a:cubicBezTo>
                    <a:pt x="944" y="24"/>
                    <a:pt x="1136" y="8"/>
                    <a:pt x="1200" y="0"/>
                  </a:cubicBezTo>
                </a:path>
              </a:pathLst>
            </a:custGeom>
            <a:noFill/>
            <a:ln w="5715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6392" name="Freeform 8"/>
            <p:cNvSpPr>
              <a:spLocks/>
            </p:cNvSpPr>
            <p:nvPr/>
          </p:nvSpPr>
          <p:spPr bwMode="auto">
            <a:xfrm>
              <a:off x="3264" y="2208"/>
              <a:ext cx="96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6" y="0"/>
                </a:cxn>
              </a:cxnLst>
              <a:rect l="0" t="0" r="r" b="b"/>
              <a:pathLst>
                <a:path w="96" h="1">
                  <a:moveTo>
                    <a:pt x="0" y="0"/>
                  </a:moveTo>
                  <a:cubicBezTo>
                    <a:pt x="0" y="0"/>
                    <a:pt x="48" y="0"/>
                    <a:pt x="96" y="0"/>
                  </a:cubicBezTo>
                </a:path>
              </a:pathLst>
            </a:custGeom>
            <a:noFill/>
            <a:ln w="57150" cmpd="sng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60020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1. NILAI  OBYEKNYA SENDIRI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438400"/>
            <a:ext cx="81534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Font typeface="+mj-lt"/>
              <a:buAutoNum type="alphaUcPeriod"/>
            </a:pPr>
            <a:r>
              <a:rPr lang="id-ID" sz="2800" dirty="0" smtClean="0"/>
              <a:t>Obyek tersebut merupakan contoh yang baik dari gaya arsitektur tertentu atau basil karya dari arsitek terkenal.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id-ID" sz="2800" dirty="0" smtClean="0"/>
              <a:t>Obyek mempunyai nilai estetik, didasarkan pada kualitas eksterior maupun interior dalam bentuk maupun detil</a:t>
            </a:r>
          </a:p>
          <a:p>
            <a:pPr marL="514350" indent="-514350" algn="just">
              <a:buFont typeface="+mj-lt"/>
              <a:buAutoNum type="alphaUcPeriod"/>
            </a:pPr>
            <a:r>
              <a:rPr lang="id-ID" sz="2800" dirty="0" smtClean="0"/>
              <a:t>Obyek merupakan contoh yang unik dan terpandang untuk periode atau gaya tertentu</a:t>
            </a:r>
            <a:endParaRPr lang="id-ID" sz="2800" dirty="0"/>
          </a:p>
        </p:txBody>
      </p:sp>
      <p:sp>
        <p:nvSpPr>
          <p:cNvPr id="5" name="Rectangle 4"/>
          <p:cNvSpPr/>
          <p:nvPr/>
        </p:nvSpPr>
        <p:spPr>
          <a:xfrm>
            <a:off x="381000" y="2286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KRITERIA PENILAIAN BANGUNAN UNTUK DILESTARIKAN  (1) </a:t>
            </a:r>
            <a:endParaRPr lang="en-US" sz="2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447800"/>
            <a:ext cx="8229600" cy="60655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2. FUNGSI OBYEK DALAM LINGKUNGAN URBAN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625609"/>
          </a:xfrm>
        </p:spPr>
        <p:txBody>
          <a:bodyPr>
            <a:normAutofit fontScale="92500" lnSpcReduction="20000"/>
          </a:bodyPr>
          <a:lstStyle/>
          <a:p>
            <a:pPr marL="633222" indent="-514350">
              <a:buFont typeface="+mj-lt"/>
              <a:buAutoNum type="alphaUcPeriod"/>
            </a:pPr>
            <a:r>
              <a:rPr lang="id-ID" dirty="0" smtClean="0"/>
              <a:t>Kaitan antara. obyek dengan bangunan lain atau ruang kota seperti misalnya jalan, plaza, taman, penghijauan kota, dab; yang berkaitan dengan kualitas arsitektur/urban secara menyeluruh</a:t>
            </a:r>
          </a:p>
          <a:p>
            <a:pPr marL="633222" indent="-514350">
              <a:buFont typeface="+mj-lt"/>
              <a:buAutoNum type="alphaUcPeriod"/>
            </a:pPr>
            <a:r>
              <a:rPr lang="id-ID" dirty="0" smtClean="0"/>
              <a:t>Obyek merupakan bagian dari kompleks bersejarah dan jelas jelas berharga untuk dilestarikan dalam tatanan itu.</a:t>
            </a:r>
          </a:p>
          <a:p>
            <a:pPr marL="633222" indent="-514350">
              <a:buFont typeface="+mj-lt"/>
              <a:buAutoNum type="alphaUcPeriod"/>
            </a:pPr>
            <a:r>
              <a:rPr lang="id-ID" dirty="0" smtClean="0"/>
              <a:t>Obyek merupakan landmark yang mempunyai karakteristik dan dikenal dalam kota atau mempunyai nilai emosional bagi penduduk kota.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381000" y="2286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KRITERIA PENILAIAN BANGUNAN UNTUK DILESTARIKAN  (2) </a:t>
            </a:r>
            <a:endParaRPr lang="en-US" sz="2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28600" y="1524000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3.  FUNGSI OBYEK DALAM LINGKUNGAN SOSIAL DAN BUDAYA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028885"/>
            <a:ext cx="822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id-ID" sz="2400" dirty="0" smtClean="0"/>
              <a:t>Obyek dikaitkan dengan kenangan historis seperti misalnya"Geedung Merdeka" di jalan Asia Afrika, yang tidak hanya mempunyai nilai arsitektur saja, tetapi juga merupakan peninggalan bernilai historis.</a:t>
            </a:r>
          </a:p>
          <a:p>
            <a:pPr marL="457200" indent="-457200">
              <a:buFont typeface="+mj-lt"/>
              <a:buAutoNum type="alphaUcPeriod"/>
            </a:pPr>
            <a:endParaRPr lang="id-ID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id-ID" sz="2400" dirty="0" smtClean="0"/>
              <a:t>Obyek menunjukkan fase tertentu dalam sejarah dan perkembangan kota, seperti misalnya bangunan Kabupaten di Alun-Alun.</a:t>
            </a:r>
          </a:p>
          <a:p>
            <a:pPr marL="457200" indent="-457200">
              <a:buFont typeface="+mj-lt"/>
              <a:buAutoNum type="alphaUcPeriod"/>
            </a:pPr>
            <a:endParaRPr lang="id-ID" sz="2400" dirty="0" smtClean="0"/>
          </a:p>
          <a:p>
            <a:pPr marL="457200" indent="-457200">
              <a:buFont typeface="+mj-lt"/>
              <a:buAutoNum type="alphaUcPeriod"/>
            </a:pPr>
            <a:r>
              <a:rPr lang="id-ID" sz="2400" dirty="0" smtClean="0"/>
              <a:t>Obyek yang mempunyai fungsi penting dikaitkan dengan aspek-aspek fisik, emosional atau keagamaan, seperti mesjid dan gereja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381000" y="2286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KRITERIA PENILAIAN BANGUNAN UNTUK DILESTARIKAN  (3) </a:t>
            </a:r>
            <a:endParaRPr lang="en-US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2. MENURUT HARYOTO KUNTO DALAM BUKU</a:t>
            </a:r>
            <a:br>
              <a:rPr lang="en-US" sz="2800" dirty="0" smtClean="0"/>
            </a:br>
            <a:r>
              <a:rPr lang="en-US" sz="2800" dirty="0" smtClean="0"/>
              <a:t> "WAJAH BANDOENG TEMPO DODOE" 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Sesuai dengan </a:t>
            </a:r>
            <a:r>
              <a:rPr lang="id-ID" sz="2400" i="1" dirty="0" smtClean="0"/>
              <a:t>"Monumenten Ondonantie</a:t>
            </a:r>
            <a:r>
              <a:rPr lang="id-ID" sz="2400" dirty="0" smtClean="0"/>
              <a:t>" tahun 1931, yaitu bangunan yang sudah berumur 50 tahun atau lebih, yang "kekunoannya" (antiquity) dan "keasliannya" telah teruji.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Ditinjau dari segi estetika dan seni bangunan, memiliki "mutu" cukup tinggi (master piece) dan mewakili gaya corak-bentuk seni arsitektur yang langka ditemukan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Bangunan atau monumen, yang representetif mewakili jamannya</a:t>
            </a:r>
          </a:p>
          <a:p>
            <a:pPr marL="342900" indent="-342900">
              <a:buFont typeface="+mj-lt"/>
              <a:buAutoNum type="arabicPeriod"/>
            </a:pPr>
            <a:r>
              <a:rPr lang="id-ID" sz="2400" dirty="0" smtClean="0"/>
              <a:t>Monurnen/Bangunan mempunyai anti dan kaitan sejarah dengan kota Bandung, maupun peristiwa nasional/internasional.</a:t>
            </a:r>
            <a:endParaRPr lang="id-ID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76263" indent="-576263" algn="ctr"/>
            <a:r>
              <a:rPr lang="en-US" dirty="0" smtClean="0"/>
              <a:t>3.  </a:t>
            </a:r>
            <a:r>
              <a:rPr lang="en-US" sz="4000" dirty="0" smtClean="0"/>
              <a:t>MENURAT BUKU</a:t>
            </a:r>
            <a:br>
              <a:rPr lang="en-US" sz="4000" dirty="0" smtClean="0"/>
            </a:br>
            <a:r>
              <a:rPr lang="en-US" sz="3600" dirty="0" smtClean="0"/>
              <a:t> "INTRODUCTION TO URBAN PLANNING "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57200" y="1676400"/>
            <a:ext cx="8534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>
                <a:solidFill>
                  <a:srgbClr val="C00000"/>
                </a:solidFill>
              </a:rPr>
              <a:t>1. ESTETTKA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Bangunan/lingkungan yang memiliki sesuatu yang khusus dalam sejarah perkembangan "style" dalam kurun waktu tertentu</a:t>
            </a:r>
            <a:br>
              <a:rPr lang="id-ID" dirty="0" smtClean="0"/>
            </a:br>
            <a:r>
              <a:rPr lang="id-ID" b="1" dirty="0" smtClean="0">
                <a:solidFill>
                  <a:srgbClr val="C00000"/>
                </a:solidFill>
              </a:rPr>
              <a:t>2. TYPICAL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Bangunan-bangunan yang merupakan wakil dari kelas atau type bangunan tertentu.</a:t>
            </a:r>
            <a:br>
              <a:rPr lang="id-ID" dirty="0" smtClean="0"/>
            </a:br>
            <a:r>
              <a:rPr lang="id-ID" b="1" dirty="0" smtClean="0">
                <a:solidFill>
                  <a:srgbClr val="C00000"/>
                </a:solidFill>
              </a:rPr>
              <a:t>3. KELANGKAAN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Bangunan yang hanya tinggal satu-satunya, atau peninggalan terakhir dari style yang mewakili jamannya</a:t>
            </a:r>
            <a:br>
              <a:rPr lang="id-ID" dirty="0" smtClean="0"/>
            </a:br>
            <a:r>
              <a:rPr lang="id-ID" b="1" dirty="0" smtClean="0">
                <a:solidFill>
                  <a:srgbClr val="C00000"/>
                </a:solidFill>
              </a:rPr>
              <a:t>4. PERANAN SEJARAH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Bangunan/lingkungan yang merupakan tempat dimana terjadi peristiwa peristiwa</a:t>
            </a:r>
            <a:br>
              <a:rPr lang="id-ID" dirty="0" smtClean="0"/>
            </a:br>
            <a:r>
              <a:rPr lang="id-ID" dirty="0" smtClean="0"/>
              <a:t>bersejarah, sebagai ikatan simbolis antara peristiwa yang lalu dengan peristiwa sekarang.</a:t>
            </a:r>
            <a:br>
              <a:rPr lang="id-ID" dirty="0" smtClean="0"/>
            </a:br>
            <a:r>
              <a:rPr lang="id-ID" b="1" dirty="0" smtClean="0">
                <a:solidFill>
                  <a:srgbClr val="C00000"/>
                </a:solidFill>
              </a:rPr>
              <a:t>5. YANG PALING MENONJOL: 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Bangunan-bangunan yang paling</a:t>
            </a:r>
            <a:br>
              <a:rPr lang="id-ID" dirty="0" smtClean="0"/>
            </a:br>
            <a:r>
              <a:rPr lang="id-ID" dirty="0" smtClean="0"/>
              <a:t> - pertama dibuat </a:t>
            </a:r>
            <a:br>
              <a:rPr lang="id-ID" dirty="0" smtClean="0"/>
            </a:br>
            <a:r>
              <a:rPr lang="id-ID" dirty="0" smtClean="0"/>
              <a:t>- besar</a:t>
            </a:r>
            <a:br>
              <a:rPr lang="id-ID" dirty="0" smtClean="0"/>
            </a:br>
            <a:r>
              <a:rPr lang="id-ID" dirty="0" smtClean="0"/>
              <a:t>- tinggi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KLASIFIKASI PENGGOLONGAN </a:t>
            </a:r>
            <a:br>
              <a:rPr lang="en-US" sz="3200" dirty="0" smtClean="0"/>
            </a:br>
            <a:r>
              <a:rPr lang="en-US" sz="3200" dirty="0" smtClean="0"/>
              <a:t>BANGUNAN PELESTARIAN </a:t>
            </a:r>
            <a:endParaRPr lang="en-US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828800"/>
            <a:ext cx="8534400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Verdana" pitchFamily="34" charset="0"/>
                <a:ea typeface="Times New Roman" pitchFamily="18" charset="0"/>
                <a:cs typeface="Times New Roman" pitchFamily="18" charset="0"/>
              </a:rPr>
              <a:t>K</a:t>
            </a:r>
            <a:r>
              <a:rPr kumimoji="0" lang="id-ID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lasifikasi penggolongan bangunan pelestarian persil bangunan terbagi menjadi golongan pelestarian A, B, C dan D, yang masing masing kriteria harus memenuhi persyaratan-persyaratan yaitu :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Nilai sejarah; 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Keaslian; 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Kelangkaan; 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Landmark/Tengeran; 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Arsitektur; 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Umur. </a:t>
            </a:r>
            <a:endParaRPr kumimoji="0" lang="id-ID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GOLONGAN PELESTARIAN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98991"/>
            <a:ext cx="8534400" cy="4625609"/>
          </a:xfrm>
        </p:spPr>
        <p:txBody>
          <a:bodyPr>
            <a:normAutofit fontScale="70000" lnSpcReduction="20000"/>
          </a:bodyPr>
          <a:lstStyle/>
          <a:p>
            <a:pPr marL="119063" indent="0">
              <a:buNone/>
            </a:pPr>
            <a:r>
              <a:rPr lang="id-ID" dirty="0" smtClean="0"/>
              <a:t>Pelestarian bangunan kriteria golongan A merupakan upaya preservasi bangunan dengan ketentuan sebagai berikut :</a:t>
            </a:r>
          </a:p>
          <a:p>
            <a:pPr>
              <a:buNone/>
            </a:pPr>
            <a:endParaRPr lang="id-ID" dirty="0" smtClean="0"/>
          </a:p>
          <a:p>
            <a:pPr marL="457200" indent="-339725">
              <a:buFont typeface="+mj-lt"/>
              <a:buAutoNum type="arabicPeriod"/>
            </a:pPr>
            <a:r>
              <a:rPr lang="id-ID" dirty="0" smtClean="0"/>
              <a:t>bangunan dilarang dibongkar dan atau diubah; </a:t>
            </a:r>
          </a:p>
          <a:p>
            <a:pPr marL="457200" indent="-339725">
              <a:buFont typeface="+mj-lt"/>
              <a:buAutoNum type="arabicPeriod"/>
            </a:pPr>
            <a:r>
              <a:rPr lang="id-ID" dirty="0" smtClean="0"/>
              <a:t>apabila kondisi fisik bangunan buruk, roboh, terbakar atau tidak layak tegak dapat dilakukan pembongkaran untuk dibangun kembali, sama seperti semula sesuai dengan aslinya; </a:t>
            </a:r>
          </a:p>
          <a:p>
            <a:pPr marL="457200" indent="-339725">
              <a:buFont typeface="+mj-lt"/>
              <a:buAutoNum type="arabicPeriod"/>
            </a:pPr>
            <a:r>
              <a:rPr lang="id-ID" dirty="0" smtClean="0"/>
              <a:t>pemeliharaan dan perawatan bangunan harus menggunakan bahan yang sama /sejenis atau memiliki karakter yang sama, dengan memperhatikan detail ornamen bangunan yang telah ada; </a:t>
            </a:r>
          </a:p>
          <a:p>
            <a:pPr marL="457200" indent="-339725">
              <a:buFont typeface="+mj-lt"/>
              <a:buAutoNum type="arabicPeriod"/>
            </a:pPr>
            <a:r>
              <a:rPr lang="id-ID" dirty="0" smtClean="0"/>
              <a:t>dalam upaya revitalisasi dimungkinkan adanya mpenyesuaian / perubahan fungsi sesuai rencana kota yang berlaku tanpa mengubah bentuk bangunan aslinya; </a:t>
            </a:r>
          </a:p>
          <a:p>
            <a:pPr marL="457200" indent="-339725">
              <a:buFont typeface="+mj-lt"/>
              <a:buAutoNum type="arabicPeriod"/>
            </a:pPr>
            <a:r>
              <a:rPr lang="id-ID" dirty="0" smtClean="0"/>
              <a:t>dalam persil atau lahan bangunan pelestarian dimungkinkan adanya bangunan tambahan yang menjadi suatu kesatuan yang utuh dengan bangunan utama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/>
            <a:r>
              <a:rPr lang="en-US" sz="3600" dirty="0" smtClean="0">
                <a:solidFill>
                  <a:srgbClr val="FFC000"/>
                </a:solidFill>
                <a:latin typeface="Verdana" pitchFamily="34" charset="0"/>
                <a:ea typeface="Times New Roman" pitchFamily="18" charset="0"/>
                <a:cs typeface="Times New Roman" pitchFamily="18" charset="0"/>
              </a:rPr>
              <a:t>GOLONGAN PELESTARIAN B </a:t>
            </a:r>
            <a:endParaRPr lang="en-US" sz="3600" dirty="0">
              <a:solidFill>
                <a:srgbClr val="FFC000"/>
              </a:solidFill>
            </a:endParaRP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04800" y="1524000"/>
            <a:ext cx="88392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Pelestarian bangunan kriteria golongan B merupakan upaya preservasi bangunan dengan ketentuan sebagai berikut :</a:t>
            </a: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bangunan utama dilarang dibongkar secara sengaja, dan apabila kondisi fisik bangunan buruk, roboh, terbakar atau tidak layak tegak dapat dilakukan pembongkaran untuk dibangun kembali sama seperti semula sesuai dengan aslinya; </a:t>
            </a: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pemeliharaan dan perawatan bangunan harus dilakukan tanpa mengubah pola tampak depan, atap dan warna, serta dengan mempertahankan detail dan ornamen bangunan yang penting; </a:t>
            </a: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dalam upaya rehabilitasi dan revitalisasi dimungkinkan adanya perubahan tata ruang dalam asalkan tidak mengubah struktur utama bangunan; </a:t>
            </a: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id-ID" sz="20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ea typeface="Times New Roman" pitchFamily="18" charset="0"/>
                <a:cs typeface="Times New Roman" pitchFamily="18" charset="0"/>
              </a:rPr>
              <a:t>dalam persil atau lahan bangunan pelestarian dimungkinkan adanya bangunan tambahan yang menjadi suatu kesatuan yang utuh dengan bangunan utama.</a:t>
            </a:r>
            <a:endParaRPr kumimoji="0" lang="id-ID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793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Module</vt:lpstr>
      <vt:lpstr>    </vt:lpstr>
      <vt:lpstr>1. NILAI  OBYEKNYA SENDIRI</vt:lpstr>
      <vt:lpstr>2. FUNGSI OBYEK DALAM LINGKUNGAN URBAN</vt:lpstr>
      <vt:lpstr>3.  FUNGSI OBYEK DALAM LINGKUNGAN SOSIAL DAN BUDAYA</vt:lpstr>
      <vt:lpstr>2. MENURUT HARYOTO KUNTO DALAM BUKU  "WAJAH BANDOENG TEMPO DODOE" </vt:lpstr>
      <vt:lpstr>3.  MENURAT BUKU  "INTRODUCTION TO URBAN PLANNING "</vt:lpstr>
      <vt:lpstr>KLASIFIKASI PENGGOLONGAN  BANGUNAN PELESTARIAN </vt:lpstr>
      <vt:lpstr>GOLONGAN PELESTARIAN A</vt:lpstr>
      <vt:lpstr>GOLONGAN PELESTARIAN B </vt:lpstr>
      <vt:lpstr>GOLONGAN PELESTARIAN  C DAN D </vt:lpstr>
      <vt:lpstr>HARAPAN PELESTARIAN</vt:lpstr>
      <vt:lpstr>SEKIAN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32</cp:revision>
  <dcterms:created xsi:type="dcterms:W3CDTF">2012-03-13T02:02:52Z</dcterms:created>
  <dcterms:modified xsi:type="dcterms:W3CDTF">2012-03-27T05:28:52Z</dcterms:modified>
</cp:coreProperties>
</file>