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0"/>
  </p:notesMasterIdLst>
  <p:sldIdLst>
    <p:sldId id="27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1" r:id="rId17"/>
    <p:sldId id="330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93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1A96C-1422-4E2F-A680-50BCAA56FD55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3ACB6-0919-4E34-9E9A-6FCA90F9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5898" y="686670"/>
            <a:ext cx="4570946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xfrm>
            <a:off x="685958" y="4343110"/>
            <a:ext cx="5486084" cy="41142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id-ID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5898" y="686670"/>
            <a:ext cx="4570946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xfrm>
            <a:off x="685958" y="4343110"/>
            <a:ext cx="5486084" cy="41142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id-ID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317" y="686670"/>
            <a:ext cx="4570946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xfrm>
            <a:off x="685958" y="4343110"/>
            <a:ext cx="5486084" cy="41142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A93068-974F-42EE-8D4B-3087CEA6F2ED}" type="slidenum">
              <a:rPr lang="id-ID" smtClean="0"/>
              <a:pPr/>
              <a:t>5</a:t>
            </a:fld>
            <a:endParaRPr lang="id-ID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5898" y="686670"/>
            <a:ext cx="4570946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7E9603-52E7-4D5B-ADD1-BB591C132455}" type="slidenum">
              <a:rPr lang="id-ID" smtClean="0"/>
              <a:pPr/>
              <a:t>7</a:t>
            </a:fld>
            <a:endParaRPr lang="id-ID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5898" y="686670"/>
            <a:ext cx="4570946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5898" y="686670"/>
            <a:ext cx="4570946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685958" y="4343110"/>
            <a:ext cx="5486084" cy="41142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id-ID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2737" y="685221"/>
            <a:ext cx="4575687" cy="343334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xfrm>
            <a:off x="687539" y="4344559"/>
            <a:ext cx="5482922" cy="41142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id-ID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156" y="685221"/>
            <a:ext cx="4575688" cy="343334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xfrm>
            <a:off x="687539" y="4344559"/>
            <a:ext cx="5482922" cy="41142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156" y="685221"/>
            <a:ext cx="4575688" cy="343334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xfrm>
            <a:off x="687539" y="4344559"/>
            <a:ext cx="5482922" cy="41142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25DD821-EBC4-47C2-8779-C615B7FA2AF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495800"/>
            <a:ext cx="8229600" cy="1219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endParaRPr lang="en-US" sz="2000" b="1" dirty="0" smtClean="0">
              <a:ea typeface="Times New Roman"/>
            </a:endParaRPr>
          </a:p>
          <a:p>
            <a:pPr algn="ctr"/>
            <a:r>
              <a:rPr lang="en-US" sz="2000" b="1" dirty="0" smtClean="0">
                <a:ea typeface="Times New Roman"/>
              </a:rPr>
              <a:t>KULIAH - 6</a:t>
            </a:r>
          </a:p>
          <a:p>
            <a:pPr algn="ctr"/>
            <a:r>
              <a:rPr lang="id-ID" sz="2000" b="1" dirty="0" smtClean="0">
                <a:ea typeface="Times New Roman"/>
              </a:rPr>
              <a:t>KONSEP</a:t>
            </a:r>
            <a:r>
              <a:rPr lang="en-US" sz="2000" b="1" dirty="0" smtClean="0">
                <a:ea typeface="Times New Roman"/>
              </a:rPr>
              <a:t> </a:t>
            </a:r>
            <a:r>
              <a:rPr lang="id-ID" sz="2000" b="1" dirty="0" smtClean="0">
                <a:ea typeface="Times New Roman"/>
              </a:rPr>
              <a:t>PELESTARIAN BANGUNAN DAN LINGKUNGAN</a:t>
            </a:r>
            <a:r>
              <a:rPr lang="en-US" sz="2000" b="1" dirty="0" smtClean="0">
                <a:ea typeface="Times New Roman"/>
              </a:rPr>
              <a:t> BERSEJARAH </a:t>
            </a:r>
            <a:endParaRPr lang="id-ID" sz="2000" b="1" dirty="0" smtClean="0">
              <a:ea typeface="Times New Roman"/>
            </a:endParaRPr>
          </a:p>
          <a:p>
            <a:pPr algn="ctr"/>
            <a:endParaRPr lang="en-US" sz="2000" b="1" dirty="0" smtClean="0">
              <a:ea typeface="Times New Roman"/>
            </a:endParaRPr>
          </a:p>
          <a:p>
            <a:pPr algn="ctr"/>
            <a:endParaRPr lang="en-US" sz="2000" b="1" dirty="0" smtClean="0">
              <a:ea typeface="Times New Roman"/>
            </a:endParaRPr>
          </a:p>
        </p:txBody>
      </p:sp>
      <p:pic>
        <p:nvPicPr>
          <p:cNvPr id="10" name="Picture 2" descr="kop-soal2"/>
          <p:cNvPicPr>
            <a:picLocks noChangeAspect="1" noChangeArrowheads="1"/>
          </p:cNvPicPr>
          <p:nvPr/>
        </p:nvPicPr>
        <p:blipFill>
          <a:blip r:embed="rId2"/>
          <a:srcRect b="71071"/>
          <a:stretch>
            <a:fillRect/>
          </a:stretch>
        </p:blipFill>
        <p:spPr bwMode="auto">
          <a:xfrm>
            <a:off x="1143000" y="373352"/>
            <a:ext cx="6934200" cy="99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92124" y="457200"/>
            <a:ext cx="491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UNIVERSITAS INDONUSA ESA UNGGUL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FAKULTAS TEKNIK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JURUSAN PERENCANAAN WILAYAH DAN KOTA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270083"/>
            <a:ext cx="9144001" cy="1177717"/>
          </a:xfrm>
          <a:prstGeom prst="rect">
            <a:avLst/>
          </a:prstGeom>
          <a:solidFill>
            <a:srgbClr val="00206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33599"/>
            <a:ext cx="6934200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831273" y="418042"/>
            <a:ext cx="6290830" cy="106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282" tIns="38641" rIns="77282" bIns="38641">
            <a:spAutoFit/>
          </a:bodyPr>
          <a:lstStyle/>
          <a:p>
            <a:pPr defTabSz="772319"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ahoma" pitchFamily="34" charset="0"/>
                <a:sym typeface="Webdings" pitchFamily="18" charset="2"/>
              </a:rPr>
              <a:t>PROSPEK PELESTARIAN DAN </a:t>
            </a:r>
            <a:r>
              <a:rPr lang="en-US" sz="3200" b="1" dirty="0">
                <a:solidFill>
                  <a:schemeClr val="tx2"/>
                </a:solidFill>
                <a:latin typeface="Tahoma" pitchFamily="34" charset="0"/>
              </a:rPr>
              <a:t>PEMANFAATAN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22250" y="2476500"/>
            <a:ext cx="8921750" cy="424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70" tIns="43035" rIns="86070" bIns="43035">
            <a:spAutoFit/>
          </a:bodyPr>
          <a:lstStyle/>
          <a:p>
            <a:pPr defTabSz="859830" eaLnBrk="0" hangingPunct="0">
              <a:spcBef>
                <a:spcPct val="50000"/>
              </a:spcBef>
              <a:buFont typeface="Symbol" pitchFamily="18" charset="2"/>
              <a:buChar char="·"/>
            </a:pP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d-ID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Banyak mengandung data kebudayaan tua </a:t>
            </a:r>
            <a:endParaRPr lang="en-US" sz="2300" dirty="0">
              <a:solidFill>
                <a:srgbClr val="FFFF00"/>
              </a:solidFill>
              <a:latin typeface="Tahoma" pitchFamily="34" charset="0"/>
              <a:sym typeface="Symbol" pitchFamily="18" charset="2"/>
            </a:endParaRPr>
          </a:p>
          <a:p>
            <a:pPr defTabSz="859830" eaLnBrk="0" hangingPunct="0">
              <a:spcBef>
                <a:spcPct val="50000"/>
              </a:spcBef>
              <a:buFont typeface="Symbol" pitchFamily="18" charset="2"/>
              <a:buChar char="·"/>
            </a:pP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d-ID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Membentuk </a:t>
            </a:r>
            <a:r>
              <a:rPr lang="id-ID" sz="2300" i="1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cultural landscape</a:t>
            </a:r>
            <a:r>
              <a:rPr lang="id-ID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yang indah</a:t>
            </a: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(</a:t>
            </a:r>
            <a:r>
              <a:rPr lang="en-US" sz="2300" dirty="0" err="1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alami</a:t>
            </a: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).</a:t>
            </a:r>
            <a:endParaRPr lang="id-ID" sz="2300" dirty="0">
              <a:solidFill>
                <a:srgbClr val="FFFF00"/>
              </a:solidFill>
              <a:latin typeface="Tahoma" pitchFamily="34" charset="0"/>
              <a:sym typeface="Symbol" pitchFamily="18" charset="2"/>
            </a:endParaRPr>
          </a:p>
          <a:p>
            <a:pPr defTabSz="859830" eaLnBrk="0" hangingPunct="0">
              <a:spcBef>
                <a:spcPct val="50000"/>
              </a:spcBef>
              <a:buFont typeface="Symbol" pitchFamily="18" charset="2"/>
              <a:buChar char="·"/>
            </a:pPr>
            <a:r>
              <a:rPr lang="id-ID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Sebagai modal potensial untuk pengembangan :</a:t>
            </a:r>
          </a:p>
          <a:p>
            <a:pPr defTabSz="859830" eaLnBrk="0" hangingPunct="0">
              <a:spcBef>
                <a:spcPct val="50000"/>
              </a:spcBef>
            </a:pPr>
            <a:r>
              <a:rPr lang="id-ID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           </a:t>
            </a:r>
            <a:r>
              <a:rPr lang="id-ID" sz="23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 </a:t>
            </a:r>
            <a:r>
              <a:rPr lang="id-ID" sz="23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Educational tourism</a:t>
            </a:r>
          </a:p>
          <a:p>
            <a:pPr defTabSz="859830" eaLnBrk="0" hangingPunct="0">
              <a:spcBef>
                <a:spcPct val="50000"/>
              </a:spcBef>
            </a:pPr>
            <a:r>
              <a:rPr lang="id-ID" sz="23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            </a:t>
            </a:r>
            <a:r>
              <a:rPr lang="id-ID" sz="23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Tracking tourism</a:t>
            </a:r>
          </a:p>
          <a:p>
            <a:pPr defTabSz="859830" eaLnBrk="0" hangingPunct="0">
              <a:spcBef>
                <a:spcPct val="50000"/>
              </a:spcBef>
            </a:pPr>
            <a:r>
              <a:rPr lang="id-ID" sz="23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           </a:t>
            </a:r>
            <a:r>
              <a:rPr lang="id-ID" sz="23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 </a:t>
            </a:r>
            <a:r>
              <a:rPr lang="id-ID" sz="23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Ecotourism</a:t>
            </a:r>
          </a:p>
          <a:p>
            <a:pPr defTabSz="859830" eaLnBrk="0" hangingPunct="0">
              <a:spcBef>
                <a:spcPct val="50000"/>
              </a:spcBef>
            </a:pPr>
            <a:r>
              <a:rPr lang="id-ID" sz="23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          </a:t>
            </a:r>
            <a:r>
              <a:rPr lang="id-ID" dirty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id-ID" sz="23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id-ID" sz="23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Pleasure tourism</a:t>
            </a:r>
            <a:endParaRPr lang="en-US" sz="2300" i="1" dirty="0">
              <a:solidFill>
                <a:srgbClr val="FFFF00"/>
              </a:solidFill>
              <a:latin typeface="Tahoma" pitchFamily="34" charset="0"/>
              <a:sym typeface="Wingdings" pitchFamily="2" charset="2"/>
            </a:endParaRPr>
          </a:p>
          <a:p>
            <a:pPr defTabSz="859830" eaLnBrk="0" hangingPunct="0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                 </a:t>
            </a:r>
            <a:r>
              <a:rPr lang="id-ID" dirty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100" i="1" dirty="0" err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Outbond</a:t>
            </a:r>
            <a:r>
              <a:rPr lang="en-US" sz="21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go to nature</a:t>
            </a:r>
            <a:endParaRPr lang="id-ID" sz="2100" i="1" dirty="0">
              <a:solidFill>
                <a:srgbClr val="FFFF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58932" y="1778000"/>
            <a:ext cx="4185569" cy="51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Rural  heritage landscape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22250" y="1333500"/>
            <a:ext cx="8921750" cy="554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70" tIns="43035" rIns="86070" bIns="43035">
            <a:spAutoFit/>
          </a:bodyPr>
          <a:lstStyle/>
          <a:p>
            <a:pPr defTabSz="859830" eaLnBrk="0" hangingPunct="0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Melestarikan</a:t>
            </a: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sejarah</a:t>
            </a: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pertumbuhan</a:t>
            </a: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kota</a:t>
            </a: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(</a:t>
            </a:r>
            <a:r>
              <a:rPr lang="en-US" sz="2300" dirty="0" err="1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arsitektur</a:t>
            </a: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&amp; </a:t>
            </a:r>
            <a:r>
              <a:rPr lang="en-US" sz="2300" dirty="0" err="1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lansekap</a:t>
            </a: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)</a:t>
            </a:r>
          </a:p>
          <a:p>
            <a:pPr defTabSz="859830" eaLnBrk="0" hangingPunct="0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sz="23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1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Brand image (</a:t>
            </a:r>
            <a:r>
              <a:rPr lang="en-US" sz="2100" i="1" dirty="0" err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ciri</a:t>
            </a:r>
            <a:r>
              <a:rPr lang="en-US" sz="21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100" i="1" dirty="0" err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khas</a:t>
            </a:r>
            <a:r>
              <a:rPr lang="en-US" sz="21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) </a:t>
            </a:r>
            <a:r>
              <a:rPr lang="en-US" sz="2100" i="1" dirty="0" err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kota</a:t>
            </a:r>
            <a:r>
              <a:rPr lang="en-US" sz="21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:</a:t>
            </a:r>
          </a:p>
          <a:p>
            <a:pPr marL="302816" defTabSz="85983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1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Character and identity value</a:t>
            </a:r>
          </a:p>
          <a:p>
            <a:pPr marL="302816" defTabSz="85983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1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Functional  diversity value</a:t>
            </a:r>
          </a:p>
          <a:p>
            <a:pPr marL="302816" defTabSz="85983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1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Aesthetic value</a:t>
            </a:r>
          </a:p>
          <a:p>
            <a:pPr marL="302816" defTabSz="85983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1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Architectural diversity value</a:t>
            </a:r>
          </a:p>
          <a:p>
            <a:pPr marL="302816" defTabSz="85983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1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Environmental  diversity value</a:t>
            </a:r>
          </a:p>
          <a:p>
            <a:pPr marL="302816" defTabSz="85983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1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Resource value</a:t>
            </a:r>
          </a:p>
          <a:p>
            <a:pPr marL="302816" defTabSz="85983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1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Continuity of cultural memory / heritage value</a:t>
            </a:r>
          </a:p>
          <a:p>
            <a:pPr marL="302816" defTabSz="85983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1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Economic and commercial value</a:t>
            </a:r>
          </a:p>
          <a:p>
            <a:pPr defTabSz="859830" eaLnBrk="0" hangingPunct="0">
              <a:spcBef>
                <a:spcPct val="50000"/>
              </a:spcBef>
              <a:defRPr/>
            </a:pPr>
            <a:r>
              <a:rPr lang="en-US" sz="2100" i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				</a:t>
            </a:r>
            <a:r>
              <a:rPr lang="en-US" sz="14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(</a:t>
            </a:r>
            <a:r>
              <a:rPr lang="en-US" sz="1400" dirty="0" err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Tiesdell</a:t>
            </a:r>
            <a:r>
              <a:rPr lang="en-US" sz="14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-</a:t>
            </a:r>
            <a:r>
              <a:rPr lang="en-US" sz="1400" dirty="0" err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Taner</a:t>
            </a:r>
            <a:r>
              <a:rPr lang="en-US" sz="1400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-Heath, 1996)</a:t>
            </a:r>
            <a:endParaRPr lang="id-ID" sz="1400" dirty="0">
              <a:solidFill>
                <a:srgbClr val="FFFF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8932" y="571500"/>
            <a:ext cx="4211474" cy="51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Urban heritage landscape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57490" y="3276865"/>
            <a:ext cx="8077488" cy="32001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2400" dirty="0">
              <a:solidFill>
                <a:srgbClr val="FF6600"/>
              </a:solidFill>
            </a:endParaRPr>
          </a:p>
          <a:p>
            <a:pPr algn="ctr"/>
            <a:r>
              <a:rPr lang="en-US" sz="4200" dirty="0">
                <a:solidFill>
                  <a:srgbClr val="FF6600"/>
                </a:solidFill>
              </a:rPr>
              <a:t>PENGELOLAAN KAWASAN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1000" y="228865"/>
            <a:ext cx="8001000" cy="92332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/>
              <a:t>SUMBER DAYA </a:t>
            </a:r>
            <a:r>
              <a:rPr lang="en-US" sz="5400" dirty="0"/>
              <a:t>BUDAYA</a:t>
            </a: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685512" y="3733271"/>
            <a:ext cx="3048000" cy="9908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3500" dirty="0"/>
              <a:t>INTANGIBLE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105977" y="3886730"/>
            <a:ext cx="2818535" cy="630938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dirty="0">
                <a:solidFill>
                  <a:srgbClr val="FFFF00"/>
                </a:solidFill>
              </a:rPr>
              <a:t>TANGIBLE</a:t>
            </a: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2971512" y="2133865"/>
            <a:ext cx="1676977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648490" y="2133865"/>
            <a:ext cx="1981488" cy="159940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3810000" y="4191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lIns="91436" tIns="45718" rIns="91436" bIns="45718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animBg="1"/>
      <p:bldP spid="4107" grpId="0" animBg="1"/>
      <p:bldP spid="4108" grpId="0" animBg="1"/>
      <p:bldP spid="4111" grpId="0" animBg="1"/>
      <p:bldP spid="4112" grpId="0" animBg="1"/>
      <p:bldP spid="4113" grpId="0" animBg="1"/>
      <p:bldP spid="4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371023" y="4800865"/>
            <a:ext cx="6658841" cy="181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97" tIns="39999" rIns="79997" bIns="39999">
            <a:spAutoFit/>
          </a:bodyPr>
          <a:lstStyle/>
          <a:p>
            <a:pPr marL="400050" indent="-400050"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lang="id-ID" sz="2500" b="1" i="1" dirty="0">
                <a:solidFill>
                  <a:srgbClr val="FFFF00"/>
                </a:solidFill>
                <a:latin typeface="Tahoma" pitchFamily="34" charset="0"/>
              </a:rPr>
              <a:t>Reduse</a:t>
            </a:r>
            <a:r>
              <a:rPr lang="id-ID" sz="25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500" b="1" dirty="0">
                <a:solidFill>
                  <a:srgbClr val="FFFF00"/>
                </a:solidFill>
                <a:latin typeface="Tahoma" pitchFamily="34" charset="0"/>
              </a:rPr>
              <a:t>  </a:t>
            </a:r>
            <a:r>
              <a:rPr lang="id-ID" sz="2500" b="1" dirty="0">
                <a:solidFill>
                  <a:srgbClr val="FFFF00"/>
                </a:solidFill>
                <a:latin typeface="Tahoma" pitchFamily="34" charset="0"/>
              </a:rPr>
              <a:t>(pengurangan pajak)</a:t>
            </a:r>
          </a:p>
          <a:p>
            <a:pPr marL="400050" indent="-400050"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lang="id-ID" sz="2500" b="1" i="1" dirty="0">
                <a:solidFill>
                  <a:srgbClr val="FFFF00"/>
                </a:solidFill>
                <a:latin typeface="Tahoma" pitchFamily="34" charset="0"/>
              </a:rPr>
              <a:t>Reuse</a:t>
            </a:r>
            <a:r>
              <a:rPr lang="id-ID" sz="25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500" b="1" dirty="0">
                <a:solidFill>
                  <a:srgbClr val="FFFF00"/>
                </a:solidFill>
                <a:latin typeface="Tahoma" pitchFamily="34" charset="0"/>
              </a:rPr>
              <a:t>   </a:t>
            </a:r>
            <a:r>
              <a:rPr lang="id-ID" sz="2500" b="1" dirty="0">
                <a:solidFill>
                  <a:srgbClr val="FFFF00"/>
                </a:solidFill>
                <a:latin typeface="Tahoma" pitchFamily="34" charset="0"/>
              </a:rPr>
              <a:t>(penggunaan kembali)</a:t>
            </a:r>
          </a:p>
          <a:p>
            <a:pPr marL="400050" indent="-400050"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lang="id-ID" sz="2500" b="1" i="1" dirty="0">
                <a:solidFill>
                  <a:srgbClr val="FFFF00"/>
                </a:solidFill>
                <a:latin typeface="Tahoma" pitchFamily="34" charset="0"/>
              </a:rPr>
              <a:t>R</a:t>
            </a:r>
            <a:r>
              <a:rPr lang="en-US" sz="2500" b="1" i="1" dirty="0">
                <a:solidFill>
                  <a:srgbClr val="FFFF00"/>
                </a:solidFill>
                <a:latin typeface="Tahoma" pitchFamily="34" charset="0"/>
              </a:rPr>
              <a:t>e</a:t>
            </a:r>
            <a:r>
              <a:rPr lang="id-ID" sz="2500" b="1" i="1" dirty="0">
                <a:solidFill>
                  <a:srgbClr val="FFFF00"/>
                </a:solidFill>
                <a:latin typeface="Tahoma" pitchFamily="34" charset="0"/>
              </a:rPr>
              <a:t>cycle</a:t>
            </a:r>
            <a:r>
              <a:rPr lang="id-ID" sz="25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500" b="1" dirty="0">
                <a:solidFill>
                  <a:srgbClr val="FFFF00"/>
                </a:solidFill>
                <a:latin typeface="Tahoma" pitchFamily="34" charset="0"/>
              </a:rPr>
              <a:t>  </a:t>
            </a:r>
            <a:r>
              <a:rPr lang="id-ID" sz="2500" b="1" dirty="0">
                <a:solidFill>
                  <a:srgbClr val="FFFF00"/>
                </a:solidFill>
                <a:latin typeface="Tahoma" pitchFamily="34" charset="0"/>
              </a:rPr>
              <a:t>(daur-ulang)</a:t>
            </a:r>
          </a:p>
          <a:p>
            <a:pPr marL="400050" indent="-400050"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lang="id-ID" sz="2500" b="1" i="1" dirty="0">
                <a:solidFill>
                  <a:srgbClr val="FFFF00"/>
                </a:solidFill>
                <a:latin typeface="Tahoma" pitchFamily="34" charset="0"/>
              </a:rPr>
              <a:t>Rethinking</a:t>
            </a:r>
            <a:r>
              <a:rPr lang="id-ID" sz="25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500" b="1" dirty="0">
                <a:solidFill>
                  <a:srgbClr val="FFFF00"/>
                </a:solidFill>
                <a:latin typeface="Tahoma" pitchFamily="34" charset="0"/>
              </a:rPr>
              <a:t>  </a:t>
            </a:r>
            <a:r>
              <a:rPr lang="id-ID" sz="2500" b="1" dirty="0">
                <a:solidFill>
                  <a:srgbClr val="FFFF00"/>
                </a:solidFill>
                <a:latin typeface="Tahoma" pitchFamily="34" charset="0"/>
              </a:rPr>
              <a:t>(perubahan paradigma)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1562967" y="250032"/>
            <a:ext cx="5440795" cy="92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7" tIns="40003" rIns="80007" bIns="40003">
            <a:spAutoFit/>
          </a:bodyPr>
          <a:lstStyle/>
          <a:p>
            <a:r>
              <a:rPr lang="id-ID" sz="3500" b="1" dirty="0">
                <a:latin typeface="Tahoma" pitchFamily="34" charset="0"/>
              </a:rPr>
              <a:t>Pengelolaan Model 4R </a:t>
            </a:r>
            <a:endParaRPr lang="en-US" sz="3500" b="1" dirty="0">
              <a:latin typeface="Tahoma" pitchFamily="34" charset="0"/>
            </a:endParaRPr>
          </a:p>
          <a:p>
            <a:r>
              <a:rPr lang="id-ID" b="1" dirty="0">
                <a:latin typeface="Tahoma" pitchFamily="34" charset="0"/>
              </a:rPr>
              <a:t>(Khatri, 1996)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162820" name="Picture 4" descr="14-A-4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07" y="1435365"/>
            <a:ext cx="4287693" cy="330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 descr="14-A-4R 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0444" y="1435365"/>
            <a:ext cx="4094306" cy="330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412751" y="3303324"/>
            <a:ext cx="8448386" cy="340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97" tIns="39999" rIns="79997" bIns="39999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1.</a:t>
            </a:r>
            <a:r>
              <a:rPr lang="id-ID" sz="2800" dirty="0">
                <a:solidFill>
                  <a:srgbClr val="FFFF00"/>
                </a:solidFill>
                <a:latin typeface="Tahoma" pitchFamily="34" charset="0"/>
              </a:rPr>
              <a:t>Batasan konsep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2.</a:t>
            </a:r>
            <a:r>
              <a:rPr lang="id-ID" sz="2800" dirty="0">
                <a:solidFill>
                  <a:srgbClr val="FFFF00"/>
                </a:solidFill>
                <a:latin typeface="Tahoma" pitchFamily="34" charset="0"/>
              </a:rPr>
              <a:t>Inventarisasi dan pembobotan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3.</a:t>
            </a:r>
            <a:r>
              <a:rPr lang="id-ID" sz="2800" dirty="0">
                <a:solidFill>
                  <a:srgbClr val="FFFF00"/>
                </a:solidFill>
                <a:latin typeface="Tahoma" pitchFamily="34" charset="0"/>
              </a:rPr>
              <a:t>Valuasi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4.</a:t>
            </a:r>
            <a:r>
              <a:rPr lang="id-ID" sz="2800" dirty="0">
                <a:solidFill>
                  <a:srgbClr val="FFFF00"/>
                </a:solidFill>
                <a:latin typeface="Tahoma" pitchFamily="34" charset="0"/>
              </a:rPr>
              <a:t>Perlindungan hukum (SK / Perda) dan Sertifikasi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5.</a:t>
            </a:r>
            <a:r>
              <a:rPr lang="id-ID" sz="2800" dirty="0">
                <a:solidFill>
                  <a:srgbClr val="FFFF00"/>
                </a:solidFill>
                <a:latin typeface="Tahoma" pitchFamily="34" charset="0"/>
              </a:rPr>
              <a:t>Master plan pengelolaan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6.</a:t>
            </a:r>
            <a:r>
              <a:rPr lang="id-ID" sz="2800" dirty="0">
                <a:solidFill>
                  <a:srgbClr val="FFFF00"/>
                </a:solidFill>
                <a:latin typeface="Tahoma" pitchFamily="34" charset="0"/>
              </a:rPr>
              <a:t>Keringanan pajak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7.</a:t>
            </a:r>
            <a:r>
              <a:rPr lang="id-ID" sz="2800" dirty="0">
                <a:solidFill>
                  <a:srgbClr val="FFFF00"/>
                </a:solidFill>
                <a:latin typeface="Tahoma" pitchFamily="34" charset="0"/>
              </a:rPr>
              <a:t>Kolaborasi Stakeholder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84307" y="374386"/>
            <a:ext cx="8859693" cy="6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7" tIns="40003" rIns="80007" bIns="40003">
            <a:spAutoFit/>
          </a:bodyPr>
          <a:lstStyle/>
          <a:p>
            <a:r>
              <a:rPr lang="en-US" sz="3900" dirty="0" err="1">
                <a:latin typeface="Tahoma" pitchFamily="34" charset="0"/>
              </a:rPr>
              <a:t>Perlu</a:t>
            </a:r>
            <a:r>
              <a:rPr lang="en-US" sz="3900" dirty="0">
                <a:latin typeface="Tahoma" pitchFamily="34" charset="0"/>
              </a:rPr>
              <a:t> </a:t>
            </a:r>
            <a:r>
              <a:rPr lang="id-ID" sz="3900" dirty="0">
                <a:latin typeface="Tahoma" pitchFamily="34" charset="0"/>
              </a:rPr>
              <a:t>Agenda</a:t>
            </a:r>
            <a:r>
              <a:rPr lang="en-US" sz="3900" dirty="0">
                <a:latin typeface="Tahoma" pitchFamily="34" charset="0"/>
              </a:rPr>
              <a:t> ……</a:t>
            </a:r>
            <a:r>
              <a:rPr lang="id-ID" sz="3900" dirty="0">
                <a:latin typeface="Tahoma" pitchFamily="34" charset="0"/>
              </a:rPr>
              <a:t>  </a:t>
            </a:r>
            <a:endParaRPr lang="en-US" sz="3900" dirty="0">
              <a:latin typeface="Tahoma" pitchFamily="34" charset="0"/>
            </a:endParaRPr>
          </a:p>
        </p:txBody>
      </p:sp>
      <p:pic>
        <p:nvPicPr>
          <p:cNvPr id="164869" name="Picture 5" descr="15-agend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1887" y="374386"/>
            <a:ext cx="4159250" cy="318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45342" y="271199"/>
            <a:ext cx="6706466" cy="46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7" tIns="40003" rIns="80007" bIns="4000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500" b="1" dirty="0">
                <a:solidFill>
                  <a:srgbClr val="FFFF00"/>
                </a:solidFill>
                <a:latin typeface="Lucida Sans Unicode" pitchFamily="34" charset="0"/>
              </a:rPr>
              <a:t>ARAH KEBIJAKAN PENGEMBANGAN 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762000" y="1460500"/>
            <a:ext cx="6650182" cy="88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7" tIns="40003" rIns="80007" bIns="4000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dirty="0">
                <a:solidFill>
                  <a:srgbClr val="FFFF00"/>
                </a:solidFill>
                <a:latin typeface="Garamond" pitchFamily="18" charset="0"/>
                <a:sym typeface="Webdings" pitchFamily="18" charset="2"/>
              </a:rPr>
              <a:t></a:t>
            </a:r>
            <a:r>
              <a:rPr lang="en-US" sz="2100" b="1" dirty="0">
                <a:latin typeface="Garamond" pitchFamily="18" charset="0"/>
                <a:sym typeface="Webdings" pitchFamily="18" charset="2"/>
              </a:rPr>
              <a:t>   </a:t>
            </a:r>
            <a:r>
              <a:rPr lang="en-US" sz="2100" b="1" dirty="0" err="1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Memperhatikan</a:t>
            </a:r>
            <a:r>
              <a:rPr lang="en-US" sz="2100" b="1" dirty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 k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elestarian Lingkungan</a:t>
            </a:r>
            <a:endParaRPr lang="en-US" sz="2100" b="1" dirty="0">
              <a:solidFill>
                <a:srgbClr val="FFFF00"/>
              </a:solidFill>
              <a:latin typeface="Tahoma" pitchFamily="34" charset="0"/>
              <a:sym typeface="Webdings" pitchFamily="18" charset="2"/>
            </a:endParaRPr>
          </a:p>
          <a:p>
            <a:pPr eaLnBrk="0" hangingPunct="0">
              <a:spcBef>
                <a:spcPct val="50000"/>
              </a:spcBef>
            </a:pPr>
            <a:endParaRPr lang="id-ID" sz="2100" b="1" dirty="0">
              <a:solidFill>
                <a:srgbClr val="FFFF00"/>
              </a:solidFill>
              <a:latin typeface="Tahoma" pitchFamily="34" charset="0"/>
              <a:sym typeface="Webdings" pitchFamily="18" charset="2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62000" y="2820459"/>
            <a:ext cx="7412182" cy="5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7" tIns="40003" rIns="80007" bIns="40003">
            <a:spAutoFit/>
          </a:bodyPr>
          <a:lstStyle/>
          <a:p>
            <a:pPr marL="469503" indent="-469503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2100" b="1" dirty="0">
                <a:solidFill>
                  <a:srgbClr val="FFFF00"/>
                </a:solidFill>
                <a:latin typeface="Garamond" pitchFamily="18" charset="0"/>
                <a:sym typeface="Webdings" pitchFamily="18" charset="2"/>
              </a:rPr>
              <a:t></a:t>
            </a:r>
            <a:r>
              <a:rPr lang="en-US" sz="2100" b="1" dirty="0">
                <a:latin typeface="Garamond" pitchFamily="18" charset="0"/>
                <a:sym typeface="Webdings" pitchFamily="18" charset="2"/>
              </a:rPr>
              <a:t>   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Keselarasan hubungan antara wisatawan, lokasi, dan masyarakat setempat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762000" y="4267729"/>
            <a:ext cx="7721023" cy="5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7" tIns="40003" rIns="80007" bIns="40003">
            <a:spAutoFit/>
          </a:bodyPr>
          <a:lstStyle/>
          <a:p>
            <a:pPr marL="469503" indent="-469503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FFFF00"/>
                </a:solidFill>
                <a:latin typeface="Garamond" pitchFamily="18" charset="0"/>
                <a:sym typeface="Webdings" pitchFamily="18" charset="2"/>
              </a:rPr>
              <a:t></a:t>
            </a:r>
            <a:r>
              <a:rPr lang="en-US" sz="2100" dirty="0">
                <a:latin typeface="Garamond" pitchFamily="18" charset="0"/>
                <a:sym typeface="Webdings" pitchFamily="18" charset="2"/>
              </a:rPr>
              <a:t>   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Keseimbangan aspek ekonomi, sosial, dan kebudayaan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762000" y="5715001"/>
            <a:ext cx="7928841" cy="33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7" tIns="40003" rIns="80007" bIns="40003">
            <a:spAutoFit/>
          </a:bodyPr>
          <a:lstStyle/>
          <a:p>
            <a:pPr marL="469503" indent="-469503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FFFF00"/>
                </a:solidFill>
                <a:latin typeface="Garamond" pitchFamily="18" charset="0"/>
                <a:sym typeface="Webdings" pitchFamily="18" charset="2"/>
              </a:rPr>
              <a:t></a:t>
            </a:r>
            <a:r>
              <a:rPr lang="en-US" sz="2100" dirty="0">
                <a:latin typeface="Garamond" pitchFamily="18" charset="0"/>
                <a:sym typeface="Webdings" pitchFamily="18" charset="2"/>
              </a:rPr>
              <a:t>   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Peran serta pemerintah, masyarakat, dan swasta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6" grpId="0"/>
      <p:bldP spid="166917" grpId="0"/>
      <p:bldP spid="166918" grpId="0"/>
      <p:bldP spid="1669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ea typeface="Times New Roman"/>
              </a:rPr>
              <a:t>Tugas -2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263409"/>
          </a:xfrm>
        </p:spPr>
        <p:txBody>
          <a:bodyPr/>
          <a:lstStyle/>
          <a:p>
            <a:pPr marL="119063" indent="0" algn="just">
              <a:buNone/>
            </a:pPr>
            <a:r>
              <a:rPr lang="id-ID" b="1" dirty="0" smtClean="0">
                <a:ea typeface="Times New Roman"/>
              </a:rPr>
              <a:t>Survey ke  salah satu kawasan kota lama: </a:t>
            </a:r>
          </a:p>
          <a:p>
            <a:pPr marL="119063" indent="0" algn="just">
              <a:buNone/>
            </a:pPr>
            <a:r>
              <a:rPr lang="id-ID" dirty="0" smtClean="0">
                <a:ea typeface="Times New Roman"/>
              </a:rPr>
              <a:t>menyusun rumusan persoalan kawasan, dan Konsep Pengembangan yang Ideal.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52400" y="1447801"/>
            <a:ext cx="8839200" cy="558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id-ID" dirty="0" smtClean="0"/>
              <a:t>Eko Alvares, 2005. Konservasi Arsitektur di Sumbar, Makalah Sarasehan Pelestarian dan Pemanfaatan BCB. Batusangkar: BP3, 2005</a:t>
            </a:r>
          </a:p>
          <a:p>
            <a:endParaRPr lang="id-ID" dirty="0" smtClean="0"/>
          </a:p>
          <a:p>
            <a:r>
              <a:rPr lang="id-ID" dirty="0" smtClean="0"/>
              <a:t>JICA, 1979., Final Report Master Plan of Borobudur – Prambanan National Archaeology Parks.</a:t>
            </a:r>
          </a:p>
          <a:p>
            <a:endParaRPr lang="id-ID" dirty="0" smtClean="0"/>
          </a:p>
          <a:p>
            <a:r>
              <a:rPr lang="id-ID" dirty="0" smtClean="0"/>
              <a:t>Jony Wongso, 2005. Nilai Penting Arsitektur Lokal / Tradisional dan Kontribusinya Dalam Pembangunan Daerah. Makalah Rakor Pengelolaan BCB dan Situs. Padang: BP3, 2005.</a:t>
            </a:r>
          </a:p>
          <a:p>
            <a:endParaRPr lang="id-ID" dirty="0" smtClean="0"/>
          </a:p>
          <a:p>
            <a:r>
              <a:rPr lang="id-ID" dirty="0" smtClean="0"/>
              <a:t>Marsis Sutopo, 2005. Urban Heritage: Pelestarian, Pengelolaan, dan Permasalahannya. Makalah Sarasehan Pelestarian dan Pemanfaatan BCB. Batusangkar: BP3, 2005</a:t>
            </a:r>
          </a:p>
          <a:p>
            <a:endParaRPr lang="id-ID" dirty="0" smtClean="0"/>
          </a:p>
          <a:p>
            <a:r>
              <a:rPr lang="id-ID" dirty="0" smtClean="0"/>
              <a:t>Miksic, John., 1996. Ancient History. Jakarta: Archipelago Press.</a:t>
            </a:r>
          </a:p>
          <a:p>
            <a:endParaRPr lang="id-ID" dirty="0" smtClean="0"/>
          </a:p>
          <a:p>
            <a:r>
              <a:rPr lang="id-ID" dirty="0" smtClean="0"/>
              <a:t>Rahtz., Philip A., 1973, Rescue Archaeology. Winchester: Penguin Books.</a:t>
            </a:r>
          </a:p>
          <a:p>
            <a:endParaRPr lang="id-ID" dirty="0" smtClean="0"/>
          </a:p>
          <a:p>
            <a:r>
              <a:rPr lang="id-ID" dirty="0" smtClean="0"/>
              <a:t>Steven Tiesdell, Taner Oc, Tim Heath, 1996. Revitalizing Historic Urban Quarters. Oxford: Architectural Press.</a:t>
            </a:r>
          </a:p>
          <a:p>
            <a:r>
              <a:rPr lang="id-ID" dirty="0" smtClean="0"/>
              <a:t>Unesco, 2005. The Restoration of Borobudur. Jakarta: Unesco Publishing</a:t>
            </a:r>
            <a:r>
              <a:rPr lang="id-ID" sz="1600" dirty="0" smtClean="0"/>
              <a:t>.</a:t>
            </a:r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white"/>
                </a:solidFill>
              </a:rPr>
              <a:t>UNTUK PENDALAMAN BACA:</a:t>
            </a:r>
            <a:endParaRPr lang="en-US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SEKIAN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29000" y="3733800"/>
            <a:ext cx="2133600" cy="914400"/>
            <a:chOff x="2016" y="2208"/>
            <a:chExt cx="1344" cy="576"/>
          </a:xfrm>
        </p:grpSpPr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2016" y="2208"/>
              <a:ext cx="1200" cy="57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336"/>
                </a:cxn>
                <a:cxn ang="0">
                  <a:pos x="432" y="144"/>
                </a:cxn>
                <a:cxn ang="0">
                  <a:pos x="816" y="48"/>
                </a:cxn>
                <a:cxn ang="0">
                  <a:pos x="1200" y="0"/>
                </a:cxn>
              </a:cxnLst>
              <a:rect l="0" t="0" r="r" b="b"/>
              <a:pathLst>
                <a:path w="1200" h="576">
                  <a:moveTo>
                    <a:pt x="0" y="576"/>
                  </a:moveTo>
                  <a:cubicBezTo>
                    <a:pt x="60" y="492"/>
                    <a:pt x="120" y="408"/>
                    <a:pt x="192" y="336"/>
                  </a:cubicBezTo>
                  <a:cubicBezTo>
                    <a:pt x="264" y="264"/>
                    <a:pt x="328" y="192"/>
                    <a:pt x="432" y="144"/>
                  </a:cubicBezTo>
                  <a:cubicBezTo>
                    <a:pt x="536" y="96"/>
                    <a:pt x="688" y="72"/>
                    <a:pt x="816" y="48"/>
                  </a:cubicBezTo>
                  <a:cubicBezTo>
                    <a:pt x="944" y="24"/>
                    <a:pt x="1136" y="8"/>
                    <a:pt x="1200" y="0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3264" y="2208"/>
              <a:ext cx="9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</a:cxnLst>
              <a:rect l="0" t="0" r="r" b="b"/>
              <a:pathLst>
                <a:path w="96" h="1">
                  <a:moveTo>
                    <a:pt x="0" y="0"/>
                  </a:moveTo>
                  <a:cubicBezTo>
                    <a:pt x="0" y="0"/>
                    <a:pt x="48" y="0"/>
                    <a:pt x="96" y="0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017819" y="5588001"/>
            <a:ext cx="1066512" cy="39422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80006" tIns="40003" rIns="80006" bIns="40003" anchor="ctr"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01636" y="190500"/>
            <a:ext cx="3532909" cy="571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pPr algn="ctr" defTabSz="912615"/>
            <a:r>
              <a:rPr lang="en-US" sz="3200" b="1" dirty="0">
                <a:latin typeface="FrnkGothITC Bk BT" pitchFamily="34" charset="0"/>
              </a:rPr>
              <a:t>Urban Heritage</a:t>
            </a:r>
            <a:endParaRPr lang="en-US" sz="3200" b="1" dirty="0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3255818" y="1143000"/>
            <a:ext cx="2410114" cy="2200011"/>
          </a:xfrm>
          <a:prstGeom prst="ellipse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91431" tIns="45716" rIns="91431" bIns="45716"/>
          <a:lstStyle/>
          <a:p>
            <a:pPr algn="ctr" defTabSz="912615"/>
            <a:r>
              <a:rPr lang="en-US" sz="2500" b="1" i="1" dirty="0">
                <a:solidFill>
                  <a:srgbClr val="FF0000"/>
                </a:solidFill>
                <a:latin typeface="FrnkGothITC Bk BT" pitchFamily="34" charset="0"/>
              </a:rPr>
              <a:t>urban planning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333626" y="2161646"/>
            <a:ext cx="2236932" cy="2092854"/>
          </a:xfrm>
          <a:prstGeom prst="ellipse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91431" tIns="45716" rIns="91431" bIns="45716"/>
          <a:lstStyle/>
          <a:p>
            <a:pPr algn="ctr" defTabSz="912615"/>
            <a:endParaRPr lang="en-US" sz="1100" b="1" i="1" dirty="0">
              <a:latin typeface="FrnkGothITC Bk BT" pitchFamily="34" charset="0"/>
            </a:endParaRPr>
          </a:p>
          <a:p>
            <a:pPr defTabSz="912615"/>
            <a:r>
              <a:rPr lang="en-US" sz="2500" b="1" i="1" dirty="0">
                <a:latin typeface="FrnkGothITC Bk BT" pitchFamily="34" charset="0"/>
              </a:rPr>
              <a:t>urban </a:t>
            </a:r>
          </a:p>
          <a:p>
            <a:pPr defTabSz="912615"/>
            <a:r>
              <a:rPr lang="en-US" sz="2500" b="1" i="1" dirty="0">
                <a:latin typeface="FrnkGothITC Bk BT" pitchFamily="34" charset="0"/>
              </a:rPr>
              <a:t>form</a:t>
            </a:r>
            <a:endParaRPr lang="en-US" sz="2500" i="1" dirty="0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4348308" y="2161646"/>
            <a:ext cx="2236932" cy="2092854"/>
          </a:xfrm>
          <a:prstGeom prst="ellipse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91431" tIns="45716" rIns="91431" bIns="45716"/>
          <a:lstStyle/>
          <a:p>
            <a:pPr algn="ctr" defTabSz="912615"/>
            <a:endParaRPr lang="en-US" sz="1100" b="1" i="1" dirty="0">
              <a:solidFill>
                <a:srgbClr val="FFFF00"/>
              </a:solidFill>
              <a:latin typeface="FrnkGothITC Bk BT" pitchFamily="34" charset="0"/>
            </a:endParaRPr>
          </a:p>
          <a:p>
            <a:pPr algn="r" defTabSz="912615"/>
            <a:r>
              <a:rPr lang="en-US" sz="2500" b="1" i="1" dirty="0">
                <a:solidFill>
                  <a:srgbClr val="FFFF00"/>
                </a:solidFill>
                <a:latin typeface="FrnkGothITC Bk BT" pitchFamily="34" charset="0"/>
              </a:rPr>
              <a:t>urban </a:t>
            </a:r>
          </a:p>
          <a:p>
            <a:pPr algn="r" defTabSz="912615"/>
            <a:r>
              <a:rPr lang="en-US" sz="2500" b="1" i="1" dirty="0">
                <a:solidFill>
                  <a:srgbClr val="FFFF00"/>
                </a:solidFill>
                <a:latin typeface="FrnkGothITC Bk BT" pitchFamily="34" charset="0"/>
              </a:rPr>
              <a:t>function</a:t>
            </a:r>
            <a:endParaRPr lang="en-US" sz="2500" i="1" dirty="0">
              <a:solidFill>
                <a:srgbClr val="FFFF00"/>
              </a:solidFill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3427557" y="3276865"/>
            <a:ext cx="2238375" cy="2078302"/>
          </a:xfrm>
          <a:prstGeom prst="ellipse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91431" tIns="45716" rIns="91431" bIns="45716"/>
          <a:lstStyle/>
          <a:p>
            <a:pPr algn="ctr" defTabSz="912615"/>
            <a:endParaRPr lang="af-ZA" sz="2500" b="1" i="1" dirty="0">
              <a:solidFill>
                <a:srgbClr val="00B050"/>
              </a:solidFill>
              <a:latin typeface="FrnkGothITC Bk BT" pitchFamily="34" charset="0"/>
            </a:endParaRPr>
          </a:p>
          <a:p>
            <a:pPr algn="ctr" defTabSz="912615"/>
            <a:r>
              <a:rPr lang="af-ZA" sz="2500" b="1" i="1" dirty="0">
                <a:solidFill>
                  <a:srgbClr val="00B050"/>
                </a:solidFill>
                <a:latin typeface="FrnkGothITC Bk BT" pitchFamily="34" charset="0"/>
              </a:rPr>
              <a:t>urban environt</a:t>
            </a:r>
            <a:endParaRPr lang="af-ZA" sz="2500" i="1" dirty="0">
              <a:solidFill>
                <a:srgbClr val="00B050"/>
              </a:solidFill>
            </a:endParaRP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109932" y="873125"/>
            <a:ext cx="4699000" cy="4651375"/>
          </a:xfrm>
          <a:prstGeom prst="ellips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80006" tIns="40003" rIns="80006" bIns="40003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1535" y="4699000"/>
            <a:ext cx="8534977" cy="1932782"/>
            <a:chOff x="192" y="3054"/>
            <a:chExt cx="5376" cy="1218"/>
          </a:xfrm>
        </p:grpSpPr>
        <p:sp>
          <p:nvSpPr>
            <p:cNvPr id="14386" name="Text Box 10"/>
            <p:cNvSpPr txBox="1">
              <a:spLocks noChangeArrowheads="1"/>
            </p:cNvSpPr>
            <p:nvPr/>
          </p:nvSpPr>
          <p:spPr bwMode="auto">
            <a:xfrm>
              <a:off x="4704" y="3393"/>
              <a:ext cx="864" cy="303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104498" tIns="52249" rIns="104498" bIns="52249"/>
            <a:lstStyle/>
            <a:p>
              <a:pPr algn="ctr" defTabSz="912615"/>
              <a:r>
                <a:rPr lang="en-US" sz="1600" b="1" dirty="0">
                  <a:solidFill>
                    <a:srgbClr val="00B050"/>
                  </a:solidFill>
                  <a:latin typeface="FrnkGothITC Bk BT" pitchFamily="34" charset="0"/>
                </a:rPr>
                <a:t>Mountain </a:t>
              </a:r>
            </a:p>
          </p:txBody>
        </p:sp>
        <p:sp>
          <p:nvSpPr>
            <p:cNvPr id="14387" name="Line 11"/>
            <p:cNvSpPr>
              <a:spLocks noChangeShapeType="1"/>
            </p:cNvSpPr>
            <p:nvPr/>
          </p:nvSpPr>
          <p:spPr bwMode="auto">
            <a:xfrm>
              <a:off x="3360" y="3072"/>
              <a:ext cx="1296" cy="336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Text Box 12"/>
            <p:cNvSpPr txBox="1">
              <a:spLocks noChangeArrowheads="1"/>
            </p:cNvSpPr>
            <p:nvPr/>
          </p:nvSpPr>
          <p:spPr bwMode="auto">
            <a:xfrm>
              <a:off x="4368" y="3862"/>
              <a:ext cx="1056" cy="26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104498" tIns="52249" rIns="104498" bIns="52249"/>
            <a:lstStyle/>
            <a:p>
              <a:pPr algn="ctr" defTabSz="912615"/>
              <a:r>
                <a:rPr lang="en-US" sz="1600" b="1" dirty="0">
                  <a:solidFill>
                    <a:srgbClr val="00B050"/>
                  </a:solidFill>
                  <a:latin typeface="FrnkGothITC Bk BT" pitchFamily="34" charset="0"/>
                </a:rPr>
                <a:t>Atmosphere </a:t>
              </a:r>
            </a:p>
          </p:txBody>
        </p:sp>
        <p:sp>
          <p:nvSpPr>
            <p:cNvPr id="14389" name="Line 13"/>
            <p:cNvSpPr>
              <a:spLocks noChangeShapeType="1"/>
            </p:cNvSpPr>
            <p:nvPr/>
          </p:nvSpPr>
          <p:spPr bwMode="auto">
            <a:xfrm>
              <a:off x="3216" y="3216"/>
              <a:ext cx="1148" cy="646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Text Box 14"/>
            <p:cNvSpPr txBox="1">
              <a:spLocks noChangeArrowheads="1"/>
            </p:cNvSpPr>
            <p:nvPr/>
          </p:nvSpPr>
          <p:spPr bwMode="auto">
            <a:xfrm>
              <a:off x="1056" y="3866"/>
              <a:ext cx="956" cy="40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104498" tIns="52249" rIns="104498" bIns="52249"/>
            <a:lstStyle/>
            <a:p>
              <a:pPr algn="ctr" defTabSz="912615"/>
              <a:r>
                <a:rPr lang="en-US" sz="1600" b="1" dirty="0">
                  <a:solidFill>
                    <a:srgbClr val="00B050"/>
                  </a:solidFill>
                  <a:latin typeface="FrnkGothITC Bk BT" pitchFamily="34" charset="0"/>
                </a:rPr>
                <a:t>Urban Vegetation</a:t>
              </a:r>
            </a:p>
          </p:txBody>
        </p:sp>
        <p:sp>
          <p:nvSpPr>
            <p:cNvPr id="14391" name="Line 15"/>
            <p:cNvSpPr>
              <a:spLocks noChangeShapeType="1"/>
            </p:cNvSpPr>
            <p:nvPr/>
          </p:nvSpPr>
          <p:spPr bwMode="auto">
            <a:xfrm flipH="1">
              <a:off x="2016" y="3189"/>
              <a:ext cx="642" cy="65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Text Box 16"/>
            <p:cNvSpPr txBox="1">
              <a:spLocks noChangeArrowheads="1"/>
            </p:cNvSpPr>
            <p:nvPr/>
          </p:nvSpPr>
          <p:spPr bwMode="auto">
            <a:xfrm>
              <a:off x="192" y="3721"/>
              <a:ext cx="712" cy="24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104498" tIns="52249" rIns="104498" bIns="52249"/>
            <a:lstStyle/>
            <a:p>
              <a:pPr algn="ctr" defTabSz="912615"/>
              <a:r>
                <a:rPr lang="en-US" sz="1600" b="1" dirty="0">
                  <a:solidFill>
                    <a:srgbClr val="00B050"/>
                  </a:solidFill>
                  <a:latin typeface="FrnkGothITC Bk BT" pitchFamily="34" charset="0"/>
                </a:rPr>
                <a:t>River </a:t>
              </a:r>
            </a:p>
          </p:txBody>
        </p:sp>
        <p:sp>
          <p:nvSpPr>
            <p:cNvPr id="14393" name="Line 17"/>
            <p:cNvSpPr>
              <a:spLocks noChangeShapeType="1"/>
            </p:cNvSpPr>
            <p:nvPr/>
          </p:nvSpPr>
          <p:spPr bwMode="auto">
            <a:xfrm flipH="1">
              <a:off x="912" y="3054"/>
              <a:ext cx="1451" cy="642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489" y="152136"/>
            <a:ext cx="8402205" cy="1365250"/>
            <a:chOff x="336" y="96"/>
            <a:chExt cx="5293" cy="86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209" y="96"/>
              <a:ext cx="2420" cy="860"/>
              <a:chOff x="3209" y="96"/>
              <a:chExt cx="2420" cy="860"/>
            </a:xfrm>
          </p:grpSpPr>
          <p:sp>
            <p:nvSpPr>
              <p:cNvPr id="14384" name="Text Box 20"/>
              <p:cNvSpPr txBox="1">
                <a:spLocks noChangeArrowheads="1"/>
              </p:cNvSpPr>
              <p:nvPr/>
            </p:nvSpPr>
            <p:spPr bwMode="auto">
              <a:xfrm>
                <a:off x="4512" y="96"/>
                <a:ext cx="1117" cy="40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dirty="0">
                    <a:solidFill>
                      <a:srgbClr val="FF0000"/>
                    </a:solidFill>
                    <a:latin typeface="FrnkGothITC Bk BT" pitchFamily="34" charset="0"/>
                  </a:rPr>
                  <a:t>Urban Management</a:t>
                </a:r>
              </a:p>
            </p:txBody>
          </p:sp>
          <p:sp>
            <p:nvSpPr>
              <p:cNvPr id="14385" name="Line 21"/>
              <p:cNvSpPr>
                <a:spLocks noChangeShapeType="1"/>
              </p:cNvSpPr>
              <p:nvPr/>
            </p:nvSpPr>
            <p:spPr bwMode="auto">
              <a:xfrm flipV="1">
                <a:off x="3209" y="288"/>
                <a:ext cx="1303" cy="6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36" y="122"/>
              <a:ext cx="2160" cy="790"/>
              <a:chOff x="336" y="122"/>
              <a:chExt cx="2160" cy="790"/>
            </a:xfrm>
          </p:grpSpPr>
          <p:sp>
            <p:nvSpPr>
              <p:cNvPr id="14382" name="Text Box 23"/>
              <p:cNvSpPr txBox="1">
                <a:spLocks noChangeArrowheads="1"/>
              </p:cNvSpPr>
              <p:nvPr/>
            </p:nvSpPr>
            <p:spPr bwMode="auto">
              <a:xfrm>
                <a:off x="336" y="122"/>
                <a:ext cx="846" cy="40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dirty="0">
                    <a:solidFill>
                      <a:srgbClr val="FF0000"/>
                    </a:solidFill>
                    <a:latin typeface="FrnkGothITC Bk BT" pitchFamily="34" charset="0"/>
                  </a:rPr>
                  <a:t>Urban Structure</a:t>
                </a:r>
              </a:p>
            </p:txBody>
          </p:sp>
          <p:sp>
            <p:nvSpPr>
              <p:cNvPr id="14383" name="Line 24"/>
              <p:cNvSpPr>
                <a:spLocks noChangeShapeType="1"/>
              </p:cNvSpPr>
              <p:nvPr/>
            </p:nvSpPr>
            <p:spPr bwMode="auto">
              <a:xfrm flipH="1" flipV="1">
                <a:off x="1200" y="336"/>
                <a:ext cx="1296" cy="57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137853" y="1295136"/>
            <a:ext cx="2853170" cy="3505729"/>
            <a:chOff x="3914" y="816"/>
            <a:chExt cx="1798" cy="2208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3936" y="2448"/>
              <a:ext cx="1584" cy="576"/>
              <a:chOff x="3936" y="2448"/>
              <a:chExt cx="1584" cy="576"/>
            </a:xfrm>
          </p:grpSpPr>
          <p:sp>
            <p:nvSpPr>
              <p:cNvPr id="14378" name="Text Box 27"/>
              <p:cNvSpPr txBox="1">
                <a:spLocks noChangeArrowheads="1"/>
              </p:cNvSpPr>
              <p:nvPr/>
            </p:nvSpPr>
            <p:spPr bwMode="auto">
              <a:xfrm>
                <a:off x="4656" y="2784"/>
                <a:ext cx="864" cy="240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dirty="0">
                    <a:solidFill>
                      <a:srgbClr val="FFFF00"/>
                    </a:solidFill>
                    <a:latin typeface="FrnkGothITC Bk BT" pitchFamily="34" charset="0"/>
                  </a:rPr>
                  <a:t>Education </a:t>
                </a:r>
              </a:p>
            </p:txBody>
          </p:sp>
          <p:sp>
            <p:nvSpPr>
              <p:cNvPr id="14379" name="Line 28"/>
              <p:cNvSpPr>
                <a:spLocks noChangeShapeType="1"/>
              </p:cNvSpPr>
              <p:nvPr/>
            </p:nvSpPr>
            <p:spPr bwMode="auto">
              <a:xfrm>
                <a:off x="3936" y="2448"/>
                <a:ext cx="672" cy="432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4032" y="2352"/>
              <a:ext cx="1488" cy="288"/>
              <a:chOff x="4032" y="2352"/>
              <a:chExt cx="1488" cy="288"/>
            </a:xfrm>
          </p:grpSpPr>
          <p:sp>
            <p:nvSpPr>
              <p:cNvPr id="14376" name="Text Box 30"/>
              <p:cNvSpPr txBox="1">
                <a:spLocks noChangeArrowheads="1"/>
              </p:cNvSpPr>
              <p:nvPr/>
            </p:nvSpPr>
            <p:spPr bwMode="auto">
              <a:xfrm>
                <a:off x="4656" y="2400"/>
                <a:ext cx="864" cy="240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dirty="0">
                    <a:solidFill>
                      <a:srgbClr val="FFFF00"/>
                    </a:solidFill>
                    <a:latin typeface="FrnkGothITC Bk BT" pitchFamily="34" charset="0"/>
                  </a:rPr>
                  <a:t>Tourism </a:t>
                </a:r>
              </a:p>
            </p:txBody>
          </p:sp>
          <p:sp>
            <p:nvSpPr>
              <p:cNvPr id="14377" name="Line 31"/>
              <p:cNvSpPr>
                <a:spLocks noChangeShapeType="1"/>
              </p:cNvSpPr>
              <p:nvPr/>
            </p:nvSpPr>
            <p:spPr bwMode="auto">
              <a:xfrm>
                <a:off x="4032" y="2352"/>
                <a:ext cx="576" cy="144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055" y="1159"/>
              <a:ext cx="1657" cy="744"/>
              <a:chOff x="4055" y="1159"/>
              <a:chExt cx="1657" cy="744"/>
            </a:xfrm>
          </p:grpSpPr>
          <p:sp>
            <p:nvSpPr>
              <p:cNvPr id="14374" name="Text Box 33"/>
              <p:cNvSpPr txBox="1">
                <a:spLocks noChangeArrowheads="1"/>
              </p:cNvSpPr>
              <p:nvPr/>
            </p:nvSpPr>
            <p:spPr bwMode="auto">
              <a:xfrm>
                <a:off x="4577" y="1159"/>
                <a:ext cx="1135" cy="425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dirty="0">
                    <a:solidFill>
                      <a:srgbClr val="FFFF00"/>
                    </a:solidFill>
                    <a:latin typeface="FrnkGothITC Bk BT" pitchFamily="34" charset="0"/>
                  </a:rPr>
                  <a:t>Culture Space Utilization</a:t>
                </a:r>
              </a:p>
            </p:txBody>
          </p:sp>
          <p:sp>
            <p:nvSpPr>
              <p:cNvPr id="14375" name="Line 34"/>
              <p:cNvSpPr>
                <a:spLocks noChangeShapeType="1"/>
              </p:cNvSpPr>
              <p:nvPr/>
            </p:nvSpPr>
            <p:spPr bwMode="auto">
              <a:xfrm flipV="1">
                <a:off x="4055" y="1488"/>
                <a:ext cx="505" cy="415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3914" y="816"/>
              <a:ext cx="1654" cy="884"/>
              <a:chOff x="3914" y="816"/>
              <a:chExt cx="1514" cy="884"/>
            </a:xfrm>
          </p:grpSpPr>
          <p:sp>
            <p:nvSpPr>
              <p:cNvPr id="14372" name="Text Box 36"/>
              <p:cNvSpPr txBox="1">
                <a:spLocks noChangeArrowheads="1"/>
              </p:cNvSpPr>
              <p:nvPr/>
            </p:nvSpPr>
            <p:spPr bwMode="auto">
              <a:xfrm>
                <a:off x="4512" y="816"/>
                <a:ext cx="916" cy="235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dirty="0">
                    <a:solidFill>
                      <a:srgbClr val="FFFF00"/>
                    </a:solidFill>
                    <a:latin typeface="FrnkGothITC Bk BT" pitchFamily="34" charset="0"/>
                  </a:rPr>
                  <a:t>Residential </a:t>
                </a:r>
              </a:p>
            </p:txBody>
          </p:sp>
          <p:sp>
            <p:nvSpPr>
              <p:cNvPr id="14373" name="Line 37"/>
              <p:cNvSpPr>
                <a:spLocks noChangeShapeType="1"/>
              </p:cNvSpPr>
              <p:nvPr/>
            </p:nvSpPr>
            <p:spPr bwMode="auto">
              <a:xfrm flipV="1">
                <a:off x="3914" y="864"/>
                <a:ext cx="598" cy="836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4055" y="1776"/>
              <a:ext cx="1513" cy="466"/>
              <a:chOff x="4055" y="1776"/>
              <a:chExt cx="1513" cy="466"/>
            </a:xfrm>
          </p:grpSpPr>
          <p:sp>
            <p:nvSpPr>
              <p:cNvPr id="14370" name="Line 39"/>
              <p:cNvSpPr>
                <a:spLocks noChangeShapeType="1"/>
              </p:cNvSpPr>
              <p:nvPr/>
            </p:nvSpPr>
            <p:spPr bwMode="auto">
              <a:xfrm flipV="1">
                <a:off x="4055" y="2016"/>
                <a:ext cx="553" cy="226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Text Box 40"/>
              <p:cNvSpPr txBox="1">
                <a:spLocks noChangeArrowheads="1"/>
              </p:cNvSpPr>
              <p:nvPr/>
            </p:nvSpPr>
            <p:spPr bwMode="auto">
              <a:xfrm>
                <a:off x="4626" y="1776"/>
                <a:ext cx="942" cy="288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dirty="0">
                    <a:solidFill>
                      <a:srgbClr val="FFFF00"/>
                    </a:solidFill>
                    <a:latin typeface="FrnkGothITC Bk BT" pitchFamily="34" charset="0"/>
                  </a:rPr>
                  <a:t>Commerce </a:t>
                </a:r>
              </a:p>
            </p:txBody>
          </p:sp>
        </p:grp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207818" y="1206500"/>
            <a:ext cx="3048000" cy="3963458"/>
            <a:chOff x="48" y="890"/>
            <a:chExt cx="1920" cy="2497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96" y="2496"/>
              <a:ext cx="1872" cy="891"/>
              <a:chOff x="96" y="2496"/>
              <a:chExt cx="1872" cy="891"/>
            </a:xfrm>
          </p:grpSpPr>
          <p:sp>
            <p:nvSpPr>
              <p:cNvPr id="14363" name="Text Box 43"/>
              <p:cNvSpPr txBox="1">
                <a:spLocks noChangeArrowheads="1"/>
              </p:cNvSpPr>
              <p:nvPr/>
            </p:nvSpPr>
            <p:spPr bwMode="auto">
              <a:xfrm>
                <a:off x="96" y="3120"/>
                <a:ext cx="1153" cy="26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noProof="1">
                    <a:latin typeface="FrnkGothITC Bk BT" pitchFamily="34" charset="0"/>
                  </a:rPr>
                  <a:t>Contemporer </a:t>
                </a:r>
              </a:p>
            </p:txBody>
          </p:sp>
          <p:sp>
            <p:nvSpPr>
              <p:cNvPr id="14364" name="Line 44"/>
              <p:cNvSpPr>
                <a:spLocks noChangeShapeType="1"/>
              </p:cNvSpPr>
              <p:nvPr/>
            </p:nvSpPr>
            <p:spPr bwMode="auto">
              <a:xfrm flipH="1">
                <a:off x="1248" y="2496"/>
                <a:ext cx="72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>
              <a:off x="144" y="2400"/>
              <a:ext cx="1632" cy="550"/>
              <a:chOff x="144" y="2400"/>
              <a:chExt cx="1632" cy="550"/>
            </a:xfrm>
          </p:grpSpPr>
          <p:sp>
            <p:nvSpPr>
              <p:cNvPr id="14361" name="Text Box 46"/>
              <p:cNvSpPr txBox="1">
                <a:spLocks noChangeArrowheads="1"/>
              </p:cNvSpPr>
              <p:nvPr/>
            </p:nvSpPr>
            <p:spPr bwMode="auto">
              <a:xfrm>
                <a:off x="144" y="2544"/>
                <a:ext cx="871" cy="40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noProof="1">
                    <a:latin typeface="FrnkGothITC Bk BT" pitchFamily="34" charset="0"/>
                  </a:rPr>
                  <a:t>Colonial Building</a:t>
                </a:r>
              </a:p>
            </p:txBody>
          </p:sp>
          <p:sp>
            <p:nvSpPr>
              <p:cNvPr id="14362" name="Line 47"/>
              <p:cNvSpPr>
                <a:spLocks noChangeShapeType="1"/>
              </p:cNvSpPr>
              <p:nvPr/>
            </p:nvSpPr>
            <p:spPr bwMode="auto">
              <a:xfrm flipH="1">
                <a:off x="1008" y="2400"/>
                <a:ext cx="768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192" y="2041"/>
              <a:ext cx="1488" cy="263"/>
              <a:chOff x="192" y="2041"/>
              <a:chExt cx="1488" cy="263"/>
            </a:xfrm>
          </p:grpSpPr>
          <p:sp>
            <p:nvSpPr>
              <p:cNvPr id="14359" name="Text Box 49"/>
              <p:cNvSpPr txBox="1">
                <a:spLocks noChangeArrowheads="1"/>
              </p:cNvSpPr>
              <p:nvPr/>
            </p:nvSpPr>
            <p:spPr bwMode="auto">
              <a:xfrm>
                <a:off x="192" y="2041"/>
                <a:ext cx="753" cy="263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noProof="1">
                    <a:latin typeface="FrnkGothITC Bk BT" pitchFamily="34" charset="0"/>
                  </a:rPr>
                  <a:t>Artefact</a:t>
                </a:r>
              </a:p>
            </p:txBody>
          </p:sp>
          <p:sp>
            <p:nvSpPr>
              <p:cNvPr id="14360" name="Line 50"/>
              <p:cNvSpPr>
                <a:spLocks noChangeShapeType="1"/>
              </p:cNvSpPr>
              <p:nvPr/>
            </p:nvSpPr>
            <p:spPr bwMode="auto">
              <a:xfrm flipH="1">
                <a:off x="960" y="2208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>
              <a:off x="96" y="1488"/>
              <a:ext cx="1563" cy="406"/>
              <a:chOff x="96" y="1488"/>
              <a:chExt cx="1563" cy="406"/>
            </a:xfrm>
          </p:grpSpPr>
          <p:sp>
            <p:nvSpPr>
              <p:cNvPr id="14357" name="Text Box 52"/>
              <p:cNvSpPr txBox="1">
                <a:spLocks noChangeArrowheads="1"/>
              </p:cNvSpPr>
              <p:nvPr/>
            </p:nvSpPr>
            <p:spPr bwMode="auto">
              <a:xfrm>
                <a:off x="96" y="1488"/>
                <a:ext cx="849" cy="40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noProof="1">
                    <a:latin typeface="FrnkGothITC Bk BT" pitchFamily="34" charset="0"/>
                  </a:rPr>
                  <a:t>Shop Houses</a:t>
                </a:r>
              </a:p>
            </p:txBody>
          </p:sp>
          <p:sp>
            <p:nvSpPr>
              <p:cNvPr id="14358" name="Line 53"/>
              <p:cNvSpPr>
                <a:spLocks noChangeShapeType="1"/>
              </p:cNvSpPr>
              <p:nvPr/>
            </p:nvSpPr>
            <p:spPr bwMode="auto">
              <a:xfrm flipH="1" flipV="1">
                <a:off x="960" y="1680"/>
                <a:ext cx="699" cy="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48" y="890"/>
              <a:ext cx="1752" cy="743"/>
              <a:chOff x="48" y="890"/>
              <a:chExt cx="1752" cy="743"/>
            </a:xfrm>
          </p:grpSpPr>
          <p:sp>
            <p:nvSpPr>
              <p:cNvPr id="14355" name="Text Box 55"/>
              <p:cNvSpPr txBox="1">
                <a:spLocks noChangeArrowheads="1"/>
              </p:cNvSpPr>
              <p:nvPr/>
            </p:nvSpPr>
            <p:spPr bwMode="auto">
              <a:xfrm>
                <a:off x="48" y="890"/>
                <a:ext cx="1152" cy="40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104498" tIns="52249" rIns="104498" bIns="52249"/>
              <a:lstStyle/>
              <a:p>
                <a:pPr algn="ctr" defTabSz="912615"/>
                <a:r>
                  <a:rPr lang="en-US" sz="1600" b="1" noProof="1">
                    <a:latin typeface="FrnkGothITC Bk BT" pitchFamily="34" charset="0"/>
                  </a:rPr>
                  <a:t>Architectural Style</a:t>
                </a:r>
              </a:p>
            </p:txBody>
          </p:sp>
          <p:sp>
            <p:nvSpPr>
              <p:cNvPr id="14356" name="Line 56"/>
              <p:cNvSpPr>
                <a:spLocks noChangeShapeType="1"/>
              </p:cNvSpPr>
              <p:nvPr/>
            </p:nvSpPr>
            <p:spPr bwMode="auto">
              <a:xfrm flipH="1" flipV="1">
                <a:off x="1200" y="1056"/>
                <a:ext cx="600" cy="57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3255818" y="6032500"/>
            <a:ext cx="2882035" cy="644261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pPr algn="ctr" defTabSz="912615"/>
            <a:r>
              <a:rPr lang="en-US" sz="2100" b="1" dirty="0">
                <a:latin typeface="FrnkGothITC Bk BT" pitchFamily="34" charset="0"/>
              </a:rPr>
              <a:t>MANAGEMEN URBAN HERITAGE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254000"/>
            <a:ext cx="5598103" cy="80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defTabSz="914003"/>
            <a:r>
              <a:rPr lang="en-US" sz="4700" b="1" dirty="0">
                <a:solidFill>
                  <a:srgbClr val="FFFF00"/>
                </a:solidFill>
              </a:rPr>
              <a:t>Masalah-2 </a:t>
            </a:r>
            <a:r>
              <a:rPr lang="en-US" sz="4700" b="1" dirty="0" err="1">
                <a:solidFill>
                  <a:srgbClr val="FFFF00"/>
                </a:solidFill>
              </a:rPr>
              <a:t>Utama</a:t>
            </a:r>
            <a:endParaRPr lang="en-US" sz="4700" b="1" dirty="0">
              <a:solidFill>
                <a:srgbClr val="FFFF00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1123157"/>
            <a:ext cx="8382000" cy="552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72" tIns="39988" rIns="79972" bIns="39988">
            <a:spAutoFit/>
          </a:bodyPr>
          <a:lstStyle/>
          <a:p>
            <a:pPr marL="236141" indent="-236141">
              <a:spcBef>
                <a:spcPct val="50000"/>
              </a:spcBef>
              <a:buFont typeface="Wingdings" pitchFamily="2" charset="2"/>
              <a:buChar char="Ø"/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Konsep pelestarian </a:t>
            </a:r>
            <a:r>
              <a:rPr lang="en-US" sz="2100" b="1" dirty="0" err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Kawasan</a:t>
            </a:r>
            <a:r>
              <a:rPr lang="en-US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Cagar Budaya (</a:t>
            </a:r>
            <a:r>
              <a:rPr lang="en-US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K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CB) belum dipahami masyarakat luas.</a:t>
            </a:r>
          </a:p>
          <a:p>
            <a:pPr marL="236141" indent="-236141">
              <a:spcBef>
                <a:spcPct val="50000"/>
              </a:spcBef>
              <a:buFont typeface="Wingdings" pitchFamily="2" charset="2"/>
              <a:buChar char="Ø"/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Penggusuran </a:t>
            </a:r>
            <a:r>
              <a:rPr lang="en-US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B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angunan C</a:t>
            </a:r>
            <a:r>
              <a:rPr lang="en-US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agar 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B</a:t>
            </a:r>
            <a:r>
              <a:rPr lang="en-US" sz="2100" b="1" dirty="0" err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udaya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di perkotaan.</a:t>
            </a:r>
            <a:endParaRPr lang="en-US" sz="2100" b="1" dirty="0">
              <a:solidFill>
                <a:srgbClr val="FFFF00"/>
              </a:solidFill>
              <a:latin typeface="Tahoma" pitchFamily="34" charset="0"/>
              <a:sym typeface="Wingdings" pitchFamily="2" charset="2"/>
            </a:endParaRPr>
          </a:p>
          <a:p>
            <a:pPr marL="236141" indent="-236141" eaLnBrk="0" hangingPunct="0">
              <a:lnSpc>
                <a:spcPct val="90000"/>
              </a:lnSpc>
              <a:spcBef>
                <a:spcPct val="20000"/>
              </a:spcBef>
              <a:buClr>
                <a:srgbClr val="FFFF66"/>
              </a:buClr>
              <a:buSzPct val="95000"/>
              <a:buFont typeface="Wingdings" pitchFamily="2" charset="2"/>
              <a:buChar char="Ø"/>
            </a:pPr>
            <a:r>
              <a:rPr lang="en-US" sz="2100" b="1" i="1" dirty="0">
                <a:solidFill>
                  <a:srgbClr val="FFFF66"/>
                </a:solidFill>
                <a:latin typeface="Tahoma" pitchFamily="34" charset="0"/>
              </a:rPr>
              <a:t>“Pembangunan”</a:t>
            </a:r>
            <a:r>
              <a:rPr lang="en-US" sz="2100" b="1" dirty="0">
                <a:latin typeface="Tahoma" pitchFamily="34" charset="0"/>
              </a:rPr>
              <a:t>  </a:t>
            </a:r>
            <a:r>
              <a:rPr lang="en-US" sz="2100" b="1" dirty="0" err="1">
                <a:solidFill>
                  <a:srgbClr val="FFFF66"/>
                </a:solidFill>
                <a:latin typeface="Tahoma" pitchFamily="34" charset="0"/>
              </a:rPr>
              <a:t>selalu</a:t>
            </a:r>
            <a:r>
              <a:rPr lang="en-US" sz="2100" b="1" dirty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en-US" sz="2100" b="1" dirty="0" err="1">
                <a:solidFill>
                  <a:srgbClr val="FFFF66"/>
                </a:solidFill>
                <a:latin typeface="Tahoma" pitchFamily="34" charset="0"/>
              </a:rPr>
              <a:t>dikatakan</a:t>
            </a:r>
            <a:r>
              <a:rPr lang="en-US" sz="2100" b="1" dirty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en-US" sz="2100" b="1" dirty="0" err="1">
                <a:solidFill>
                  <a:srgbClr val="FFFF66"/>
                </a:solidFill>
                <a:latin typeface="Tahoma" pitchFamily="34" charset="0"/>
              </a:rPr>
              <a:t>menggantikan</a:t>
            </a:r>
            <a:r>
              <a:rPr lang="en-US" sz="2100" b="1" dirty="0">
                <a:solidFill>
                  <a:srgbClr val="FFFF66"/>
                </a:solidFill>
                <a:latin typeface="Tahoma" pitchFamily="34" charset="0"/>
              </a:rPr>
              <a:t> yang lama</a:t>
            </a:r>
            <a:endParaRPr lang="id-ID" sz="2100" b="1" dirty="0">
              <a:solidFill>
                <a:srgbClr val="FFFF66"/>
              </a:solidFill>
              <a:latin typeface="Tahoma" pitchFamily="34" charset="0"/>
              <a:sym typeface="Wingdings" pitchFamily="2" charset="2"/>
            </a:endParaRPr>
          </a:p>
          <a:p>
            <a:pPr marL="236141" indent="-236141">
              <a:spcBef>
                <a:spcPct val="50000"/>
              </a:spcBef>
              <a:buFont typeface="Wingdings" pitchFamily="2" charset="2"/>
              <a:buChar char="Ø"/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Alih fungsi yang tidak sesuai.</a:t>
            </a:r>
          </a:p>
          <a:p>
            <a:pPr marL="236141" indent="-236141">
              <a:spcBef>
                <a:spcPct val="50000"/>
              </a:spcBef>
              <a:buFont typeface="Wingdings" pitchFamily="2" charset="2"/>
              <a:buChar char="Ø"/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Penegakan dan perlindungan hukum terhadap BCB masih lemah.</a:t>
            </a:r>
          </a:p>
          <a:p>
            <a:pPr marL="236141" indent="-236141">
              <a:spcBef>
                <a:spcPct val="50000"/>
              </a:spcBef>
              <a:buFont typeface="Wingdings" pitchFamily="2" charset="2"/>
              <a:buChar char="Ø"/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Belum ada </a:t>
            </a:r>
            <a:r>
              <a:rPr lang="en-US" sz="2100" b="1" dirty="0" err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regulasi</a:t>
            </a:r>
            <a:r>
              <a:rPr lang="en-US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pengelolaan </a:t>
            </a:r>
            <a:r>
              <a:rPr lang="en-US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K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CB di daerah (PERDA).</a:t>
            </a:r>
          </a:p>
          <a:p>
            <a:pPr marL="236141" indent="-236141">
              <a:spcBef>
                <a:spcPct val="50000"/>
              </a:spcBef>
              <a:buFont typeface="Wingdings" pitchFamily="2" charset="2"/>
              <a:buChar char="Ø"/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Belum ada pengelolaan yang terpadu antar Stakeholders.</a:t>
            </a:r>
          </a:p>
          <a:p>
            <a:pPr marL="236141" indent="-236141">
              <a:spcBef>
                <a:spcPct val="50000"/>
              </a:spcBef>
              <a:buFont typeface="Wingdings" pitchFamily="2" charset="2"/>
              <a:buChar char="Ø"/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Sebagai kawasan lindung tidak masuk dalam RTRW.</a:t>
            </a:r>
          </a:p>
          <a:p>
            <a:pPr marL="236141" indent="-236141">
              <a:spcBef>
                <a:spcPct val="50000"/>
              </a:spcBef>
              <a:buFont typeface="Wingdings" pitchFamily="2" charset="2"/>
              <a:buChar char="Ø"/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Belum ada Valuasi dan Evaluasi untuk pengembangan dan pemanfaatan.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762000" y="825500"/>
            <a:ext cx="8001000" cy="243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229196" indent="-229196" defTabSz="914003"/>
            <a:r>
              <a:rPr lang="sv-SE" dirty="0">
                <a:latin typeface="Book Antiqua" pitchFamily="18" charset="0"/>
              </a:rPr>
              <a:t>	</a:t>
            </a:r>
            <a:endParaRPr lang="sv-SE" sz="2000" dirty="0">
              <a:solidFill>
                <a:srgbClr val="FF0000"/>
              </a:solidFill>
              <a:latin typeface="Book Antiqua" pitchFamily="18" charset="0"/>
            </a:endParaRPr>
          </a:p>
          <a:p>
            <a:pPr marL="229196" indent="-229196" defTabSz="914003">
              <a:buFontTx/>
              <a:buChar char="•"/>
            </a:pPr>
            <a:r>
              <a:rPr lang="sv-SE" sz="2100" dirty="0">
                <a:latin typeface="Tahoma" pitchFamily="34" charset="0"/>
              </a:rPr>
              <a:t>aspek keilmuan</a:t>
            </a:r>
          </a:p>
          <a:p>
            <a:pPr marL="229196" indent="-229196" defTabSz="914003">
              <a:buFontTx/>
              <a:buChar char="•"/>
            </a:pPr>
            <a:r>
              <a:rPr lang="sv-SE" sz="2100" dirty="0">
                <a:latin typeface="Tahoma" pitchFamily="34" charset="0"/>
              </a:rPr>
              <a:t>aspek kesejarahan</a:t>
            </a:r>
          </a:p>
          <a:p>
            <a:pPr marL="229196" indent="-229196" defTabSz="914003">
              <a:buFontTx/>
              <a:buChar char="•"/>
            </a:pPr>
            <a:r>
              <a:rPr lang="sv-SE" sz="2100" dirty="0">
                <a:latin typeface="Tahoma" pitchFamily="34" charset="0"/>
              </a:rPr>
              <a:t>aspek kebudayaan</a:t>
            </a:r>
          </a:p>
          <a:p>
            <a:pPr marL="229196" indent="-229196" defTabSz="914003">
              <a:buFontTx/>
              <a:buChar char="•"/>
            </a:pPr>
            <a:r>
              <a:rPr lang="sv-SE" sz="2100" dirty="0">
                <a:latin typeface="Tahoma" pitchFamily="34" charset="0"/>
              </a:rPr>
              <a:t>aspek kemasyarakatan</a:t>
            </a:r>
          </a:p>
          <a:p>
            <a:pPr marL="229196" indent="-229196" defTabSz="914003"/>
            <a:r>
              <a:rPr lang="sv-SE" sz="2000" dirty="0">
                <a:solidFill>
                  <a:srgbClr val="FF0000"/>
                </a:solidFill>
                <a:latin typeface="Book Antiqua" pitchFamily="18" charset="0"/>
              </a:rPr>
              <a:t>            </a:t>
            </a:r>
            <a:r>
              <a:rPr lang="sv-SE" sz="1200" dirty="0">
                <a:solidFill>
                  <a:srgbClr val="FFFF00"/>
                </a:solidFill>
              </a:rPr>
              <a:t>(Schiffer dan Gummerman, 1979)</a:t>
            </a:r>
          </a:p>
          <a:p>
            <a:pPr marL="229196" indent="-229196" defTabSz="914003"/>
            <a:endParaRPr lang="sv-SE" sz="1200" dirty="0"/>
          </a:p>
          <a:p>
            <a:pPr marL="229196" indent="-229196" defTabSz="914003"/>
            <a:r>
              <a:rPr lang="sv-SE" dirty="0">
                <a:latin typeface="Book Antiqua" pitchFamily="18" charset="0"/>
              </a:rPr>
              <a:t>	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762000" y="2794000"/>
            <a:ext cx="7696489" cy="31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229196" indent="-229196" defTabSz="914003"/>
            <a:endParaRPr lang="en-US" sz="1200" dirty="0">
              <a:solidFill>
                <a:srgbClr val="FF0000"/>
              </a:solidFill>
            </a:endParaRPr>
          </a:p>
          <a:p>
            <a:pPr marL="229196" indent="-229196" defTabSz="914003">
              <a:buFontTx/>
              <a:buChar char="•"/>
            </a:pPr>
            <a:r>
              <a:rPr lang="en-US" sz="2100" dirty="0" err="1">
                <a:latin typeface="Tahoma" pitchFamily="34" charset="0"/>
              </a:rPr>
              <a:t>memiliki</a:t>
            </a:r>
            <a:r>
              <a:rPr lang="en-US" sz="2100" dirty="0">
                <a:latin typeface="Tahoma" pitchFamily="34" charset="0"/>
              </a:rPr>
              <a:t> </a:t>
            </a:r>
            <a:r>
              <a:rPr lang="en-US" sz="2100" dirty="0" err="1">
                <a:latin typeface="Tahoma" pitchFamily="34" charset="0"/>
              </a:rPr>
              <a:t>nilai</a:t>
            </a:r>
            <a:r>
              <a:rPr lang="en-US" sz="2100" dirty="0">
                <a:latin typeface="Tahoma" pitchFamily="34" charset="0"/>
              </a:rPr>
              <a:t> </a:t>
            </a:r>
            <a:r>
              <a:rPr lang="en-US" sz="2100" dirty="0" err="1">
                <a:latin typeface="Tahoma" pitchFamily="34" charset="0"/>
              </a:rPr>
              <a:t>keindahan</a:t>
            </a:r>
            <a:r>
              <a:rPr lang="en-US" sz="2100" dirty="0">
                <a:latin typeface="Tahoma" pitchFamily="34" charset="0"/>
              </a:rPr>
              <a:t> (</a:t>
            </a:r>
            <a:r>
              <a:rPr lang="en-US" sz="2100" i="1" dirty="0">
                <a:latin typeface="Tahoma" pitchFamily="34" charset="0"/>
              </a:rPr>
              <a:t>aesthetics</a:t>
            </a:r>
            <a:r>
              <a:rPr lang="en-US" sz="2100" dirty="0">
                <a:latin typeface="Tahoma" pitchFamily="34" charset="0"/>
              </a:rPr>
              <a:t>)</a:t>
            </a:r>
            <a:endParaRPr lang="sv-SE" sz="2100" dirty="0">
              <a:latin typeface="Tahoma" pitchFamily="34" charset="0"/>
            </a:endParaRPr>
          </a:p>
          <a:p>
            <a:pPr marL="229196" indent="-229196" defTabSz="914003">
              <a:buFontTx/>
              <a:buChar char="•"/>
            </a:pPr>
            <a:r>
              <a:rPr lang="sv-SE" sz="2100" dirty="0">
                <a:latin typeface="Tahoma" pitchFamily="34" charset="0"/>
              </a:rPr>
              <a:t>tipe khas pada suatu waktu dan tempat tertentu (</a:t>
            </a:r>
            <a:r>
              <a:rPr lang="sv-SE" sz="2100" i="1" dirty="0">
                <a:latin typeface="Tahoma" pitchFamily="34" charset="0"/>
              </a:rPr>
              <a:t>typical</a:t>
            </a:r>
            <a:r>
              <a:rPr lang="sv-SE" sz="2100" dirty="0">
                <a:latin typeface="Tahoma" pitchFamily="34" charset="0"/>
              </a:rPr>
              <a:t>)</a:t>
            </a:r>
            <a:endParaRPr lang="en-US" sz="2100" dirty="0">
              <a:latin typeface="Tahoma" pitchFamily="34" charset="0"/>
            </a:endParaRPr>
          </a:p>
          <a:p>
            <a:pPr marL="229196" indent="-229196" defTabSz="914003">
              <a:buFontTx/>
              <a:buChar char="•"/>
            </a:pPr>
            <a:r>
              <a:rPr lang="en-US" sz="2100" dirty="0" err="1">
                <a:latin typeface="Tahoma" pitchFamily="34" charset="0"/>
              </a:rPr>
              <a:t>sudah</a:t>
            </a:r>
            <a:r>
              <a:rPr lang="en-US" sz="2100" dirty="0">
                <a:latin typeface="Tahoma" pitchFamily="34" charset="0"/>
              </a:rPr>
              <a:t> </a:t>
            </a:r>
            <a:r>
              <a:rPr lang="en-US" sz="2100" dirty="0" err="1">
                <a:latin typeface="Tahoma" pitchFamily="34" charset="0"/>
              </a:rPr>
              <a:t>langka</a:t>
            </a:r>
            <a:r>
              <a:rPr lang="en-US" sz="2100" dirty="0">
                <a:latin typeface="Tahoma" pitchFamily="34" charset="0"/>
              </a:rPr>
              <a:t> (</a:t>
            </a:r>
            <a:r>
              <a:rPr lang="en-US" sz="2100" i="1" dirty="0">
                <a:latin typeface="Tahoma" pitchFamily="34" charset="0"/>
              </a:rPr>
              <a:t>scarcity</a:t>
            </a:r>
            <a:r>
              <a:rPr lang="en-US" sz="2100" dirty="0">
                <a:latin typeface="Tahoma" pitchFamily="34" charset="0"/>
              </a:rPr>
              <a:t>)</a:t>
            </a:r>
          </a:p>
          <a:p>
            <a:pPr marL="229196" indent="-229196" defTabSz="914003">
              <a:buFontTx/>
              <a:buChar char="•"/>
            </a:pPr>
            <a:r>
              <a:rPr lang="en-US" sz="2100" dirty="0" err="1">
                <a:latin typeface="Tahoma" pitchFamily="34" charset="0"/>
              </a:rPr>
              <a:t>memiliki</a:t>
            </a:r>
            <a:r>
              <a:rPr lang="en-US" sz="2100" dirty="0">
                <a:latin typeface="Tahoma" pitchFamily="34" charset="0"/>
              </a:rPr>
              <a:t> </a:t>
            </a:r>
            <a:r>
              <a:rPr lang="en-US" sz="2100" dirty="0" err="1">
                <a:latin typeface="Tahoma" pitchFamily="34" charset="0"/>
              </a:rPr>
              <a:t>peran</a:t>
            </a:r>
            <a:r>
              <a:rPr lang="en-US" sz="2100" dirty="0">
                <a:latin typeface="Tahoma" pitchFamily="34" charset="0"/>
              </a:rPr>
              <a:t> </a:t>
            </a:r>
            <a:r>
              <a:rPr lang="en-US" sz="2100" dirty="0" err="1">
                <a:latin typeface="Tahoma" pitchFamily="34" charset="0"/>
              </a:rPr>
              <a:t>sejarah</a:t>
            </a:r>
            <a:r>
              <a:rPr lang="en-US" sz="2100" dirty="0">
                <a:latin typeface="Tahoma" pitchFamily="34" charset="0"/>
              </a:rPr>
              <a:t> (</a:t>
            </a:r>
            <a:r>
              <a:rPr lang="en-US" sz="2100" i="1" dirty="0">
                <a:latin typeface="Tahoma" pitchFamily="34" charset="0"/>
              </a:rPr>
              <a:t>historic role</a:t>
            </a:r>
            <a:r>
              <a:rPr lang="en-US" sz="2100" dirty="0">
                <a:latin typeface="Tahoma" pitchFamily="34" charset="0"/>
              </a:rPr>
              <a:t>)</a:t>
            </a:r>
          </a:p>
          <a:p>
            <a:pPr marL="229196" indent="-229196" defTabSz="914003">
              <a:buFontTx/>
              <a:buChar char="•"/>
            </a:pPr>
            <a:r>
              <a:rPr lang="en-US" sz="2100" dirty="0" err="1">
                <a:latin typeface="Tahoma" pitchFamily="34" charset="0"/>
              </a:rPr>
              <a:t>dapat</a:t>
            </a:r>
            <a:r>
              <a:rPr lang="en-US" sz="2100" dirty="0">
                <a:latin typeface="Tahoma" pitchFamily="34" charset="0"/>
              </a:rPr>
              <a:t> </a:t>
            </a:r>
            <a:r>
              <a:rPr lang="en-US" sz="2100" dirty="0" err="1">
                <a:latin typeface="Tahoma" pitchFamily="34" charset="0"/>
              </a:rPr>
              <a:t>mengembangkan</a:t>
            </a:r>
            <a:r>
              <a:rPr lang="en-US" sz="2100" dirty="0">
                <a:latin typeface="Tahoma" pitchFamily="34" charset="0"/>
              </a:rPr>
              <a:t> </a:t>
            </a:r>
            <a:r>
              <a:rPr lang="en-US" sz="2100" dirty="0" err="1">
                <a:latin typeface="Tahoma" pitchFamily="34" charset="0"/>
              </a:rPr>
              <a:t>kawasan</a:t>
            </a:r>
            <a:r>
              <a:rPr lang="en-US" sz="2100" dirty="0">
                <a:latin typeface="Tahoma" pitchFamily="34" charset="0"/>
              </a:rPr>
              <a:t> </a:t>
            </a:r>
            <a:r>
              <a:rPr lang="en-US" sz="2100" dirty="0" err="1">
                <a:latin typeface="Tahoma" pitchFamily="34" charset="0"/>
              </a:rPr>
              <a:t>sekitar</a:t>
            </a:r>
            <a:r>
              <a:rPr lang="en-US" sz="2100" dirty="0">
                <a:latin typeface="Tahoma" pitchFamily="34" charset="0"/>
              </a:rPr>
              <a:t> (</a:t>
            </a:r>
            <a:r>
              <a:rPr lang="en-US" sz="2100" i="1" dirty="0">
                <a:latin typeface="Tahoma" pitchFamily="34" charset="0"/>
              </a:rPr>
              <a:t>enhancement of adjacent areas</a:t>
            </a:r>
            <a:r>
              <a:rPr lang="en-US" sz="2100" dirty="0">
                <a:latin typeface="Tahoma" pitchFamily="34" charset="0"/>
              </a:rPr>
              <a:t>)</a:t>
            </a:r>
          </a:p>
          <a:p>
            <a:pPr marL="229196" indent="-229196" defTabSz="914003">
              <a:buFontTx/>
              <a:buChar char="•"/>
            </a:pPr>
            <a:r>
              <a:rPr lang="en-US" sz="2100" dirty="0" err="1">
                <a:latin typeface="Tahoma" pitchFamily="34" charset="0"/>
              </a:rPr>
              <a:t>memiliki</a:t>
            </a:r>
            <a:r>
              <a:rPr lang="en-US" sz="2100" dirty="0">
                <a:latin typeface="Tahoma" pitchFamily="34" charset="0"/>
              </a:rPr>
              <a:t> </a:t>
            </a:r>
            <a:r>
              <a:rPr lang="en-US" sz="2100" dirty="0" err="1">
                <a:latin typeface="Tahoma" pitchFamily="34" charset="0"/>
              </a:rPr>
              <a:t>predikat</a:t>
            </a:r>
            <a:r>
              <a:rPr lang="en-US" sz="2100" dirty="0">
                <a:latin typeface="Tahoma" pitchFamily="34" charset="0"/>
              </a:rPr>
              <a:t> “paling ....” (</a:t>
            </a:r>
            <a:r>
              <a:rPr lang="en-US" sz="2100" i="1" dirty="0">
                <a:latin typeface="Tahoma" pitchFamily="34" charset="0"/>
              </a:rPr>
              <a:t>superlative</a:t>
            </a:r>
            <a:r>
              <a:rPr lang="en-US" sz="2100" dirty="0">
                <a:latin typeface="Tahoma" pitchFamily="34" charset="0"/>
              </a:rPr>
              <a:t>)</a:t>
            </a:r>
          </a:p>
          <a:p>
            <a:pPr marL="229196" indent="-229196" defTabSz="914003"/>
            <a:r>
              <a:rPr lang="sv-SE" sz="1200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sv-SE" sz="1200" dirty="0">
                <a:solidFill>
                  <a:srgbClr val="FFFF00"/>
                </a:solidFill>
              </a:rPr>
              <a:t> (Catanese dan Snyder, ed., 1984) </a:t>
            </a:r>
          </a:p>
          <a:p>
            <a:pPr marL="229196" indent="-229196" defTabSz="914003">
              <a:spcBef>
                <a:spcPct val="50000"/>
              </a:spcBef>
              <a:buFontTx/>
              <a:buChar char="•"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47807" y="251354"/>
            <a:ext cx="6718011" cy="40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93" tIns="39997" rIns="79993" bIns="39997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100" b="1" dirty="0"/>
              <a:t> </a:t>
            </a:r>
            <a:r>
              <a:rPr lang="en-US" sz="2100" b="1" dirty="0" err="1"/>
              <a:t>Kawasan</a:t>
            </a:r>
            <a:r>
              <a:rPr lang="id-ID" sz="2100" b="1" dirty="0"/>
              <a:t> Cagar Budaya</a:t>
            </a:r>
            <a:r>
              <a:rPr lang="en-US" sz="2100" b="1" dirty="0"/>
              <a:t> </a:t>
            </a:r>
            <a:r>
              <a:rPr lang="en-US" sz="2100" b="1" dirty="0" err="1"/>
              <a:t>memiliki</a:t>
            </a:r>
            <a:r>
              <a:rPr lang="en-US" sz="2100" b="1" dirty="0"/>
              <a:t> …….</a:t>
            </a:r>
            <a:endParaRPr lang="id-ID" sz="21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SeiPagu 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0"/>
            <a:ext cx="4508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4" descr="SeiPagu 0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08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39750" y="1062302"/>
            <a:ext cx="7788853" cy="187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8" tIns="40169" rIns="80338" bIns="40169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d-ID" sz="2500" b="1" i="1" dirty="0">
                <a:solidFill>
                  <a:srgbClr val="FF0000"/>
                </a:solidFill>
                <a:latin typeface="Tahoma" pitchFamily="34" charset="0"/>
              </a:rPr>
              <a:t>Cultural </a:t>
            </a:r>
            <a:r>
              <a:rPr lang="en-US" sz="2500" b="1" i="1" dirty="0">
                <a:solidFill>
                  <a:srgbClr val="FF0000"/>
                </a:solidFill>
                <a:latin typeface="Tahoma" pitchFamily="34" charset="0"/>
              </a:rPr>
              <a:t> (Heritage) </a:t>
            </a:r>
            <a:r>
              <a:rPr lang="id-ID" sz="2500" b="1" i="1" dirty="0">
                <a:solidFill>
                  <a:srgbClr val="FF0000"/>
                </a:solidFill>
                <a:latin typeface="Tahoma" pitchFamily="34" charset="0"/>
              </a:rPr>
              <a:t>Landscape 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d-ID" sz="2500" b="1" i="1" dirty="0">
                <a:solidFill>
                  <a:srgbClr val="FF0000"/>
                </a:solidFill>
                <a:latin typeface="Tahoma" pitchFamily="34" charset="0"/>
              </a:rPr>
              <a:t>…is a geographic area, including both natural and cultural resources, associated with an historic event, activity, or person …”</a:t>
            </a:r>
            <a:r>
              <a:rPr lang="en-US" sz="2500" b="1" i="1" dirty="0">
                <a:solidFill>
                  <a:srgbClr val="FF0000"/>
                </a:solidFill>
                <a:latin typeface="Tahoma" pitchFamily="34" charset="0"/>
              </a:rPr>
              <a:t>     </a:t>
            </a:r>
            <a:endParaRPr lang="id-ID" sz="2100" b="1" i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84307" y="4800865"/>
            <a:ext cx="8859693" cy="153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8" tIns="40169" rIns="80338" bIns="40169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af-ZA" sz="2100" dirty="0">
                <a:solidFill>
                  <a:srgbClr val="FFFF00"/>
                </a:solidFill>
                <a:latin typeface="Tahoma" pitchFamily="34" charset="0"/>
              </a:rPr>
              <a:t> Historic designed landscape : </a:t>
            </a:r>
            <a:r>
              <a:rPr lang="af-ZA" sz="2100" i="1" dirty="0">
                <a:solidFill>
                  <a:srgbClr val="FFFF00"/>
                </a:solidFill>
                <a:latin typeface="Tahoma" pitchFamily="34" charset="0"/>
              </a:rPr>
              <a:t>kreasi artistik / gaya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af-ZA" sz="2100" dirty="0">
                <a:solidFill>
                  <a:srgbClr val="FFFF00"/>
                </a:solidFill>
                <a:latin typeface="Tahoma" pitchFamily="34" charset="0"/>
              </a:rPr>
              <a:t> Historic vernacular landscape : </a:t>
            </a:r>
            <a:r>
              <a:rPr lang="af-ZA" sz="2100" i="1" dirty="0">
                <a:solidFill>
                  <a:srgbClr val="FFFF00"/>
                </a:solidFill>
                <a:latin typeface="Tahoma" pitchFamily="34" charset="0"/>
              </a:rPr>
              <a:t>permukiman, perilaku, nilai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af-ZA" sz="2100" dirty="0">
                <a:solidFill>
                  <a:srgbClr val="FFFF00"/>
                </a:solidFill>
                <a:latin typeface="Tahoma" pitchFamily="34" charset="0"/>
              </a:rPr>
              <a:t> Historic landscape : </a:t>
            </a:r>
            <a:r>
              <a:rPr lang="af-ZA" sz="2100" i="1" dirty="0">
                <a:solidFill>
                  <a:srgbClr val="FFFF00"/>
                </a:solidFill>
                <a:latin typeface="Tahoma" pitchFamily="34" charset="0"/>
              </a:rPr>
              <a:t>peristiwa / aktivitas penting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af-ZA" sz="2100" dirty="0">
                <a:solidFill>
                  <a:srgbClr val="FFFF00"/>
                </a:solidFill>
                <a:latin typeface="Tahoma" pitchFamily="34" charset="0"/>
              </a:rPr>
              <a:t> Ethnographic landscape : </a:t>
            </a:r>
            <a:r>
              <a:rPr lang="af-ZA" sz="2100" i="1" dirty="0">
                <a:solidFill>
                  <a:srgbClr val="FFFF00"/>
                </a:solidFill>
                <a:latin typeface="Tahoma" pitchFamily="34" charset="0"/>
              </a:rPr>
              <a:t>aktivitas tradisional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ali indo Hal1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rchitecture-of-bali-Hal1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19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512" y="304271"/>
            <a:ext cx="7868227" cy="326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8" tIns="40169" rIns="80338" bIns="40169">
            <a:spAutoFit/>
          </a:bodyPr>
          <a:lstStyle/>
          <a:p>
            <a:pPr marL="401440" indent="-401440">
              <a:spcBef>
                <a:spcPct val="50000"/>
              </a:spcBef>
              <a:buFont typeface="Wingdings" pitchFamily="2" charset="2"/>
              <a:buChar char="n"/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</a:rPr>
              <a:t>Cultural Landscape Suku Indian :</a:t>
            </a:r>
            <a:endParaRPr lang="en-US" sz="2100" b="1" dirty="0">
              <a:solidFill>
                <a:srgbClr val="FFFF00"/>
              </a:solidFill>
              <a:latin typeface="Tahoma" pitchFamily="34" charset="0"/>
            </a:endParaRPr>
          </a:p>
          <a:p>
            <a:pPr marL="401440" indent="-401440">
              <a:spcBef>
                <a:spcPct val="50000"/>
              </a:spcBef>
            </a:pPr>
            <a:endParaRPr lang="id-ID" sz="2100" b="1" dirty="0">
              <a:solidFill>
                <a:srgbClr val="FFFF00"/>
              </a:solidFill>
              <a:latin typeface="Tahoma" pitchFamily="34" charset="0"/>
            </a:endParaRPr>
          </a:p>
          <a:p>
            <a:pPr marL="401440" indent="-40144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id-ID" sz="2000" b="1" dirty="0">
                <a:solidFill>
                  <a:srgbClr val="FFFF00"/>
                </a:solidFill>
                <a:latin typeface="Tahoma" pitchFamily="34" charset="0"/>
              </a:rPr>
              <a:t>Holy landscape : tempat turunnya nenek moyang</a:t>
            </a:r>
          </a:p>
          <a:p>
            <a:pPr marL="401440" indent="-40144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id-ID" sz="2000" b="1" dirty="0">
                <a:solidFill>
                  <a:srgbClr val="FFFF00"/>
                </a:solidFill>
                <a:latin typeface="Tahoma" pitchFamily="34" charset="0"/>
              </a:rPr>
              <a:t>Storyscapes : tempat-tempat mytis</a:t>
            </a:r>
          </a:p>
          <a:p>
            <a:pPr marL="401440" indent="-40144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id-ID" sz="2000" b="1" dirty="0">
                <a:solidFill>
                  <a:srgbClr val="FFFF00"/>
                </a:solidFill>
                <a:latin typeface="Tahoma" pitchFamily="34" charset="0"/>
              </a:rPr>
              <a:t>Regional landscape :</a:t>
            </a:r>
            <a:r>
              <a:rPr lang="en-US" sz="20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id-ID" sz="2000" b="1" dirty="0">
                <a:solidFill>
                  <a:srgbClr val="FFFF00"/>
                </a:solidFill>
                <a:latin typeface="Tahoma" pitchFamily="34" charset="0"/>
              </a:rPr>
              <a:t>wilayah geografis budaya asli</a:t>
            </a:r>
          </a:p>
          <a:p>
            <a:pPr marL="401440" indent="-40144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id-ID" sz="2000" b="1" dirty="0">
                <a:solidFill>
                  <a:srgbClr val="FFFF00"/>
                </a:solidFill>
                <a:latin typeface="Tahoma" pitchFamily="34" charset="0"/>
              </a:rPr>
              <a:t>Ecoscapes : lingk. alam yang memiliki hub. antar suku</a:t>
            </a:r>
          </a:p>
          <a:p>
            <a:pPr marL="401440" indent="-40144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id-ID" sz="2000" b="1" dirty="0">
                <a:solidFill>
                  <a:srgbClr val="FFFF00"/>
                </a:solidFill>
                <a:latin typeface="Tahoma" pitchFamily="34" charset="0"/>
              </a:rPr>
              <a:t>Landmarks : lingkungan fisik dan budaya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489" y="4495271"/>
            <a:ext cx="7747000" cy="18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8" tIns="40169" rIns="80338" bIns="40169">
            <a:spAutoFit/>
          </a:bodyPr>
          <a:lstStyle/>
          <a:p>
            <a:pPr marL="401440" indent="-401440">
              <a:spcBef>
                <a:spcPct val="50000"/>
              </a:spcBef>
              <a:buFont typeface="Wingdings" pitchFamily="2" charset="2"/>
              <a:buChar char="n"/>
            </a:pPr>
            <a:r>
              <a:rPr lang="id-ID" sz="2100" b="1" dirty="0">
                <a:solidFill>
                  <a:srgbClr val="FF0000"/>
                </a:solidFill>
                <a:latin typeface="Tahoma" pitchFamily="34" charset="0"/>
              </a:rPr>
              <a:t>Cultural Landscape Suku Baduy :</a:t>
            </a:r>
          </a:p>
          <a:p>
            <a:pPr marL="401440" indent="-40144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id-ID" sz="2000" b="1" dirty="0">
                <a:latin typeface="Tahoma" pitchFamily="34" charset="0"/>
              </a:rPr>
              <a:t>Daerah permukiman (leuweung lembur)</a:t>
            </a:r>
          </a:p>
          <a:p>
            <a:pPr marL="401440" indent="-40144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id-ID" sz="2000" b="1" dirty="0">
                <a:latin typeface="Tahoma" pitchFamily="34" charset="0"/>
              </a:rPr>
              <a:t>Daerah ladang (reuma)</a:t>
            </a:r>
          </a:p>
          <a:p>
            <a:pPr marL="401440" indent="-40144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id-ID" sz="2000" b="1" dirty="0">
                <a:latin typeface="Tahoma" pitchFamily="34" charset="0"/>
              </a:rPr>
              <a:t>Daerah hutan larangan (leuweung kolot)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20807" y="383646"/>
            <a:ext cx="3583420" cy="4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8" tIns="40169" rIns="80338" bIns="40169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 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</a:rPr>
              <a:t>Cultural Landscape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23636" y="5113074"/>
            <a:ext cx="3009035" cy="4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8" tIns="40169" rIns="80338" bIns="40169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100" dirty="0">
                <a:latin typeface="Tahoma" pitchFamily="34" charset="0"/>
              </a:rPr>
              <a:t>Heritage Landscape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763944" y="5673990"/>
            <a:ext cx="3903806" cy="8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8" tIns="40169" rIns="80338" bIns="40169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21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id-ID" sz="2100" b="1" dirty="0">
                <a:solidFill>
                  <a:srgbClr val="FF3300"/>
                </a:solidFill>
                <a:latin typeface="Tahoma" pitchFamily="34" charset="0"/>
              </a:rPr>
              <a:t>Cultural World Heritage</a:t>
            </a:r>
            <a:r>
              <a:rPr lang="en-US" sz="2100" b="1" dirty="0">
                <a:solidFill>
                  <a:srgbClr val="FF3300"/>
                </a:solidFill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21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id-ID" sz="2100" b="1" dirty="0">
                <a:solidFill>
                  <a:srgbClr val="FF3300"/>
                </a:solidFill>
                <a:latin typeface="Tahoma" pitchFamily="34" charset="0"/>
              </a:rPr>
              <a:t>Natural World Heritage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923636" y="6047053"/>
            <a:ext cx="2817091" cy="4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8" tIns="40169" rIns="80338" bIns="40169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100" dirty="0">
                <a:latin typeface="Tahoma" pitchFamily="34" charset="0"/>
              </a:rPr>
              <a:t>Bobot / Nilai Dunia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5495636" y="445824"/>
            <a:ext cx="3648364" cy="4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8" tIns="40169" rIns="80338" bIns="40169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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</a:rPr>
              <a:t> Natural Landscape</a:t>
            </a:r>
          </a:p>
        </p:txBody>
      </p:sp>
      <p:pic>
        <p:nvPicPr>
          <p:cNvPr id="19463" name="Picture 17" descr="SeiPagu 257"/>
          <p:cNvPicPr>
            <a:picLocks noChangeAspect="1" noChangeArrowheads="1"/>
          </p:cNvPicPr>
          <p:nvPr/>
        </p:nvPicPr>
        <p:blipFill>
          <a:blip r:embed="rId3">
            <a:lum bright="-16000"/>
          </a:blip>
          <a:srcRect/>
          <a:stretch>
            <a:fillRect/>
          </a:stretch>
        </p:blipFill>
        <p:spPr bwMode="auto">
          <a:xfrm>
            <a:off x="4572000" y="998803"/>
            <a:ext cx="45720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1" descr="SeiPagu 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998803"/>
            <a:ext cx="4443557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AutoShape 22"/>
          <p:cNvSpPr>
            <a:spLocks noChangeArrowheads="1"/>
          </p:cNvSpPr>
          <p:nvPr/>
        </p:nvSpPr>
        <p:spPr bwMode="auto">
          <a:xfrm>
            <a:off x="2395682" y="5673990"/>
            <a:ext cx="320386" cy="310885"/>
          </a:xfrm>
          <a:prstGeom prst="downArrow">
            <a:avLst>
              <a:gd name="adj1" fmla="val 50000"/>
              <a:gd name="adj2" fmla="val 2500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lIns="80353" tIns="40177" rIns="80353" bIns="40177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6" name="AutoShape 23"/>
          <p:cNvSpPr>
            <a:spLocks noChangeArrowheads="1"/>
          </p:cNvSpPr>
          <p:nvPr/>
        </p:nvSpPr>
        <p:spPr bwMode="auto">
          <a:xfrm>
            <a:off x="3931227" y="6047053"/>
            <a:ext cx="640773" cy="312208"/>
          </a:xfrm>
          <a:prstGeom prst="rightArrow">
            <a:avLst>
              <a:gd name="adj1" fmla="val 50000"/>
              <a:gd name="adj2" fmla="val 4996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80353" tIns="40177" rIns="80353" bIns="40177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0" y="10583"/>
            <a:ext cx="4040909" cy="5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97" tIns="39999" rIns="79997" bIns="39999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800" dirty="0">
                <a:solidFill>
                  <a:srgbClr val="FFFF00"/>
                </a:solidFill>
                <a:latin typeface="Tahoma" pitchFamily="34" charset="0"/>
                <a:sym typeface="Wingdings 3" pitchFamily="18" charset="2"/>
              </a:rPr>
              <a:t>Perspektif Arkeologi :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5404717" y="436563"/>
            <a:ext cx="2980170" cy="180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97" tIns="39999" rIns="79997" bIns="39999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1600" b="1" dirty="0">
                <a:latin typeface="Tahoma" pitchFamily="34" charset="0"/>
                <a:sym typeface="Symbol" pitchFamily="18" charset="2"/>
              </a:rPr>
              <a:t></a:t>
            </a:r>
            <a:r>
              <a:rPr lang="id-ID" sz="1600" b="1" dirty="0">
                <a:latin typeface="Tahoma" pitchFamily="34" charset="0"/>
                <a:sym typeface="Wingdings" pitchFamily="2" charset="2"/>
              </a:rPr>
              <a:t> Sumberdaya budaya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d-ID" sz="1600" b="1" dirty="0">
                <a:sym typeface="Symbol" pitchFamily="18" charset="2"/>
              </a:rPr>
              <a:t></a:t>
            </a:r>
            <a:r>
              <a:rPr lang="id-ID" sz="1600" b="1" dirty="0">
                <a:latin typeface="Tahoma" pitchFamily="34" charset="0"/>
                <a:sym typeface="Wingdings" pitchFamily="2" charset="2"/>
              </a:rPr>
              <a:t> Milik umat manusia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d-ID" sz="1600" b="1" dirty="0">
                <a:sym typeface="Symbol" pitchFamily="18" charset="2"/>
              </a:rPr>
              <a:t></a:t>
            </a:r>
            <a:r>
              <a:rPr lang="id-ID" sz="1600" dirty="0">
                <a:sym typeface="Wingdings" pitchFamily="2" charset="2"/>
              </a:rPr>
              <a:t> </a:t>
            </a:r>
            <a:r>
              <a:rPr lang="id-ID" sz="1600" b="1" dirty="0">
                <a:latin typeface="Tahoma" pitchFamily="34" charset="0"/>
                <a:sym typeface="Wingdings" pitchFamily="2" charset="2"/>
              </a:rPr>
              <a:t>Tidak terbarui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</a:pPr>
            <a:r>
              <a:rPr lang="id-ID" sz="1600" b="1" dirty="0">
                <a:latin typeface="Tahoma" pitchFamily="34" charset="0"/>
                <a:sym typeface="Wingdings" pitchFamily="2" charset="2"/>
              </a:rPr>
              <a:t> Tidak tergantikan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</a:pPr>
            <a:r>
              <a:rPr lang="id-ID" sz="1600" b="1" dirty="0">
                <a:latin typeface="Tahoma" pitchFamily="34" charset="0"/>
                <a:sym typeface="Wingdings" pitchFamily="2" charset="2"/>
              </a:rPr>
              <a:t> Langka dan Unik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3035012" y="3960813"/>
            <a:ext cx="3137477" cy="888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9997" tIns="39999" rIns="79997" bIns="39999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J"/>
            </a:pPr>
            <a:r>
              <a:rPr lang="en-US" sz="2100" b="1" dirty="0">
                <a:solidFill>
                  <a:schemeClr val="tx2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id-ID" sz="2100" b="1" dirty="0">
                <a:solidFill>
                  <a:schemeClr val="tx2"/>
                </a:solidFill>
                <a:latin typeface="Tahoma" pitchFamily="34" charset="0"/>
                <a:sym typeface="Wingdings" pitchFamily="2" charset="2"/>
              </a:rPr>
              <a:t>Manfaat optimal </a:t>
            </a:r>
            <a:endParaRPr lang="en-US" sz="2100" b="1" dirty="0">
              <a:solidFill>
                <a:schemeClr val="tx2"/>
              </a:solidFill>
              <a:latin typeface="Tahoma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J"/>
            </a:pPr>
            <a:r>
              <a:rPr lang="en-US" sz="2100" b="1" dirty="0">
                <a:solidFill>
                  <a:schemeClr val="tx2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id-ID" sz="2100" b="1" dirty="0">
                <a:solidFill>
                  <a:schemeClr val="tx2"/>
                </a:solidFill>
                <a:latin typeface="Tahoma" pitchFamily="34" charset="0"/>
                <a:sym typeface="Wingdings" pitchFamily="2" charset="2"/>
              </a:rPr>
              <a:t>Sustainable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30250" y="5517886"/>
            <a:ext cx="8413750" cy="88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97" tIns="39999" rIns="79997" bIns="39999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 3" pitchFamily="18" charset="2"/>
              </a:rPr>
              <a:t></a:t>
            </a:r>
            <a:r>
              <a:rPr lang="en-US" sz="2100" b="1" dirty="0">
                <a:solidFill>
                  <a:srgbClr val="FFFF00"/>
                </a:solidFill>
                <a:latin typeface="Tahoma" pitchFamily="34" charset="0"/>
                <a:sym typeface="Wingdings 3" pitchFamily="18" charset="2"/>
              </a:rPr>
              <a:t> 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Conservation  archaeology </a:t>
            </a:r>
            <a:r>
              <a:rPr lang="en-US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       </a:t>
            </a:r>
            <a:r>
              <a:rPr lang="id-ID" sz="2100" b="1" dirty="0">
                <a:solidFill>
                  <a:srgbClr val="FFFF00"/>
                </a:solidFill>
                <a:sym typeface="Wingdings 3" pitchFamily="18" charset="2"/>
              </a:rPr>
              <a:t>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Contract arhaeology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d-ID" sz="2100" b="1" dirty="0">
                <a:solidFill>
                  <a:srgbClr val="FFFF00"/>
                </a:solidFill>
                <a:sym typeface="Wingdings 3" pitchFamily="18" charset="2"/>
              </a:rPr>
              <a:t></a:t>
            </a:r>
            <a:r>
              <a:rPr lang="id-ID" sz="21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Emergency archaeology </a:t>
            </a:r>
            <a:r>
              <a:rPr lang="en-US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           </a:t>
            </a:r>
            <a:r>
              <a:rPr lang="id-ID" sz="2100" b="1" dirty="0">
                <a:solidFill>
                  <a:srgbClr val="FFFF00"/>
                </a:solidFill>
                <a:sym typeface="Wingdings 3" pitchFamily="18" charset="2"/>
              </a:rPr>
              <a:t></a:t>
            </a:r>
            <a:r>
              <a:rPr lang="id-ID" sz="2100" b="1" dirty="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Public archaeology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987137" y="2710657"/>
            <a:ext cx="6912841" cy="511666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lIns="79997" tIns="39999" rIns="79997" bIns="39999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800" dirty="0">
                <a:latin typeface="Tahoma" pitchFamily="34" charset="0"/>
                <a:sym typeface="Wingdings" pitchFamily="2" charset="2"/>
              </a:rPr>
              <a:t>Cultural Resources Management   (CRM)</a:t>
            </a:r>
          </a:p>
        </p:txBody>
      </p:sp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3186546" y="1226344"/>
            <a:ext cx="1961285" cy="455083"/>
          </a:xfrm>
          <a:prstGeom prst="rightArrow">
            <a:avLst>
              <a:gd name="adj1" fmla="val 50000"/>
              <a:gd name="adj2" fmla="val 98765"/>
            </a:avLst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/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6044045" y="2127250"/>
            <a:ext cx="577273" cy="583407"/>
          </a:xfrm>
          <a:prstGeom prst="downArrow">
            <a:avLst>
              <a:gd name="adj1" fmla="val 50000"/>
              <a:gd name="adj2" fmla="val 27563"/>
            </a:avLst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lIns="80010" tIns="40005" rIns="80010" bIns="40005" anchor="ctr"/>
          <a:lstStyle/>
          <a:p>
            <a:endParaRPr lang="en-US"/>
          </a:p>
        </p:txBody>
      </p:sp>
      <p:sp>
        <p:nvSpPr>
          <p:cNvPr id="160777" name="AutoShape 9"/>
          <p:cNvSpPr>
            <a:spLocks noChangeArrowheads="1"/>
          </p:cNvSpPr>
          <p:nvPr/>
        </p:nvSpPr>
        <p:spPr bwMode="auto">
          <a:xfrm>
            <a:off x="4188114" y="3201458"/>
            <a:ext cx="577273" cy="583407"/>
          </a:xfrm>
          <a:prstGeom prst="downArrow">
            <a:avLst>
              <a:gd name="adj1" fmla="val 50000"/>
              <a:gd name="adj2" fmla="val 27563"/>
            </a:avLst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lIns="80010" tIns="40005" rIns="80010" bIns="40005" anchor="ctr"/>
          <a:lstStyle/>
          <a:p>
            <a:endParaRPr lang="en-US"/>
          </a:p>
        </p:txBody>
      </p:sp>
      <p:sp>
        <p:nvSpPr>
          <p:cNvPr id="160778" name="AutoShape 10"/>
          <p:cNvSpPr>
            <a:spLocks noChangeArrowheads="1"/>
          </p:cNvSpPr>
          <p:nvPr/>
        </p:nvSpPr>
        <p:spPr bwMode="auto">
          <a:xfrm>
            <a:off x="4188114" y="4806157"/>
            <a:ext cx="577273" cy="582083"/>
          </a:xfrm>
          <a:prstGeom prst="downArrow">
            <a:avLst>
              <a:gd name="adj1" fmla="val 50000"/>
              <a:gd name="adj2" fmla="val 27500"/>
            </a:avLst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lIns="80010" tIns="40005" rIns="80010" bIns="40005" anchor="ctr"/>
          <a:lstStyle/>
          <a:p>
            <a:endParaRPr lang="en-US"/>
          </a:p>
        </p:txBody>
      </p:sp>
      <p:sp>
        <p:nvSpPr>
          <p:cNvPr id="160779" name="Oval 11" descr="Cork"/>
          <p:cNvSpPr>
            <a:spLocks noChangeArrowheads="1"/>
          </p:cNvSpPr>
          <p:nvPr/>
        </p:nvSpPr>
        <p:spPr bwMode="auto">
          <a:xfrm>
            <a:off x="1114137" y="678657"/>
            <a:ext cx="1920875" cy="1448593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FF3300"/>
            </a:solidFill>
            <a:round/>
            <a:headEnd/>
            <a:tailEnd/>
          </a:ln>
          <a:effectLst>
            <a:outerShdw dist="12700" dir="5400000" algn="ctr" rotWithShape="0">
              <a:srgbClr val="FFFF00"/>
            </a:outerShdw>
          </a:effectLst>
        </p:spPr>
        <p:txBody>
          <a:bodyPr wrap="none" lIns="77274" tIns="38637" rIns="77274" bIns="38637" anchor="ctr"/>
          <a:lstStyle/>
          <a:p>
            <a:pPr algn="ctr" defTabSz="772319" eaLnBrk="0" hangingPunct="0">
              <a:defRPr/>
            </a:pPr>
            <a:r>
              <a:rPr lang="en-US" sz="5300" b="1" dirty="0">
                <a:solidFill>
                  <a:srgbClr val="000C14"/>
                </a:solidFill>
                <a:latin typeface="Tahoma" pitchFamily="34" charset="0"/>
              </a:rPr>
              <a:t>KCB</a:t>
            </a:r>
            <a:endParaRPr lang="id-ID" sz="5300" i="1" dirty="0">
              <a:solidFill>
                <a:srgbClr val="000C14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3" grpId="0"/>
      <p:bldP spid="160774" grpId="0" animBg="1"/>
      <p:bldP spid="160775" grpId="0" animBg="1"/>
      <p:bldP spid="160776" grpId="0" animBg="1"/>
      <p:bldP spid="160777" grpId="0" animBg="1"/>
      <p:bldP spid="160778" grpId="0" animBg="1"/>
      <p:bldP spid="1607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Line 2"/>
          <p:cNvSpPr>
            <a:spLocks noChangeShapeType="1"/>
          </p:cNvSpPr>
          <p:nvPr/>
        </p:nvSpPr>
        <p:spPr bwMode="auto">
          <a:xfrm flipH="1">
            <a:off x="637887" y="1019969"/>
            <a:ext cx="3795568" cy="548745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154627" name="Line 3"/>
          <p:cNvSpPr>
            <a:spLocks noChangeShapeType="1"/>
          </p:cNvSpPr>
          <p:nvPr/>
        </p:nvSpPr>
        <p:spPr bwMode="auto">
          <a:xfrm>
            <a:off x="4433455" y="1019969"/>
            <a:ext cx="4003386" cy="548745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auto">
          <a:xfrm>
            <a:off x="637886" y="6507428"/>
            <a:ext cx="779895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5818909" y="5971646"/>
            <a:ext cx="2273012" cy="38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627" tIns="37813" rIns="75627" bIns="37813">
            <a:spAutoFit/>
          </a:bodyPr>
          <a:lstStyle/>
          <a:p>
            <a:pPr algn="ctr" defTabSz="757040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latin typeface="Tahoma" pitchFamily="34" charset="0"/>
              </a:rPr>
              <a:t>MASYARAKAT</a:t>
            </a:r>
            <a:endParaRPr lang="id-ID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987137" y="5984876"/>
            <a:ext cx="2169103" cy="38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627" tIns="37813" rIns="75627" bIns="37813">
            <a:spAutoFit/>
          </a:bodyPr>
          <a:lstStyle/>
          <a:p>
            <a:pPr algn="ctr" defTabSz="757040">
              <a:spcBef>
                <a:spcPct val="50000"/>
              </a:spcBef>
            </a:pPr>
            <a:r>
              <a:rPr lang="id-ID" sz="2000" b="1" dirty="0">
                <a:solidFill>
                  <a:srgbClr val="FF0000"/>
                </a:solidFill>
                <a:latin typeface="Tahoma" pitchFamily="34" charset="0"/>
              </a:rPr>
              <a:t>PEMERINTAH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3674341" y="2090208"/>
            <a:ext cx="1587500" cy="3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627" tIns="37813" rIns="75627" bIns="37813">
            <a:spAutoFit/>
          </a:bodyPr>
          <a:lstStyle/>
          <a:p>
            <a:pPr defTabSz="757040">
              <a:spcBef>
                <a:spcPct val="50000"/>
              </a:spcBef>
            </a:pPr>
            <a:r>
              <a:rPr lang="id-ID" sz="1900" b="1" dirty="0">
                <a:solidFill>
                  <a:srgbClr val="FF00FF"/>
                </a:solidFill>
                <a:latin typeface="Tahoma" pitchFamily="34" charset="0"/>
              </a:rPr>
              <a:t>AKADEMIK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47807" y="251354"/>
            <a:ext cx="6718011" cy="40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93" tIns="39997" rIns="79993" bIns="39997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100" b="1" dirty="0"/>
              <a:t>Pemanfaatan </a:t>
            </a:r>
            <a:r>
              <a:rPr lang="en-US" sz="2100" b="1" dirty="0" err="1"/>
              <a:t>Kawasan</a:t>
            </a:r>
            <a:r>
              <a:rPr lang="id-ID" sz="2100" b="1" dirty="0"/>
              <a:t> Cagar Budaya</a:t>
            </a:r>
          </a:p>
        </p:txBody>
      </p:sp>
      <p:sp>
        <p:nvSpPr>
          <p:cNvPr id="154633" name="Oval 9" descr="Cork"/>
          <p:cNvSpPr>
            <a:spLocks noChangeArrowheads="1"/>
          </p:cNvSpPr>
          <p:nvPr/>
        </p:nvSpPr>
        <p:spPr bwMode="auto">
          <a:xfrm>
            <a:off x="3483842" y="3554677"/>
            <a:ext cx="1920875" cy="1808427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FF3300"/>
            </a:solidFill>
            <a:round/>
            <a:headEnd/>
            <a:tailEnd/>
          </a:ln>
          <a:effectLst>
            <a:outerShdw dist="12700" dir="5400000" algn="ctr" rotWithShape="0">
              <a:srgbClr val="FFFF00"/>
            </a:outerShdw>
          </a:effectLst>
        </p:spPr>
        <p:txBody>
          <a:bodyPr wrap="none" lIns="77274" tIns="38637" rIns="77274" bIns="38637" anchor="ctr"/>
          <a:lstStyle/>
          <a:p>
            <a:pPr algn="ctr" defTabSz="772319" eaLnBrk="0" hangingPunct="0">
              <a:defRPr/>
            </a:pPr>
            <a:r>
              <a:rPr lang="en-US" sz="5300" b="1" dirty="0">
                <a:solidFill>
                  <a:srgbClr val="000C14"/>
                </a:solidFill>
                <a:latin typeface="Tahoma" pitchFamily="34" charset="0"/>
              </a:rPr>
              <a:t>KCB</a:t>
            </a:r>
            <a:endParaRPr lang="id-ID" sz="5300" i="1" dirty="0">
              <a:solidFill>
                <a:srgbClr val="000C14"/>
              </a:solidFill>
              <a:latin typeface="Copperplate Gothic Bold" pitchFamily="34" charset="0"/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4380058" y="2555875"/>
            <a:ext cx="255443" cy="873125"/>
          </a:xfrm>
          <a:prstGeom prst="upArrow">
            <a:avLst>
              <a:gd name="adj1" fmla="val 50000"/>
              <a:gd name="adj2" fmla="val 932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80010" tIns="40005" rIns="80010" bIns="40005" anchor="ctr"/>
          <a:lstStyle/>
          <a:p>
            <a:endParaRPr lang="en-US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-2530373">
            <a:off x="2779569" y="5486136"/>
            <a:ext cx="1065068" cy="283104"/>
          </a:xfrm>
          <a:prstGeom prst="leftArrow">
            <a:avLst>
              <a:gd name="adj1" fmla="val 50000"/>
              <a:gd name="adj2" fmla="val 862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 rot="-8779831">
            <a:off x="5020831" y="5486136"/>
            <a:ext cx="1088159" cy="255323"/>
          </a:xfrm>
          <a:prstGeom prst="leftArrow">
            <a:avLst>
              <a:gd name="adj1" fmla="val 50000"/>
              <a:gd name="adj2" fmla="val 976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010" tIns="40005" rIns="80010" bIns="40005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  <p:bldP spid="154627" grpId="0" animBg="1"/>
      <p:bldP spid="154628" grpId="0" animBg="1"/>
      <p:bldP spid="154629" grpId="0"/>
      <p:bldP spid="154630" grpId="0"/>
      <p:bldP spid="154631" grpId="0"/>
      <p:bldP spid="154633" grpId="0" animBg="1"/>
      <p:bldP spid="50186" grpId="0" animBg="1"/>
      <p:bldP spid="50187" grpId="0" animBg="1"/>
      <p:bldP spid="5018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808</Words>
  <Application>Microsoft Office PowerPoint</Application>
  <PresentationFormat>On-screen Show (4:3)</PresentationFormat>
  <Paragraphs>174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Tugas -2 : </vt:lpstr>
      <vt:lpstr>Slide 17</vt:lpstr>
      <vt:lpstr>SEKIAN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31</cp:revision>
  <dcterms:created xsi:type="dcterms:W3CDTF">2012-03-13T02:02:52Z</dcterms:created>
  <dcterms:modified xsi:type="dcterms:W3CDTF">2012-03-27T05:28:48Z</dcterms:modified>
</cp:coreProperties>
</file>