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5"/>
  </p:notes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303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93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1A96C-1422-4E2F-A680-50BCAA56FD55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3ACB6-0919-4E34-9E9A-6FCA90F9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988" y="8684773"/>
            <a:ext cx="2971431" cy="45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BE76885D-63F3-4526-9E60-4DDD8B420F32}" type="slidenum">
              <a:rPr lang="en-US" sz="1200"/>
              <a:pPr algn="r"/>
              <a:t>5</a:t>
            </a:fld>
            <a:endParaRPr lang="en-US" sz="12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369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489" y="703792"/>
            <a:ext cx="8229023" cy="1143000"/>
          </a:xfrm>
        </p:spPr>
        <p:txBody>
          <a:bodyPr tIns="40005" bIns="400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489" y="1935428"/>
            <a:ext cx="4045238" cy="2131218"/>
          </a:xfrm>
        </p:spPr>
        <p:txBody>
          <a:bodyPr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273" y="1935428"/>
            <a:ext cx="4045239" cy="2131218"/>
          </a:xfrm>
        </p:spPr>
        <p:txBody>
          <a:bodyPr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489" y="4193646"/>
            <a:ext cx="4045238" cy="2131219"/>
          </a:xfrm>
        </p:spPr>
        <p:txBody>
          <a:bodyPr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273" y="4193646"/>
            <a:ext cx="4045239" cy="2131219"/>
          </a:xfrm>
        </p:spPr>
        <p:txBody>
          <a:bodyPr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tIns="4000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 tIns="4000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 lIns="80010" tIns="40005" rIns="80010"/>
          <a:lstStyle>
            <a:lvl1pPr>
              <a:defRPr/>
            </a:lvl1pPr>
          </a:lstStyle>
          <a:p>
            <a:pPr>
              <a:defRPr/>
            </a:pPr>
            <a:fld id="{11FCCED4-3923-44AD-9D02-272FC8A60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89" y="703792"/>
            <a:ext cx="8229023" cy="5621073"/>
          </a:xfrm>
        </p:spPr>
        <p:txBody>
          <a:bodyPr rIns="80010" bIns="4000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 tIns="4000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 tIns="4000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 lIns="80010" tIns="40005" rIns="80010"/>
          <a:lstStyle>
            <a:lvl1pPr>
              <a:defRPr/>
            </a:lvl1pPr>
          </a:lstStyle>
          <a:p>
            <a:pPr>
              <a:defRPr/>
            </a:pPr>
            <a:fld id="{A0953195-5A9C-41FD-A5D0-4482E841A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25DD821-EBC4-47C2-8779-C615B7FA2A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1F7A3B-4E61-407E-A438-9EA7A02D5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343400"/>
            <a:ext cx="8229600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endParaRPr lang="en-US" sz="2000" b="1" dirty="0" smtClean="0">
              <a:ea typeface="Times New Roman"/>
            </a:endParaRPr>
          </a:p>
          <a:p>
            <a:pPr algn="ctr"/>
            <a:r>
              <a:rPr lang="en-US" sz="2000" b="1" dirty="0" smtClean="0">
                <a:ea typeface="Times New Roman"/>
              </a:rPr>
              <a:t>KULIAH </a:t>
            </a:r>
            <a:r>
              <a:rPr lang="en-US" sz="2000" b="1" dirty="0" smtClean="0">
                <a:ea typeface="Times New Roman"/>
              </a:rPr>
              <a:t>- </a:t>
            </a:r>
            <a:r>
              <a:rPr lang="en-US" sz="2000" b="1" dirty="0" smtClean="0">
                <a:ea typeface="Times New Roman"/>
              </a:rPr>
              <a:t>7</a:t>
            </a:r>
            <a:endParaRPr lang="en-US" sz="2000" b="1" dirty="0" smtClean="0">
              <a:ea typeface="Times New Roman"/>
            </a:endParaRPr>
          </a:p>
          <a:p>
            <a:pPr algn="ctr"/>
            <a:r>
              <a:rPr lang="id-ID" sz="2000" b="1" dirty="0" smtClean="0">
                <a:ea typeface="Times New Roman"/>
              </a:rPr>
              <a:t>REVITALISASI</a:t>
            </a:r>
            <a:r>
              <a:rPr lang="en-US" sz="2000" b="1" dirty="0" smtClean="0">
                <a:ea typeface="Times New Roman"/>
              </a:rPr>
              <a:t> </a:t>
            </a:r>
            <a:r>
              <a:rPr lang="id-ID" sz="2000" b="1" dirty="0" smtClean="0">
                <a:ea typeface="Times New Roman"/>
              </a:rPr>
              <a:t> URBAN </a:t>
            </a:r>
            <a:r>
              <a:rPr lang="en-US" sz="2000" b="1" dirty="0" smtClean="0">
                <a:ea typeface="Times New Roman"/>
              </a:rPr>
              <a:t> </a:t>
            </a:r>
            <a:r>
              <a:rPr lang="id-ID" sz="2000" b="1" dirty="0" smtClean="0">
                <a:ea typeface="Times New Roman"/>
              </a:rPr>
              <a:t>DI </a:t>
            </a:r>
            <a:r>
              <a:rPr lang="en-US" sz="2000" b="1" dirty="0" smtClean="0">
                <a:ea typeface="Times New Roman"/>
              </a:rPr>
              <a:t> BEBERAPA KOTA BERSEJARAH </a:t>
            </a:r>
          </a:p>
          <a:p>
            <a:pPr algn="ctr"/>
            <a:r>
              <a:rPr lang="en-US" sz="2000" b="1" dirty="0" smtClean="0">
                <a:ea typeface="Times New Roman"/>
              </a:rPr>
              <a:t> DI </a:t>
            </a:r>
            <a:r>
              <a:rPr lang="id-ID" sz="2000" b="1" dirty="0" smtClean="0">
                <a:ea typeface="Times New Roman"/>
              </a:rPr>
              <a:t>INDONESIA</a:t>
            </a:r>
          </a:p>
          <a:p>
            <a:pPr algn="ctr"/>
            <a:endParaRPr lang="en-US" sz="2000" b="1" dirty="0" smtClean="0">
              <a:ea typeface="Times New Roman"/>
            </a:endParaRPr>
          </a:p>
          <a:p>
            <a:pPr algn="ctr"/>
            <a:endParaRPr lang="en-US" sz="2000" b="1" dirty="0" smtClean="0">
              <a:ea typeface="Times New Roman"/>
            </a:endParaRPr>
          </a:p>
        </p:txBody>
      </p:sp>
      <p:pic>
        <p:nvPicPr>
          <p:cNvPr id="10" name="Picture 2" descr="kop-soal2"/>
          <p:cNvPicPr>
            <a:picLocks noChangeAspect="1" noChangeArrowheads="1"/>
          </p:cNvPicPr>
          <p:nvPr/>
        </p:nvPicPr>
        <p:blipFill>
          <a:blip r:embed="rId2"/>
          <a:srcRect b="71071"/>
          <a:stretch>
            <a:fillRect/>
          </a:stretch>
        </p:blipFill>
        <p:spPr bwMode="auto">
          <a:xfrm>
            <a:off x="1143000" y="373352"/>
            <a:ext cx="6934200" cy="99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92124" y="457200"/>
            <a:ext cx="491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UNIVERSITAS INDONUSA ESA UNGGUL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FAKULTAS TEKNIK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JURUSAN PERENCANAAN WILAYAH DAN KOTA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270083"/>
            <a:ext cx="9144001" cy="1177717"/>
          </a:xfrm>
          <a:prstGeom prst="rect">
            <a:avLst/>
          </a:prstGeom>
          <a:solidFill>
            <a:srgbClr val="00206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33599"/>
            <a:ext cx="6934200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1"/>
            <a:ext cx="9144000" cy="6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dirty="0"/>
              <a:t>KAWASAN  KOTA LAMA SEMARANG</a:t>
            </a:r>
            <a:endParaRPr lang="en-US" sz="3500" dirty="0">
              <a:solidFill>
                <a:srgbClr val="FF0000"/>
              </a:solidFill>
            </a:endParaRPr>
          </a:p>
        </p:txBody>
      </p:sp>
      <p:pic>
        <p:nvPicPr>
          <p:cNvPr id="11267" name="Picture 10" descr="s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605"/>
            <a:ext cx="4582103" cy="398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2" descr="COLLECTIE_TROPENMUSEUM_Station_Tawang_te_Semarang_(frontaanzicht)_TMnr_10014252 1910 - 1930 fix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2103" y="600605"/>
            <a:ext cx="4561897" cy="301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 descr="COLLECTIE_TROPENMUSEUM_Kantoor_van_de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2103" y="3619500"/>
            <a:ext cx="456189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3" descr="COLLECTIE_TROPENMUSEUM_Rivier_in_Samarang_Java_TMnr_10022274 1900 1940 fix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19500"/>
            <a:ext cx="458210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50"/>
          <p:cNvSpPr txBox="1">
            <a:spLocks noChangeArrowheads="1"/>
          </p:cNvSpPr>
          <p:nvPr/>
        </p:nvSpPr>
        <p:spPr bwMode="auto">
          <a:xfrm>
            <a:off x="4365625" y="6484938"/>
            <a:ext cx="4778375" cy="28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algn="r">
              <a:lnSpc>
                <a:spcPct val="3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100" b="1" dirty="0">
                <a:solidFill>
                  <a:srgbClr val="FF0000"/>
                </a:solidFill>
              </a:rPr>
              <a:t>  </a:t>
            </a:r>
            <a:r>
              <a:rPr lang="en-US" sz="1100" b="1" dirty="0" err="1">
                <a:solidFill>
                  <a:srgbClr val="FF0000"/>
                </a:solidFill>
              </a:rPr>
              <a:t>sumber</a:t>
            </a:r>
            <a:r>
              <a:rPr lang="en-US" sz="1100" b="1" dirty="0">
                <a:solidFill>
                  <a:srgbClr val="FF0000"/>
                </a:solidFill>
              </a:rPr>
              <a:t>: KRISPRANTONO </a:t>
            </a:r>
          </a:p>
          <a:p>
            <a:pPr algn="r">
              <a:lnSpc>
                <a:spcPct val="35000"/>
              </a:lnSpc>
              <a:spcBef>
                <a:spcPct val="50000"/>
              </a:spcBef>
            </a:pPr>
            <a:r>
              <a:rPr lang="en-US" sz="11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KAWASAN  KOTA LAMA JAKARTA (Batavia)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291" name="Text Box 50"/>
          <p:cNvSpPr txBox="1">
            <a:spLocks noChangeArrowheads="1"/>
          </p:cNvSpPr>
          <p:nvPr/>
        </p:nvSpPr>
        <p:spPr bwMode="auto">
          <a:xfrm>
            <a:off x="4365625" y="6484938"/>
            <a:ext cx="4778375" cy="1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algn="r">
              <a:lnSpc>
                <a:spcPct val="35000"/>
              </a:lnSpc>
              <a:spcBef>
                <a:spcPct val="50000"/>
              </a:spcBef>
            </a:pPr>
            <a:r>
              <a:rPr lang="en-US" sz="11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10" descr="C:\Documents and Settings\TOSHIBA\My Documents\My Pictures\Batavia_18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604"/>
            <a:ext cx="4365625" cy="6257396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t="13784"/>
          <a:stretch>
            <a:fillRect/>
          </a:stretch>
        </p:blipFill>
        <p:spPr bwMode="auto">
          <a:xfrm>
            <a:off x="4365625" y="600604"/>
            <a:ext cx="4778375" cy="6257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52400" y="1447801"/>
            <a:ext cx="8839200" cy="531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spAutoFit/>
          </a:bodyPr>
          <a:lstStyle/>
          <a:p>
            <a:r>
              <a:rPr lang="id-ID" dirty="0" smtClean="0"/>
              <a:t>Eko Alvares, 2005. Konservasi Arsitektur di Sumbar, Makalah Sarasehan Pelestarian dan Pemanfaatan BCB. Batusangkar: BP3, 2005</a:t>
            </a:r>
          </a:p>
          <a:p>
            <a:endParaRPr lang="id-ID" dirty="0" smtClean="0"/>
          </a:p>
          <a:p>
            <a:r>
              <a:rPr lang="id-ID" dirty="0" smtClean="0"/>
              <a:t>JICA, 1979., Final Report Master Plan of Borobudur – Prambanan National Archaeology Parks.</a:t>
            </a:r>
          </a:p>
          <a:p>
            <a:endParaRPr lang="id-ID" dirty="0" smtClean="0"/>
          </a:p>
          <a:p>
            <a:r>
              <a:rPr lang="id-ID" dirty="0" smtClean="0"/>
              <a:t>Jony Wongso, 2005. Nilai Penting Arsitektur Lokal / Tradisional dan Kontribusinya Dalam Pembangunan Daerah. Makalah Rakor Pengelolaan BCB dan Situs. Padang: BP3, 2005.</a:t>
            </a:r>
          </a:p>
          <a:p>
            <a:endParaRPr lang="id-ID" dirty="0" smtClean="0"/>
          </a:p>
          <a:p>
            <a:r>
              <a:rPr lang="id-ID" dirty="0" smtClean="0"/>
              <a:t>Marsis Sutopo, 2005. Urban Heritage: Pelestarian, Pengelolaan, dan Permasalahannya. Makalah Sarasehan Pelestarian dan Pemanfaatan BCB. Batusangkar: BP3, 2005</a:t>
            </a:r>
          </a:p>
          <a:p>
            <a:endParaRPr lang="id-ID" dirty="0" smtClean="0"/>
          </a:p>
          <a:p>
            <a:r>
              <a:rPr lang="id-ID" dirty="0" smtClean="0"/>
              <a:t>Miksic, John., 1996. Ancient History. Jakarta: Archipelago Press.</a:t>
            </a:r>
          </a:p>
          <a:p>
            <a:endParaRPr lang="id-ID" dirty="0" smtClean="0"/>
          </a:p>
          <a:p>
            <a:r>
              <a:rPr lang="id-ID" dirty="0" smtClean="0"/>
              <a:t>Rahtz., Philip A., 1973, Rescue Archaeology. Winchester: Penguin Books.</a:t>
            </a:r>
          </a:p>
          <a:p>
            <a:endParaRPr lang="id-ID" dirty="0" smtClean="0"/>
          </a:p>
          <a:p>
            <a:r>
              <a:rPr lang="id-ID" dirty="0" smtClean="0"/>
              <a:t>Steven Tiesdell, Taner Oc, Tim Heath, 1996. Revitalizing Historic Urban Quarters. Oxford: Architectural Press.</a:t>
            </a:r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white"/>
                </a:solidFill>
              </a:rPr>
              <a:t>UNTUK PENDALAMAN BACA:</a:t>
            </a:r>
            <a:endParaRPr lang="en-US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78182" y="2540000"/>
            <a:ext cx="4489739" cy="158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7" tIns="40003" rIns="80007" bIns="4000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900" b="1" dirty="0" err="1">
                <a:solidFill>
                  <a:srgbClr val="FFFF00"/>
                </a:solidFill>
                <a:latin typeface="Lucida Sans Unicode" pitchFamily="34" charset="0"/>
              </a:rPr>
              <a:t>Sekian</a:t>
            </a:r>
            <a:endParaRPr lang="en-US" sz="3900" b="1" dirty="0">
              <a:solidFill>
                <a:srgbClr val="FFFF00"/>
              </a:solidFill>
              <a:latin typeface="Lucida Sans Unicode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900" b="1" dirty="0" err="1">
                <a:solidFill>
                  <a:srgbClr val="FFFF00"/>
                </a:solidFill>
                <a:latin typeface="Lucida Sans Unicode" pitchFamily="34" charset="0"/>
              </a:rPr>
              <a:t>Terima</a:t>
            </a:r>
            <a:r>
              <a:rPr lang="en-US" sz="3900" b="1" dirty="0">
                <a:solidFill>
                  <a:srgbClr val="FFFF00"/>
                </a:solidFill>
                <a:latin typeface="Lucida Sans Unicode" pitchFamily="34" charset="0"/>
              </a:rPr>
              <a:t> </a:t>
            </a:r>
            <a:r>
              <a:rPr lang="en-US" sz="3900" b="1" dirty="0" err="1">
                <a:solidFill>
                  <a:srgbClr val="FFFF00"/>
                </a:solidFill>
                <a:latin typeface="Lucida Sans Unicode" pitchFamily="34" charset="0"/>
              </a:rPr>
              <a:t>Kasih</a:t>
            </a:r>
            <a:endParaRPr lang="en-US" sz="3900" b="1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38545" y="457200"/>
            <a:ext cx="9005455" cy="537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r>
              <a:rPr lang="af-ZA" sz="3500" b="1" dirty="0" smtClean="0">
                <a:solidFill>
                  <a:srgbClr val="FFFF00"/>
                </a:solidFill>
              </a:rPr>
              <a:t>Beberapa Kawasan </a:t>
            </a:r>
            <a:r>
              <a:rPr lang="af-ZA" sz="3500" b="1" dirty="0">
                <a:solidFill>
                  <a:srgbClr val="FFFF00"/>
                </a:solidFill>
              </a:rPr>
              <a:t>Cagar Budaya di </a:t>
            </a:r>
            <a:r>
              <a:rPr lang="af-ZA" sz="3500" b="1" dirty="0" smtClean="0">
                <a:solidFill>
                  <a:srgbClr val="FFFF00"/>
                </a:solidFill>
              </a:rPr>
              <a:t>Perkotaan di Indonesia </a:t>
            </a:r>
            <a:r>
              <a:rPr lang="af-ZA" sz="2800" b="1" dirty="0" smtClean="0">
                <a:solidFill>
                  <a:srgbClr val="FFFF00"/>
                </a:solidFill>
              </a:rPr>
              <a:t>(Urban </a:t>
            </a:r>
            <a:r>
              <a:rPr lang="af-ZA" sz="2800" b="1" dirty="0">
                <a:solidFill>
                  <a:srgbClr val="FFFF00"/>
                </a:solidFill>
              </a:rPr>
              <a:t>Heritage)</a:t>
            </a:r>
          </a:p>
          <a:p>
            <a:pPr>
              <a:lnSpc>
                <a:spcPct val="200000"/>
              </a:lnSpc>
            </a:pPr>
            <a:endParaRPr lang="af-ZA" sz="1100" b="1" dirty="0">
              <a:solidFill>
                <a:srgbClr val="FFFF00"/>
              </a:solidFill>
            </a:endParaRPr>
          </a:p>
          <a:p>
            <a:pPr marL="514350" indent="-514350">
              <a:buClr>
                <a:srgbClr val="20C9F8"/>
              </a:buClr>
              <a:buFont typeface="+mj-lt"/>
              <a:buAutoNum type="arabicPeriod"/>
            </a:pPr>
            <a:r>
              <a:rPr lang="af-ZA" sz="2800" b="1" dirty="0">
                <a:solidFill>
                  <a:srgbClr val="FFFF00"/>
                </a:solidFill>
              </a:rPr>
              <a:t> </a:t>
            </a:r>
            <a:r>
              <a:rPr lang="af-ZA" sz="2800" b="1" dirty="0"/>
              <a:t>Kawasan Batang Arau – Pasar Mudik  (Padang)</a:t>
            </a:r>
          </a:p>
          <a:p>
            <a:pPr marL="514350" indent="-514350">
              <a:buFont typeface="+mj-lt"/>
              <a:buAutoNum type="arabicPeriod"/>
            </a:pPr>
            <a:r>
              <a:rPr lang="af-ZA" sz="2800" b="1" dirty="0"/>
              <a:t> Kawasan Pusat Kota Bukittinggi</a:t>
            </a:r>
          </a:p>
          <a:p>
            <a:pPr marL="514350" indent="-514350">
              <a:buFont typeface="+mj-lt"/>
              <a:buAutoNum type="arabicPeriod"/>
            </a:pPr>
            <a:r>
              <a:rPr lang="af-ZA" sz="2800" b="1" dirty="0"/>
              <a:t> Kota Sawahlunto </a:t>
            </a:r>
          </a:p>
          <a:p>
            <a:pPr marL="514350" indent="-514350">
              <a:buFont typeface="+mj-lt"/>
              <a:buAutoNum type="arabicPeriod"/>
            </a:pPr>
            <a:r>
              <a:rPr lang="af-ZA" sz="2800" b="1" dirty="0"/>
              <a:t> Kawasan Kraton – Malioboro (Yogyakarta)</a:t>
            </a:r>
          </a:p>
          <a:p>
            <a:pPr marL="514350" indent="-514350">
              <a:buFont typeface="+mj-lt"/>
              <a:buAutoNum type="arabicPeriod"/>
            </a:pPr>
            <a:r>
              <a:rPr lang="af-ZA" sz="2800" b="1" dirty="0"/>
              <a:t> Kawasan Kota Gede (Yogyakarta)</a:t>
            </a:r>
          </a:p>
          <a:p>
            <a:pPr marL="514350" indent="-514350">
              <a:buFont typeface="+mj-lt"/>
              <a:buAutoNum type="arabicPeriod"/>
            </a:pPr>
            <a:r>
              <a:rPr lang="af-ZA" sz="2800" b="1" dirty="0"/>
              <a:t> Kota Surakarta</a:t>
            </a:r>
          </a:p>
          <a:p>
            <a:pPr marL="514350" indent="-514350">
              <a:buFont typeface="+mj-lt"/>
              <a:buAutoNum type="arabicPeriod"/>
            </a:pPr>
            <a:r>
              <a:rPr lang="af-ZA" sz="2800" b="1" dirty="0"/>
              <a:t> Kawasan Kota Lama (Semarang)</a:t>
            </a:r>
          </a:p>
          <a:p>
            <a:pPr marL="514350" indent="-514350">
              <a:buFont typeface="+mj-lt"/>
              <a:buAutoNum type="arabicPeriod"/>
            </a:pPr>
            <a:r>
              <a:rPr lang="af-ZA" sz="2800" b="1" dirty="0"/>
              <a:t> Kawasan Kota Lama Jakarta</a:t>
            </a:r>
          </a:p>
          <a:p>
            <a:endParaRPr lang="af-ZA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"/>
            <a:ext cx="559525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defTabSz="914003">
              <a:buClr>
                <a:srgbClr val="20C9F8"/>
              </a:buClr>
            </a:pPr>
            <a:r>
              <a:rPr lang="af-ZA" b="1" dirty="0"/>
              <a:t>Kawasan Batang Arau – Pasar Mudik  (sebelum gempa)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636" y="6514042"/>
            <a:ext cx="3498273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defTabSz="914003">
              <a:spcBef>
                <a:spcPct val="50000"/>
              </a:spcBef>
            </a:pPr>
            <a:r>
              <a:rPr lang="en-US" sz="1100" dirty="0">
                <a:solidFill>
                  <a:srgbClr val="FF3300"/>
                </a:solidFill>
              </a:rPr>
              <a:t>Source: </a:t>
            </a:r>
            <a:r>
              <a:rPr lang="en-US" sz="1100" dirty="0" err="1">
                <a:solidFill>
                  <a:srgbClr val="FF3300"/>
                </a:solidFill>
              </a:rPr>
              <a:t>Jony</a:t>
            </a:r>
            <a:r>
              <a:rPr lang="en-US" sz="1100" dirty="0">
                <a:solidFill>
                  <a:srgbClr val="FF3300"/>
                </a:solidFill>
              </a:rPr>
              <a:t> W &amp; </a:t>
            </a:r>
            <a:r>
              <a:rPr lang="en-US" sz="1100" dirty="0" err="1">
                <a:solidFill>
                  <a:srgbClr val="FF3300"/>
                </a:solidFill>
              </a:rPr>
              <a:t>Eko</a:t>
            </a:r>
            <a:r>
              <a:rPr lang="en-US" sz="1100" dirty="0">
                <a:solidFill>
                  <a:srgbClr val="FF3300"/>
                </a:solidFill>
              </a:rPr>
              <a:t> </a:t>
            </a:r>
            <a:r>
              <a:rPr lang="en-US" sz="1100" dirty="0" err="1">
                <a:solidFill>
                  <a:srgbClr val="FF3300"/>
                </a:solidFill>
              </a:rPr>
              <a:t>Alv</a:t>
            </a:r>
            <a:r>
              <a:rPr lang="en-US" sz="11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5124" name="Picture 4" descr="DSC074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2750"/>
            <a:ext cx="4710545" cy="315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SC069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0545" y="412750"/>
            <a:ext cx="4433455" cy="315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Bola Dunia"/>
          <p:cNvPicPr>
            <a:picLocks noChangeAspect="1" noChangeArrowheads="1"/>
          </p:cNvPicPr>
          <p:nvPr/>
        </p:nvPicPr>
        <p:blipFill>
          <a:blip r:embed="rId5"/>
          <a:srcRect t="8315"/>
          <a:stretch>
            <a:fillRect/>
          </a:stretch>
        </p:blipFill>
        <p:spPr bwMode="auto">
          <a:xfrm>
            <a:off x="0" y="3569229"/>
            <a:ext cx="471054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Balai Kota Lama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0545" y="3569229"/>
            <a:ext cx="443345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algn="ctr" defTabSz="914003"/>
            <a:endParaRPr lang="id-ID" sz="2400" dirty="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636" y="635000"/>
            <a:ext cx="9109364" cy="6070865"/>
            <a:chOff x="192" y="138"/>
            <a:chExt cx="5424" cy="4086"/>
          </a:xfrm>
        </p:grpSpPr>
        <p:pic>
          <p:nvPicPr>
            <p:cNvPr id="6150" name="Picture 4" descr="antikue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" y="138"/>
              <a:ext cx="1275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5" descr="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" y="1133"/>
              <a:ext cx="1275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6" descr="DSC0023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5" y="2190"/>
              <a:ext cx="1275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7" descr="As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45" y="138"/>
              <a:ext cx="1274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8" descr="Balai Kota Lama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45" y="1133"/>
              <a:ext cx="1274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9" descr="DSC0148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45" y="2167"/>
              <a:ext cx="1274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0" descr="B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13" y="138"/>
              <a:ext cx="1282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1" descr="Bola Dunia Lam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13" y="1133"/>
              <a:ext cx="1282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12" descr="DSC0303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13" y="2190"/>
              <a:ext cx="1274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13" descr="DSC0696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25" y="3218"/>
              <a:ext cx="1278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14" descr="Ghf"/>
            <p:cNvPicPr>
              <a:picLocks noChangeAspect="1" noChangeArrowheads="1"/>
            </p:cNvPicPr>
            <p:nvPr/>
          </p:nvPicPr>
          <p:blipFill>
            <a:blip r:embed="rId13"/>
            <a:srcRect b="-5876"/>
            <a:stretch>
              <a:fillRect/>
            </a:stretch>
          </p:blipFill>
          <p:spPr bwMode="auto">
            <a:xfrm>
              <a:off x="192" y="3218"/>
              <a:ext cx="1271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15" descr="DSCF003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43" y="1104"/>
              <a:ext cx="1225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16" descr="KELENTE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38" y="2185"/>
              <a:ext cx="1278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17" descr="Gf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343" y="144"/>
              <a:ext cx="1200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" name="Picture 18" descr="PERTAMINA"/>
            <p:cNvPicPr>
              <a:picLocks noChangeAspect="1" noChangeArrowheads="1"/>
            </p:cNvPicPr>
            <p:nvPr/>
          </p:nvPicPr>
          <p:blipFill>
            <a:blip r:embed="rId17" cstate="print"/>
            <a:srcRect b="6804"/>
            <a:stretch>
              <a:fillRect/>
            </a:stretch>
          </p:blipFill>
          <p:spPr bwMode="auto">
            <a:xfrm>
              <a:off x="2999" y="3233"/>
              <a:ext cx="1296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19" descr="tua-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68" y="3216"/>
              <a:ext cx="1248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20"/>
          <p:cNvSpPr txBox="1">
            <a:spLocks noChangeArrowheads="1"/>
          </p:cNvSpPr>
          <p:nvPr/>
        </p:nvSpPr>
        <p:spPr bwMode="auto">
          <a:xfrm>
            <a:off x="73603" y="6590771"/>
            <a:ext cx="3498273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defTabSz="914003">
              <a:spcBef>
                <a:spcPct val="50000"/>
              </a:spcBef>
            </a:pPr>
            <a:r>
              <a:rPr lang="en-US" sz="1100" dirty="0">
                <a:solidFill>
                  <a:srgbClr val="FF3300"/>
                </a:solidFill>
              </a:rPr>
              <a:t>Source: </a:t>
            </a:r>
            <a:r>
              <a:rPr lang="en-US" sz="1100" dirty="0" err="1">
                <a:solidFill>
                  <a:srgbClr val="FF3300"/>
                </a:solidFill>
              </a:rPr>
              <a:t>Eko</a:t>
            </a:r>
            <a:r>
              <a:rPr lang="en-US" sz="1100" dirty="0">
                <a:solidFill>
                  <a:srgbClr val="FF3300"/>
                </a:solidFill>
              </a:rPr>
              <a:t> </a:t>
            </a:r>
            <a:r>
              <a:rPr lang="en-US" sz="1100" dirty="0" err="1">
                <a:solidFill>
                  <a:srgbClr val="FF3300"/>
                </a:solidFill>
              </a:rPr>
              <a:t>Alv</a:t>
            </a:r>
            <a:r>
              <a:rPr lang="en-US" sz="11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269875" y="173303"/>
            <a:ext cx="559525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spAutoFit/>
          </a:bodyPr>
          <a:lstStyle/>
          <a:p>
            <a:pPr defTabSz="914003">
              <a:buClr>
                <a:srgbClr val="20C9F8"/>
              </a:buClr>
            </a:pPr>
            <a:r>
              <a:rPr lang="af-ZA" b="1" dirty="0"/>
              <a:t>Kawasan Batang Arau – Pasar Mudik  (sebelum gempa)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ge-2"/>
          <p:cNvPicPr>
            <a:picLocks noChangeAspect="1" noChangeArrowheads="1"/>
          </p:cNvPicPr>
          <p:nvPr/>
        </p:nvPicPr>
        <p:blipFill>
          <a:blip r:embed="rId3"/>
          <a:srcRect l="50842" t="16374" r="21365" b="44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4636" y="44979"/>
            <a:ext cx="9109364" cy="523216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914003">
              <a:defRPr/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Kawasan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Pusat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Kota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Bukittinggi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636" y="6514042"/>
            <a:ext cx="3498273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defTabSz="914003">
              <a:spcBef>
                <a:spcPct val="50000"/>
              </a:spcBef>
            </a:pPr>
            <a:r>
              <a:rPr lang="en-US" sz="1100" dirty="0">
                <a:solidFill>
                  <a:srgbClr val="FF3300"/>
                </a:solidFill>
              </a:rPr>
              <a:t>Source: </a:t>
            </a:r>
            <a:r>
              <a:rPr lang="en-US" sz="1100" dirty="0" err="1">
                <a:solidFill>
                  <a:srgbClr val="FF3300"/>
                </a:solidFill>
              </a:rPr>
              <a:t>Jony</a:t>
            </a:r>
            <a:r>
              <a:rPr lang="en-US" sz="1100" dirty="0">
                <a:solidFill>
                  <a:srgbClr val="FF3300"/>
                </a:solidFill>
              </a:rPr>
              <a:t> W &amp; </a:t>
            </a:r>
            <a:r>
              <a:rPr lang="en-US" sz="1100" dirty="0" err="1">
                <a:solidFill>
                  <a:srgbClr val="FF3300"/>
                </a:solidFill>
              </a:rPr>
              <a:t>Eko</a:t>
            </a:r>
            <a:r>
              <a:rPr lang="en-US" sz="1100" dirty="0">
                <a:solidFill>
                  <a:srgbClr val="FF3300"/>
                </a:solidFill>
              </a:rPr>
              <a:t> </a:t>
            </a:r>
            <a:r>
              <a:rPr lang="en-US" sz="1100" dirty="0" err="1">
                <a:solidFill>
                  <a:srgbClr val="FF3300"/>
                </a:solidFill>
              </a:rPr>
              <a:t>Alv</a:t>
            </a:r>
            <a:r>
              <a:rPr lang="en-US" sz="11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7173" name="Picture 5" descr="DSC035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93042"/>
            <a:ext cx="3532909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DSC03851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0" y="538428"/>
            <a:ext cx="3532909" cy="305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223818" y="-76729"/>
            <a:ext cx="7158182" cy="1412875"/>
          </a:xfrm>
        </p:spPr>
        <p:txBody>
          <a:bodyPr tIns="40005" bIns="40005"/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Pasar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Gadang</a:t>
            </a:r>
            <a:r>
              <a:rPr lang="en-US" dirty="0" smtClean="0">
                <a:solidFill>
                  <a:schemeClr val="tx1"/>
                </a:solidFill>
              </a:rPr>
              <a:t>, Padang</a:t>
            </a:r>
          </a:p>
        </p:txBody>
      </p:sp>
      <p:pic>
        <p:nvPicPr>
          <p:cNvPr id="8195" name="Picture 3" descr="DSC0390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>
          <a:xfrm>
            <a:off x="4724978" y="1791229"/>
            <a:ext cx="4114512" cy="3085042"/>
          </a:xfrm>
          <a:noFill/>
        </p:spPr>
      </p:pic>
      <p:pic>
        <p:nvPicPr>
          <p:cNvPr id="8196" name="Picture 5" descr="DSC061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489" y="1771386"/>
            <a:ext cx="4114511" cy="30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341216" y="4876271"/>
            <a:ext cx="3498273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algn="r" defTabSz="914003">
              <a:spcBef>
                <a:spcPct val="50000"/>
              </a:spcBef>
            </a:pPr>
            <a:r>
              <a:rPr lang="en-US" sz="1100" dirty="0">
                <a:solidFill>
                  <a:srgbClr val="FF3300"/>
                </a:solidFill>
              </a:rPr>
              <a:t>Source: </a:t>
            </a:r>
            <a:r>
              <a:rPr lang="en-US" sz="1100" dirty="0" err="1">
                <a:solidFill>
                  <a:srgbClr val="FF3300"/>
                </a:solidFill>
              </a:rPr>
              <a:t>Eko</a:t>
            </a:r>
            <a:r>
              <a:rPr lang="en-US" sz="1100" dirty="0">
                <a:solidFill>
                  <a:srgbClr val="FF3300"/>
                </a:solidFill>
              </a:rPr>
              <a:t> </a:t>
            </a:r>
            <a:r>
              <a:rPr lang="en-US" sz="1100" dirty="0" err="1">
                <a:solidFill>
                  <a:srgbClr val="FF3300"/>
                </a:solidFill>
              </a:rPr>
              <a:t>Alv</a:t>
            </a:r>
            <a:r>
              <a:rPr lang="en-US" sz="1100" dirty="0">
                <a:solidFill>
                  <a:srgbClr val="FF3300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440295" y="-461698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440295" y="-461698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400262" y="3300678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400262" y="3300678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4381500" y="3286125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410364" y="3309938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4381500" y="3286125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381500" y="3286125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4381500" y="3286125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4391603" y="3291417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4377171" y="3280833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4362739" y="3271573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4348307" y="3257021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40" name="Rectangle 15"/>
          <p:cNvSpPr>
            <a:spLocks noChangeArrowheads="1"/>
          </p:cNvSpPr>
          <p:nvPr/>
        </p:nvSpPr>
        <p:spPr bwMode="auto">
          <a:xfrm>
            <a:off x="4371398" y="3280833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4343977" y="3253053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42" name="Rectangle 17"/>
          <p:cNvSpPr>
            <a:spLocks noChangeArrowheads="1"/>
          </p:cNvSpPr>
          <p:nvPr/>
        </p:nvSpPr>
        <p:spPr bwMode="auto">
          <a:xfrm>
            <a:off x="4343977" y="3257021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43" name="Rectangle 18"/>
          <p:cNvSpPr>
            <a:spLocks noChangeArrowheads="1"/>
          </p:cNvSpPr>
          <p:nvPr/>
        </p:nvSpPr>
        <p:spPr bwMode="auto">
          <a:xfrm>
            <a:off x="4323773" y="3243792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44" name="Rectangle 19"/>
          <p:cNvSpPr>
            <a:spLocks noChangeArrowheads="1"/>
          </p:cNvSpPr>
          <p:nvPr/>
        </p:nvSpPr>
        <p:spPr bwMode="auto">
          <a:xfrm>
            <a:off x="4323773" y="3243792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45" name="Rectangle 20"/>
          <p:cNvSpPr>
            <a:spLocks noChangeArrowheads="1"/>
          </p:cNvSpPr>
          <p:nvPr/>
        </p:nvSpPr>
        <p:spPr bwMode="auto">
          <a:xfrm>
            <a:off x="4263159" y="3200136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46" name="Rectangle 21"/>
          <p:cNvSpPr>
            <a:spLocks noChangeArrowheads="1"/>
          </p:cNvSpPr>
          <p:nvPr/>
        </p:nvSpPr>
        <p:spPr bwMode="auto">
          <a:xfrm>
            <a:off x="4358409" y="3267604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47" name="Rectangle 22"/>
          <p:cNvSpPr>
            <a:spLocks noChangeArrowheads="1"/>
          </p:cNvSpPr>
          <p:nvPr/>
        </p:nvSpPr>
        <p:spPr bwMode="auto">
          <a:xfrm>
            <a:off x="4358409" y="3267604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381500" y="3286125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4381500" y="3286125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4395932" y="3295386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4362739" y="3271573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4367068" y="3276865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4333875" y="3253053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4333875" y="3247761"/>
            <a:ext cx="91440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endParaRPr lang="en-US"/>
          </a:p>
        </p:txBody>
      </p:sp>
      <p:graphicFrame>
        <p:nvGraphicFramePr>
          <p:cNvPr id="142367" name="Object 31"/>
          <p:cNvGraphicFramePr>
            <a:graphicFrameLocks noChangeAspect="1"/>
          </p:cNvGraphicFramePr>
          <p:nvPr/>
        </p:nvGraphicFramePr>
        <p:xfrm>
          <a:off x="2708853" y="0"/>
          <a:ext cx="6438034" cy="6858000"/>
        </p:xfrm>
        <a:graphic>
          <a:graphicData uri="http://schemas.openxmlformats.org/presentationml/2006/ole">
            <p:oleObj spid="_x0000_s1026" r:id="rId4" imgW="6686550" imgH="3714750" progId="">
              <p:embed/>
            </p:oleObj>
          </a:graphicData>
        </a:graphic>
      </p:graphicFrame>
      <p:pic>
        <p:nvPicPr>
          <p:cNvPr id="1055" name="Picture 94" descr="DSC077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>
          <a:xfrm>
            <a:off x="0" y="1"/>
            <a:ext cx="2701636" cy="2131219"/>
          </a:xfrm>
        </p:spPr>
      </p:pic>
      <p:pic>
        <p:nvPicPr>
          <p:cNvPr id="1056" name="Picture 96" descr="DSCF00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 l="5905" t="1207" b="3027"/>
          <a:stretch>
            <a:fillRect/>
          </a:stretch>
        </p:blipFill>
        <p:spPr>
          <a:xfrm>
            <a:off x="0" y="4265084"/>
            <a:ext cx="2701636" cy="2131219"/>
          </a:xfrm>
        </p:spPr>
      </p:pic>
      <p:pic>
        <p:nvPicPr>
          <p:cNvPr id="1057" name="Picture 99" descr="DSC001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 l="11354" b="18777"/>
          <a:stretch>
            <a:fillRect/>
          </a:stretch>
        </p:blipFill>
        <p:spPr>
          <a:xfrm>
            <a:off x="0" y="2133865"/>
            <a:ext cx="2701636" cy="2131218"/>
          </a:xfrm>
        </p:spPr>
      </p:pic>
      <p:sp>
        <p:nvSpPr>
          <p:cNvPr id="1058" name="Text Box 107"/>
          <p:cNvSpPr txBox="1">
            <a:spLocks noChangeArrowheads="1"/>
          </p:cNvSpPr>
          <p:nvPr/>
        </p:nvSpPr>
        <p:spPr bwMode="auto">
          <a:xfrm>
            <a:off x="0" y="6396303"/>
            <a:ext cx="2701636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algn="r" defTabSz="914003">
              <a:spcBef>
                <a:spcPct val="50000"/>
              </a:spcBef>
            </a:pPr>
            <a:r>
              <a:rPr lang="en-US" sz="1100" dirty="0">
                <a:solidFill>
                  <a:srgbClr val="FF3300"/>
                </a:solidFill>
              </a:rPr>
              <a:t>Source: </a:t>
            </a:r>
            <a:r>
              <a:rPr lang="en-US" sz="1100" dirty="0" err="1">
                <a:solidFill>
                  <a:srgbClr val="FF3300"/>
                </a:solidFill>
              </a:rPr>
              <a:t>Eko</a:t>
            </a:r>
            <a:r>
              <a:rPr lang="en-US" sz="1100" dirty="0">
                <a:solidFill>
                  <a:srgbClr val="FF3300"/>
                </a:solidFill>
              </a:rPr>
              <a:t> </a:t>
            </a:r>
            <a:r>
              <a:rPr lang="en-US" sz="1100" dirty="0" err="1">
                <a:solidFill>
                  <a:srgbClr val="FF3300"/>
                </a:solidFill>
              </a:rPr>
              <a:t>Alv</a:t>
            </a:r>
            <a:r>
              <a:rPr lang="en-US" sz="11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059" name="Text Box 110"/>
          <p:cNvSpPr txBox="1">
            <a:spLocks noChangeArrowheads="1"/>
          </p:cNvSpPr>
          <p:nvPr/>
        </p:nvSpPr>
        <p:spPr bwMode="auto">
          <a:xfrm>
            <a:off x="2978727" y="0"/>
            <a:ext cx="5888182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algn="ctr" defTabSz="914003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SAWAHLUNTO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08273"/>
          <p:cNvPicPr>
            <a:picLocks noChangeAspect="1" noChangeArrowheads="1"/>
          </p:cNvPicPr>
          <p:nvPr/>
        </p:nvPicPr>
        <p:blipFill>
          <a:blip r:embed="rId3" cstate="print"/>
          <a:srcRect l="6897" r="8621" b="17241"/>
          <a:stretch>
            <a:fillRect/>
          </a:stretch>
        </p:blipFill>
        <p:spPr bwMode="auto">
          <a:xfrm>
            <a:off x="152978" y="177271"/>
            <a:ext cx="4114512" cy="302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SC08274"/>
          <p:cNvPicPr>
            <a:picLocks noChangeAspect="1" noChangeArrowheads="1"/>
          </p:cNvPicPr>
          <p:nvPr/>
        </p:nvPicPr>
        <p:blipFill>
          <a:blip r:embed="rId4"/>
          <a:srcRect l="9804" t="7843" r="13725" b="13725"/>
          <a:stretch>
            <a:fillRect/>
          </a:stretch>
        </p:blipFill>
        <p:spPr bwMode="auto">
          <a:xfrm>
            <a:off x="4419023" y="3370792"/>
            <a:ext cx="45720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DSC08275"/>
          <p:cNvPicPr>
            <a:picLocks noChangeAspect="1" noChangeArrowheads="1"/>
          </p:cNvPicPr>
          <p:nvPr/>
        </p:nvPicPr>
        <p:blipFill>
          <a:blip r:embed="rId5" cstate="print"/>
          <a:srcRect l="6250" r="10938" b="14583"/>
          <a:stretch>
            <a:fillRect/>
          </a:stretch>
        </p:blipFill>
        <p:spPr bwMode="auto">
          <a:xfrm>
            <a:off x="152977" y="3352271"/>
            <a:ext cx="4191000" cy="320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tasiun"/>
          <p:cNvPicPr>
            <a:picLocks noGrp="1" noChangeAspect="1" noChangeArrowheads="1"/>
          </p:cNvPicPr>
          <p:nvPr>
            <p:ph/>
          </p:nvPr>
        </p:nvPicPr>
        <p:blipFill>
          <a:blip r:embed="rId6"/>
          <a:srcRect/>
          <a:stretch>
            <a:fillRect/>
          </a:stretch>
        </p:blipFill>
        <p:spPr>
          <a:xfrm>
            <a:off x="4419023" y="228865"/>
            <a:ext cx="4596535" cy="2971271"/>
          </a:xfr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023" y="304271"/>
            <a:ext cx="8382000" cy="4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914003">
              <a:lnSpc>
                <a:spcPct val="85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</a:rPr>
              <a:t>Warisan</a:t>
            </a:r>
            <a:r>
              <a:rPr lang="en-US" sz="2400" b="1" dirty="0">
                <a:solidFill>
                  <a:srgbClr val="FF3300"/>
                </a:solidFill>
              </a:rPr>
              <a:t> Kota Tambang: </a:t>
            </a:r>
            <a:r>
              <a:rPr lang="en-US" sz="2400" b="1" i="1" dirty="0" err="1">
                <a:solidFill>
                  <a:srgbClr val="FF3300"/>
                </a:solidFill>
              </a:rPr>
              <a:t>Sawahloento</a:t>
            </a:r>
            <a:r>
              <a:rPr lang="en-US" sz="2400" b="1" i="1" dirty="0">
                <a:solidFill>
                  <a:srgbClr val="FF3300"/>
                </a:solidFill>
              </a:rPr>
              <a:t> Tempo </a:t>
            </a:r>
            <a:r>
              <a:rPr lang="en-US" sz="2400" b="1" i="1" dirty="0" err="1">
                <a:solidFill>
                  <a:srgbClr val="FF3300"/>
                </a:solidFill>
              </a:rPr>
              <a:t>Doeloe</a:t>
            </a:r>
            <a:endParaRPr lang="en-US" sz="2400" b="1" i="1" dirty="0">
              <a:solidFill>
                <a:srgbClr val="FF330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517284" y="6514042"/>
            <a:ext cx="3498273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algn="r" defTabSz="914003">
              <a:spcBef>
                <a:spcPct val="50000"/>
              </a:spcBef>
            </a:pPr>
            <a:r>
              <a:rPr lang="en-US" sz="1100" dirty="0">
                <a:solidFill>
                  <a:srgbClr val="FF3300"/>
                </a:solidFill>
              </a:rPr>
              <a:t>Source: </a:t>
            </a:r>
            <a:r>
              <a:rPr lang="en-US" sz="1100" dirty="0" err="1">
                <a:solidFill>
                  <a:srgbClr val="FF3300"/>
                </a:solidFill>
              </a:rPr>
              <a:t>Eko</a:t>
            </a:r>
            <a:r>
              <a:rPr lang="en-US" sz="1100" dirty="0">
                <a:solidFill>
                  <a:srgbClr val="FF3300"/>
                </a:solidFill>
              </a:rPr>
              <a:t> </a:t>
            </a:r>
            <a:r>
              <a:rPr lang="en-US" sz="1100" dirty="0" err="1">
                <a:solidFill>
                  <a:srgbClr val="FF3300"/>
                </a:solidFill>
              </a:rPr>
              <a:t>Alv</a:t>
            </a:r>
            <a:r>
              <a:rPr lang="en-US" sz="1100" dirty="0">
                <a:solidFill>
                  <a:srgbClr val="FF3300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07703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/>
          </p:cNvSpPr>
          <p:nvPr>
            <p:ph type="title"/>
          </p:nvPr>
        </p:nvSpPr>
        <p:spPr/>
        <p:txBody>
          <a:bodyPr tIns="40005" bIns="40005"/>
          <a:lstStyle/>
          <a:p>
            <a:r>
              <a:rPr lang="en-US" smtClean="0">
                <a:solidFill>
                  <a:srgbClr val="FF0000"/>
                </a:solidFill>
              </a:rPr>
              <a:t>Sawahlunto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188239" y="6350000"/>
            <a:ext cx="3498273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algn="r" defTabSz="914003">
              <a:spcBef>
                <a:spcPct val="50000"/>
              </a:spcBef>
            </a:pPr>
            <a:r>
              <a:rPr lang="en-US" sz="1100" dirty="0">
                <a:solidFill>
                  <a:srgbClr val="FF3300"/>
                </a:solidFill>
              </a:rPr>
              <a:t>Source: </a:t>
            </a:r>
            <a:r>
              <a:rPr lang="en-US" sz="1100" dirty="0" err="1">
                <a:solidFill>
                  <a:srgbClr val="FF3300"/>
                </a:solidFill>
              </a:rPr>
              <a:t>Eko</a:t>
            </a:r>
            <a:r>
              <a:rPr lang="en-US" sz="1100" dirty="0">
                <a:solidFill>
                  <a:srgbClr val="FF3300"/>
                </a:solidFill>
              </a:rPr>
              <a:t> </a:t>
            </a:r>
            <a:r>
              <a:rPr lang="en-US" sz="1100" dirty="0" err="1">
                <a:solidFill>
                  <a:srgbClr val="FF3300"/>
                </a:solidFill>
              </a:rPr>
              <a:t>Alv</a:t>
            </a:r>
            <a:r>
              <a:rPr lang="en-US" sz="1100" dirty="0">
                <a:solidFill>
                  <a:srgbClr val="FF3300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332</Words>
  <Application>Microsoft Office PowerPoint</Application>
  <PresentationFormat>On-screen Show (4:3)</PresentationFormat>
  <Paragraphs>54</Paragraphs>
  <Slides>13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    </vt:lpstr>
      <vt:lpstr>Slide 2</vt:lpstr>
      <vt:lpstr>Slide 3</vt:lpstr>
      <vt:lpstr>Slide 4</vt:lpstr>
      <vt:lpstr>Slide 5</vt:lpstr>
      <vt:lpstr>Pasar Gadang, Padang</vt:lpstr>
      <vt:lpstr>Slide 7</vt:lpstr>
      <vt:lpstr>Slide 8</vt:lpstr>
      <vt:lpstr>Sawahlunto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31</cp:revision>
  <dcterms:created xsi:type="dcterms:W3CDTF">2012-03-13T02:02:52Z</dcterms:created>
  <dcterms:modified xsi:type="dcterms:W3CDTF">2012-03-26T08:17:50Z</dcterms:modified>
</cp:coreProperties>
</file>