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22"/>
  </p:notesMasterIdLst>
  <p:sldIdLst>
    <p:sldId id="276" r:id="rId2"/>
    <p:sldId id="314" r:id="rId3"/>
    <p:sldId id="325" r:id="rId4"/>
    <p:sldId id="326" r:id="rId5"/>
    <p:sldId id="327" r:id="rId6"/>
    <p:sldId id="328" r:id="rId7"/>
    <p:sldId id="329" r:id="rId8"/>
    <p:sldId id="330" r:id="rId9"/>
    <p:sldId id="331" r:id="rId10"/>
    <p:sldId id="332" r:id="rId11"/>
    <p:sldId id="333" r:id="rId12"/>
    <p:sldId id="334" r:id="rId13"/>
    <p:sldId id="320" r:id="rId14"/>
    <p:sldId id="321" r:id="rId15"/>
    <p:sldId id="318" r:id="rId16"/>
    <p:sldId id="319" r:id="rId17"/>
    <p:sldId id="317" r:id="rId18"/>
    <p:sldId id="322" r:id="rId19"/>
    <p:sldId id="323" r:id="rId20"/>
    <p:sldId id="31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48" d="100"/>
          <a:sy n="48" d="100"/>
        </p:scale>
        <p:origin x="-1932" y="-4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91A96C-1422-4E2F-A680-50BCAA56FD55}" type="datetimeFigureOut">
              <a:rPr lang="en-US" smtClean="0"/>
              <a:pPr/>
              <a:t>3/27/2012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73ACB6-0919-4E34-9E9A-6FCA90F90AD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379242C-E4DD-44FF-90FE-5A78602CF869}" type="slidenum">
              <a:rPr lang="en-US" smtClean="0">
                <a:latin typeface="Arial" charset="0"/>
              </a:rPr>
              <a:pPr/>
              <a:t>17</a:t>
            </a:fld>
            <a:endParaRPr lang="en-US" smtClean="0">
              <a:latin typeface="Arial"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mtClean="0">
                <a:latin typeface="Arial" charset="0"/>
              </a:rPr>
              <a:t>The most widely known SEZs in the</a:t>
            </a:r>
          </a:p>
          <a:p>
            <a:pPr eaLnBrk="1" hangingPunct="1"/>
            <a:r>
              <a:rPr lang="en-US" smtClean="0">
                <a:latin typeface="Arial" charset="0"/>
              </a:rPr>
              <a:t>PRC are Shantou, Shenzhen, and Zhuhai in Guangdong Province, Xiamen in</a:t>
            </a:r>
          </a:p>
          <a:p>
            <a:pPr eaLnBrk="1" hangingPunct="1"/>
            <a:r>
              <a:rPr lang="en-US" smtClean="0">
                <a:latin typeface="Arial" charset="0"/>
              </a:rPr>
              <a:t>Fujian Province, and the island-province of Hainan.</a:t>
            </a:r>
          </a:p>
          <a:p>
            <a:pPr eaLnBrk="1" hangingPunct="1"/>
            <a:r>
              <a:rPr lang="en-US" smtClean="0">
                <a:latin typeface="Arial" charset="0"/>
              </a:rPr>
              <a:t>In 1984, the PRC opened 14 coastal cities for foreign investments</a:t>
            </a:r>
          </a:p>
          <a:p>
            <a:pPr eaLnBrk="1" hangingPunct="1"/>
            <a:r>
              <a:rPr lang="en-US" smtClean="0">
                <a:latin typeface="Arial" charset="0"/>
              </a:rPr>
              <a:t>(Dalian, Qinhuangdao, Tianjin, Yantai, Qingdao, Lianyungang, Nantong, Shanghai, Ningbo, Wenzhou, Fuzhou, Guangzhou, Zhanjiang, and Beihai). The following year, the state expanded the open coastal areas and extended the open economic zones to create open coastal belts in the Yangtze River Delta region, Pearl River Delta region, Xiamen-Zhangzhou-Quanzhou triangle in south Fujian, Shandong Peninsula-Liaodong Peninsula region in the northeast, and Hebei and Guangxi region in the south. Since 1992, the</a:t>
            </a:r>
          </a:p>
          <a:p>
            <a:pPr eaLnBrk="1" hangingPunct="1"/>
            <a:r>
              <a:rPr lang="en-US" smtClean="0">
                <a:latin typeface="Arial" charset="0"/>
              </a:rPr>
              <a:t>State Council has opened all the capital cities of inland provinces and autonomous regions to foreign investments and established 15 free trade zones, 32 state-level economic and technological development zones, and 53 new and high-tech industrial development zones located in medium-sized cities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25DD821-EBC4-47C2-8779-C615B7FA2AFF}"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5DD821-EBC4-47C2-8779-C615B7FA2AFF}"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5DD821-EBC4-47C2-8779-C615B7FA2AFF}" type="datetimeFigureOut">
              <a:rPr lang="en-US" smtClean="0"/>
              <a:pPr/>
              <a:t>3/27/2012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5DD821-EBC4-47C2-8779-C615B7FA2AFF}"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5DD821-EBC4-47C2-8779-C615B7FA2AFF}"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5DD821-EBC4-47C2-8779-C615B7FA2AFF}" type="datetimeFigureOut">
              <a:rPr lang="en-US" smtClean="0"/>
              <a:pPr/>
              <a:t>3/27/2012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25DD821-EBC4-47C2-8779-C615B7FA2AFF}" type="datetimeFigureOut">
              <a:rPr lang="en-US" smtClean="0"/>
              <a:pPr/>
              <a:t>3/27/2012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5DD821-EBC4-47C2-8779-C615B7FA2AFF}" type="datetimeFigureOut">
              <a:rPr lang="en-US" smtClean="0"/>
              <a:pPr/>
              <a:t>3/27/2012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DD821-EBC4-47C2-8779-C615B7FA2AFF}" type="datetimeFigureOut">
              <a:rPr lang="en-US" smtClean="0"/>
              <a:pPr/>
              <a:t>3/27/2012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5DD821-EBC4-47C2-8779-C615B7FA2AFF}" type="datetimeFigureOut">
              <a:rPr lang="en-US" smtClean="0"/>
              <a:pPr/>
              <a:t>3/27/2012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F7A3B-4E61-407E-A438-9EA7A02D55F1}"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25DD821-EBC4-47C2-8779-C615B7FA2AFF}" type="datetimeFigureOut">
              <a:rPr lang="en-US" smtClean="0"/>
              <a:pPr/>
              <a:t>3/27/2012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6C1F7A3B-4E61-407E-A438-9EA7A02D55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25DD821-EBC4-47C2-8779-C615B7FA2AFF}" type="datetimeFigureOut">
              <a:rPr lang="en-US" smtClean="0"/>
              <a:pPr/>
              <a:t>3/27/2012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C1F7A3B-4E61-407E-A438-9EA7A02D55F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3.jpeg"/><Relationship Id="rId7" Type="http://schemas.openxmlformats.org/officeDocument/2006/relationships/image" Target="../media/image15.jpeg"/><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hyperlink" Target="http://www.inhabitat.com/2007/12/11/transporation-tuesday-curitiba/" TargetMode="External"/><Relationship Id="rId5" Type="http://schemas.openxmlformats.org/officeDocument/2006/relationships/image" Target="../media/image14.jpeg"/><Relationship Id="rId4" Type="http://schemas.openxmlformats.org/officeDocument/2006/relationships/hyperlink" Target="http://upload.wikimedia.org/wikipedia/commons/3/37/Expresso_Biarticulado_Curitiba.jpg" TargetMode="External"/><Relationship Id="rId9" Type="http://schemas.openxmlformats.org/officeDocument/2006/relationships/image" Target="../media/image17.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 Id="rId5" Type="http://schemas.openxmlformats.org/officeDocument/2006/relationships/image" Target="../media/image21.jpeg"/><Relationship Id="rId4" Type="http://schemas.openxmlformats.org/officeDocument/2006/relationships/image" Target="../media/image20.jpeg"/></Relationships>
</file>

<file path=ppt/slides/_rels/slide1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7" name="Title 1"/>
          <p:cNvSpPr txBox="1">
            <a:spLocks/>
          </p:cNvSpPr>
          <p:nvPr/>
        </p:nvSpPr>
        <p:spPr>
          <a:xfrm>
            <a:off x="533400" y="4343400"/>
            <a:ext cx="8229600" cy="1371600"/>
          </a:xfrm>
          <a:prstGeom prst="rect">
            <a:avLst/>
          </a:prstGeom>
          <a:solidFill>
            <a:schemeClr val="bg1"/>
          </a:solidFill>
        </p:spPr>
        <p:txBody>
          <a:bodyPr vert="horz" lIns="91440" tIns="45720" rIns="91440" bIns="45720" rtlCol="0" anchor="ctr">
            <a:normAutofit fontScale="97500" lnSpcReduction="10000"/>
          </a:bodyPr>
          <a:lstStyle/>
          <a:p>
            <a:pPr algn="ctr"/>
            <a:endParaRPr lang="en-US" sz="2000" b="1" dirty="0" smtClean="0">
              <a:ea typeface="Times New Roman"/>
            </a:endParaRPr>
          </a:p>
          <a:p>
            <a:pPr algn="ctr"/>
            <a:r>
              <a:rPr lang="en-US" sz="2000" b="1" dirty="0" smtClean="0">
                <a:ea typeface="Times New Roman"/>
              </a:rPr>
              <a:t>KULIAH -9</a:t>
            </a:r>
          </a:p>
          <a:p>
            <a:pPr algn="ctr"/>
            <a:r>
              <a:rPr lang="id-ID" sz="2500" b="1" dirty="0" smtClean="0">
                <a:ea typeface="Times New Roman"/>
              </a:rPr>
              <a:t>REVITALISASI URBAN </a:t>
            </a:r>
            <a:r>
              <a:rPr lang="en-US" sz="2500" b="1" dirty="0" smtClean="0">
                <a:ea typeface="Times New Roman"/>
              </a:rPr>
              <a:t>DI BEBERAPA </a:t>
            </a:r>
          </a:p>
          <a:p>
            <a:pPr algn="ctr"/>
            <a:r>
              <a:rPr lang="en-US" sz="2500" b="1" dirty="0" smtClean="0">
                <a:ea typeface="Times New Roman"/>
              </a:rPr>
              <a:t>NEGARA MAJU</a:t>
            </a:r>
            <a:endParaRPr lang="id-ID" sz="2500" b="1" dirty="0" smtClean="0">
              <a:ea typeface="Times New Roman"/>
            </a:endParaRPr>
          </a:p>
          <a:p>
            <a:pPr algn="ctr"/>
            <a:endParaRPr lang="en-US" sz="2000" b="1" dirty="0" smtClean="0">
              <a:ea typeface="Times New Roman"/>
            </a:endParaRPr>
          </a:p>
          <a:p>
            <a:pPr algn="ctr"/>
            <a:endParaRPr lang="en-US" sz="2000" b="1" dirty="0" smtClean="0">
              <a:ea typeface="Times New Roman"/>
            </a:endParaRPr>
          </a:p>
        </p:txBody>
      </p:sp>
      <p:pic>
        <p:nvPicPr>
          <p:cNvPr id="10" name="Picture 2" descr="kop-soal2"/>
          <p:cNvPicPr>
            <a:picLocks noChangeAspect="1" noChangeArrowheads="1"/>
          </p:cNvPicPr>
          <p:nvPr/>
        </p:nvPicPr>
        <p:blipFill>
          <a:blip r:embed="rId2"/>
          <a:srcRect b="71071"/>
          <a:stretch>
            <a:fillRect/>
          </a:stretch>
        </p:blipFill>
        <p:spPr bwMode="auto">
          <a:xfrm>
            <a:off x="1143000" y="373352"/>
            <a:ext cx="6934200" cy="998248"/>
          </a:xfrm>
          <a:prstGeom prst="rect">
            <a:avLst/>
          </a:prstGeom>
          <a:noFill/>
          <a:ln w="9525">
            <a:noFill/>
            <a:miter lim="800000"/>
            <a:headEnd/>
            <a:tailEnd/>
          </a:ln>
        </p:spPr>
      </p:pic>
      <p:sp>
        <p:nvSpPr>
          <p:cNvPr id="11" name="TextBox 10"/>
          <p:cNvSpPr txBox="1"/>
          <p:nvPr/>
        </p:nvSpPr>
        <p:spPr>
          <a:xfrm>
            <a:off x="2092124" y="457200"/>
            <a:ext cx="4915383" cy="830997"/>
          </a:xfrm>
          <a:prstGeom prst="rect">
            <a:avLst/>
          </a:prstGeom>
          <a:noFill/>
        </p:spPr>
        <p:txBody>
          <a:bodyPr wrap="square" rtlCol="0">
            <a:spAutoFit/>
          </a:bodyPr>
          <a:lstStyle/>
          <a:p>
            <a:pPr algn="ctr"/>
            <a:r>
              <a:rPr lang="en-US" sz="1600" b="1" dirty="0" smtClean="0">
                <a:solidFill>
                  <a:schemeClr val="bg1"/>
                </a:solidFill>
              </a:rPr>
              <a:t>UNIVERSITAS INDONUSA ESA UNGGUL</a:t>
            </a:r>
          </a:p>
          <a:p>
            <a:pPr algn="ctr"/>
            <a:r>
              <a:rPr lang="en-US" sz="1600" b="1" dirty="0" smtClean="0">
                <a:solidFill>
                  <a:schemeClr val="bg1"/>
                </a:solidFill>
              </a:rPr>
              <a:t>FAKULTAS TEKNIK</a:t>
            </a:r>
          </a:p>
          <a:p>
            <a:pPr algn="ctr"/>
            <a:r>
              <a:rPr lang="en-US" sz="1600" b="1" dirty="0" smtClean="0">
                <a:solidFill>
                  <a:schemeClr val="bg1"/>
                </a:solidFill>
              </a:rPr>
              <a:t>JURUSAN PERENCANAAN WILAYAH DAN KOTA</a:t>
            </a:r>
            <a:endParaRPr lang="en-US" sz="1600" b="1" dirty="0">
              <a:solidFill>
                <a:schemeClr val="bg1"/>
              </a:solidFill>
            </a:endParaRPr>
          </a:p>
        </p:txBody>
      </p:sp>
      <p:sp>
        <p:nvSpPr>
          <p:cNvPr id="12" name="Rectangle 11"/>
          <p:cNvSpPr/>
          <p:nvPr/>
        </p:nvSpPr>
        <p:spPr>
          <a:xfrm>
            <a:off x="-1" y="270083"/>
            <a:ext cx="9144001" cy="1177717"/>
          </a:xfrm>
          <a:prstGeom prst="rect">
            <a:avLst/>
          </a:prstGeom>
          <a:solidFill>
            <a:srgbClr val="002060">
              <a:alpha val="1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9460" name="Picture 4"/>
          <p:cNvPicPr>
            <a:picLocks noChangeAspect="1" noChangeArrowheads="1"/>
          </p:cNvPicPr>
          <p:nvPr/>
        </p:nvPicPr>
        <p:blipFill>
          <a:blip r:embed="rId3"/>
          <a:srcRect/>
          <a:stretch>
            <a:fillRect/>
          </a:stretch>
        </p:blipFill>
        <p:spPr bwMode="auto">
          <a:xfrm>
            <a:off x="533401" y="1905000"/>
            <a:ext cx="8153400" cy="2216283"/>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839200" cy="5333999"/>
          </a:xfrm>
        </p:spPr>
        <p:txBody>
          <a:bodyPr>
            <a:normAutofit fontScale="62500" lnSpcReduction="20000"/>
          </a:bodyPr>
          <a:lstStyle/>
          <a:p>
            <a:pPr marL="396875" indent="-279400">
              <a:buFont typeface="+mj-lt"/>
              <a:buAutoNum type="arabicPeriod"/>
            </a:pPr>
            <a:endParaRPr lang="en-US" dirty="0" smtClean="0"/>
          </a:p>
          <a:p>
            <a:pPr marL="396875" indent="-279400" algn="just">
              <a:buFont typeface="+mj-lt"/>
              <a:buAutoNum type="arabicPeriod"/>
            </a:pPr>
            <a:r>
              <a:rPr lang="en-US" dirty="0" smtClean="0"/>
              <a:t>D</a:t>
            </a:r>
            <a:r>
              <a:rPr lang="id-ID" dirty="0" smtClean="0"/>
              <a:t>i </a:t>
            </a:r>
            <a:r>
              <a:rPr lang="id-ID" dirty="0" smtClean="0"/>
              <a:t>Amsterdam (Belanda), yaitu melalui pendekatan yang di namakan </a:t>
            </a:r>
            <a:r>
              <a:rPr lang="id-ID" i="1" dirty="0" smtClean="0"/>
              <a:t>single house approach.</a:t>
            </a:r>
            <a:r>
              <a:rPr lang="id-ID" dirty="0" smtClean="0"/>
              <a:t> Sebuah organisasi professional  </a:t>
            </a:r>
            <a:r>
              <a:rPr lang="id-ID" i="1" dirty="0" smtClean="0"/>
              <a:t>Amsterdam Maatscappili tot Stadsherstel NV, </a:t>
            </a:r>
            <a:r>
              <a:rPr lang="id-ID" dirty="0" smtClean="0"/>
              <a:t>membeli rumah-rumah yang perlu diremajakan. Pendekatan tidak berdasarkan konsep spesial dan lokasinya tersebar. Tampak muka bangunan tetap dipertahankan dan dilakukan pengawasan agar banguna dipakai untuk fingsu sesuai. Sampai kini sudah 180 (dari 8000) bangunan bersejarah di pusat kota lama Amsterdam yang dibeli dan direnovasi.</a:t>
            </a:r>
            <a:endParaRPr lang="en-US" dirty="0" smtClean="0"/>
          </a:p>
          <a:p>
            <a:pPr marL="396875" indent="-279400" algn="just">
              <a:buFont typeface="+mj-lt"/>
              <a:buAutoNum type="arabicPeriod"/>
            </a:pPr>
            <a:r>
              <a:rPr lang="id-ID" dirty="0" smtClean="0"/>
              <a:t>Untuk memperlancar kegiatan preservasi yang dimaksud, terdapat penunjang pelaksanaan. Misalnya </a:t>
            </a:r>
            <a:r>
              <a:rPr lang="id-ID" i="1" dirty="0" smtClean="0"/>
              <a:t>technical realization</a:t>
            </a:r>
            <a:r>
              <a:rPr lang="id-ID" dirty="0" smtClean="0"/>
              <a:t> yang bertanggung jawab terhadap perencanaan, persiapan serta segala sesuatu yang terukur; adanya </a:t>
            </a:r>
            <a:r>
              <a:rPr lang="id-ID" i="1" dirty="0" smtClean="0"/>
              <a:t>architecture and trades</a:t>
            </a:r>
            <a:r>
              <a:rPr lang="id-ID" dirty="0" smtClean="0"/>
              <a:t> yang memberikan kesempatan dan menyediakan baik bahan-bahan maupun metode survey, analisa bangunantua serta </a:t>
            </a:r>
            <a:r>
              <a:rPr lang="id-ID" i="1" dirty="0" smtClean="0"/>
              <a:t>history of building techniques</a:t>
            </a:r>
            <a:r>
              <a:rPr lang="id-ID" dirty="0" smtClean="0"/>
              <a:t> bagi para arsitek, pengawas lapangan, dewan kurator dsb.</a:t>
            </a:r>
            <a:endParaRPr lang="en-US" dirty="0" smtClean="0"/>
          </a:p>
          <a:p>
            <a:pPr marL="396875" indent="-279400" algn="just">
              <a:buFont typeface="+mj-lt"/>
              <a:buAutoNum type="arabicPeriod"/>
            </a:pPr>
            <a:r>
              <a:rPr lang="id-ID" dirty="0" smtClean="0"/>
              <a:t>Di Jerman Barat, perencanan dan peleksanaan peremajaan dikontrakkan kepada perusahaan swasta non-profit. Di Belanda ada perusahaan swasta mau pun yayasan yang bekerja sama dengan perencana dan arsitek pemerintah; sedangkan di Perancis terdapat perusahaan campuran </a:t>
            </a:r>
            <a:r>
              <a:rPr lang="id-ID" i="1" dirty="0" smtClean="0"/>
              <a:t>(societe economie misxte)</a:t>
            </a:r>
            <a:r>
              <a:rPr lang="id-ID" dirty="0" smtClean="0"/>
              <a:t> yang dimiliki secara bersama oleh swasta dan badan pemerintah.</a:t>
            </a:r>
            <a:endParaRPr lang="en-US" dirty="0" smtClean="0"/>
          </a:p>
          <a:p>
            <a:pPr>
              <a:buNone/>
            </a:pPr>
            <a:endParaRPr lang="en-US" dirty="0"/>
          </a:p>
        </p:txBody>
      </p:sp>
      <p:sp>
        <p:nvSpPr>
          <p:cNvPr id="4" name="Title 1"/>
          <p:cNvSpPr>
            <a:spLocks noGrp="1"/>
          </p:cNvSpPr>
          <p:nvPr>
            <p:ph type="title"/>
          </p:nvPr>
        </p:nvSpPr>
        <p:spPr/>
        <p:txBody>
          <a:bodyPr>
            <a:normAutofit fontScale="90000"/>
          </a:bodyPr>
          <a:lstStyle/>
          <a:p>
            <a:pPr algn="ctr"/>
            <a:r>
              <a:rPr lang="id-ID" dirty="0" smtClean="0"/>
              <a:t>ORGANISASI DAN REALISASI</a:t>
            </a:r>
            <a:r>
              <a:rPr lang="en-US" dirty="0" smtClean="0"/>
              <a:t>  DI BEBERAPA NEGARA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dirty="0" smtClean="0"/>
              <a:t>E. PENDANAAN</a:t>
            </a:r>
            <a:endParaRPr lang="en-US" dirty="0"/>
          </a:p>
        </p:txBody>
      </p:sp>
      <p:sp>
        <p:nvSpPr>
          <p:cNvPr id="3" name="Content Placeholder 2"/>
          <p:cNvSpPr>
            <a:spLocks noGrp="1"/>
          </p:cNvSpPr>
          <p:nvPr>
            <p:ph idx="1"/>
          </p:nvPr>
        </p:nvSpPr>
        <p:spPr>
          <a:xfrm>
            <a:off x="228600" y="1775191"/>
            <a:ext cx="8915400" cy="4778009"/>
          </a:xfrm>
        </p:spPr>
        <p:txBody>
          <a:bodyPr>
            <a:normAutofit fontScale="70000" lnSpcReduction="20000"/>
          </a:bodyPr>
          <a:lstStyle/>
          <a:p>
            <a:r>
              <a:rPr lang="id-ID" sz="3400" dirty="0" smtClean="0"/>
              <a:t>Dibutuhkan </a:t>
            </a:r>
            <a:r>
              <a:rPr lang="id-ID" sz="3400" dirty="0" smtClean="0"/>
              <a:t>biaya yang tidak sedikit jumlahnya dalam proses persiapan sampai pelaksanaan kegiatan preservasi hitoris. Berlandaskan pada prinsip kerja bahwa kegiatan ini menguntungkan semua pihak yang berkepentingan, maka masalah pendanaan dapat diselesaikan.</a:t>
            </a:r>
            <a:endParaRPr lang="en-US" sz="3400" dirty="0" smtClean="0"/>
          </a:p>
          <a:p>
            <a:r>
              <a:rPr lang="id-ID" sz="3400" dirty="0" smtClean="0"/>
              <a:t>Bagi negara-negara maju, subsidi pemerintah terhadap kegiatan ini cukup besar, bahkan sampai 100% untuk kasus tertentu. Bentuk subsidi itu sendiri bermacam-macam; mulai keringanan-keringanan sampai bantuan biaya pelaksanaannya.</a:t>
            </a:r>
            <a:endParaRPr lang="en-US" sz="3400" dirty="0" smtClean="0"/>
          </a:p>
          <a:p>
            <a:r>
              <a:rPr lang="id-ID" sz="3400" dirty="0" smtClean="0"/>
              <a:t>Sementara itu tidak tertutup kemungkinan untuk mengembangkan program-program lain yang bertujuan menghimpun dana. Pada beberapa negara dibenarkan adanya program khusus untuk tujuan diatas, baik itu berupa pajak khusus yang harus di bayar masyarakat, mau pun </a:t>
            </a:r>
            <a:r>
              <a:rPr lang="id-ID" sz="3400" i="1" dirty="0" smtClean="0"/>
              <a:t>job creation program.</a:t>
            </a:r>
            <a:endParaRPr lang="en-US" sz="3400" dirty="0" smtClean="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KESIMPULAH KEGIATAN PELESTARIAN DI BEBERAPA NEGARA</a:t>
            </a:r>
            <a:endParaRPr lang="en-US" sz="3600" dirty="0"/>
          </a:p>
        </p:txBody>
      </p:sp>
      <p:graphicFrame>
        <p:nvGraphicFramePr>
          <p:cNvPr id="4" name="Table 3"/>
          <p:cNvGraphicFramePr>
            <a:graphicFrameLocks noGrp="1"/>
          </p:cNvGraphicFramePr>
          <p:nvPr/>
        </p:nvGraphicFramePr>
        <p:xfrm>
          <a:off x="228600" y="1752600"/>
          <a:ext cx="8763000" cy="4666102"/>
        </p:xfrm>
        <a:graphic>
          <a:graphicData uri="http://schemas.openxmlformats.org/drawingml/2006/table">
            <a:tbl>
              <a:tblPr/>
              <a:tblGrid>
                <a:gridCol w="2389909"/>
                <a:gridCol w="6373091"/>
              </a:tblGrid>
              <a:tr h="762000">
                <a:tc>
                  <a:txBody>
                    <a:bodyPr/>
                    <a:lstStyle/>
                    <a:p>
                      <a:pPr marL="180340" marR="0" algn="ctr">
                        <a:lnSpc>
                          <a:spcPct val="100000"/>
                        </a:lnSpc>
                        <a:spcBef>
                          <a:spcPts val="0"/>
                        </a:spcBef>
                        <a:spcAft>
                          <a:spcPts val="0"/>
                        </a:spcAft>
                      </a:pPr>
                      <a:r>
                        <a:rPr lang="id-ID" sz="1800" b="1" dirty="0" smtClean="0">
                          <a:latin typeface="Tahoma"/>
                          <a:ea typeface="Calibri"/>
                          <a:cs typeface="Times New Roman"/>
                        </a:rPr>
                        <a:t>KRITERIA PELESTARIAN</a:t>
                      </a:r>
                      <a:endParaRPr lang="en-US" sz="1800" dirty="0">
                        <a:latin typeface="Calibri"/>
                        <a:ea typeface="Calibri"/>
                        <a:cs typeface="Times New Roman"/>
                      </a:endParaRPr>
                    </a:p>
                  </a:txBody>
                  <a:tcPr marL="58994" marR="589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91895" marR="0" algn="ctr">
                        <a:lnSpc>
                          <a:spcPct val="100000"/>
                        </a:lnSpc>
                        <a:spcBef>
                          <a:spcPts val="0"/>
                        </a:spcBef>
                        <a:spcAft>
                          <a:spcPts val="0"/>
                        </a:spcAft>
                      </a:pPr>
                      <a:endParaRPr lang="en-US" sz="1800" dirty="0" smtClean="0">
                        <a:latin typeface="Calibri"/>
                        <a:ea typeface="Calibri"/>
                        <a:cs typeface="Times New Roman"/>
                      </a:endParaRPr>
                    </a:p>
                    <a:p>
                      <a:pPr marL="1191895" marR="0" algn="ctr">
                        <a:lnSpc>
                          <a:spcPct val="100000"/>
                        </a:lnSpc>
                        <a:spcBef>
                          <a:spcPts val="0"/>
                        </a:spcBef>
                        <a:spcAft>
                          <a:spcPts val="0"/>
                        </a:spcAft>
                      </a:pPr>
                      <a:r>
                        <a:rPr lang="id-ID" sz="1800" b="1" dirty="0" smtClean="0">
                          <a:latin typeface="Tahoma"/>
                          <a:ea typeface="Calibri"/>
                          <a:cs typeface="Times New Roman"/>
                        </a:rPr>
                        <a:t>NEGARA-NEGARA EROPA</a:t>
                      </a:r>
                      <a:endParaRPr lang="en-US" sz="1800" dirty="0">
                        <a:latin typeface="Calibri"/>
                        <a:ea typeface="Calibri"/>
                        <a:cs typeface="Times New Roman"/>
                      </a:endParaRPr>
                    </a:p>
                  </a:txBody>
                  <a:tcPr marL="58994" marR="589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7665">
                <a:tc>
                  <a:txBody>
                    <a:bodyPr/>
                    <a:lstStyle/>
                    <a:p>
                      <a:pPr marL="0" marR="0" algn="l">
                        <a:lnSpc>
                          <a:spcPct val="100000"/>
                        </a:lnSpc>
                        <a:spcBef>
                          <a:spcPts val="0"/>
                        </a:spcBef>
                        <a:spcAft>
                          <a:spcPts val="0"/>
                        </a:spcAft>
                      </a:pPr>
                      <a:r>
                        <a:rPr lang="id-ID" sz="1800">
                          <a:latin typeface="Tahoma"/>
                          <a:ea typeface="Calibri"/>
                          <a:cs typeface="Times New Roman"/>
                        </a:rPr>
                        <a:t>Kesadaran Dan Inisiatif</a:t>
                      </a:r>
                      <a:endParaRPr lang="en-US" sz="1800">
                        <a:latin typeface="Calibri"/>
                        <a:ea typeface="Calibri"/>
                        <a:cs typeface="Times New Roman"/>
                      </a:endParaRPr>
                    </a:p>
                  </a:txBody>
                  <a:tcPr marL="58994" marR="589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0"/>
                        </a:spcBef>
                        <a:spcAft>
                          <a:spcPts val="0"/>
                        </a:spcAft>
                      </a:pPr>
                      <a:r>
                        <a:rPr lang="id-ID" sz="1800">
                          <a:latin typeface="Tahoma"/>
                          <a:ea typeface="Calibri"/>
                          <a:cs typeface="Times New Roman"/>
                        </a:rPr>
                        <a:t>Motivasi pemerintah, swasta, dan masyarakat</a:t>
                      </a:r>
                      <a:endParaRPr lang="en-US" sz="1800">
                        <a:latin typeface="Calibri"/>
                        <a:ea typeface="Calibri"/>
                        <a:cs typeface="Times New Roman"/>
                      </a:endParaRPr>
                    </a:p>
                  </a:txBody>
                  <a:tcPr marL="58994" marR="589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5331">
                <a:tc>
                  <a:txBody>
                    <a:bodyPr/>
                    <a:lstStyle/>
                    <a:p>
                      <a:pPr marL="0" marR="0" algn="l">
                        <a:lnSpc>
                          <a:spcPct val="100000"/>
                        </a:lnSpc>
                        <a:spcBef>
                          <a:spcPts val="0"/>
                        </a:spcBef>
                        <a:spcAft>
                          <a:spcPts val="0"/>
                        </a:spcAft>
                      </a:pPr>
                      <a:r>
                        <a:rPr lang="id-ID" sz="1800">
                          <a:latin typeface="Tahoma"/>
                          <a:ea typeface="Calibri"/>
                          <a:cs typeface="Times New Roman"/>
                        </a:rPr>
                        <a:t>Dasar Hukum</a:t>
                      </a:r>
                      <a:endParaRPr lang="en-US" sz="1800">
                        <a:latin typeface="Calibri"/>
                        <a:ea typeface="Calibri"/>
                        <a:cs typeface="Times New Roman"/>
                      </a:endParaRPr>
                    </a:p>
                  </a:txBody>
                  <a:tcPr marL="58994" marR="589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0"/>
                        </a:spcBef>
                        <a:spcAft>
                          <a:spcPts val="0"/>
                        </a:spcAft>
                      </a:pPr>
                      <a:r>
                        <a:rPr lang="id-ID" sz="1800" dirty="0">
                          <a:latin typeface="Tahoma"/>
                          <a:ea typeface="Calibri"/>
                          <a:cs typeface="Times New Roman"/>
                        </a:rPr>
                        <a:t>Monument Protection Law, lembaga yang bertanggung jawab, catalog objek yang lindungi, daerah yang dilindungi(protection area), building codes, insentif dan fenalty.</a:t>
                      </a:r>
                      <a:endParaRPr lang="en-US" sz="1800" dirty="0">
                        <a:latin typeface="Calibri"/>
                        <a:ea typeface="Calibri"/>
                        <a:cs typeface="Times New Roman"/>
                      </a:endParaRPr>
                    </a:p>
                  </a:txBody>
                  <a:tcPr marL="58994" marR="589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6497">
                <a:tc>
                  <a:txBody>
                    <a:bodyPr/>
                    <a:lstStyle/>
                    <a:p>
                      <a:pPr marL="0" marR="0" algn="l">
                        <a:lnSpc>
                          <a:spcPct val="100000"/>
                        </a:lnSpc>
                        <a:spcBef>
                          <a:spcPts val="0"/>
                        </a:spcBef>
                        <a:spcAft>
                          <a:spcPts val="0"/>
                        </a:spcAft>
                      </a:pPr>
                      <a:r>
                        <a:rPr lang="id-ID" sz="1800">
                          <a:latin typeface="Tahoma"/>
                          <a:ea typeface="Calibri"/>
                          <a:cs typeface="Times New Roman"/>
                        </a:rPr>
                        <a:t>Konsep Perencanaan</a:t>
                      </a:r>
                      <a:endParaRPr lang="en-US" sz="1800">
                        <a:latin typeface="Calibri"/>
                        <a:ea typeface="Calibri"/>
                        <a:cs typeface="Times New Roman"/>
                      </a:endParaRPr>
                    </a:p>
                  </a:txBody>
                  <a:tcPr marL="58994" marR="589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0"/>
                        </a:spcBef>
                        <a:spcAft>
                          <a:spcPts val="0"/>
                        </a:spcAft>
                      </a:pPr>
                      <a:r>
                        <a:rPr lang="id-ID" sz="1800" dirty="0">
                          <a:latin typeface="Tahoma"/>
                          <a:ea typeface="Calibri"/>
                          <a:cs typeface="Times New Roman"/>
                        </a:rPr>
                        <a:t>Organisasi antar departemen yang terlibat, studi-studi, pendidikan khusus (menerus), tahapan perancangan, dan penanggung jawab.</a:t>
                      </a:r>
                      <a:endParaRPr lang="en-US" sz="1800" dirty="0">
                        <a:latin typeface="Calibri"/>
                        <a:ea typeface="Calibri"/>
                        <a:cs typeface="Times New Roman"/>
                      </a:endParaRPr>
                    </a:p>
                  </a:txBody>
                  <a:tcPr marL="58994" marR="589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9739">
                <a:tc>
                  <a:txBody>
                    <a:bodyPr/>
                    <a:lstStyle/>
                    <a:p>
                      <a:pPr marL="0" marR="0" algn="l">
                        <a:lnSpc>
                          <a:spcPct val="100000"/>
                        </a:lnSpc>
                        <a:spcBef>
                          <a:spcPts val="0"/>
                        </a:spcBef>
                        <a:spcAft>
                          <a:spcPts val="0"/>
                        </a:spcAft>
                      </a:pPr>
                      <a:r>
                        <a:rPr lang="id-ID" sz="1800" dirty="0">
                          <a:latin typeface="Tahoma"/>
                          <a:ea typeface="Calibri"/>
                          <a:cs typeface="Times New Roman"/>
                        </a:rPr>
                        <a:t>Organisasi Dan Realisasi </a:t>
                      </a:r>
                      <a:endParaRPr lang="en-US" sz="1800" dirty="0">
                        <a:latin typeface="Calibri"/>
                        <a:ea typeface="Calibri"/>
                        <a:cs typeface="Times New Roman"/>
                      </a:endParaRPr>
                    </a:p>
                  </a:txBody>
                  <a:tcPr marL="58994" marR="589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0"/>
                        </a:spcBef>
                        <a:spcAft>
                          <a:spcPts val="0"/>
                        </a:spcAft>
                      </a:pPr>
                      <a:r>
                        <a:rPr lang="id-ID" sz="1800">
                          <a:latin typeface="Tahoma"/>
                          <a:ea typeface="Calibri"/>
                          <a:cs typeface="Times New Roman"/>
                        </a:rPr>
                        <a:t>organisasi pelaksanaan, sistem pendekatan, dan penunjang pelaksanaan.</a:t>
                      </a:r>
                      <a:endParaRPr lang="en-US" sz="1800">
                        <a:latin typeface="Calibri"/>
                        <a:ea typeface="Calibri"/>
                        <a:cs typeface="Times New Roman"/>
                      </a:endParaRPr>
                    </a:p>
                  </a:txBody>
                  <a:tcPr marL="58994" marR="589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870">
                <a:tc>
                  <a:txBody>
                    <a:bodyPr/>
                    <a:lstStyle/>
                    <a:p>
                      <a:pPr marL="0" marR="0" algn="l">
                        <a:lnSpc>
                          <a:spcPct val="100000"/>
                        </a:lnSpc>
                        <a:spcBef>
                          <a:spcPts val="0"/>
                        </a:spcBef>
                        <a:spcAft>
                          <a:spcPts val="0"/>
                        </a:spcAft>
                      </a:pPr>
                      <a:r>
                        <a:rPr lang="id-ID" sz="1800" dirty="0">
                          <a:latin typeface="Tahoma"/>
                          <a:ea typeface="Calibri"/>
                          <a:cs typeface="Times New Roman"/>
                        </a:rPr>
                        <a:t>Pendanaan </a:t>
                      </a:r>
                      <a:endParaRPr lang="en-US" sz="1800" dirty="0">
                        <a:latin typeface="Calibri"/>
                        <a:ea typeface="Calibri"/>
                        <a:cs typeface="Times New Roman"/>
                      </a:endParaRPr>
                    </a:p>
                  </a:txBody>
                  <a:tcPr marL="58994" marR="589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0000"/>
                        </a:lnSpc>
                        <a:spcBef>
                          <a:spcPts val="0"/>
                        </a:spcBef>
                        <a:spcAft>
                          <a:spcPts val="0"/>
                        </a:spcAft>
                      </a:pPr>
                      <a:r>
                        <a:rPr lang="id-ID" sz="1800" dirty="0">
                          <a:latin typeface="Tahoma"/>
                          <a:ea typeface="Calibri"/>
                          <a:cs typeface="Times New Roman"/>
                        </a:rPr>
                        <a:t>Subsidi pemerintah dan program khusus</a:t>
                      </a:r>
                      <a:endParaRPr lang="en-US" sz="1800" dirty="0">
                        <a:latin typeface="Calibri"/>
                        <a:ea typeface="Calibri"/>
                        <a:cs typeface="Times New Roman"/>
                      </a:endParaRPr>
                    </a:p>
                  </a:txBody>
                  <a:tcPr marL="58994" marR="589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0" y="2962275"/>
            <a:ext cx="184731" cy="369332"/>
          </a:xfrm>
          <a:prstGeom prst="rect">
            <a:avLst/>
          </a:prstGeom>
          <a:noFill/>
          <a:ln w="9525">
            <a:noFill/>
            <a:miter lim="800000"/>
            <a:headEnd/>
            <a:tailEnd/>
          </a:ln>
        </p:spPr>
        <p:txBody>
          <a:bodyPr wrap="none" anchor="ctr">
            <a:spAutoFit/>
          </a:bodyPr>
          <a:lstStyle/>
          <a:p>
            <a:endParaRPr lang="id-ID"/>
          </a:p>
        </p:txBody>
      </p:sp>
      <p:sp>
        <p:nvSpPr>
          <p:cNvPr id="15363" name="Text Box 5"/>
          <p:cNvSpPr txBox="1">
            <a:spLocks noChangeArrowheads="1"/>
          </p:cNvSpPr>
          <p:nvPr/>
        </p:nvSpPr>
        <p:spPr bwMode="auto">
          <a:xfrm>
            <a:off x="152400" y="1524000"/>
            <a:ext cx="5257800" cy="2927350"/>
          </a:xfrm>
          <a:prstGeom prst="rect">
            <a:avLst/>
          </a:prstGeom>
          <a:noFill/>
          <a:ln w="9525">
            <a:noFill/>
            <a:miter lim="800000"/>
            <a:headEnd/>
            <a:tailEnd/>
          </a:ln>
        </p:spPr>
        <p:txBody>
          <a:bodyPr>
            <a:spAutoFit/>
          </a:bodyPr>
          <a:lstStyle/>
          <a:p>
            <a:pPr marL="465138" indent="-465138">
              <a:spcBef>
                <a:spcPct val="30000"/>
              </a:spcBef>
              <a:buClr>
                <a:srgbClr val="008000"/>
              </a:buClr>
              <a:buFont typeface="Wingdings" pitchFamily="2" charset="2"/>
              <a:buNone/>
            </a:pPr>
            <a:r>
              <a:rPr lang="en-US" sz="2000">
                <a:solidFill>
                  <a:srgbClr val="00A200"/>
                </a:solidFill>
                <a:latin typeface="Arial Black" pitchFamily="34" charset="0"/>
              </a:rPr>
              <a:t>Vancouver</a:t>
            </a:r>
            <a:r>
              <a:rPr lang="en-US" sz="2000"/>
              <a:t>, Canada (pop. 600,000)</a:t>
            </a:r>
          </a:p>
          <a:p>
            <a:pPr marL="465138" indent="-465138">
              <a:spcBef>
                <a:spcPct val="30000"/>
              </a:spcBef>
              <a:buClr>
                <a:srgbClr val="008000"/>
              </a:buClr>
              <a:buFont typeface="Wingdings" pitchFamily="2" charset="2"/>
              <a:buChar char="q"/>
            </a:pPr>
            <a:r>
              <a:rPr lang="en-US" sz="2000"/>
              <a:t>Menerapkan kebijakan untuk membuat kota dan sekitarnya menjadi </a:t>
            </a:r>
            <a:r>
              <a:rPr lang="en-US" sz="2000">
                <a:solidFill>
                  <a:srgbClr val="008000"/>
                </a:solidFill>
                <a:latin typeface="Arial Black" pitchFamily="34" charset="0"/>
              </a:rPr>
              <a:t>nyaman bagi pejalan kaki</a:t>
            </a:r>
            <a:r>
              <a:rPr lang="en-US" sz="2000"/>
              <a:t> melalui pemadatan (densifikasi) pusat kota dan simpul-simpul </a:t>
            </a:r>
            <a:r>
              <a:rPr lang="id-ID" sz="2000"/>
              <a:t>permukiman dan </a:t>
            </a:r>
            <a:r>
              <a:rPr lang="en-US" sz="2000"/>
              <a:t>transportasi dilaksanakan secara </a:t>
            </a:r>
            <a:r>
              <a:rPr lang="en-US" sz="2000">
                <a:solidFill>
                  <a:srgbClr val="008000"/>
                </a:solidFill>
                <a:latin typeface="Arial Black" pitchFamily="34" charset="0"/>
              </a:rPr>
              <a:t>konsisten dan terus-menerus</a:t>
            </a:r>
            <a:r>
              <a:rPr lang="en-US" sz="2000"/>
              <a:t> oleh setidaknya dua walikota yang berbeda berturut-turut</a:t>
            </a:r>
          </a:p>
        </p:txBody>
      </p:sp>
      <p:pic>
        <p:nvPicPr>
          <p:cNvPr id="15364" name="Picture 7" descr="PICT0218"/>
          <p:cNvPicPr>
            <a:picLocks noChangeAspect="1" noChangeArrowheads="1"/>
          </p:cNvPicPr>
          <p:nvPr/>
        </p:nvPicPr>
        <p:blipFill>
          <a:blip r:embed="rId2"/>
          <a:srcRect/>
          <a:stretch>
            <a:fillRect/>
          </a:stretch>
        </p:blipFill>
        <p:spPr bwMode="auto">
          <a:xfrm>
            <a:off x="5562600" y="1524000"/>
            <a:ext cx="3429000" cy="2571750"/>
          </a:xfrm>
          <a:prstGeom prst="rect">
            <a:avLst/>
          </a:prstGeom>
          <a:noFill/>
          <a:ln w="9525">
            <a:noFill/>
            <a:miter lim="800000"/>
            <a:headEnd/>
            <a:tailEnd/>
          </a:ln>
        </p:spPr>
      </p:pic>
      <p:pic>
        <p:nvPicPr>
          <p:cNvPr id="15365" name="Picture 9" descr="PICT0173"/>
          <p:cNvPicPr>
            <a:picLocks noChangeAspect="1" noChangeArrowheads="1"/>
          </p:cNvPicPr>
          <p:nvPr/>
        </p:nvPicPr>
        <p:blipFill>
          <a:blip r:embed="rId3"/>
          <a:srcRect/>
          <a:stretch>
            <a:fillRect/>
          </a:stretch>
        </p:blipFill>
        <p:spPr bwMode="auto">
          <a:xfrm>
            <a:off x="5562600" y="4191000"/>
            <a:ext cx="3429000" cy="2514600"/>
          </a:xfrm>
          <a:prstGeom prst="rect">
            <a:avLst/>
          </a:prstGeom>
          <a:noFill/>
          <a:ln w="9525">
            <a:noFill/>
            <a:miter lim="800000"/>
            <a:headEnd/>
            <a:tailEnd/>
          </a:ln>
        </p:spPr>
      </p:pic>
      <p:pic>
        <p:nvPicPr>
          <p:cNvPr id="15366" name="Picture 10" descr="PICT0175"/>
          <p:cNvPicPr>
            <a:picLocks noChangeAspect="1" noChangeArrowheads="1"/>
          </p:cNvPicPr>
          <p:nvPr/>
        </p:nvPicPr>
        <p:blipFill>
          <a:blip r:embed="rId4"/>
          <a:srcRect/>
          <a:stretch>
            <a:fillRect/>
          </a:stretch>
        </p:blipFill>
        <p:spPr bwMode="auto">
          <a:xfrm>
            <a:off x="152400" y="4648200"/>
            <a:ext cx="1543050" cy="2057400"/>
          </a:xfrm>
          <a:prstGeom prst="rect">
            <a:avLst/>
          </a:prstGeom>
          <a:noFill/>
          <a:ln w="9525">
            <a:noFill/>
            <a:miter lim="800000"/>
            <a:headEnd/>
            <a:tailEnd/>
          </a:ln>
        </p:spPr>
      </p:pic>
      <p:pic>
        <p:nvPicPr>
          <p:cNvPr id="15367" name="Picture 11" descr="PICT0212"/>
          <p:cNvPicPr>
            <a:picLocks noChangeAspect="1" noChangeArrowheads="1"/>
          </p:cNvPicPr>
          <p:nvPr/>
        </p:nvPicPr>
        <p:blipFill>
          <a:blip r:embed="rId5"/>
          <a:srcRect/>
          <a:stretch>
            <a:fillRect/>
          </a:stretch>
        </p:blipFill>
        <p:spPr bwMode="auto">
          <a:xfrm>
            <a:off x="1828800" y="4648200"/>
            <a:ext cx="2743200" cy="2057400"/>
          </a:xfrm>
          <a:prstGeom prst="rect">
            <a:avLst/>
          </a:prstGeom>
          <a:noFill/>
          <a:ln w="9525">
            <a:noFill/>
            <a:miter lim="800000"/>
            <a:headEnd/>
            <a:tailEnd/>
          </a:ln>
        </p:spPr>
      </p:pic>
      <p:sp>
        <p:nvSpPr>
          <p:cNvPr id="318466" name="Rectangle 2"/>
          <p:cNvSpPr>
            <a:spLocks noChangeArrowheads="1"/>
          </p:cNvSpPr>
          <p:nvPr/>
        </p:nvSpPr>
        <p:spPr bwMode="auto">
          <a:xfrm>
            <a:off x="0" y="0"/>
            <a:ext cx="9144000" cy="1036638"/>
          </a:xfrm>
          <a:prstGeom prst="rect">
            <a:avLst/>
          </a:prstGeom>
          <a:solidFill>
            <a:schemeClr val="tx1"/>
          </a:solidFill>
          <a:ln w="9525">
            <a:noFill/>
            <a:miter lim="800000"/>
            <a:headEnd/>
            <a:tailEnd/>
          </a:ln>
          <a:effectLst/>
        </p:spPr>
        <p:txBody>
          <a:bodyPr anchor="ctr"/>
          <a:lstStyle/>
          <a:p>
            <a:pPr algn="r">
              <a:defRPr/>
            </a:pPr>
            <a:r>
              <a:rPr lang="en-US" sz="3200" dirty="0" err="1">
                <a:solidFill>
                  <a:srgbClr val="FF0000"/>
                </a:solidFill>
                <a:effectLst>
                  <a:outerShdw blurRad="38100" dist="38100" dir="2700000" algn="tl">
                    <a:srgbClr val="C0C0C0"/>
                  </a:outerShdw>
                </a:effectLst>
              </a:rPr>
              <a:t>Studi</a:t>
            </a:r>
            <a:r>
              <a:rPr lang="en-US" sz="3200" dirty="0">
                <a:effectLst>
                  <a:outerShdw blurRad="38100" dist="38100" dir="2700000" algn="tl">
                    <a:srgbClr val="C0C0C0"/>
                  </a:outerShdw>
                </a:effectLst>
              </a:rPr>
              <a:t> </a:t>
            </a:r>
            <a:r>
              <a:rPr lang="en-US" sz="3200" dirty="0">
                <a:solidFill>
                  <a:srgbClr val="006600"/>
                </a:solidFill>
                <a:effectLst>
                  <a:outerShdw blurRad="38100" dist="38100" dir="2700000" algn="tl">
                    <a:srgbClr val="C0C0C0"/>
                  </a:outerShdw>
                </a:effectLst>
                <a:latin typeface="Arial Black" pitchFamily="34" charset="0"/>
              </a:rPr>
              <a:t>Banding </a:t>
            </a:r>
            <a:r>
              <a:rPr lang="en-US" sz="3200" dirty="0" err="1">
                <a:solidFill>
                  <a:srgbClr val="006600"/>
                </a:solidFill>
                <a:effectLst>
                  <a:outerShdw blurRad="38100" dist="38100" dir="2700000" algn="tl">
                    <a:srgbClr val="C0C0C0"/>
                  </a:outerShdw>
                </a:effectLst>
                <a:latin typeface="Arial Black" pitchFamily="34" charset="0"/>
              </a:rPr>
              <a:t>untuk</a:t>
            </a:r>
            <a:r>
              <a:rPr lang="en-US" sz="3200" dirty="0">
                <a:solidFill>
                  <a:srgbClr val="006600"/>
                </a:solidFill>
                <a:effectLst>
                  <a:outerShdw blurRad="38100" dist="38100" dir="2700000" algn="tl">
                    <a:srgbClr val="C0C0C0"/>
                  </a:outerShdw>
                </a:effectLst>
                <a:latin typeface="Arial Black" pitchFamily="34" charset="0"/>
              </a:rPr>
              <a:t> </a:t>
            </a:r>
            <a:r>
              <a:rPr lang="en-US" sz="3200" dirty="0" err="1">
                <a:solidFill>
                  <a:srgbClr val="006600"/>
                </a:solidFill>
                <a:effectLst>
                  <a:outerShdw blurRad="38100" dist="38100" dir="2700000" algn="tl">
                    <a:srgbClr val="C0C0C0"/>
                  </a:outerShdw>
                </a:effectLst>
                <a:latin typeface="Arial Black" pitchFamily="34" charset="0"/>
              </a:rPr>
              <a:t>Inspirasi</a:t>
            </a:r>
            <a:r>
              <a:rPr lang="en-US" sz="3600" dirty="0">
                <a:effectLst>
                  <a:outerShdw blurRad="38100" dist="38100" dir="2700000" algn="tl">
                    <a:srgbClr val="C0C0C0"/>
                  </a:outerShdw>
                </a:effectLst>
              </a:rPr>
              <a:t/>
            </a:r>
            <a:br>
              <a:rPr lang="en-US" sz="3600" dirty="0">
                <a:effectLst>
                  <a:outerShdw blurRad="38100" dist="38100" dir="2700000" algn="tl">
                    <a:srgbClr val="C0C0C0"/>
                  </a:outerShdw>
                </a:effectLst>
              </a:rPr>
            </a:br>
            <a:r>
              <a:rPr lang="en-US" sz="2400" dirty="0">
                <a:solidFill>
                  <a:srgbClr val="008000"/>
                </a:solidFill>
                <a:effectLst>
                  <a:outerShdw blurRad="38100" dist="38100" dir="2700000" algn="tl">
                    <a:srgbClr val="C0C0C0"/>
                  </a:outerShdw>
                </a:effectLst>
              </a:rPr>
              <a:t>“Urban Retrofit” </a:t>
            </a:r>
            <a:r>
              <a:rPr lang="en-US" sz="2400" dirty="0" err="1">
                <a:solidFill>
                  <a:srgbClr val="008000"/>
                </a:solidFill>
                <a:effectLst>
                  <a:outerShdw blurRad="38100" dist="38100" dir="2700000" algn="tl">
                    <a:srgbClr val="C0C0C0"/>
                  </a:outerShdw>
                </a:effectLst>
              </a:rPr>
              <a:t>di</a:t>
            </a:r>
            <a:r>
              <a:rPr lang="en-US" sz="2400" dirty="0">
                <a:solidFill>
                  <a:srgbClr val="008000"/>
                </a:solidFill>
                <a:effectLst>
                  <a:outerShdw blurRad="38100" dist="38100" dir="2700000" algn="tl">
                    <a:srgbClr val="C0C0C0"/>
                  </a:outerShdw>
                </a:effectLst>
              </a:rPr>
              <a:t> Vancouver, Canada</a:t>
            </a:r>
          </a:p>
        </p:txBody>
      </p:sp>
      <p:sp>
        <p:nvSpPr>
          <p:cNvPr id="15369" name="Line 13"/>
          <p:cNvSpPr>
            <a:spLocks noChangeShapeType="1"/>
          </p:cNvSpPr>
          <p:nvPr/>
        </p:nvSpPr>
        <p:spPr bwMode="auto">
          <a:xfrm>
            <a:off x="228600" y="1905000"/>
            <a:ext cx="5257800" cy="0"/>
          </a:xfrm>
          <a:prstGeom prst="line">
            <a:avLst/>
          </a:prstGeom>
          <a:noFill/>
          <a:ln w="9525">
            <a:solidFill>
              <a:srgbClr val="008000"/>
            </a:solidFill>
            <a:round/>
            <a:headEnd/>
            <a:tailEnd/>
          </a:ln>
        </p:spPr>
        <p:txBody>
          <a:bodyPr/>
          <a:lstStyle/>
          <a:p>
            <a:endParaRPr lang="en-US"/>
          </a:p>
        </p:txBody>
      </p:sp>
    </p:spTree>
  </p:cSld>
  <p:clrMapOvr>
    <a:masterClrMapping/>
  </p:clrMapOvr>
  <p:transition spd="med">
    <p:push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0" y="2962275"/>
            <a:ext cx="184731" cy="369332"/>
          </a:xfrm>
          <a:prstGeom prst="rect">
            <a:avLst/>
          </a:prstGeom>
          <a:noFill/>
          <a:ln w="9525">
            <a:noFill/>
            <a:miter lim="800000"/>
            <a:headEnd/>
            <a:tailEnd/>
          </a:ln>
        </p:spPr>
        <p:txBody>
          <a:bodyPr wrap="none" anchor="ctr">
            <a:spAutoFit/>
          </a:bodyPr>
          <a:lstStyle/>
          <a:p>
            <a:endParaRPr lang="id-ID"/>
          </a:p>
        </p:txBody>
      </p:sp>
      <p:sp>
        <p:nvSpPr>
          <p:cNvPr id="16387" name="Text Box 5"/>
          <p:cNvSpPr txBox="1">
            <a:spLocks noChangeArrowheads="1"/>
          </p:cNvSpPr>
          <p:nvPr/>
        </p:nvSpPr>
        <p:spPr bwMode="auto">
          <a:xfrm>
            <a:off x="3505200" y="1524000"/>
            <a:ext cx="5486400" cy="2954338"/>
          </a:xfrm>
          <a:prstGeom prst="rect">
            <a:avLst/>
          </a:prstGeom>
          <a:noFill/>
          <a:ln w="9525">
            <a:noFill/>
            <a:miter lim="800000"/>
            <a:headEnd/>
            <a:tailEnd/>
          </a:ln>
        </p:spPr>
        <p:txBody>
          <a:bodyPr>
            <a:spAutoFit/>
          </a:bodyPr>
          <a:lstStyle/>
          <a:p>
            <a:pPr marL="465138" indent="-465138">
              <a:spcBef>
                <a:spcPct val="30000"/>
              </a:spcBef>
              <a:buClr>
                <a:srgbClr val="008000"/>
              </a:buClr>
              <a:buFont typeface="Wingdings" pitchFamily="2" charset="2"/>
              <a:buChar char="q"/>
            </a:pPr>
            <a:r>
              <a:rPr lang="en-US" sz="2000"/>
              <a:t>Revitalisasi transportasi air (yang terintegrasi dengan perbaikan sistem </a:t>
            </a:r>
            <a:r>
              <a:rPr lang="id-ID" sz="2000"/>
              <a:t>perumahan, </a:t>
            </a:r>
            <a:r>
              <a:rPr lang="en-US" sz="2000"/>
              <a:t>sanitasi kota dan lain-lain) menimbulkan manfaat ganda </a:t>
            </a:r>
            <a:r>
              <a:rPr lang="en-US" sz="2000">
                <a:sym typeface="Wingdings" pitchFamily="2" charset="2"/>
              </a:rPr>
              <a:t> menambah pilihan sarana transportasi dan sekaligus daya tarik wisata (</a:t>
            </a:r>
            <a:r>
              <a:rPr lang="en-US" sz="2000">
                <a:solidFill>
                  <a:srgbClr val="008000"/>
                </a:solidFill>
                <a:latin typeface="Arial Black" pitchFamily="34" charset="0"/>
                <a:sym typeface="Wingdings" pitchFamily="2" charset="2"/>
              </a:rPr>
              <a:t>pemanfaatan potensi lokal</a:t>
            </a:r>
            <a:r>
              <a:rPr lang="en-US" sz="2000">
                <a:sym typeface="Wingdings" pitchFamily="2" charset="2"/>
              </a:rPr>
              <a:t>)</a:t>
            </a:r>
          </a:p>
          <a:p>
            <a:pPr marL="465138" indent="-465138">
              <a:spcBef>
                <a:spcPct val="30000"/>
              </a:spcBef>
              <a:buClr>
                <a:srgbClr val="008000"/>
              </a:buClr>
              <a:buFont typeface="Wingdings" pitchFamily="2" charset="2"/>
              <a:buChar char="q"/>
            </a:pPr>
            <a:r>
              <a:rPr lang="en-US" sz="2000">
                <a:sym typeface="Wingdings" pitchFamily="2" charset="2"/>
              </a:rPr>
              <a:t>Kota Bangkok--dimotori oleh CODI--juga menerapkan berbagai inovasi penyediaan </a:t>
            </a:r>
            <a:r>
              <a:rPr lang="en-US" sz="2000">
                <a:solidFill>
                  <a:srgbClr val="008000"/>
                </a:solidFill>
                <a:latin typeface="Arial Black" pitchFamily="34" charset="0"/>
                <a:sym typeface="Wingdings" pitchFamily="2" charset="2"/>
              </a:rPr>
              <a:t>perumahan bagi kaum miskin</a:t>
            </a:r>
            <a:endParaRPr lang="en-US" sz="2000">
              <a:solidFill>
                <a:srgbClr val="008000"/>
              </a:solidFill>
              <a:latin typeface="Arial Black" pitchFamily="34" charset="0"/>
            </a:endParaRPr>
          </a:p>
        </p:txBody>
      </p:sp>
      <p:pic>
        <p:nvPicPr>
          <p:cNvPr id="16388" name="Picture 7" descr="Bangkok_Juli_04 044"/>
          <p:cNvPicPr>
            <a:picLocks noChangeAspect="1" noChangeArrowheads="1"/>
          </p:cNvPicPr>
          <p:nvPr/>
        </p:nvPicPr>
        <p:blipFill>
          <a:blip r:embed="rId2"/>
          <a:srcRect/>
          <a:stretch>
            <a:fillRect/>
          </a:stretch>
        </p:blipFill>
        <p:spPr bwMode="auto">
          <a:xfrm>
            <a:off x="3505200" y="4792664"/>
            <a:ext cx="2743200" cy="1989137"/>
          </a:xfrm>
          <a:prstGeom prst="rect">
            <a:avLst/>
          </a:prstGeom>
          <a:noFill/>
          <a:ln w="9525">
            <a:noFill/>
            <a:miter lim="800000"/>
            <a:headEnd/>
            <a:tailEnd/>
          </a:ln>
        </p:spPr>
      </p:pic>
      <p:pic>
        <p:nvPicPr>
          <p:cNvPr id="16389" name="Picture 8" descr="ASEAN Capitals 001"/>
          <p:cNvPicPr>
            <a:picLocks noChangeAspect="1" noChangeArrowheads="1"/>
          </p:cNvPicPr>
          <p:nvPr/>
        </p:nvPicPr>
        <p:blipFill>
          <a:blip r:embed="rId3"/>
          <a:srcRect/>
          <a:stretch>
            <a:fillRect/>
          </a:stretch>
        </p:blipFill>
        <p:spPr bwMode="auto">
          <a:xfrm>
            <a:off x="228601" y="1600200"/>
            <a:ext cx="3210658" cy="4114800"/>
          </a:xfrm>
          <a:prstGeom prst="rect">
            <a:avLst/>
          </a:prstGeom>
          <a:noFill/>
          <a:ln w="9525">
            <a:noFill/>
            <a:miter lim="800000"/>
            <a:headEnd/>
            <a:tailEnd/>
          </a:ln>
        </p:spPr>
      </p:pic>
      <p:sp>
        <p:nvSpPr>
          <p:cNvPr id="318466" name="Rectangle 2"/>
          <p:cNvSpPr>
            <a:spLocks noChangeArrowheads="1"/>
          </p:cNvSpPr>
          <p:nvPr/>
        </p:nvSpPr>
        <p:spPr bwMode="auto">
          <a:xfrm>
            <a:off x="-76200" y="0"/>
            <a:ext cx="9144000" cy="884238"/>
          </a:xfrm>
          <a:prstGeom prst="rect">
            <a:avLst/>
          </a:prstGeom>
          <a:solidFill>
            <a:schemeClr val="tx1"/>
          </a:solidFill>
          <a:ln w="9525">
            <a:noFill/>
            <a:miter lim="800000"/>
            <a:headEnd/>
            <a:tailEnd/>
          </a:ln>
          <a:effectLst/>
        </p:spPr>
        <p:txBody>
          <a:bodyPr anchor="ctr"/>
          <a:lstStyle/>
          <a:p>
            <a:pPr algn="r">
              <a:defRPr/>
            </a:pPr>
            <a:r>
              <a:rPr lang="en-US" sz="3200" dirty="0" err="1">
                <a:solidFill>
                  <a:srgbClr val="FF0000"/>
                </a:solidFill>
                <a:effectLst>
                  <a:outerShdw blurRad="38100" dist="38100" dir="2700000" algn="tl">
                    <a:srgbClr val="C0C0C0"/>
                  </a:outerShdw>
                </a:effectLst>
              </a:rPr>
              <a:t>Studi</a:t>
            </a:r>
            <a:r>
              <a:rPr lang="en-US" sz="3200" dirty="0">
                <a:effectLst>
                  <a:outerShdw blurRad="38100" dist="38100" dir="2700000" algn="tl">
                    <a:srgbClr val="C0C0C0"/>
                  </a:outerShdw>
                </a:effectLst>
              </a:rPr>
              <a:t> </a:t>
            </a:r>
            <a:r>
              <a:rPr lang="en-US" sz="3200" dirty="0">
                <a:solidFill>
                  <a:srgbClr val="006600"/>
                </a:solidFill>
                <a:effectLst>
                  <a:outerShdw blurRad="38100" dist="38100" dir="2700000" algn="tl">
                    <a:srgbClr val="C0C0C0"/>
                  </a:outerShdw>
                </a:effectLst>
                <a:latin typeface="Arial Black" pitchFamily="34" charset="0"/>
              </a:rPr>
              <a:t>Banding </a:t>
            </a:r>
            <a:r>
              <a:rPr lang="en-US" sz="3200" dirty="0" err="1">
                <a:solidFill>
                  <a:srgbClr val="006600"/>
                </a:solidFill>
                <a:effectLst>
                  <a:outerShdw blurRad="38100" dist="38100" dir="2700000" algn="tl">
                    <a:srgbClr val="C0C0C0"/>
                  </a:outerShdw>
                </a:effectLst>
                <a:latin typeface="Arial Black" pitchFamily="34" charset="0"/>
              </a:rPr>
              <a:t>untuk</a:t>
            </a:r>
            <a:r>
              <a:rPr lang="en-US" sz="3200" dirty="0">
                <a:solidFill>
                  <a:srgbClr val="006600"/>
                </a:solidFill>
                <a:effectLst>
                  <a:outerShdw blurRad="38100" dist="38100" dir="2700000" algn="tl">
                    <a:srgbClr val="C0C0C0"/>
                  </a:outerShdw>
                </a:effectLst>
                <a:latin typeface="Arial Black" pitchFamily="34" charset="0"/>
              </a:rPr>
              <a:t> </a:t>
            </a:r>
            <a:r>
              <a:rPr lang="en-US" sz="3200" dirty="0" err="1">
                <a:solidFill>
                  <a:srgbClr val="006600"/>
                </a:solidFill>
                <a:effectLst>
                  <a:outerShdw blurRad="38100" dist="38100" dir="2700000" algn="tl">
                    <a:srgbClr val="C0C0C0"/>
                  </a:outerShdw>
                </a:effectLst>
                <a:latin typeface="Arial Black" pitchFamily="34" charset="0"/>
              </a:rPr>
              <a:t>Inspirasi</a:t>
            </a:r>
            <a:r>
              <a:rPr lang="en-US" sz="3600" dirty="0">
                <a:effectLst>
                  <a:outerShdw blurRad="38100" dist="38100" dir="2700000" algn="tl">
                    <a:srgbClr val="C0C0C0"/>
                  </a:outerShdw>
                </a:effectLst>
              </a:rPr>
              <a:t/>
            </a:r>
            <a:br>
              <a:rPr lang="en-US" sz="3600" dirty="0">
                <a:effectLst>
                  <a:outerShdw blurRad="38100" dist="38100" dir="2700000" algn="tl">
                    <a:srgbClr val="C0C0C0"/>
                  </a:outerShdw>
                </a:effectLst>
              </a:rPr>
            </a:br>
            <a:r>
              <a:rPr lang="en-US" sz="2400" dirty="0" err="1">
                <a:solidFill>
                  <a:srgbClr val="008000"/>
                </a:solidFill>
                <a:effectLst>
                  <a:outerShdw blurRad="38100" dist="38100" dir="2700000" algn="tl">
                    <a:srgbClr val="C0C0C0"/>
                  </a:outerShdw>
                </a:effectLst>
              </a:rPr>
              <a:t>Pemanfaatan</a:t>
            </a:r>
            <a:r>
              <a:rPr lang="en-US" sz="2400" dirty="0">
                <a:solidFill>
                  <a:srgbClr val="008000"/>
                </a:solidFill>
                <a:effectLst>
                  <a:outerShdw blurRad="38100" dist="38100" dir="2700000" algn="tl">
                    <a:srgbClr val="C0C0C0"/>
                  </a:outerShdw>
                </a:effectLst>
              </a:rPr>
              <a:t> </a:t>
            </a:r>
            <a:r>
              <a:rPr lang="en-US" sz="2400" dirty="0" err="1">
                <a:solidFill>
                  <a:srgbClr val="008000"/>
                </a:solidFill>
                <a:effectLst>
                  <a:outerShdw blurRad="38100" dist="38100" dir="2700000" algn="tl">
                    <a:srgbClr val="C0C0C0"/>
                  </a:outerShdw>
                </a:effectLst>
              </a:rPr>
              <a:t>Potensi</a:t>
            </a:r>
            <a:r>
              <a:rPr lang="en-US" sz="2400" dirty="0">
                <a:solidFill>
                  <a:srgbClr val="008000"/>
                </a:solidFill>
                <a:effectLst>
                  <a:outerShdw blurRad="38100" dist="38100" dir="2700000" algn="tl">
                    <a:srgbClr val="C0C0C0"/>
                  </a:outerShdw>
                </a:effectLst>
              </a:rPr>
              <a:t> </a:t>
            </a:r>
            <a:r>
              <a:rPr lang="en-US" sz="2400" dirty="0" err="1">
                <a:solidFill>
                  <a:srgbClr val="008000"/>
                </a:solidFill>
                <a:effectLst>
                  <a:outerShdw blurRad="38100" dist="38100" dir="2700000" algn="tl">
                    <a:srgbClr val="C0C0C0"/>
                  </a:outerShdw>
                </a:effectLst>
              </a:rPr>
              <a:t>Lokal</a:t>
            </a:r>
            <a:r>
              <a:rPr lang="en-US" sz="2400" dirty="0">
                <a:solidFill>
                  <a:srgbClr val="008000"/>
                </a:solidFill>
                <a:effectLst>
                  <a:outerShdw blurRad="38100" dist="38100" dir="2700000" algn="tl">
                    <a:srgbClr val="C0C0C0"/>
                  </a:outerShdw>
                </a:effectLst>
              </a:rPr>
              <a:t> </a:t>
            </a:r>
            <a:r>
              <a:rPr lang="en-US" sz="2400" dirty="0" err="1">
                <a:solidFill>
                  <a:srgbClr val="008000"/>
                </a:solidFill>
                <a:effectLst>
                  <a:outerShdw blurRad="38100" dist="38100" dir="2700000" algn="tl">
                    <a:srgbClr val="C0C0C0"/>
                  </a:outerShdw>
                </a:effectLst>
              </a:rPr>
              <a:t>di</a:t>
            </a:r>
            <a:r>
              <a:rPr lang="en-US" sz="2400" dirty="0">
                <a:solidFill>
                  <a:srgbClr val="008000"/>
                </a:solidFill>
                <a:effectLst>
                  <a:outerShdw blurRad="38100" dist="38100" dir="2700000" algn="tl">
                    <a:srgbClr val="C0C0C0"/>
                  </a:outerShdw>
                </a:effectLst>
              </a:rPr>
              <a:t> Bangkok, Thailand</a:t>
            </a:r>
          </a:p>
        </p:txBody>
      </p:sp>
      <p:pic>
        <p:nvPicPr>
          <p:cNvPr id="16391" name="Picture 12" descr="Bangkok_Skytrain_Saladaeng"/>
          <p:cNvPicPr>
            <a:picLocks noChangeAspect="1" noChangeArrowheads="1"/>
          </p:cNvPicPr>
          <p:nvPr/>
        </p:nvPicPr>
        <p:blipFill>
          <a:blip r:embed="rId4"/>
          <a:srcRect/>
          <a:stretch>
            <a:fillRect/>
          </a:stretch>
        </p:blipFill>
        <p:spPr bwMode="auto">
          <a:xfrm>
            <a:off x="6324600" y="4803776"/>
            <a:ext cx="2743200" cy="1978025"/>
          </a:xfrm>
          <a:prstGeom prst="rect">
            <a:avLst/>
          </a:prstGeom>
          <a:noFill/>
          <a:ln w="9525">
            <a:noFill/>
            <a:miter lim="800000"/>
            <a:headEnd/>
            <a:tailEnd/>
          </a:ln>
        </p:spPr>
      </p:pic>
      <p:pic>
        <p:nvPicPr>
          <p:cNvPr id="16392" name="Picture 14" descr="reconst"/>
          <p:cNvPicPr>
            <a:picLocks noChangeAspect="1" noChangeArrowheads="1"/>
          </p:cNvPicPr>
          <p:nvPr/>
        </p:nvPicPr>
        <p:blipFill>
          <a:blip r:embed="rId5"/>
          <a:srcRect/>
          <a:stretch>
            <a:fillRect/>
          </a:stretch>
        </p:blipFill>
        <p:spPr bwMode="auto">
          <a:xfrm rot="10800000" flipH="1" flipV="1">
            <a:off x="228600" y="5791200"/>
            <a:ext cx="3200400" cy="966788"/>
          </a:xfrm>
          <a:prstGeom prst="rect">
            <a:avLst/>
          </a:prstGeom>
          <a:noFill/>
          <a:ln w="9525">
            <a:noFill/>
            <a:miter lim="800000"/>
            <a:headEnd/>
            <a:tailEnd/>
          </a:ln>
        </p:spPr>
      </p:pic>
    </p:spTree>
  </p:cSld>
  <p:clrMapOvr>
    <a:masterClrMapping/>
  </p:clrMapOvr>
  <p:transition spd="med">
    <p:push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0" y="2962275"/>
            <a:ext cx="184731" cy="369332"/>
          </a:xfrm>
          <a:prstGeom prst="rect">
            <a:avLst/>
          </a:prstGeom>
          <a:noFill/>
          <a:ln w="9525">
            <a:noFill/>
            <a:miter lim="800000"/>
            <a:headEnd/>
            <a:tailEnd/>
          </a:ln>
        </p:spPr>
        <p:txBody>
          <a:bodyPr wrap="none" anchor="ctr">
            <a:spAutoFit/>
          </a:bodyPr>
          <a:lstStyle/>
          <a:p>
            <a:endParaRPr lang="id-ID"/>
          </a:p>
        </p:txBody>
      </p:sp>
      <p:sp>
        <p:nvSpPr>
          <p:cNvPr id="13315" name="Text Box 5"/>
          <p:cNvSpPr txBox="1">
            <a:spLocks noChangeArrowheads="1"/>
          </p:cNvSpPr>
          <p:nvPr/>
        </p:nvSpPr>
        <p:spPr bwMode="auto">
          <a:xfrm>
            <a:off x="76200" y="1219201"/>
            <a:ext cx="8786446" cy="4894263"/>
          </a:xfrm>
          <a:prstGeom prst="rect">
            <a:avLst/>
          </a:prstGeom>
          <a:noFill/>
          <a:ln w="9525">
            <a:noFill/>
            <a:miter lim="800000"/>
            <a:headEnd/>
            <a:tailEnd/>
          </a:ln>
        </p:spPr>
        <p:txBody>
          <a:bodyPr>
            <a:spAutoFit/>
          </a:bodyPr>
          <a:lstStyle/>
          <a:p>
            <a:pPr marL="465138" indent="-465138" algn="just">
              <a:spcBef>
                <a:spcPct val="30000"/>
              </a:spcBef>
              <a:buClr>
                <a:srgbClr val="008000"/>
              </a:buClr>
              <a:buFont typeface="Wingdings" pitchFamily="2" charset="2"/>
              <a:buChar char="q"/>
            </a:pPr>
            <a:r>
              <a:rPr lang="en-US" sz="2000"/>
              <a:t>Di Brazil, pertumbuhan perkotaan juga </a:t>
            </a:r>
            <a:r>
              <a:rPr lang="en-US" sz="2000">
                <a:solidFill>
                  <a:srgbClr val="008000"/>
                </a:solidFill>
                <a:latin typeface="Arial Black" pitchFamily="34" charset="0"/>
              </a:rPr>
              <a:t>terkonsentrasi</a:t>
            </a:r>
            <a:r>
              <a:rPr lang="en-US" sz="2000"/>
              <a:t> di sepanjang pantai Timur, membentuk sebuah aglomerasi perkotaan yang sangat besar dari Rio de Janeiro, Sao Paulo, Curitiba hingga Porto Alegre di Selatan. Upaya </a:t>
            </a:r>
            <a:r>
              <a:rPr lang="en-US" sz="2000">
                <a:solidFill>
                  <a:srgbClr val="008000"/>
                </a:solidFill>
                <a:latin typeface="Arial Black" pitchFamily="34" charset="0"/>
              </a:rPr>
              <a:t>mengurangi disparitas regional</a:t>
            </a:r>
            <a:r>
              <a:rPr lang="en-US" sz="2000"/>
              <a:t> telah lama dilakukan dengan membuat jalan-jalan raya yang masuk ke daerah pedalaman serta membangun ibukota baru Brazilia di pedalaman Amazon…. Namun proses ini kurang berhasil dan berhenti pada tahun 1980-an karena berbagai faktor yang kurang mendukung (lingkungan, ekonomi, budaya dan lain-lain)</a:t>
            </a:r>
          </a:p>
          <a:p>
            <a:pPr marL="465138" indent="-465138" algn="just">
              <a:spcBef>
                <a:spcPct val="30000"/>
              </a:spcBef>
              <a:buClr>
                <a:srgbClr val="008000"/>
              </a:buClr>
              <a:buFont typeface="Wingdings" pitchFamily="2" charset="2"/>
              <a:buChar char="q"/>
            </a:pPr>
            <a:r>
              <a:rPr lang="en-US" sz="2000"/>
              <a:t>Yang kemudian dilakukan adalah mendorong kota-kota menjadi </a:t>
            </a:r>
            <a:r>
              <a:rPr lang="en-US" sz="2000">
                <a:solidFill>
                  <a:srgbClr val="008000"/>
                </a:solidFill>
                <a:latin typeface="Arial Black" pitchFamily="34" charset="0"/>
              </a:rPr>
              <a:t>menarik</a:t>
            </a:r>
            <a:r>
              <a:rPr lang="en-US" sz="2000"/>
              <a:t> dikunjungi, </a:t>
            </a:r>
            <a:r>
              <a:rPr lang="en-US" sz="2000">
                <a:solidFill>
                  <a:srgbClr val="008000"/>
                </a:solidFill>
                <a:latin typeface="Arial Black" pitchFamily="34" charset="0"/>
              </a:rPr>
              <a:t>nyaman</a:t>
            </a:r>
            <a:r>
              <a:rPr lang="en-US" sz="2000"/>
              <a:t> ditinggali (dengan sistem transportasi publik yang efisien (meskipun hanya mengandalkan “busway,” misalnya), dan membuka </a:t>
            </a:r>
            <a:r>
              <a:rPr lang="en-US" sz="2000">
                <a:solidFill>
                  <a:srgbClr val="008000"/>
                </a:solidFill>
                <a:latin typeface="Arial Black" pitchFamily="34" charset="0"/>
              </a:rPr>
              <a:t>partisipasi</a:t>
            </a:r>
            <a:r>
              <a:rPr lang="en-US" sz="2000"/>
              <a:t> warga kota sehingga terwujud kota-kota yang secara ekonomi </a:t>
            </a:r>
            <a:r>
              <a:rPr lang="en-US" sz="2000">
                <a:solidFill>
                  <a:srgbClr val="008000"/>
                </a:solidFill>
                <a:latin typeface="Arial Black" pitchFamily="34" charset="0"/>
              </a:rPr>
              <a:t>kompetitif.</a:t>
            </a:r>
            <a:endParaRPr lang="en-US" sz="2000"/>
          </a:p>
          <a:p>
            <a:pPr marL="465138" indent="-465138" algn="just">
              <a:spcBef>
                <a:spcPct val="30000"/>
              </a:spcBef>
              <a:buClr>
                <a:srgbClr val="008000"/>
              </a:buClr>
              <a:buFont typeface="Wingdings" pitchFamily="2" charset="2"/>
              <a:buChar char="q"/>
            </a:pPr>
            <a:r>
              <a:rPr lang="en-US" sz="2000"/>
              <a:t>Namun hingga kini kota-kota Brazil pun masih tetap ditandai dengan </a:t>
            </a:r>
            <a:r>
              <a:rPr lang="en-US" sz="2000">
                <a:solidFill>
                  <a:srgbClr val="008000"/>
                </a:solidFill>
                <a:latin typeface="Arial Black" pitchFamily="34" charset="0"/>
              </a:rPr>
              <a:t>kontras</a:t>
            </a:r>
            <a:r>
              <a:rPr lang="en-US" sz="2000"/>
              <a:t> yang cukup tinggi antara </a:t>
            </a:r>
            <a:r>
              <a:rPr lang="en-US" sz="2000" b="1">
                <a:solidFill>
                  <a:srgbClr val="336699"/>
                </a:solidFill>
              </a:rPr>
              <a:t>Permukiman Kaya Dan Miskin</a:t>
            </a:r>
          </a:p>
        </p:txBody>
      </p:sp>
      <p:sp>
        <p:nvSpPr>
          <p:cNvPr id="318466" name="Rectangle 2"/>
          <p:cNvSpPr>
            <a:spLocks noChangeArrowheads="1"/>
          </p:cNvSpPr>
          <p:nvPr/>
        </p:nvSpPr>
        <p:spPr bwMode="auto">
          <a:xfrm>
            <a:off x="0" y="0"/>
            <a:ext cx="9144000" cy="1112838"/>
          </a:xfrm>
          <a:prstGeom prst="rect">
            <a:avLst/>
          </a:prstGeom>
          <a:solidFill>
            <a:schemeClr val="tx1"/>
          </a:solidFill>
          <a:ln w="9525">
            <a:noFill/>
            <a:miter lim="800000"/>
            <a:headEnd/>
            <a:tailEnd/>
          </a:ln>
          <a:effectLst/>
        </p:spPr>
        <p:txBody>
          <a:bodyPr anchor="ctr"/>
          <a:lstStyle/>
          <a:p>
            <a:pPr algn="r">
              <a:defRPr/>
            </a:pPr>
            <a:r>
              <a:rPr lang="en-US" sz="3200" dirty="0" err="1">
                <a:solidFill>
                  <a:srgbClr val="FF0000"/>
                </a:solidFill>
                <a:effectLst>
                  <a:outerShdw blurRad="38100" dist="38100" dir="2700000" algn="tl">
                    <a:srgbClr val="C0C0C0"/>
                  </a:outerShdw>
                </a:effectLst>
              </a:rPr>
              <a:t>Studi</a:t>
            </a:r>
            <a:r>
              <a:rPr lang="en-US" sz="3200" dirty="0">
                <a:effectLst>
                  <a:outerShdw blurRad="38100" dist="38100" dir="2700000" algn="tl">
                    <a:srgbClr val="C0C0C0"/>
                  </a:outerShdw>
                </a:effectLst>
              </a:rPr>
              <a:t> </a:t>
            </a:r>
            <a:r>
              <a:rPr lang="en-US" sz="3200" dirty="0">
                <a:solidFill>
                  <a:srgbClr val="006600"/>
                </a:solidFill>
                <a:effectLst>
                  <a:outerShdw blurRad="38100" dist="38100" dir="2700000" algn="tl">
                    <a:srgbClr val="C0C0C0"/>
                  </a:outerShdw>
                </a:effectLst>
                <a:latin typeface="Arial Black" pitchFamily="34" charset="0"/>
              </a:rPr>
              <a:t>Banding </a:t>
            </a:r>
            <a:r>
              <a:rPr lang="en-US" sz="3200" dirty="0" err="1">
                <a:solidFill>
                  <a:srgbClr val="006600"/>
                </a:solidFill>
                <a:effectLst>
                  <a:outerShdw blurRad="38100" dist="38100" dir="2700000" algn="tl">
                    <a:srgbClr val="C0C0C0"/>
                  </a:outerShdw>
                </a:effectLst>
                <a:latin typeface="Arial Black" pitchFamily="34" charset="0"/>
              </a:rPr>
              <a:t>untuk</a:t>
            </a:r>
            <a:r>
              <a:rPr lang="en-US" sz="3200" dirty="0">
                <a:solidFill>
                  <a:srgbClr val="006600"/>
                </a:solidFill>
                <a:effectLst>
                  <a:outerShdw blurRad="38100" dist="38100" dir="2700000" algn="tl">
                    <a:srgbClr val="C0C0C0"/>
                  </a:outerShdw>
                </a:effectLst>
                <a:latin typeface="Arial Black" pitchFamily="34" charset="0"/>
              </a:rPr>
              <a:t> </a:t>
            </a:r>
            <a:r>
              <a:rPr lang="en-US" sz="3200" dirty="0" err="1">
                <a:solidFill>
                  <a:srgbClr val="006600"/>
                </a:solidFill>
                <a:effectLst>
                  <a:outerShdw blurRad="38100" dist="38100" dir="2700000" algn="tl">
                    <a:srgbClr val="C0C0C0"/>
                  </a:outerShdw>
                </a:effectLst>
                <a:latin typeface="Arial Black" pitchFamily="34" charset="0"/>
              </a:rPr>
              <a:t>Inspirasi</a:t>
            </a:r>
            <a:r>
              <a:rPr lang="en-US" sz="3600" dirty="0">
                <a:effectLst>
                  <a:outerShdw blurRad="38100" dist="38100" dir="2700000" algn="tl">
                    <a:srgbClr val="C0C0C0"/>
                  </a:outerShdw>
                </a:effectLst>
              </a:rPr>
              <a:t/>
            </a:r>
            <a:br>
              <a:rPr lang="en-US" sz="3600" dirty="0">
                <a:effectLst>
                  <a:outerShdw blurRad="38100" dist="38100" dir="2700000" algn="tl">
                    <a:srgbClr val="C0C0C0"/>
                  </a:outerShdw>
                </a:effectLst>
              </a:rPr>
            </a:br>
            <a:r>
              <a:rPr lang="en-US" sz="2400" dirty="0" err="1">
                <a:solidFill>
                  <a:srgbClr val="008000"/>
                </a:solidFill>
                <a:effectLst>
                  <a:outerShdw blurRad="38100" dist="38100" dir="2700000" algn="tl">
                    <a:srgbClr val="C0C0C0"/>
                  </a:outerShdw>
                </a:effectLst>
              </a:rPr>
              <a:t>Kebijakan</a:t>
            </a:r>
            <a:r>
              <a:rPr lang="en-US" sz="2400" dirty="0">
                <a:solidFill>
                  <a:srgbClr val="008000"/>
                </a:solidFill>
                <a:effectLst>
                  <a:outerShdw blurRad="38100" dist="38100" dir="2700000" algn="tl">
                    <a:srgbClr val="C0C0C0"/>
                  </a:outerShdw>
                </a:effectLst>
              </a:rPr>
              <a:t> </a:t>
            </a:r>
            <a:r>
              <a:rPr lang="en-US" sz="2400" dirty="0" err="1">
                <a:solidFill>
                  <a:srgbClr val="008000"/>
                </a:solidFill>
                <a:effectLst>
                  <a:outerShdw blurRad="38100" dist="38100" dir="2700000" algn="tl">
                    <a:srgbClr val="C0C0C0"/>
                  </a:outerShdw>
                </a:effectLst>
              </a:rPr>
              <a:t>dan</a:t>
            </a:r>
            <a:r>
              <a:rPr lang="en-US" sz="2400" dirty="0">
                <a:solidFill>
                  <a:srgbClr val="008000"/>
                </a:solidFill>
                <a:effectLst>
                  <a:outerShdw blurRad="38100" dist="38100" dir="2700000" algn="tl">
                    <a:srgbClr val="C0C0C0"/>
                  </a:outerShdw>
                </a:effectLst>
              </a:rPr>
              <a:t> </a:t>
            </a:r>
            <a:r>
              <a:rPr lang="en-US" sz="2400" dirty="0" err="1">
                <a:solidFill>
                  <a:srgbClr val="008000"/>
                </a:solidFill>
                <a:effectLst>
                  <a:outerShdw blurRad="38100" dist="38100" dir="2700000" algn="tl">
                    <a:srgbClr val="C0C0C0"/>
                  </a:outerShdw>
                </a:effectLst>
              </a:rPr>
              <a:t>Strategi</a:t>
            </a:r>
            <a:r>
              <a:rPr lang="en-US" sz="2400" dirty="0">
                <a:solidFill>
                  <a:srgbClr val="008000"/>
                </a:solidFill>
                <a:effectLst>
                  <a:outerShdw blurRad="38100" dist="38100" dir="2700000" algn="tl">
                    <a:srgbClr val="C0C0C0"/>
                  </a:outerShdw>
                </a:effectLst>
              </a:rPr>
              <a:t> </a:t>
            </a:r>
            <a:r>
              <a:rPr lang="en-US" sz="2400" dirty="0" err="1">
                <a:solidFill>
                  <a:srgbClr val="008000"/>
                </a:solidFill>
                <a:effectLst>
                  <a:outerShdw blurRad="38100" dist="38100" dir="2700000" algn="tl">
                    <a:srgbClr val="C0C0C0"/>
                  </a:outerShdw>
                </a:effectLst>
              </a:rPr>
              <a:t>Perkotaan</a:t>
            </a:r>
            <a:r>
              <a:rPr lang="en-US" sz="2400" dirty="0">
                <a:solidFill>
                  <a:srgbClr val="008000"/>
                </a:solidFill>
                <a:effectLst>
                  <a:outerShdw blurRad="38100" dist="38100" dir="2700000" algn="tl">
                    <a:srgbClr val="C0C0C0"/>
                  </a:outerShdw>
                </a:effectLst>
              </a:rPr>
              <a:t> </a:t>
            </a:r>
            <a:r>
              <a:rPr lang="en-US" sz="2400" dirty="0" err="1">
                <a:solidFill>
                  <a:srgbClr val="008000"/>
                </a:solidFill>
                <a:effectLst>
                  <a:outerShdw blurRad="38100" dist="38100" dir="2700000" algn="tl">
                    <a:srgbClr val="C0C0C0"/>
                  </a:outerShdw>
                </a:effectLst>
              </a:rPr>
              <a:t>di</a:t>
            </a:r>
            <a:r>
              <a:rPr lang="en-US" sz="2400" dirty="0">
                <a:solidFill>
                  <a:srgbClr val="008000"/>
                </a:solidFill>
                <a:effectLst>
                  <a:outerShdw blurRad="38100" dist="38100" dir="2700000" algn="tl">
                    <a:srgbClr val="C0C0C0"/>
                  </a:outerShdw>
                </a:effectLst>
              </a:rPr>
              <a:t> Brazil</a:t>
            </a:r>
          </a:p>
        </p:txBody>
      </p:sp>
    </p:spTree>
  </p:cSld>
  <p:clrMapOvr>
    <a:masterClrMapping/>
  </p:clrMapOvr>
  <p:transition spd="med">
    <p:push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0" y="2962275"/>
            <a:ext cx="184731" cy="369332"/>
          </a:xfrm>
          <a:prstGeom prst="rect">
            <a:avLst/>
          </a:prstGeom>
          <a:noFill/>
          <a:ln w="9525">
            <a:noFill/>
            <a:miter lim="800000"/>
            <a:headEnd/>
            <a:tailEnd/>
          </a:ln>
        </p:spPr>
        <p:txBody>
          <a:bodyPr wrap="none" anchor="ctr">
            <a:spAutoFit/>
          </a:bodyPr>
          <a:lstStyle/>
          <a:p>
            <a:endParaRPr lang="id-ID"/>
          </a:p>
        </p:txBody>
      </p:sp>
      <p:sp>
        <p:nvSpPr>
          <p:cNvPr id="14339" name="Text Box 5"/>
          <p:cNvSpPr txBox="1">
            <a:spLocks noChangeArrowheads="1"/>
          </p:cNvSpPr>
          <p:nvPr/>
        </p:nvSpPr>
        <p:spPr bwMode="auto">
          <a:xfrm>
            <a:off x="3352800" y="4191000"/>
            <a:ext cx="4038600" cy="2646878"/>
          </a:xfrm>
          <a:prstGeom prst="rect">
            <a:avLst/>
          </a:prstGeom>
          <a:noFill/>
          <a:ln w="9525">
            <a:noFill/>
            <a:miter lim="800000"/>
            <a:headEnd/>
            <a:tailEnd/>
          </a:ln>
        </p:spPr>
        <p:txBody>
          <a:bodyPr>
            <a:spAutoFit/>
          </a:bodyPr>
          <a:lstStyle/>
          <a:p>
            <a:pPr marL="465138" indent="-465138">
              <a:spcBef>
                <a:spcPct val="30000"/>
              </a:spcBef>
              <a:buClr>
                <a:srgbClr val="008000"/>
              </a:buClr>
              <a:buFont typeface="Wingdings" pitchFamily="2" charset="2"/>
              <a:buChar char="q"/>
            </a:pPr>
            <a:r>
              <a:rPr lang="en-US" sz="2000"/>
              <a:t>Keterpaduan antara “</a:t>
            </a:r>
            <a:r>
              <a:rPr lang="en-US" sz="2000">
                <a:solidFill>
                  <a:srgbClr val="008000"/>
                </a:solidFill>
                <a:latin typeface="Arial Black" pitchFamily="34" charset="0"/>
              </a:rPr>
              <a:t>land-use planning</a:t>
            </a:r>
            <a:r>
              <a:rPr lang="en-US" sz="2000"/>
              <a:t>” dan “</a:t>
            </a:r>
            <a:r>
              <a:rPr lang="en-US" sz="2000">
                <a:solidFill>
                  <a:srgbClr val="008000"/>
                </a:solidFill>
                <a:latin typeface="Arial Black" pitchFamily="34" charset="0"/>
              </a:rPr>
              <a:t>transportation planning</a:t>
            </a:r>
            <a:r>
              <a:rPr lang="en-US" sz="2000"/>
              <a:t>” serta “</a:t>
            </a:r>
            <a:r>
              <a:rPr lang="en-US" sz="2000">
                <a:solidFill>
                  <a:srgbClr val="008000"/>
                </a:solidFill>
                <a:latin typeface="Arial Black" pitchFamily="34" charset="0"/>
              </a:rPr>
              <a:t>urban design</a:t>
            </a:r>
            <a:r>
              <a:rPr lang="en-US" sz="2000"/>
              <a:t>” menciptakan kota yang efisien</a:t>
            </a:r>
          </a:p>
          <a:p>
            <a:pPr marL="465138" indent="-465138">
              <a:spcBef>
                <a:spcPct val="30000"/>
              </a:spcBef>
              <a:buClr>
                <a:srgbClr val="008000"/>
              </a:buClr>
              <a:buFont typeface="Wingdings" pitchFamily="2" charset="2"/>
              <a:buChar char="q"/>
            </a:pPr>
            <a:r>
              <a:rPr lang="en-US" sz="2000"/>
              <a:t>Kota ini juga terkenal sangat </a:t>
            </a:r>
            <a:r>
              <a:rPr lang="en-US" sz="2000">
                <a:solidFill>
                  <a:srgbClr val="008000"/>
                </a:solidFill>
                <a:latin typeface="Arial Black" pitchFamily="34" charset="0"/>
              </a:rPr>
              <a:t>environmental-friendly</a:t>
            </a:r>
          </a:p>
        </p:txBody>
      </p:sp>
      <p:grpSp>
        <p:nvGrpSpPr>
          <p:cNvPr id="2" name="Group 9"/>
          <p:cNvGrpSpPr>
            <a:grpSpLocks/>
          </p:cNvGrpSpPr>
          <p:nvPr/>
        </p:nvGrpSpPr>
        <p:grpSpPr bwMode="auto">
          <a:xfrm>
            <a:off x="2971800" y="1524001"/>
            <a:ext cx="3505200" cy="1998663"/>
            <a:chOff x="2784" y="1008"/>
            <a:chExt cx="2832" cy="1643"/>
          </a:xfrm>
        </p:grpSpPr>
        <p:pic>
          <p:nvPicPr>
            <p:cNvPr id="14351" name="Picture 7" descr="estacoes-tubo-transporte-curitiba"/>
            <p:cNvPicPr>
              <a:picLocks noChangeAspect="1" noChangeArrowheads="1"/>
            </p:cNvPicPr>
            <p:nvPr/>
          </p:nvPicPr>
          <p:blipFill>
            <a:blip r:embed="rId2"/>
            <a:srcRect/>
            <a:stretch>
              <a:fillRect/>
            </a:stretch>
          </p:blipFill>
          <p:spPr bwMode="auto">
            <a:xfrm>
              <a:off x="2784" y="1008"/>
              <a:ext cx="2832" cy="1643"/>
            </a:xfrm>
            <a:prstGeom prst="rect">
              <a:avLst/>
            </a:prstGeom>
            <a:noFill/>
            <a:ln w="9525">
              <a:noFill/>
              <a:miter lim="800000"/>
              <a:headEnd/>
              <a:tailEnd/>
            </a:ln>
          </p:spPr>
        </p:pic>
        <p:sp>
          <p:nvSpPr>
            <p:cNvPr id="14352" name="Rectangle 8"/>
            <p:cNvSpPr>
              <a:spLocks noChangeArrowheads="1"/>
            </p:cNvSpPr>
            <p:nvPr/>
          </p:nvSpPr>
          <p:spPr bwMode="auto">
            <a:xfrm>
              <a:off x="2784" y="1008"/>
              <a:ext cx="2821" cy="1632"/>
            </a:xfrm>
            <a:prstGeom prst="rect">
              <a:avLst/>
            </a:prstGeom>
            <a:noFill/>
            <a:ln w="76200">
              <a:solidFill>
                <a:schemeClr val="bg1"/>
              </a:solidFill>
              <a:miter lim="800000"/>
              <a:headEnd/>
              <a:tailEnd/>
            </a:ln>
          </p:spPr>
          <p:txBody>
            <a:bodyPr wrap="none" anchor="ctr"/>
            <a:lstStyle/>
            <a:p>
              <a:endParaRPr lang="id-ID"/>
            </a:p>
          </p:txBody>
        </p:sp>
      </p:grpSp>
      <p:grpSp>
        <p:nvGrpSpPr>
          <p:cNvPr id="3" name="Group 13"/>
          <p:cNvGrpSpPr>
            <a:grpSpLocks/>
          </p:cNvGrpSpPr>
          <p:nvPr/>
        </p:nvGrpSpPr>
        <p:grpSpPr bwMode="auto">
          <a:xfrm>
            <a:off x="191966" y="1511300"/>
            <a:ext cx="2743200" cy="3429000"/>
            <a:chOff x="720" y="1296"/>
            <a:chExt cx="2256" cy="2817"/>
          </a:xfrm>
        </p:grpSpPr>
        <p:pic>
          <p:nvPicPr>
            <p:cNvPr id="14349" name="Picture 11" descr="urbanismo-curitiba"/>
            <p:cNvPicPr>
              <a:picLocks noChangeAspect="1" noChangeArrowheads="1"/>
            </p:cNvPicPr>
            <p:nvPr/>
          </p:nvPicPr>
          <p:blipFill>
            <a:blip r:embed="rId3"/>
            <a:srcRect/>
            <a:stretch>
              <a:fillRect/>
            </a:stretch>
          </p:blipFill>
          <p:spPr bwMode="auto">
            <a:xfrm>
              <a:off x="720" y="1296"/>
              <a:ext cx="2256" cy="2817"/>
            </a:xfrm>
            <a:prstGeom prst="rect">
              <a:avLst/>
            </a:prstGeom>
            <a:noFill/>
            <a:ln w="9525">
              <a:noFill/>
              <a:miter lim="800000"/>
              <a:headEnd/>
              <a:tailEnd/>
            </a:ln>
          </p:spPr>
        </p:pic>
        <p:sp>
          <p:nvSpPr>
            <p:cNvPr id="14350" name="Rectangle 12"/>
            <p:cNvSpPr>
              <a:spLocks noChangeArrowheads="1"/>
            </p:cNvSpPr>
            <p:nvPr/>
          </p:nvSpPr>
          <p:spPr bwMode="auto">
            <a:xfrm>
              <a:off x="720" y="1296"/>
              <a:ext cx="2256" cy="2800"/>
            </a:xfrm>
            <a:prstGeom prst="rect">
              <a:avLst/>
            </a:prstGeom>
            <a:noFill/>
            <a:ln w="76200">
              <a:solidFill>
                <a:schemeClr val="bg1"/>
              </a:solidFill>
              <a:miter lim="800000"/>
              <a:headEnd/>
              <a:tailEnd/>
            </a:ln>
          </p:spPr>
          <p:txBody>
            <a:bodyPr wrap="none" anchor="ctr"/>
            <a:lstStyle/>
            <a:p>
              <a:endParaRPr lang="id-ID"/>
            </a:p>
          </p:txBody>
        </p:sp>
      </p:grpSp>
      <p:sp>
        <p:nvSpPr>
          <p:cNvPr id="14342" name="Text Box 14"/>
          <p:cNvSpPr txBox="1">
            <a:spLocks noChangeArrowheads="1"/>
          </p:cNvSpPr>
          <p:nvPr/>
        </p:nvSpPr>
        <p:spPr bwMode="auto">
          <a:xfrm>
            <a:off x="3352801" y="3505200"/>
            <a:ext cx="2563330" cy="707886"/>
          </a:xfrm>
          <a:prstGeom prst="rect">
            <a:avLst/>
          </a:prstGeom>
          <a:noFill/>
          <a:ln w="9525">
            <a:noFill/>
            <a:miter lim="800000"/>
            <a:headEnd/>
            <a:tailEnd/>
          </a:ln>
        </p:spPr>
        <p:txBody>
          <a:bodyPr wrap="none">
            <a:spAutoFit/>
          </a:bodyPr>
          <a:lstStyle/>
          <a:p>
            <a:r>
              <a:rPr lang="en-US" sz="2000"/>
              <a:t>Kota </a:t>
            </a:r>
            <a:r>
              <a:rPr lang="en-US" sz="2000">
                <a:solidFill>
                  <a:srgbClr val="008000"/>
                </a:solidFill>
                <a:latin typeface="Arial Black" pitchFamily="34" charset="0"/>
              </a:rPr>
              <a:t>Curitiba</a:t>
            </a:r>
            <a:r>
              <a:rPr lang="en-US" sz="2000"/>
              <a:t>, Brazil</a:t>
            </a:r>
          </a:p>
          <a:p>
            <a:r>
              <a:rPr lang="en-US" sz="2000"/>
              <a:t>(1,8 juta penduduk)</a:t>
            </a:r>
          </a:p>
        </p:txBody>
      </p:sp>
      <p:pic>
        <p:nvPicPr>
          <p:cNvPr id="14343" name="Picture 16" descr="Berkas:Expresso Biarticulado Curitiba.jpg">
            <a:hlinkClick r:id="rId4"/>
          </p:cNvPr>
          <p:cNvPicPr>
            <a:picLocks noChangeAspect="1" noChangeArrowheads="1"/>
          </p:cNvPicPr>
          <p:nvPr/>
        </p:nvPicPr>
        <p:blipFill>
          <a:blip r:embed="rId5"/>
          <a:srcRect/>
          <a:stretch>
            <a:fillRect/>
          </a:stretch>
        </p:blipFill>
        <p:spPr bwMode="auto">
          <a:xfrm>
            <a:off x="228600" y="4953000"/>
            <a:ext cx="3200400" cy="1600200"/>
          </a:xfrm>
          <a:prstGeom prst="rect">
            <a:avLst/>
          </a:prstGeom>
          <a:noFill/>
          <a:ln w="9525">
            <a:noFill/>
            <a:miter lim="800000"/>
            <a:headEnd/>
            <a:tailEnd/>
          </a:ln>
        </p:spPr>
      </p:pic>
      <p:sp>
        <p:nvSpPr>
          <p:cNvPr id="318466" name="Rectangle 2"/>
          <p:cNvSpPr>
            <a:spLocks noChangeArrowheads="1"/>
          </p:cNvSpPr>
          <p:nvPr/>
        </p:nvSpPr>
        <p:spPr bwMode="auto">
          <a:xfrm>
            <a:off x="0" y="0"/>
            <a:ext cx="9144000" cy="1036638"/>
          </a:xfrm>
          <a:prstGeom prst="rect">
            <a:avLst/>
          </a:prstGeom>
          <a:solidFill>
            <a:schemeClr val="tx1"/>
          </a:solidFill>
          <a:ln w="9525">
            <a:noFill/>
            <a:miter lim="800000"/>
            <a:headEnd/>
            <a:tailEnd/>
          </a:ln>
          <a:effectLst/>
        </p:spPr>
        <p:txBody>
          <a:bodyPr anchor="ctr"/>
          <a:lstStyle/>
          <a:p>
            <a:pPr algn="r">
              <a:defRPr/>
            </a:pPr>
            <a:r>
              <a:rPr lang="en-US" sz="3200" dirty="0" err="1">
                <a:solidFill>
                  <a:srgbClr val="FF0000"/>
                </a:solidFill>
                <a:effectLst>
                  <a:outerShdw blurRad="38100" dist="38100" dir="2700000" algn="tl">
                    <a:srgbClr val="C0C0C0"/>
                  </a:outerShdw>
                </a:effectLst>
              </a:rPr>
              <a:t>Studi</a:t>
            </a:r>
            <a:r>
              <a:rPr lang="en-US" sz="3200" dirty="0">
                <a:effectLst>
                  <a:outerShdw blurRad="38100" dist="38100" dir="2700000" algn="tl">
                    <a:srgbClr val="C0C0C0"/>
                  </a:outerShdw>
                </a:effectLst>
              </a:rPr>
              <a:t> </a:t>
            </a:r>
            <a:r>
              <a:rPr lang="en-US" sz="3200" dirty="0">
                <a:solidFill>
                  <a:srgbClr val="006600"/>
                </a:solidFill>
                <a:effectLst>
                  <a:outerShdw blurRad="38100" dist="38100" dir="2700000" algn="tl">
                    <a:srgbClr val="C0C0C0"/>
                  </a:outerShdw>
                </a:effectLst>
                <a:latin typeface="Arial Black" pitchFamily="34" charset="0"/>
              </a:rPr>
              <a:t>Banding </a:t>
            </a:r>
            <a:r>
              <a:rPr lang="en-US" sz="3200" dirty="0" err="1">
                <a:solidFill>
                  <a:srgbClr val="006600"/>
                </a:solidFill>
                <a:effectLst>
                  <a:outerShdw blurRad="38100" dist="38100" dir="2700000" algn="tl">
                    <a:srgbClr val="C0C0C0"/>
                  </a:outerShdw>
                </a:effectLst>
                <a:latin typeface="Arial Black" pitchFamily="34" charset="0"/>
              </a:rPr>
              <a:t>untuk</a:t>
            </a:r>
            <a:r>
              <a:rPr lang="en-US" sz="3200" dirty="0">
                <a:solidFill>
                  <a:srgbClr val="006600"/>
                </a:solidFill>
                <a:effectLst>
                  <a:outerShdw blurRad="38100" dist="38100" dir="2700000" algn="tl">
                    <a:srgbClr val="C0C0C0"/>
                  </a:outerShdw>
                </a:effectLst>
                <a:latin typeface="Arial Black" pitchFamily="34" charset="0"/>
              </a:rPr>
              <a:t> </a:t>
            </a:r>
            <a:r>
              <a:rPr lang="en-US" sz="3200" dirty="0" err="1">
                <a:solidFill>
                  <a:srgbClr val="006600"/>
                </a:solidFill>
                <a:effectLst>
                  <a:outerShdw blurRad="38100" dist="38100" dir="2700000" algn="tl">
                    <a:srgbClr val="C0C0C0"/>
                  </a:outerShdw>
                </a:effectLst>
                <a:latin typeface="Arial Black" pitchFamily="34" charset="0"/>
              </a:rPr>
              <a:t>Inspirasi</a:t>
            </a:r>
            <a:r>
              <a:rPr lang="en-US" sz="3600" dirty="0">
                <a:effectLst>
                  <a:outerShdw blurRad="38100" dist="38100" dir="2700000" algn="tl">
                    <a:srgbClr val="C0C0C0"/>
                  </a:outerShdw>
                </a:effectLst>
              </a:rPr>
              <a:t/>
            </a:r>
            <a:br>
              <a:rPr lang="en-US" sz="3600" dirty="0">
                <a:effectLst>
                  <a:outerShdw blurRad="38100" dist="38100" dir="2700000" algn="tl">
                    <a:srgbClr val="C0C0C0"/>
                  </a:outerShdw>
                </a:effectLst>
              </a:rPr>
            </a:br>
            <a:r>
              <a:rPr lang="en-US" sz="2400" dirty="0" err="1">
                <a:solidFill>
                  <a:srgbClr val="008000"/>
                </a:solidFill>
                <a:effectLst>
                  <a:outerShdw blurRad="38100" dist="38100" dir="2700000" algn="tl">
                    <a:srgbClr val="C0C0C0"/>
                  </a:outerShdw>
                </a:effectLst>
              </a:rPr>
              <a:t>Inovasi</a:t>
            </a:r>
            <a:r>
              <a:rPr lang="en-US" sz="2400" dirty="0">
                <a:solidFill>
                  <a:srgbClr val="008000"/>
                </a:solidFill>
                <a:effectLst>
                  <a:outerShdw blurRad="38100" dist="38100" dir="2700000" algn="tl">
                    <a:srgbClr val="C0C0C0"/>
                  </a:outerShdw>
                </a:effectLst>
              </a:rPr>
              <a:t> </a:t>
            </a:r>
            <a:r>
              <a:rPr lang="en-US" sz="2400" dirty="0" err="1">
                <a:solidFill>
                  <a:srgbClr val="008000"/>
                </a:solidFill>
                <a:effectLst>
                  <a:outerShdw blurRad="38100" dist="38100" dir="2700000" algn="tl">
                    <a:srgbClr val="C0C0C0"/>
                  </a:outerShdw>
                </a:effectLst>
              </a:rPr>
              <a:t>di</a:t>
            </a:r>
            <a:r>
              <a:rPr lang="en-US" sz="2400" dirty="0">
                <a:solidFill>
                  <a:srgbClr val="008000"/>
                </a:solidFill>
                <a:effectLst>
                  <a:outerShdw blurRad="38100" dist="38100" dir="2700000" algn="tl">
                    <a:srgbClr val="C0C0C0"/>
                  </a:outerShdw>
                </a:effectLst>
              </a:rPr>
              <a:t> Curitiba, Brazil</a:t>
            </a:r>
          </a:p>
        </p:txBody>
      </p:sp>
      <p:pic>
        <p:nvPicPr>
          <p:cNvPr id="14345" name="Picture 15" descr="curitiba, public transportation systems, great public transit, mass transit, brazil mass transit, public transportation, transportation tuesday, sustainable transit">
            <a:hlinkClick r:id="rId6"/>
          </p:cNvPr>
          <p:cNvPicPr>
            <a:picLocks noChangeAspect="1" noChangeArrowheads="1"/>
          </p:cNvPicPr>
          <p:nvPr/>
        </p:nvPicPr>
        <p:blipFill>
          <a:blip r:embed="rId7"/>
          <a:srcRect/>
          <a:stretch>
            <a:fillRect/>
          </a:stretch>
        </p:blipFill>
        <p:spPr bwMode="auto">
          <a:xfrm>
            <a:off x="6553201" y="1524001"/>
            <a:ext cx="2472104" cy="1966913"/>
          </a:xfrm>
          <a:prstGeom prst="rect">
            <a:avLst/>
          </a:prstGeom>
          <a:noFill/>
          <a:ln w="9525">
            <a:noFill/>
            <a:miter lim="800000"/>
            <a:headEnd/>
            <a:tailEnd/>
          </a:ln>
        </p:spPr>
      </p:pic>
      <p:pic>
        <p:nvPicPr>
          <p:cNvPr id="14346" name="Picture 17" descr="Curitibaopenaircafe"/>
          <p:cNvPicPr>
            <a:picLocks noChangeAspect="1" noChangeArrowheads="1"/>
          </p:cNvPicPr>
          <p:nvPr/>
        </p:nvPicPr>
        <p:blipFill>
          <a:blip r:embed="rId8"/>
          <a:srcRect/>
          <a:stretch>
            <a:fillRect/>
          </a:stretch>
        </p:blipFill>
        <p:spPr bwMode="auto">
          <a:xfrm>
            <a:off x="7252189" y="3611564"/>
            <a:ext cx="1765788" cy="1189037"/>
          </a:xfrm>
          <a:prstGeom prst="rect">
            <a:avLst/>
          </a:prstGeom>
          <a:noFill/>
          <a:ln w="9525">
            <a:noFill/>
            <a:miter lim="800000"/>
            <a:headEnd/>
            <a:tailEnd/>
          </a:ln>
        </p:spPr>
      </p:pic>
      <p:pic>
        <p:nvPicPr>
          <p:cNvPr id="14347" name="Picture 19" descr="map"/>
          <p:cNvPicPr>
            <a:picLocks noChangeAspect="1" noChangeArrowheads="1"/>
          </p:cNvPicPr>
          <p:nvPr/>
        </p:nvPicPr>
        <p:blipFill>
          <a:blip r:embed="rId9"/>
          <a:srcRect/>
          <a:stretch>
            <a:fillRect/>
          </a:stretch>
        </p:blipFill>
        <p:spPr bwMode="auto">
          <a:xfrm>
            <a:off x="7239000" y="4922839"/>
            <a:ext cx="1792166" cy="1730375"/>
          </a:xfrm>
          <a:prstGeom prst="rect">
            <a:avLst/>
          </a:prstGeom>
          <a:noFill/>
          <a:ln w="9525">
            <a:noFill/>
            <a:miter lim="800000"/>
            <a:headEnd/>
            <a:tailEnd/>
          </a:ln>
        </p:spPr>
      </p:pic>
      <p:sp>
        <p:nvSpPr>
          <p:cNvPr id="14348" name="Line 20"/>
          <p:cNvSpPr>
            <a:spLocks noChangeShapeType="1"/>
          </p:cNvSpPr>
          <p:nvPr/>
        </p:nvSpPr>
        <p:spPr bwMode="auto">
          <a:xfrm>
            <a:off x="3429000" y="4227513"/>
            <a:ext cx="3581400" cy="0"/>
          </a:xfrm>
          <a:prstGeom prst="line">
            <a:avLst/>
          </a:prstGeom>
          <a:noFill/>
          <a:ln w="9525">
            <a:solidFill>
              <a:srgbClr val="008000"/>
            </a:solidFill>
            <a:round/>
            <a:headEnd/>
            <a:tailEnd/>
          </a:ln>
        </p:spPr>
        <p:txBody>
          <a:bodyPr/>
          <a:lstStyle/>
          <a:p>
            <a:endParaRPr lang="en-US"/>
          </a:p>
        </p:txBody>
      </p:sp>
    </p:spTree>
  </p:cSld>
  <p:clrMapOvr>
    <a:masterClrMapping/>
  </p:clrMapOvr>
  <p:transition spd="med">
    <p:push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ChangeArrowheads="1"/>
          </p:cNvSpPr>
          <p:nvPr>
            <p:ph type="title" idx="4294967295"/>
          </p:nvPr>
        </p:nvSpPr>
        <p:spPr>
          <a:xfrm>
            <a:off x="0" y="0"/>
            <a:ext cx="9144000" cy="1219200"/>
          </a:xfrm>
          <a:solidFill>
            <a:schemeClr val="tx1"/>
          </a:solidFill>
        </p:spPr>
        <p:txBody>
          <a:bodyPr/>
          <a:lstStyle/>
          <a:p>
            <a:pPr algn="r" eaLnBrk="1" hangingPunct="1">
              <a:defRPr/>
            </a:pPr>
            <a:r>
              <a:rPr lang="en-US" sz="3200" dirty="0" err="1">
                <a:solidFill>
                  <a:srgbClr val="FF0000"/>
                </a:solidFill>
                <a:effectLst>
                  <a:outerShdw blurRad="38100" dist="38100" dir="2700000" algn="tl">
                    <a:srgbClr val="C0C0C0"/>
                  </a:outerShdw>
                </a:effectLst>
              </a:rPr>
              <a:t>Studi</a:t>
            </a:r>
            <a:r>
              <a:rPr lang="en-US" sz="3200" dirty="0">
                <a:solidFill>
                  <a:schemeClr val="tx1"/>
                </a:solidFill>
                <a:effectLst>
                  <a:outerShdw blurRad="38100" dist="38100" dir="2700000" algn="tl">
                    <a:srgbClr val="C0C0C0"/>
                  </a:outerShdw>
                </a:effectLst>
              </a:rPr>
              <a:t> </a:t>
            </a:r>
            <a:r>
              <a:rPr lang="en-US" sz="3200" dirty="0">
                <a:solidFill>
                  <a:srgbClr val="006600"/>
                </a:solidFill>
                <a:effectLst>
                  <a:outerShdw blurRad="38100" dist="38100" dir="2700000" algn="tl">
                    <a:srgbClr val="C0C0C0"/>
                  </a:outerShdw>
                </a:effectLst>
                <a:latin typeface="Arial Black" pitchFamily="34" charset="0"/>
              </a:rPr>
              <a:t>Banding </a:t>
            </a:r>
            <a:r>
              <a:rPr lang="en-US" sz="3200" dirty="0" err="1">
                <a:solidFill>
                  <a:srgbClr val="006600"/>
                </a:solidFill>
                <a:effectLst>
                  <a:outerShdw blurRad="38100" dist="38100" dir="2700000" algn="tl">
                    <a:srgbClr val="C0C0C0"/>
                  </a:outerShdw>
                </a:effectLst>
                <a:latin typeface="Arial Black" pitchFamily="34" charset="0"/>
              </a:rPr>
              <a:t>untuk</a:t>
            </a:r>
            <a:r>
              <a:rPr lang="en-US" sz="3200" dirty="0">
                <a:solidFill>
                  <a:srgbClr val="006600"/>
                </a:solidFill>
                <a:effectLst>
                  <a:outerShdw blurRad="38100" dist="38100" dir="2700000" algn="tl">
                    <a:srgbClr val="C0C0C0"/>
                  </a:outerShdw>
                </a:effectLst>
                <a:latin typeface="Arial Black" pitchFamily="34" charset="0"/>
              </a:rPr>
              <a:t> </a:t>
            </a:r>
            <a:r>
              <a:rPr lang="en-US" sz="3200" dirty="0" err="1">
                <a:solidFill>
                  <a:srgbClr val="006600"/>
                </a:solidFill>
                <a:effectLst>
                  <a:outerShdw blurRad="38100" dist="38100" dir="2700000" algn="tl">
                    <a:srgbClr val="C0C0C0"/>
                  </a:outerShdw>
                </a:effectLst>
                <a:latin typeface="Arial Black" pitchFamily="34" charset="0"/>
              </a:rPr>
              <a:t>Inspirasi</a:t>
            </a:r>
            <a:r>
              <a:rPr lang="en-US" sz="3600" dirty="0">
                <a:solidFill>
                  <a:schemeClr val="tx1"/>
                </a:solidFill>
                <a:effectLst>
                  <a:outerShdw blurRad="38100" dist="38100" dir="2700000" algn="tl">
                    <a:srgbClr val="C0C0C0"/>
                  </a:outerShdw>
                </a:effectLst>
              </a:rPr>
              <a:t/>
            </a:r>
            <a:br>
              <a:rPr lang="en-US" sz="3600" dirty="0">
                <a:solidFill>
                  <a:schemeClr val="tx1"/>
                </a:solidFill>
                <a:effectLst>
                  <a:outerShdw blurRad="38100" dist="38100" dir="2700000" algn="tl">
                    <a:srgbClr val="C0C0C0"/>
                  </a:outerShdw>
                </a:effectLst>
              </a:rPr>
            </a:br>
            <a:r>
              <a:rPr lang="en-US" sz="2400" dirty="0" err="1">
                <a:solidFill>
                  <a:srgbClr val="008000"/>
                </a:solidFill>
                <a:effectLst>
                  <a:outerShdw blurRad="38100" dist="38100" dir="2700000" algn="tl">
                    <a:srgbClr val="C0C0C0"/>
                  </a:outerShdw>
                </a:effectLst>
              </a:rPr>
              <a:t>Kebijakan</a:t>
            </a:r>
            <a:r>
              <a:rPr lang="en-US" sz="2400" dirty="0">
                <a:solidFill>
                  <a:srgbClr val="008000"/>
                </a:solidFill>
                <a:effectLst>
                  <a:outerShdw blurRad="38100" dist="38100" dir="2700000" algn="tl">
                    <a:srgbClr val="C0C0C0"/>
                  </a:outerShdw>
                </a:effectLst>
              </a:rPr>
              <a:t> </a:t>
            </a:r>
            <a:r>
              <a:rPr lang="en-US" sz="2400" dirty="0" err="1">
                <a:solidFill>
                  <a:srgbClr val="008000"/>
                </a:solidFill>
                <a:effectLst>
                  <a:outerShdw blurRad="38100" dist="38100" dir="2700000" algn="tl">
                    <a:srgbClr val="C0C0C0"/>
                  </a:outerShdw>
                </a:effectLst>
              </a:rPr>
              <a:t>dan</a:t>
            </a:r>
            <a:r>
              <a:rPr lang="en-US" sz="2400" dirty="0">
                <a:solidFill>
                  <a:srgbClr val="008000"/>
                </a:solidFill>
                <a:effectLst>
                  <a:outerShdw blurRad="38100" dist="38100" dir="2700000" algn="tl">
                    <a:srgbClr val="C0C0C0"/>
                  </a:outerShdw>
                </a:effectLst>
              </a:rPr>
              <a:t> </a:t>
            </a:r>
            <a:r>
              <a:rPr lang="en-US" sz="2400" dirty="0" err="1">
                <a:solidFill>
                  <a:srgbClr val="008000"/>
                </a:solidFill>
                <a:effectLst>
                  <a:outerShdw blurRad="38100" dist="38100" dir="2700000" algn="tl">
                    <a:srgbClr val="C0C0C0"/>
                  </a:outerShdw>
                </a:effectLst>
              </a:rPr>
              <a:t>Strategi</a:t>
            </a:r>
            <a:r>
              <a:rPr lang="en-US" sz="2400" dirty="0">
                <a:solidFill>
                  <a:srgbClr val="008000"/>
                </a:solidFill>
                <a:effectLst>
                  <a:outerShdw blurRad="38100" dist="38100" dir="2700000" algn="tl">
                    <a:srgbClr val="C0C0C0"/>
                  </a:outerShdw>
                </a:effectLst>
              </a:rPr>
              <a:t> </a:t>
            </a:r>
            <a:r>
              <a:rPr lang="en-US" sz="2400" dirty="0" err="1">
                <a:solidFill>
                  <a:srgbClr val="008000"/>
                </a:solidFill>
                <a:effectLst>
                  <a:outerShdw blurRad="38100" dist="38100" dir="2700000" algn="tl">
                    <a:srgbClr val="C0C0C0"/>
                  </a:outerShdw>
                </a:effectLst>
              </a:rPr>
              <a:t>Perkotaan</a:t>
            </a:r>
            <a:r>
              <a:rPr lang="en-US" sz="2400" dirty="0">
                <a:solidFill>
                  <a:srgbClr val="008000"/>
                </a:solidFill>
                <a:effectLst>
                  <a:outerShdw blurRad="38100" dist="38100" dir="2700000" algn="tl">
                    <a:srgbClr val="C0C0C0"/>
                  </a:outerShdw>
                </a:effectLst>
              </a:rPr>
              <a:t> </a:t>
            </a:r>
            <a:r>
              <a:rPr lang="en-US" sz="2400" dirty="0" err="1">
                <a:solidFill>
                  <a:srgbClr val="008000"/>
                </a:solidFill>
                <a:effectLst>
                  <a:outerShdw blurRad="38100" dist="38100" dir="2700000" algn="tl">
                    <a:srgbClr val="C0C0C0"/>
                  </a:outerShdw>
                </a:effectLst>
              </a:rPr>
              <a:t>di</a:t>
            </a:r>
            <a:r>
              <a:rPr lang="en-US" sz="2400" dirty="0">
                <a:solidFill>
                  <a:srgbClr val="008000"/>
                </a:solidFill>
                <a:effectLst>
                  <a:outerShdw blurRad="38100" dist="38100" dir="2700000" algn="tl">
                    <a:srgbClr val="C0C0C0"/>
                  </a:outerShdw>
                </a:effectLst>
              </a:rPr>
              <a:t> China</a:t>
            </a:r>
          </a:p>
        </p:txBody>
      </p:sp>
      <p:sp>
        <p:nvSpPr>
          <p:cNvPr id="12291" name="Rectangle 4"/>
          <p:cNvSpPr>
            <a:spLocks noChangeArrowheads="1"/>
          </p:cNvSpPr>
          <p:nvPr/>
        </p:nvSpPr>
        <p:spPr bwMode="auto">
          <a:xfrm>
            <a:off x="0" y="2962275"/>
            <a:ext cx="184731" cy="369332"/>
          </a:xfrm>
          <a:prstGeom prst="rect">
            <a:avLst/>
          </a:prstGeom>
          <a:noFill/>
          <a:ln w="9525">
            <a:noFill/>
            <a:miter lim="800000"/>
            <a:headEnd/>
            <a:tailEnd/>
          </a:ln>
        </p:spPr>
        <p:txBody>
          <a:bodyPr wrap="none" anchor="ctr">
            <a:spAutoFit/>
          </a:bodyPr>
          <a:lstStyle/>
          <a:p>
            <a:endParaRPr lang="id-ID"/>
          </a:p>
        </p:txBody>
      </p:sp>
      <p:sp>
        <p:nvSpPr>
          <p:cNvPr id="12292" name="Text Box 5"/>
          <p:cNvSpPr txBox="1">
            <a:spLocks noChangeArrowheads="1"/>
          </p:cNvSpPr>
          <p:nvPr/>
        </p:nvSpPr>
        <p:spPr bwMode="auto">
          <a:xfrm>
            <a:off x="152400" y="1612901"/>
            <a:ext cx="8710246" cy="4678363"/>
          </a:xfrm>
          <a:prstGeom prst="rect">
            <a:avLst/>
          </a:prstGeom>
          <a:noFill/>
          <a:ln w="9525">
            <a:noFill/>
            <a:miter lim="800000"/>
            <a:headEnd/>
            <a:tailEnd/>
          </a:ln>
        </p:spPr>
        <p:txBody>
          <a:bodyPr>
            <a:spAutoFit/>
          </a:bodyPr>
          <a:lstStyle/>
          <a:p>
            <a:pPr marL="465138" indent="-465138" algn="just">
              <a:spcBef>
                <a:spcPct val="30000"/>
              </a:spcBef>
              <a:buClr>
                <a:srgbClr val="008000"/>
              </a:buClr>
              <a:buFont typeface="Wingdings" pitchFamily="2" charset="2"/>
              <a:buChar char="q"/>
            </a:pPr>
            <a:r>
              <a:rPr lang="en-US" sz="2000"/>
              <a:t>Ketika China “membuka diri” di bawah </a:t>
            </a:r>
            <a:r>
              <a:rPr lang="en-US" sz="2000" i="1"/>
              <a:t>Deng Xiao Ping </a:t>
            </a:r>
            <a:r>
              <a:rPr lang="en-US" sz="2000"/>
              <a:t>di akhir 1970-an, dihadapi oleh kenyataan </a:t>
            </a:r>
            <a:r>
              <a:rPr lang="en-US" sz="2000">
                <a:solidFill>
                  <a:srgbClr val="008000"/>
                </a:solidFill>
                <a:latin typeface="Arial Black" pitchFamily="34" charset="0"/>
              </a:rPr>
              <a:t>terlalu banyak penduduk</a:t>
            </a:r>
            <a:r>
              <a:rPr lang="en-US" sz="2000"/>
              <a:t> di pertanian, China menerapkan </a:t>
            </a:r>
            <a:r>
              <a:rPr lang="en-US" sz="2000">
                <a:solidFill>
                  <a:srgbClr val="008000"/>
                </a:solidFill>
                <a:latin typeface="Arial Black" pitchFamily="34" charset="0"/>
              </a:rPr>
              <a:t>kebijakan urbanisasi</a:t>
            </a:r>
            <a:r>
              <a:rPr lang="en-US" sz="2000"/>
              <a:t>, tetapi melihat </a:t>
            </a:r>
            <a:r>
              <a:rPr lang="en-US" sz="2000">
                <a:solidFill>
                  <a:srgbClr val="008000"/>
                </a:solidFill>
                <a:latin typeface="Arial Black" pitchFamily="34" charset="0"/>
              </a:rPr>
              <a:t>skala</a:t>
            </a:r>
            <a:r>
              <a:rPr lang="en-US" sz="2000"/>
              <a:t> (penduduk) kota Shanghai dan Beijing sudah terlalu besar</a:t>
            </a:r>
          </a:p>
          <a:p>
            <a:pPr marL="465138" indent="-465138" algn="just">
              <a:spcBef>
                <a:spcPct val="30000"/>
              </a:spcBef>
              <a:buClr>
                <a:srgbClr val="008000"/>
              </a:buClr>
              <a:buFont typeface="Wingdings" pitchFamily="2" charset="2"/>
              <a:buChar char="q"/>
            </a:pPr>
            <a:r>
              <a:rPr lang="en-US" sz="2000"/>
              <a:t>Diterapkan kebijakan </a:t>
            </a:r>
            <a:r>
              <a:rPr lang="en-US" sz="2000">
                <a:solidFill>
                  <a:srgbClr val="008000"/>
                </a:solidFill>
                <a:latin typeface="Arial Black" pitchFamily="34" charset="0"/>
              </a:rPr>
              <a:t>secara bertahap</a:t>
            </a:r>
            <a:r>
              <a:rPr lang="en-US" sz="2000">
                <a:solidFill>
                  <a:srgbClr val="00A200"/>
                </a:solidFill>
                <a:latin typeface="Arial Black" pitchFamily="34" charset="0"/>
              </a:rPr>
              <a:t> </a:t>
            </a:r>
            <a:r>
              <a:rPr lang="en-US" sz="2000"/>
              <a:t>dan</a:t>
            </a:r>
            <a:r>
              <a:rPr lang="en-US" sz="2000">
                <a:solidFill>
                  <a:srgbClr val="00A200"/>
                </a:solidFill>
                <a:latin typeface="Arial Black" pitchFamily="34" charset="0"/>
              </a:rPr>
              <a:t> </a:t>
            </a:r>
            <a:r>
              <a:rPr lang="en-US" sz="2000">
                <a:solidFill>
                  <a:srgbClr val="008000"/>
                </a:solidFill>
                <a:latin typeface="Arial Black" pitchFamily="34" charset="0"/>
              </a:rPr>
              <a:t>konsisten</a:t>
            </a:r>
            <a:r>
              <a:rPr lang="en-US" sz="2000"/>
              <a:t> dalam kurun waktu lebih dari dua dasawarsa untuk </a:t>
            </a:r>
            <a:r>
              <a:rPr lang="en-US" sz="2000">
                <a:solidFill>
                  <a:srgbClr val="008000"/>
                </a:solidFill>
                <a:latin typeface="Arial Black" pitchFamily="34" charset="0"/>
              </a:rPr>
              <a:t>menumbuhkan kota-kota “menengah”</a:t>
            </a:r>
            <a:r>
              <a:rPr lang="en-US" sz="2000"/>
              <a:t> yang diprioritaskan menjadi </a:t>
            </a:r>
            <a:r>
              <a:rPr lang="en-US" sz="2000">
                <a:solidFill>
                  <a:srgbClr val="008000"/>
                </a:solidFill>
                <a:latin typeface="Arial Black" pitchFamily="34" charset="0"/>
              </a:rPr>
              <a:t>pusat pertumbuhan</a:t>
            </a:r>
            <a:r>
              <a:rPr lang="en-US" sz="2000"/>
              <a:t> yang baru (sebagian dengan fungsi-fungsi khusus seperti pusat industri manufaktur, inovasi / high-tech,</a:t>
            </a:r>
            <a:r>
              <a:rPr lang="en-US"/>
              <a:t> </a:t>
            </a:r>
            <a:r>
              <a:rPr lang="en-US" sz="2000"/>
              <a:t>sektor ekonomi khusus lain) </a:t>
            </a:r>
            <a:r>
              <a:rPr lang="en-US" sz="2000">
                <a:sym typeface="Wingdings" pitchFamily="2" charset="2"/>
              </a:rPr>
              <a:t> </a:t>
            </a:r>
          </a:p>
          <a:p>
            <a:pPr marL="465138" indent="-465138" algn="just">
              <a:spcBef>
                <a:spcPct val="30000"/>
              </a:spcBef>
              <a:buClr>
                <a:srgbClr val="008000"/>
              </a:buClr>
              <a:buFont typeface="Wingdings" pitchFamily="2" charset="2"/>
              <a:buChar char="q"/>
            </a:pPr>
            <a:r>
              <a:rPr lang="en-US" sz="2000"/>
              <a:t>Diiringi </a:t>
            </a:r>
            <a:r>
              <a:rPr lang="en-US" sz="2000">
                <a:solidFill>
                  <a:srgbClr val="008000"/>
                </a:solidFill>
                <a:latin typeface="Arial Black" pitchFamily="34" charset="0"/>
              </a:rPr>
              <a:t>kebijakan kependudukan</a:t>
            </a:r>
            <a:r>
              <a:rPr lang="en-US" sz="2000"/>
              <a:t> yang hanya memungkinkan orang desa pindah ke kota-kota menengah, tapi tidak ke kota-kota besar (walau tidak sepenuhnya berhasil)</a:t>
            </a:r>
            <a:r>
              <a:rPr lang="en-US">
                <a:sym typeface="Wingdings" pitchFamily="2" charset="2"/>
              </a:rPr>
              <a:t> </a:t>
            </a:r>
          </a:p>
          <a:p>
            <a:pPr marL="465138" indent="-465138" algn="just">
              <a:spcBef>
                <a:spcPct val="30000"/>
              </a:spcBef>
              <a:buClr>
                <a:srgbClr val="008000"/>
              </a:buClr>
              <a:buFont typeface="Wingdings" pitchFamily="2" charset="2"/>
              <a:buChar char="q"/>
            </a:pPr>
            <a:r>
              <a:rPr lang="en-US" sz="2000">
                <a:sym typeface="Wingdings" pitchFamily="2" charset="2"/>
              </a:rPr>
              <a:t>Diiringi dengan </a:t>
            </a:r>
            <a:r>
              <a:rPr lang="en-US" sz="2000">
                <a:solidFill>
                  <a:srgbClr val="008000"/>
                </a:solidFill>
                <a:latin typeface="Arial Black" pitchFamily="34" charset="0"/>
                <a:sym typeface="Wingdings" pitchFamily="2" charset="2"/>
              </a:rPr>
              <a:t>perbaikan sarana dan prasarana</a:t>
            </a:r>
            <a:r>
              <a:rPr lang="en-US" sz="2000">
                <a:sym typeface="Wingdings" pitchFamily="2" charset="2"/>
              </a:rPr>
              <a:t> bagi masyarakat untuk tinggal (termasuk ruang interaksi komunitas)</a:t>
            </a:r>
          </a:p>
        </p:txBody>
      </p:sp>
    </p:spTree>
  </p:cSld>
  <p:clrMapOvr>
    <a:masterClrMapping/>
  </p:clrMapOvr>
  <p:transition spd="med">
    <p:push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0" y="2962275"/>
            <a:ext cx="184731" cy="369332"/>
          </a:xfrm>
          <a:prstGeom prst="rect">
            <a:avLst/>
          </a:prstGeom>
          <a:noFill/>
          <a:ln w="9525">
            <a:noFill/>
            <a:miter lim="800000"/>
            <a:headEnd/>
            <a:tailEnd/>
          </a:ln>
        </p:spPr>
        <p:txBody>
          <a:bodyPr wrap="none" anchor="ctr">
            <a:spAutoFit/>
          </a:bodyPr>
          <a:lstStyle/>
          <a:p>
            <a:endParaRPr lang="id-ID"/>
          </a:p>
        </p:txBody>
      </p:sp>
      <p:sp>
        <p:nvSpPr>
          <p:cNvPr id="17411" name="Text Box 5"/>
          <p:cNvSpPr txBox="1">
            <a:spLocks noChangeArrowheads="1"/>
          </p:cNvSpPr>
          <p:nvPr/>
        </p:nvSpPr>
        <p:spPr bwMode="auto">
          <a:xfrm>
            <a:off x="2971800" y="1905000"/>
            <a:ext cx="6172200" cy="2622550"/>
          </a:xfrm>
          <a:prstGeom prst="rect">
            <a:avLst/>
          </a:prstGeom>
          <a:noFill/>
          <a:ln w="9525">
            <a:noFill/>
            <a:miter lim="800000"/>
            <a:headEnd/>
            <a:tailEnd/>
          </a:ln>
        </p:spPr>
        <p:txBody>
          <a:bodyPr>
            <a:spAutoFit/>
          </a:bodyPr>
          <a:lstStyle/>
          <a:p>
            <a:pPr marL="465138" indent="-465138">
              <a:spcBef>
                <a:spcPct val="30000"/>
              </a:spcBef>
              <a:buClr>
                <a:srgbClr val="008000"/>
              </a:buClr>
              <a:buFont typeface="Wingdings" pitchFamily="2" charset="2"/>
              <a:buChar char="q"/>
            </a:pPr>
            <a:r>
              <a:rPr lang="en-US" sz="2000"/>
              <a:t>Perencanaan kota secara </a:t>
            </a:r>
            <a:r>
              <a:rPr lang="en-US" sz="2000">
                <a:solidFill>
                  <a:srgbClr val="00A200"/>
                </a:solidFill>
                <a:latin typeface="Arial Black" pitchFamily="34" charset="0"/>
              </a:rPr>
              <a:t>“sederhana”</a:t>
            </a:r>
            <a:r>
              <a:rPr lang="en-US" sz="2000"/>
              <a:t> : (1) kondisi sekarang, (2) kondisi masa datang yang diinginkan dan (3) bagaimana mencapainya</a:t>
            </a:r>
          </a:p>
          <a:p>
            <a:pPr marL="465138" indent="-465138">
              <a:spcBef>
                <a:spcPct val="30000"/>
              </a:spcBef>
              <a:buClr>
                <a:srgbClr val="008000"/>
              </a:buClr>
              <a:buFont typeface="Wingdings" pitchFamily="2" charset="2"/>
              <a:buChar char="q"/>
            </a:pPr>
            <a:r>
              <a:rPr lang="en-US" sz="2000"/>
              <a:t>Proses yang </a:t>
            </a:r>
            <a:r>
              <a:rPr lang="en-US" sz="2000">
                <a:solidFill>
                  <a:srgbClr val="00A200"/>
                </a:solidFill>
                <a:latin typeface="Arial Black" pitchFamily="34" charset="0"/>
              </a:rPr>
              <a:t>terbuka</a:t>
            </a:r>
            <a:r>
              <a:rPr lang="en-US" sz="2000"/>
              <a:t> dipamerkan selama satu bulan sebelum disyahkan. Masyarakat dapat memberi komentar secara rinci pada setiap panel ulasan saat ini, usulan masa datang dan strategi pencapaiannya</a:t>
            </a:r>
          </a:p>
        </p:txBody>
      </p:sp>
      <p:pic>
        <p:nvPicPr>
          <p:cNvPr id="412680" name="Picture 8" descr="PICT0104"/>
          <p:cNvPicPr>
            <a:picLocks noChangeAspect="1" noChangeArrowheads="1"/>
          </p:cNvPicPr>
          <p:nvPr/>
        </p:nvPicPr>
        <p:blipFill>
          <a:blip r:embed="rId2"/>
          <a:srcRect/>
          <a:stretch>
            <a:fillRect/>
          </a:stretch>
        </p:blipFill>
        <p:spPr bwMode="auto">
          <a:xfrm>
            <a:off x="6096000" y="4662488"/>
            <a:ext cx="2819400" cy="1966912"/>
          </a:xfrm>
          <a:prstGeom prst="rect">
            <a:avLst/>
          </a:prstGeom>
          <a:noFill/>
          <a:effectLst>
            <a:outerShdw dist="107763" dir="8100000" algn="ctr" rotWithShape="0">
              <a:srgbClr val="008000"/>
            </a:outerShdw>
          </a:effectLst>
        </p:spPr>
      </p:pic>
      <p:grpSp>
        <p:nvGrpSpPr>
          <p:cNvPr id="2" name="Group 18"/>
          <p:cNvGrpSpPr>
            <a:grpSpLocks/>
          </p:cNvGrpSpPr>
          <p:nvPr/>
        </p:nvGrpSpPr>
        <p:grpSpPr bwMode="auto">
          <a:xfrm>
            <a:off x="152400" y="1600200"/>
            <a:ext cx="2743200" cy="2133600"/>
            <a:chOff x="624" y="864"/>
            <a:chExt cx="1440" cy="1061"/>
          </a:xfrm>
        </p:grpSpPr>
        <p:pic>
          <p:nvPicPr>
            <p:cNvPr id="412681" name="Picture 9" descr="PICT0106"/>
            <p:cNvPicPr>
              <a:picLocks noChangeAspect="1" noChangeArrowheads="1"/>
            </p:cNvPicPr>
            <p:nvPr/>
          </p:nvPicPr>
          <p:blipFill>
            <a:blip r:embed="rId3"/>
            <a:srcRect/>
            <a:stretch>
              <a:fillRect/>
            </a:stretch>
          </p:blipFill>
          <p:spPr bwMode="auto">
            <a:xfrm>
              <a:off x="661" y="864"/>
              <a:ext cx="1403" cy="1061"/>
            </a:xfrm>
            <a:prstGeom prst="rect">
              <a:avLst/>
            </a:prstGeom>
            <a:noFill/>
            <a:effectLst>
              <a:outerShdw dist="107763" dir="8100000" algn="ctr" rotWithShape="0">
                <a:srgbClr val="00CC00"/>
              </a:outerShdw>
            </a:effectLst>
          </p:spPr>
        </p:pic>
        <p:sp>
          <p:nvSpPr>
            <p:cNvPr id="17423" name="Text Box 12"/>
            <p:cNvSpPr txBox="1">
              <a:spLocks noChangeArrowheads="1"/>
            </p:cNvSpPr>
            <p:nvPr/>
          </p:nvSpPr>
          <p:spPr bwMode="auto">
            <a:xfrm>
              <a:off x="624" y="1680"/>
              <a:ext cx="1065" cy="184"/>
            </a:xfrm>
            <a:prstGeom prst="rect">
              <a:avLst/>
            </a:prstGeom>
            <a:noFill/>
            <a:ln w="9525">
              <a:noFill/>
              <a:miter lim="800000"/>
              <a:headEnd/>
              <a:tailEnd/>
            </a:ln>
          </p:spPr>
          <p:txBody>
            <a:bodyPr wrap="none">
              <a:spAutoFit/>
            </a:bodyPr>
            <a:lstStyle/>
            <a:p>
              <a:r>
                <a:rPr lang="en-US" b="1">
                  <a:solidFill>
                    <a:schemeClr val="bg1"/>
                  </a:solidFill>
                </a:rPr>
                <a:t>Where we are now</a:t>
              </a:r>
            </a:p>
          </p:txBody>
        </p:sp>
      </p:grpSp>
      <p:grpSp>
        <p:nvGrpSpPr>
          <p:cNvPr id="3" name="Group 19"/>
          <p:cNvGrpSpPr>
            <a:grpSpLocks/>
          </p:cNvGrpSpPr>
          <p:nvPr/>
        </p:nvGrpSpPr>
        <p:grpSpPr bwMode="auto">
          <a:xfrm>
            <a:off x="228600" y="3962400"/>
            <a:ext cx="2659674" cy="1905000"/>
            <a:chOff x="672" y="2112"/>
            <a:chExt cx="1387" cy="1059"/>
          </a:xfrm>
        </p:grpSpPr>
        <p:pic>
          <p:nvPicPr>
            <p:cNvPr id="412682" name="Picture 10" descr="PICT0109"/>
            <p:cNvPicPr>
              <a:picLocks noChangeAspect="1" noChangeArrowheads="1"/>
            </p:cNvPicPr>
            <p:nvPr/>
          </p:nvPicPr>
          <p:blipFill>
            <a:blip r:embed="rId4"/>
            <a:srcRect/>
            <a:stretch>
              <a:fillRect/>
            </a:stretch>
          </p:blipFill>
          <p:spPr bwMode="auto">
            <a:xfrm>
              <a:off x="672" y="2112"/>
              <a:ext cx="1387" cy="1059"/>
            </a:xfrm>
            <a:prstGeom prst="rect">
              <a:avLst/>
            </a:prstGeom>
            <a:noFill/>
            <a:effectLst>
              <a:outerShdw dist="107763" dir="8100000" algn="ctr" rotWithShape="0">
                <a:srgbClr val="00CC00"/>
              </a:outerShdw>
            </a:effectLst>
          </p:spPr>
        </p:pic>
        <p:sp>
          <p:nvSpPr>
            <p:cNvPr id="17421" name="Text Box 13"/>
            <p:cNvSpPr txBox="1">
              <a:spLocks noChangeArrowheads="1"/>
            </p:cNvSpPr>
            <p:nvPr/>
          </p:nvSpPr>
          <p:spPr bwMode="auto">
            <a:xfrm>
              <a:off x="985" y="2160"/>
              <a:ext cx="931" cy="359"/>
            </a:xfrm>
            <a:prstGeom prst="rect">
              <a:avLst/>
            </a:prstGeom>
            <a:noFill/>
            <a:ln w="9525">
              <a:noFill/>
              <a:miter lim="800000"/>
              <a:headEnd/>
              <a:tailEnd/>
            </a:ln>
          </p:spPr>
          <p:txBody>
            <a:bodyPr wrap="none">
              <a:spAutoFit/>
            </a:bodyPr>
            <a:lstStyle/>
            <a:p>
              <a:pPr algn="r"/>
              <a:r>
                <a:rPr lang="en-US" b="1">
                  <a:solidFill>
                    <a:schemeClr val="bg1"/>
                  </a:solidFill>
                </a:rPr>
                <a:t>Where we want </a:t>
              </a:r>
            </a:p>
            <a:p>
              <a:pPr algn="r"/>
              <a:r>
                <a:rPr lang="en-US" b="1">
                  <a:solidFill>
                    <a:schemeClr val="bg1"/>
                  </a:solidFill>
                </a:rPr>
                <a:t>to be</a:t>
              </a:r>
            </a:p>
          </p:txBody>
        </p:sp>
      </p:grpSp>
      <p:grpSp>
        <p:nvGrpSpPr>
          <p:cNvPr id="4" name="Group 20"/>
          <p:cNvGrpSpPr>
            <a:grpSpLocks/>
          </p:cNvGrpSpPr>
          <p:nvPr/>
        </p:nvGrpSpPr>
        <p:grpSpPr bwMode="auto">
          <a:xfrm>
            <a:off x="3200400" y="4724400"/>
            <a:ext cx="2667000" cy="1905000"/>
            <a:chOff x="644" y="3168"/>
            <a:chExt cx="1420" cy="1044"/>
          </a:xfrm>
        </p:grpSpPr>
        <p:pic>
          <p:nvPicPr>
            <p:cNvPr id="412683" name="Picture 11" descr="PICT0114"/>
            <p:cNvPicPr>
              <a:picLocks noChangeAspect="1" noChangeArrowheads="1"/>
            </p:cNvPicPr>
            <p:nvPr/>
          </p:nvPicPr>
          <p:blipFill>
            <a:blip r:embed="rId5"/>
            <a:srcRect/>
            <a:stretch>
              <a:fillRect/>
            </a:stretch>
          </p:blipFill>
          <p:spPr bwMode="auto">
            <a:xfrm>
              <a:off x="644" y="3168"/>
              <a:ext cx="1420" cy="1044"/>
            </a:xfrm>
            <a:prstGeom prst="rect">
              <a:avLst/>
            </a:prstGeom>
            <a:noFill/>
            <a:effectLst>
              <a:outerShdw dist="107763" dir="8100000" algn="ctr" rotWithShape="0">
                <a:srgbClr val="00CC00"/>
              </a:outerShdw>
            </a:effectLst>
          </p:spPr>
        </p:pic>
        <p:sp>
          <p:nvSpPr>
            <p:cNvPr id="17419" name="Text Box 14"/>
            <p:cNvSpPr txBox="1">
              <a:spLocks noChangeArrowheads="1"/>
            </p:cNvSpPr>
            <p:nvPr/>
          </p:nvSpPr>
          <p:spPr bwMode="auto">
            <a:xfrm>
              <a:off x="768" y="3753"/>
              <a:ext cx="1000" cy="202"/>
            </a:xfrm>
            <a:prstGeom prst="rect">
              <a:avLst/>
            </a:prstGeom>
            <a:noFill/>
            <a:ln w="9525">
              <a:noFill/>
              <a:miter lim="800000"/>
              <a:headEnd/>
              <a:tailEnd/>
            </a:ln>
          </p:spPr>
          <p:txBody>
            <a:bodyPr wrap="none">
              <a:spAutoFit/>
            </a:bodyPr>
            <a:lstStyle/>
            <a:p>
              <a:r>
                <a:rPr lang="en-US" b="1">
                  <a:solidFill>
                    <a:schemeClr val="bg1"/>
                  </a:solidFill>
                </a:rPr>
                <a:t>How to get there</a:t>
              </a:r>
            </a:p>
          </p:txBody>
        </p:sp>
      </p:grpSp>
      <p:sp>
        <p:nvSpPr>
          <p:cNvPr id="17416" name="Text Box 21"/>
          <p:cNvSpPr txBox="1">
            <a:spLocks noChangeArrowheads="1"/>
          </p:cNvSpPr>
          <p:nvPr/>
        </p:nvSpPr>
        <p:spPr bwMode="auto">
          <a:xfrm>
            <a:off x="2971800" y="1447801"/>
            <a:ext cx="3429000" cy="396875"/>
          </a:xfrm>
          <a:prstGeom prst="rect">
            <a:avLst/>
          </a:prstGeom>
          <a:noFill/>
          <a:ln w="9525">
            <a:noFill/>
            <a:miter lim="800000"/>
            <a:headEnd/>
            <a:tailEnd/>
          </a:ln>
        </p:spPr>
        <p:txBody>
          <a:bodyPr>
            <a:spAutoFit/>
          </a:bodyPr>
          <a:lstStyle/>
          <a:p>
            <a:pPr marL="465138" indent="-465138">
              <a:buClr>
                <a:srgbClr val="008000"/>
              </a:buClr>
              <a:buFont typeface="Wingdings" pitchFamily="2" charset="2"/>
              <a:buNone/>
            </a:pPr>
            <a:r>
              <a:rPr lang="en-US" sz="2000">
                <a:solidFill>
                  <a:srgbClr val="008000"/>
                </a:solidFill>
                <a:latin typeface="Arial Black" pitchFamily="34" charset="0"/>
              </a:rPr>
              <a:t>Hanoi  </a:t>
            </a:r>
            <a:r>
              <a:rPr lang="en-US" sz="2000">
                <a:latin typeface="Arial Black" pitchFamily="34" charset="0"/>
              </a:rPr>
              <a:t>-- Vietnam</a:t>
            </a:r>
            <a:r>
              <a:rPr lang="en-US" sz="2000"/>
              <a:t> </a:t>
            </a:r>
          </a:p>
        </p:txBody>
      </p:sp>
      <p:sp>
        <p:nvSpPr>
          <p:cNvPr id="318466" name="Rectangle 2"/>
          <p:cNvSpPr>
            <a:spLocks noChangeArrowheads="1"/>
          </p:cNvSpPr>
          <p:nvPr/>
        </p:nvSpPr>
        <p:spPr bwMode="auto">
          <a:xfrm>
            <a:off x="0" y="0"/>
            <a:ext cx="9144000" cy="1036638"/>
          </a:xfrm>
          <a:prstGeom prst="rect">
            <a:avLst/>
          </a:prstGeom>
          <a:solidFill>
            <a:schemeClr val="tx1"/>
          </a:solidFill>
          <a:ln w="9525">
            <a:noFill/>
            <a:miter lim="800000"/>
            <a:headEnd/>
            <a:tailEnd/>
          </a:ln>
          <a:effectLst/>
        </p:spPr>
        <p:txBody>
          <a:bodyPr anchor="ctr"/>
          <a:lstStyle/>
          <a:p>
            <a:pPr algn="r">
              <a:defRPr/>
            </a:pPr>
            <a:r>
              <a:rPr lang="en-US" sz="3200" dirty="0" err="1">
                <a:solidFill>
                  <a:srgbClr val="FF0000"/>
                </a:solidFill>
                <a:effectLst>
                  <a:outerShdw blurRad="38100" dist="38100" dir="2700000" algn="tl">
                    <a:srgbClr val="C0C0C0"/>
                  </a:outerShdw>
                </a:effectLst>
              </a:rPr>
              <a:t>Studi</a:t>
            </a:r>
            <a:r>
              <a:rPr lang="en-US" sz="3200" dirty="0">
                <a:effectLst>
                  <a:outerShdw blurRad="38100" dist="38100" dir="2700000" algn="tl">
                    <a:srgbClr val="C0C0C0"/>
                  </a:outerShdw>
                </a:effectLst>
              </a:rPr>
              <a:t> </a:t>
            </a:r>
            <a:r>
              <a:rPr lang="en-US" sz="3200" dirty="0">
                <a:solidFill>
                  <a:srgbClr val="006600"/>
                </a:solidFill>
                <a:effectLst>
                  <a:outerShdw blurRad="38100" dist="38100" dir="2700000" algn="tl">
                    <a:srgbClr val="C0C0C0"/>
                  </a:outerShdw>
                </a:effectLst>
                <a:latin typeface="Arial Black" pitchFamily="34" charset="0"/>
              </a:rPr>
              <a:t>Banding </a:t>
            </a:r>
            <a:r>
              <a:rPr lang="en-US" sz="3200" dirty="0" err="1">
                <a:solidFill>
                  <a:srgbClr val="006600"/>
                </a:solidFill>
                <a:effectLst>
                  <a:outerShdw blurRad="38100" dist="38100" dir="2700000" algn="tl">
                    <a:srgbClr val="C0C0C0"/>
                  </a:outerShdw>
                </a:effectLst>
                <a:latin typeface="Arial Black" pitchFamily="34" charset="0"/>
              </a:rPr>
              <a:t>untuk</a:t>
            </a:r>
            <a:r>
              <a:rPr lang="en-US" sz="3200" dirty="0">
                <a:solidFill>
                  <a:srgbClr val="006600"/>
                </a:solidFill>
                <a:effectLst>
                  <a:outerShdw blurRad="38100" dist="38100" dir="2700000" algn="tl">
                    <a:srgbClr val="C0C0C0"/>
                  </a:outerShdw>
                </a:effectLst>
                <a:latin typeface="Arial Black" pitchFamily="34" charset="0"/>
              </a:rPr>
              <a:t> </a:t>
            </a:r>
            <a:r>
              <a:rPr lang="en-US" sz="3200" dirty="0" err="1">
                <a:solidFill>
                  <a:srgbClr val="006600"/>
                </a:solidFill>
                <a:effectLst>
                  <a:outerShdw blurRad="38100" dist="38100" dir="2700000" algn="tl">
                    <a:srgbClr val="C0C0C0"/>
                  </a:outerShdw>
                </a:effectLst>
                <a:latin typeface="Arial Black" pitchFamily="34" charset="0"/>
              </a:rPr>
              <a:t>Inspirasi</a:t>
            </a:r>
            <a:r>
              <a:rPr lang="en-US" sz="3600" dirty="0">
                <a:effectLst>
                  <a:outerShdw blurRad="38100" dist="38100" dir="2700000" algn="tl">
                    <a:srgbClr val="C0C0C0"/>
                  </a:outerShdw>
                </a:effectLst>
              </a:rPr>
              <a:t/>
            </a:r>
            <a:br>
              <a:rPr lang="en-US" sz="3600" dirty="0">
                <a:effectLst>
                  <a:outerShdw blurRad="38100" dist="38100" dir="2700000" algn="tl">
                    <a:srgbClr val="C0C0C0"/>
                  </a:outerShdw>
                </a:effectLst>
              </a:rPr>
            </a:br>
            <a:r>
              <a:rPr lang="en-US" sz="2400" dirty="0" err="1">
                <a:solidFill>
                  <a:srgbClr val="008000"/>
                </a:solidFill>
                <a:effectLst>
                  <a:outerShdw blurRad="38100" dist="38100" dir="2700000" algn="tl">
                    <a:srgbClr val="C0C0C0"/>
                  </a:outerShdw>
                </a:effectLst>
              </a:rPr>
              <a:t>Perencanaan</a:t>
            </a:r>
            <a:r>
              <a:rPr lang="en-US" sz="2400" dirty="0">
                <a:solidFill>
                  <a:srgbClr val="008000"/>
                </a:solidFill>
                <a:effectLst>
                  <a:outerShdw blurRad="38100" dist="38100" dir="2700000" algn="tl">
                    <a:srgbClr val="C0C0C0"/>
                  </a:outerShdw>
                </a:effectLst>
              </a:rPr>
              <a:t> Kota Hanoi, Vietnam</a:t>
            </a:r>
          </a:p>
        </p:txBody>
      </p:sp>
    </p:spTree>
  </p:cSld>
  <p:clrMapOvr>
    <a:masterClrMapping/>
  </p:clrMapOvr>
  <p:transition spd="med">
    <p:push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0" y="2962275"/>
            <a:ext cx="184731" cy="369332"/>
          </a:xfrm>
          <a:prstGeom prst="rect">
            <a:avLst/>
          </a:prstGeom>
          <a:noFill/>
          <a:ln w="9525">
            <a:noFill/>
            <a:miter lim="800000"/>
            <a:headEnd/>
            <a:tailEnd/>
          </a:ln>
        </p:spPr>
        <p:txBody>
          <a:bodyPr wrap="none" anchor="ctr">
            <a:spAutoFit/>
          </a:bodyPr>
          <a:lstStyle/>
          <a:p>
            <a:endParaRPr lang="id-ID"/>
          </a:p>
        </p:txBody>
      </p:sp>
      <p:sp>
        <p:nvSpPr>
          <p:cNvPr id="18435" name="Text Box 5"/>
          <p:cNvSpPr txBox="1">
            <a:spLocks noChangeArrowheads="1"/>
          </p:cNvSpPr>
          <p:nvPr/>
        </p:nvSpPr>
        <p:spPr bwMode="auto">
          <a:xfrm>
            <a:off x="228600" y="1447801"/>
            <a:ext cx="4953000" cy="5272213"/>
          </a:xfrm>
          <a:prstGeom prst="rect">
            <a:avLst/>
          </a:prstGeom>
          <a:noFill/>
          <a:ln w="9525">
            <a:noFill/>
            <a:miter lim="800000"/>
            <a:headEnd/>
            <a:tailEnd/>
          </a:ln>
        </p:spPr>
        <p:txBody>
          <a:bodyPr wrap="square">
            <a:spAutoFit/>
          </a:bodyPr>
          <a:lstStyle/>
          <a:p>
            <a:pPr marL="465138" indent="-465138" algn="just">
              <a:spcBef>
                <a:spcPct val="30000"/>
              </a:spcBef>
              <a:buClr>
                <a:srgbClr val="008000"/>
              </a:buClr>
              <a:buFont typeface="Wingdings" pitchFamily="2" charset="2"/>
              <a:buChar char="q"/>
            </a:pPr>
            <a:r>
              <a:rPr lang="id-ID" sz="2200" dirty="0" smtClean="0">
                <a:solidFill>
                  <a:srgbClr val="FF0000"/>
                </a:solidFill>
                <a:latin typeface="Arial Black" pitchFamily="34" charset="0"/>
              </a:rPr>
              <a:t>Solo</a:t>
            </a:r>
            <a:r>
              <a:rPr lang="id-ID" sz="2200" dirty="0" smtClean="0"/>
              <a:t> dan </a:t>
            </a:r>
            <a:r>
              <a:rPr lang="id-ID" sz="2200" dirty="0" smtClean="0">
                <a:solidFill>
                  <a:srgbClr val="FF0000"/>
                </a:solidFill>
                <a:latin typeface="Arial Black" pitchFamily="34" charset="0"/>
              </a:rPr>
              <a:t>Pekalongan</a:t>
            </a:r>
            <a:r>
              <a:rPr lang="id-ID" sz="2200" dirty="0" smtClean="0"/>
              <a:t> di Jawa Tengah adalah salah satu contoh dari kota-kota yang secara aktif berinisiatif dan menerapkan target untuk memastikan bahwa semua anggota </a:t>
            </a:r>
            <a:r>
              <a:rPr lang="id-ID" sz="2200" dirty="0" smtClean="0">
                <a:solidFill>
                  <a:srgbClr val="FF0000"/>
                </a:solidFill>
                <a:latin typeface="Arial Black" pitchFamily="34" charset="0"/>
              </a:rPr>
              <a:t>masyarakat mendapat perumahan/ permukiman</a:t>
            </a:r>
            <a:r>
              <a:rPr lang="id-ID" sz="2200" dirty="0" smtClean="0">
                <a:solidFill>
                  <a:srgbClr val="FF0000"/>
                </a:solidFill>
              </a:rPr>
              <a:t> </a:t>
            </a:r>
            <a:r>
              <a:rPr lang="id-ID" sz="2200" dirty="0" smtClean="0"/>
              <a:t>yang layak</a:t>
            </a:r>
          </a:p>
          <a:p>
            <a:pPr marL="465138" indent="-465138" algn="just">
              <a:spcBef>
                <a:spcPct val="30000"/>
              </a:spcBef>
              <a:buClr>
                <a:srgbClr val="008000"/>
              </a:buClr>
              <a:buFont typeface="Wingdings" pitchFamily="2" charset="2"/>
              <a:buChar char="q"/>
            </a:pPr>
            <a:r>
              <a:rPr lang="id-ID" sz="2200" dirty="0" smtClean="0"/>
              <a:t>Solo juga merupakan contoh dari kota-kota yang banyak melakukan </a:t>
            </a:r>
            <a:r>
              <a:rPr lang="id-ID" sz="2200" dirty="0" smtClean="0">
                <a:solidFill>
                  <a:srgbClr val="FF0000"/>
                </a:solidFill>
                <a:latin typeface="Arial Black" pitchFamily="34" charset="0"/>
              </a:rPr>
              <a:t>berbagai inisiatif</a:t>
            </a:r>
            <a:r>
              <a:rPr lang="id-ID" sz="2200" dirty="0" smtClean="0">
                <a:solidFill>
                  <a:srgbClr val="FF0000"/>
                </a:solidFill>
              </a:rPr>
              <a:t> </a:t>
            </a:r>
            <a:r>
              <a:rPr lang="id-ID" sz="2200" dirty="0" smtClean="0"/>
              <a:t>lain bagi perbaikan kota dan masyarakatnya (termasuk dalam penanganan pedagang kaki lima (PKL) / </a:t>
            </a:r>
            <a:r>
              <a:rPr lang="id-ID" sz="2200" dirty="0" smtClean="0">
                <a:solidFill>
                  <a:srgbClr val="FF0000"/>
                </a:solidFill>
                <a:latin typeface="Arial Black" pitchFamily="34" charset="0"/>
              </a:rPr>
              <a:t>sektor informal</a:t>
            </a:r>
            <a:endParaRPr lang="id-ID" sz="2200" dirty="0">
              <a:solidFill>
                <a:srgbClr val="FF0000"/>
              </a:solidFill>
              <a:latin typeface="Arial Black" pitchFamily="34" charset="0"/>
            </a:endParaRPr>
          </a:p>
        </p:txBody>
      </p:sp>
      <p:pic>
        <p:nvPicPr>
          <p:cNvPr id="18436" name="Picture 9" descr="cimg4716lv1"/>
          <p:cNvPicPr>
            <a:picLocks noChangeAspect="1" noChangeArrowheads="1"/>
          </p:cNvPicPr>
          <p:nvPr/>
        </p:nvPicPr>
        <p:blipFill>
          <a:blip r:embed="rId2"/>
          <a:srcRect/>
          <a:stretch>
            <a:fillRect/>
          </a:stretch>
        </p:blipFill>
        <p:spPr bwMode="auto">
          <a:xfrm>
            <a:off x="5486400" y="1619250"/>
            <a:ext cx="3352800" cy="2514600"/>
          </a:xfrm>
          <a:prstGeom prst="rect">
            <a:avLst/>
          </a:prstGeom>
          <a:noFill/>
          <a:ln w="9525">
            <a:noFill/>
            <a:miter lim="800000"/>
            <a:headEnd/>
            <a:tailEnd/>
          </a:ln>
        </p:spPr>
      </p:pic>
      <p:pic>
        <p:nvPicPr>
          <p:cNvPr id="18437" name="Picture 10" descr="100_0469"/>
          <p:cNvPicPr>
            <a:picLocks noChangeAspect="1" noChangeArrowheads="1"/>
          </p:cNvPicPr>
          <p:nvPr/>
        </p:nvPicPr>
        <p:blipFill>
          <a:blip r:embed="rId3"/>
          <a:srcRect/>
          <a:stretch>
            <a:fillRect/>
          </a:stretch>
        </p:blipFill>
        <p:spPr bwMode="auto">
          <a:xfrm>
            <a:off x="5486400" y="4222750"/>
            <a:ext cx="3352800" cy="2406650"/>
          </a:xfrm>
          <a:prstGeom prst="rect">
            <a:avLst/>
          </a:prstGeom>
          <a:noFill/>
          <a:ln w="9525">
            <a:noFill/>
            <a:miter lim="800000"/>
            <a:headEnd/>
            <a:tailEnd/>
          </a:ln>
        </p:spPr>
      </p:pic>
      <p:sp>
        <p:nvSpPr>
          <p:cNvPr id="318466" name="Rectangle 2"/>
          <p:cNvSpPr>
            <a:spLocks noChangeArrowheads="1"/>
          </p:cNvSpPr>
          <p:nvPr/>
        </p:nvSpPr>
        <p:spPr bwMode="auto">
          <a:xfrm>
            <a:off x="0" y="0"/>
            <a:ext cx="9144000" cy="1036638"/>
          </a:xfrm>
          <a:prstGeom prst="rect">
            <a:avLst/>
          </a:prstGeom>
          <a:solidFill>
            <a:schemeClr val="tx1"/>
          </a:solidFill>
          <a:ln w="9525">
            <a:noFill/>
            <a:miter lim="800000"/>
            <a:headEnd/>
            <a:tailEnd/>
          </a:ln>
          <a:effectLst/>
        </p:spPr>
        <p:txBody>
          <a:bodyPr anchor="ctr"/>
          <a:lstStyle/>
          <a:p>
            <a:pPr algn="r">
              <a:defRPr/>
            </a:pPr>
            <a:r>
              <a:rPr lang="en-US" sz="3200" dirty="0" err="1">
                <a:solidFill>
                  <a:srgbClr val="FF0000"/>
                </a:solidFill>
                <a:effectLst>
                  <a:outerShdw blurRad="38100" dist="38100" dir="2700000" algn="tl">
                    <a:srgbClr val="C0C0C0"/>
                  </a:outerShdw>
                </a:effectLst>
              </a:rPr>
              <a:t>Studi</a:t>
            </a:r>
            <a:r>
              <a:rPr lang="en-US" sz="3200" dirty="0">
                <a:effectLst>
                  <a:outerShdw blurRad="38100" dist="38100" dir="2700000" algn="tl">
                    <a:srgbClr val="C0C0C0"/>
                  </a:outerShdw>
                </a:effectLst>
              </a:rPr>
              <a:t> </a:t>
            </a:r>
            <a:r>
              <a:rPr lang="en-US" sz="3200" dirty="0">
                <a:solidFill>
                  <a:srgbClr val="006600"/>
                </a:solidFill>
                <a:effectLst>
                  <a:outerShdw blurRad="38100" dist="38100" dir="2700000" algn="tl">
                    <a:srgbClr val="C0C0C0"/>
                  </a:outerShdw>
                </a:effectLst>
                <a:latin typeface="Arial Black" pitchFamily="34" charset="0"/>
              </a:rPr>
              <a:t>Banding </a:t>
            </a:r>
            <a:r>
              <a:rPr lang="en-US" sz="3200" dirty="0" err="1">
                <a:solidFill>
                  <a:srgbClr val="006600"/>
                </a:solidFill>
                <a:effectLst>
                  <a:outerShdw blurRad="38100" dist="38100" dir="2700000" algn="tl">
                    <a:srgbClr val="C0C0C0"/>
                  </a:outerShdw>
                </a:effectLst>
                <a:latin typeface="Arial Black" pitchFamily="34" charset="0"/>
              </a:rPr>
              <a:t>untuk</a:t>
            </a:r>
            <a:r>
              <a:rPr lang="en-US" sz="3200" dirty="0">
                <a:solidFill>
                  <a:srgbClr val="006600"/>
                </a:solidFill>
                <a:effectLst>
                  <a:outerShdw blurRad="38100" dist="38100" dir="2700000" algn="tl">
                    <a:srgbClr val="C0C0C0"/>
                  </a:outerShdw>
                </a:effectLst>
                <a:latin typeface="Arial Black" pitchFamily="34" charset="0"/>
              </a:rPr>
              <a:t> </a:t>
            </a:r>
            <a:r>
              <a:rPr lang="en-US" sz="3200" dirty="0" err="1">
                <a:solidFill>
                  <a:srgbClr val="006600"/>
                </a:solidFill>
                <a:effectLst>
                  <a:outerShdw blurRad="38100" dist="38100" dir="2700000" algn="tl">
                    <a:srgbClr val="C0C0C0"/>
                  </a:outerShdw>
                </a:effectLst>
                <a:latin typeface="Arial Black" pitchFamily="34" charset="0"/>
              </a:rPr>
              <a:t>Inspirasi</a:t>
            </a:r>
            <a:r>
              <a:rPr lang="en-US" sz="3600" dirty="0">
                <a:effectLst>
                  <a:outerShdw blurRad="38100" dist="38100" dir="2700000" algn="tl">
                    <a:srgbClr val="C0C0C0"/>
                  </a:outerShdw>
                </a:effectLst>
              </a:rPr>
              <a:t/>
            </a:r>
            <a:br>
              <a:rPr lang="en-US" sz="3600" dirty="0">
                <a:effectLst>
                  <a:outerShdw blurRad="38100" dist="38100" dir="2700000" algn="tl">
                    <a:srgbClr val="C0C0C0"/>
                  </a:outerShdw>
                </a:effectLst>
              </a:rPr>
            </a:br>
            <a:r>
              <a:rPr lang="en-US" sz="2400" dirty="0" err="1">
                <a:solidFill>
                  <a:srgbClr val="008000"/>
                </a:solidFill>
                <a:effectLst>
                  <a:outerShdw blurRad="38100" dist="38100" dir="2700000" algn="tl">
                    <a:srgbClr val="C0C0C0"/>
                  </a:outerShdw>
                </a:effectLst>
              </a:rPr>
              <a:t>Perumahan</a:t>
            </a:r>
            <a:r>
              <a:rPr lang="en-US" sz="2400" dirty="0">
                <a:solidFill>
                  <a:srgbClr val="008000"/>
                </a:solidFill>
                <a:effectLst>
                  <a:outerShdw blurRad="38100" dist="38100" dir="2700000" algn="tl">
                    <a:srgbClr val="C0C0C0"/>
                  </a:outerShdw>
                </a:effectLst>
              </a:rPr>
              <a:t> </a:t>
            </a:r>
            <a:r>
              <a:rPr lang="en-US" sz="2400" dirty="0" err="1">
                <a:solidFill>
                  <a:srgbClr val="008000"/>
                </a:solidFill>
                <a:effectLst>
                  <a:outerShdw blurRad="38100" dist="38100" dir="2700000" algn="tl">
                    <a:srgbClr val="C0C0C0"/>
                  </a:outerShdw>
                </a:effectLst>
              </a:rPr>
              <a:t>Kaum</a:t>
            </a:r>
            <a:r>
              <a:rPr lang="en-US" sz="2400" dirty="0">
                <a:solidFill>
                  <a:srgbClr val="008000"/>
                </a:solidFill>
                <a:effectLst>
                  <a:outerShdw blurRad="38100" dist="38100" dir="2700000" algn="tl">
                    <a:srgbClr val="C0C0C0"/>
                  </a:outerShdw>
                </a:effectLst>
              </a:rPr>
              <a:t> </a:t>
            </a:r>
            <a:r>
              <a:rPr lang="en-US" sz="2400" dirty="0" err="1">
                <a:solidFill>
                  <a:srgbClr val="008000"/>
                </a:solidFill>
                <a:effectLst>
                  <a:outerShdw blurRad="38100" dist="38100" dir="2700000" algn="tl">
                    <a:srgbClr val="C0C0C0"/>
                  </a:outerShdw>
                </a:effectLst>
              </a:rPr>
              <a:t>Miskin</a:t>
            </a:r>
            <a:r>
              <a:rPr lang="en-US" sz="2400" dirty="0">
                <a:solidFill>
                  <a:srgbClr val="008000"/>
                </a:solidFill>
                <a:effectLst>
                  <a:outerShdw blurRad="38100" dist="38100" dir="2700000" algn="tl">
                    <a:srgbClr val="C0C0C0"/>
                  </a:outerShdw>
                </a:effectLst>
              </a:rPr>
              <a:t> </a:t>
            </a:r>
            <a:r>
              <a:rPr lang="en-US" sz="2400" dirty="0" err="1">
                <a:solidFill>
                  <a:srgbClr val="008000"/>
                </a:solidFill>
                <a:effectLst>
                  <a:outerShdw blurRad="38100" dist="38100" dir="2700000" algn="tl">
                    <a:srgbClr val="C0C0C0"/>
                  </a:outerShdw>
                </a:effectLst>
              </a:rPr>
              <a:t>di</a:t>
            </a:r>
            <a:r>
              <a:rPr lang="en-US" sz="2400" dirty="0">
                <a:solidFill>
                  <a:srgbClr val="008000"/>
                </a:solidFill>
                <a:effectLst>
                  <a:outerShdw blurRad="38100" dist="38100" dir="2700000" algn="tl">
                    <a:srgbClr val="C0C0C0"/>
                  </a:outerShdw>
                </a:effectLst>
              </a:rPr>
              <a:t> Solo </a:t>
            </a:r>
            <a:r>
              <a:rPr lang="en-US" sz="2400" dirty="0" err="1">
                <a:solidFill>
                  <a:srgbClr val="008000"/>
                </a:solidFill>
                <a:effectLst>
                  <a:outerShdw blurRad="38100" dist="38100" dir="2700000" algn="tl">
                    <a:srgbClr val="C0C0C0"/>
                  </a:outerShdw>
                </a:effectLst>
              </a:rPr>
              <a:t>dan</a:t>
            </a:r>
            <a:r>
              <a:rPr lang="en-US" sz="2400" dirty="0">
                <a:solidFill>
                  <a:srgbClr val="008000"/>
                </a:solidFill>
                <a:effectLst>
                  <a:outerShdw blurRad="38100" dist="38100" dir="2700000" algn="tl">
                    <a:srgbClr val="C0C0C0"/>
                  </a:outerShdw>
                </a:effectLst>
              </a:rPr>
              <a:t> </a:t>
            </a:r>
            <a:r>
              <a:rPr lang="en-US" sz="2400" dirty="0" err="1">
                <a:solidFill>
                  <a:srgbClr val="008000"/>
                </a:solidFill>
                <a:effectLst>
                  <a:outerShdw blurRad="38100" dist="38100" dir="2700000" algn="tl">
                    <a:srgbClr val="C0C0C0"/>
                  </a:outerShdw>
                </a:effectLst>
              </a:rPr>
              <a:t>Pekalongan</a:t>
            </a:r>
            <a:endParaRPr lang="en-US" sz="2400" dirty="0">
              <a:solidFill>
                <a:srgbClr val="008000"/>
              </a:solidFill>
              <a:effectLst>
                <a:outerShdw blurRad="38100" dist="38100" dir="2700000" algn="tl">
                  <a:srgbClr val="C0C0C0"/>
                </a:outerShdw>
              </a:effectLst>
            </a:endParaRPr>
          </a:p>
        </p:txBody>
      </p:sp>
    </p:spTree>
  </p:cSld>
  <p:clrMapOvr>
    <a:masterClrMapping/>
  </p:clrMapOvr>
  <p:transition spd="med">
    <p:push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063752"/>
          </a:xfrm>
        </p:spPr>
        <p:txBody>
          <a:bodyPr/>
          <a:lstStyle/>
          <a:p>
            <a:pPr algn="ctr"/>
            <a:r>
              <a:rPr lang="en-US" dirty="0" smtClean="0"/>
              <a:t>LATAR BELAKANG</a:t>
            </a:r>
            <a:endParaRPr lang="en-US" dirty="0"/>
          </a:p>
        </p:txBody>
      </p:sp>
      <p:sp>
        <p:nvSpPr>
          <p:cNvPr id="3" name="Content Placeholder 2"/>
          <p:cNvSpPr>
            <a:spLocks noGrp="1"/>
          </p:cNvSpPr>
          <p:nvPr>
            <p:ph idx="1"/>
          </p:nvPr>
        </p:nvSpPr>
        <p:spPr>
          <a:xfrm>
            <a:off x="228600" y="1524000"/>
            <a:ext cx="8610600" cy="5105399"/>
          </a:xfrm>
        </p:spPr>
        <p:txBody>
          <a:bodyPr>
            <a:normAutofit fontScale="70000" lnSpcReduction="20000"/>
          </a:bodyPr>
          <a:lstStyle/>
          <a:p>
            <a:pPr marL="396875" indent="-279400" algn="just">
              <a:buFont typeface="+mj-lt"/>
              <a:buAutoNum type="arabicPeriod"/>
            </a:pPr>
            <a:r>
              <a:rPr lang="id-ID" dirty="0" smtClean="0"/>
              <a:t>Pada umumnya masyarakat Eropa telah memiliki kesadaran yang tinggi dalam kegiatan </a:t>
            </a:r>
            <a:r>
              <a:rPr lang="id-ID" dirty="0" smtClean="0"/>
              <a:t>Revitalisasi Kawasan Bersejarah. Hal </a:t>
            </a:r>
            <a:r>
              <a:rPr lang="id-ID" dirty="0" smtClean="0"/>
              <a:t>tersebut dilakukan atas dasar pelestarian warisan nenek moyang (turun temurun). Bahkan ada diantara mereka </a:t>
            </a:r>
            <a:r>
              <a:rPr lang="id-ID" dirty="0" smtClean="0"/>
              <a:t>mempunya</a:t>
            </a:r>
            <a:r>
              <a:rPr lang="en-US" dirty="0" err="1" smtClean="0"/>
              <a:t>i</a:t>
            </a:r>
            <a:r>
              <a:rPr lang="id-ID" dirty="0" smtClean="0"/>
              <a:t> </a:t>
            </a:r>
            <a:r>
              <a:rPr lang="id-ID" dirty="0" smtClean="0"/>
              <a:t>kebanggaan tersendiri apabila memiliki tempat tinggal dikawasan pelestarian.</a:t>
            </a:r>
            <a:endParaRPr lang="en-US" dirty="0" smtClean="0"/>
          </a:p>
          <a:p>
            <a:pPr marL="396875" indent="-279400" algn="just">
              <a:buFont typeface="+mj-lt"/>
              <a:buAutoNum type="arabicPeriod"/>
            </a:pPr>
            <a:r>
              <a:rPr lang="id-ID" dirty="0" smtClean="0"/>
              <a:t>Selain itu bangunan dan lingkungan bersejarah merupakan asset budaya serta obyek turisme yang menjadi sumber penghasilan masyarakat, maupun pemerintah. Sebaliknya pemerintahpun memberikan subsidi dalam pelaksanaan kegiatan pelestarian dan meletakkannya sebagai prioritas politik. Keragaman dan perbedaan permasalahan yang </a:t>
            </a:r>
            <a:r>
              <a:rPr lang="id-ID" dirty="0" smtClean="0"/>
              <a:t>dihadapi</a:t>
            </a:r>
            <a:r>
              <a:rPr lang="en-US" dirty="0" smtClean="0"/>
              <a:t> t</a:t>
            </a:r>
            <a:r>
              <a:rPr lang="id-ID" dirty="0" smtClean="0"/>
              <a:t>iap </a:t>
            </a:r>
            <a:r>
              <a:rPr lang="id-ID" dirty="0" smtClean="0"/>
              <a:t>negara, berguna untuk memperluas wawasan dalam menentukan pendekatan yang sesuai bagi negara masing-masing.</a:t>
            </a:r>
            <a:endParaRPr lang="en-US" dirty="0" smtClean="0"/>
          </a:p>
          <a:p>
            <a:pPr marL="396875" indent="-279400" algn="just">
              <a:buFont typeface="+mj-lt"/>
              <a:buAutoNum type="arabicPeriod"/>
            </a:pPr>
            <a:r>
              <a:rPr lang="id-ID" dirty="0" smtClean="0"/>
              <a:t>Dalam praktek pelestarian bangunan dan lingkungan kota, dibutuhakan seperangkat kriteria yang tepat. kriteria-kriteia tersebut diturunkan dari pengalaman negara-negara di Eropa (Prancis, Inggris, Belanda, Italy, Polandia) dalam melaksanakan kegiatan pelestarian banunan dan lingkungan (Gerds, 1975).</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0"/>
            <a:ext cx="8229600" cy="1143000"/>
          </a:xfrm>
        </p:spPr>
        <p:txBody>
          <a:bodyPr>
            <a:noAutofit/>
          </a:bodyPr>
          <a:lstStyle/>
          <a:p>
            <a:pPr algn="ctr"/>
            <a:r>
              <a:rPr lang="en-US" sz="7200" dirty="0">
                <a:solidFill>
                  <a:schemeClr val="tx1"/>
                </a:solidFill>
              </a:rPr>
              <a:t>SEKIAN </a:t>
            </a:r>
          </a:p>
        </p:txBody>
      </p:sp>
      <p:grpSp>
        <p:nvGrpSpPr>
          <p:cNvPr id="2" name="Group 9"/>
          <p:cNvGrpSpPr>
            <a:grpSpLocks/>
          </p:cNvGrpSpPr>
          <p:nvPr/>
        </p:nvGrpSpPr>
        <p:grpSpPr bwMode="auto">
          <a:xfrm>
            <a:off x="3429000" y="3733800"/>
            <a:ext cx="2133600" cy="914400"/>
            <a:chOff x="2016" y="2208"/>
            <a:chExt cx="1344" cy="576"/>
          </a:xfrm>
        </p:grpSpPr>
        <p:sp>
          <p:nvSpPr>
            <p:cNvPr id="16390" name="Freeform 6"/>
            <p:cNvSpPr>
              <a:spLocks/>
            </p:cNvSpPr>
            <p:nvPr/>
          </p:nvSpPr>
          <p:spPr bwMode="auto">
            <a:xfrm>
              <a:off x="2016" y="2208"/>
              <a:ext cx="1200" cy="576"/>
            </a:xfrm>
            <a:custGeom>
              <a:avLst/>
              <a:gdLst/>
              <a:ahLst/>
              <a:cxnLst>
                <a:cxn ang="0">
                  <a:pos x="0" y="576"/>
                </a:cxn>
                <a:cxn ang="0">
                  <a:pos x="192" y="336"/>
                </a:cxn>
                <a:cxn ang="0">
                  <a:pos x="432" y="144"/>
                </a:cxn>
                <a:cxn ang="0">
                  <a:pos x="816" y="48"/>
                </a:cxn>
                <a:cxn ang="0">
                  <a:pos x="1200" y="0"/>
                </a:cxn>
              </a:cxnLst>
              <a:rect l="0" t="0" r="r" b="b"/>
              <a:pathLst>
                <a:path w="1200" h="576">
                  <a:moveTo>
                    <a:pt x="0" y="576"/>
                  </a:moveTo>
                  <a:cubicBezTo>
                    <a:pt x="60" y="492"/>
                    <a:pt x="120" y="408"/>
                    <a:pt x="192" y="336"/>
                  </a:cubicBezTo>
                  <a:cubicBezTo>
                    <a:pt x="264" y="264"/>
                    <a:pt x="328" y="192"/>
                    <a:pt x="432" y="144"/>
                  </a:cubicBezTo>
                  <a:cubicBezTo>
                    <a:pt x="536" y="96"/>
                    <a:pt x="688" y="72"/>
                    <a:pt x="816" y="48"/>
                  </a:cubicBezTo>
                  <a:cubicBezTo>
                    <a:pt x="944" y="24"/>
                    <a:pt x="1136" y="8"/>
                    <a:pt x="1200" y="0"/>
                  </a:cubicBezTo>
                </a:path>
              </a:pathLst>
            </a:custGeom>
            <a:noFill/>
            <a:ln w="57150" cmpd="sng">
              <a:solidFill>
                <a:schemeClr val="bg1"/>
              </a:solidFill>
              <a:round/>
              <a:headEnd/>
              <a:tailEnd/>
            </a:ln>
            <a:effectLst/>
          </p:spPr>
          <p:txBody>
            <a:bodyPr/>
            <a:lstStyle/>
            <a:p>
              <a:endParaRPr lang="en-US"/>
            </a:p>
          </p:txBody>
        </p:sp>
        <p:sp>
          <p:nvSpPr>
            <p:cNvPr id="16392" name="Freeform 8"/>
            <p:cNvSpPr>
              <a:spLocks/>
            </p:cNvSpPr>
            <p:nvPr/>
          </p:nvSpPr>
          <p:spPr bwMode="auto">
            <a:xfrm>
              <a:off x="3264" y="2208"/>
              <a:ext cx="96" cy="1"/>
            </a:xfrm>
            <a:custGeom>
              <a:avLst/>
              <a:gdLst/>
              <a:ahLst/>
              <a:cxnLst>
                <a:cxn ang="0">
                  <a:pos x="0" y="0"/>
                </a:cxn>
                <a:cxn ang="0">
                  <a:pos x="96" y="0"/>
                </a:cxn>
              </a:cxnLst>
              <a:rect l="0" t="0" r="r" b="b"/>
              <a:pathLst>
                <a:path w="96" h="1">
                  <a:moveTo>
                    <a:pt x="0" y="0"/>
                  </a:moveTo>
                  <a:cubicBezTo>
                    <a:pt x="0" y="0"/>
                    <a:pt x="48" y="0"/>
                    <a:pt x="96" y="0"/>
                  </a:cubicBezTo>
                </a:path>
              </a:pathLst>
            </a:custGeom>
            <a:noFill/>
            <a:ln w="57150" cmpd="sng">
              <a:solidFill>
                <a:schemeClr val="bg1"/>
              </a:solidFill>
              <a:round/>
              <a:headEnd/>
              <a:tailEnd/>
            </a:ln>
            <a:effectLst/>
          </p:spPr>
          <p:txBody>
            <a:bodyPr/>
            <a:lstStyle/>
            <a:p>
              <a:endParaRPr lang="en-US"/>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911352"/>
          </a:xfrm>
        </p:spPr>
        <p:txBody>
          <a:bodyPr>
            <a:normAutofit/>
          </a:bodyPr>
          <a:lstStyle/>
          <a:p>
            <a:pPr lvl="0" algn="ctr"/>
            <a:r>
              <a:rPr lang="en-US" dirty="0" smtClean="0"/>
              <a:t>A. </a:t>
            </a:r>
            <a:r>
              <a:rPr lang="id-ID" dirty="0" smtClean="0"/>
              <a:t>KESADARAN DAN INISIATIF </a:t>
            </a:r>
            <a:r>
              <a:rPr lang="en-US" dirty="0" smtClean="0"/>
              <a:t> </a:t>
            </a:r>
            <a:endParaRPr lang="en-US" dirty="0"/>
          </a:p>
        </p:txBody>
      </p:sp>
      <p:sp>
        <p:nvSpPr>
          <p:cNvPr id="3" name="Content Placeholder 2"/>
          <p:cNvSpPr>
            <a:spLocks noGrp="1"/>
          </p:cNvSpPr>
          <p:nvPr>
            <p:ph idx="1"/>
          </p:nvPr>
        </p:nvSpPr>
        <p:spPr>
          <a:xfrm>
            <a:off x="457200" y="1600200"/>
            <a:ext cx="8229600" cy="4625609"/>
          </a:xfrm>
        </p:spPr>
        <p:txBody>
          <a:bodyPr>
            <a:normAutofit fontScale="85000" lnSpcReduction="10000"/>
          </a:bodyPr>
          <a:lstStyle/>
          <a:p>
            <a:pPr marL="119063" indent="0" algn="just">
              <a:buNone/>
            </a:pPr>
            <a:r>
              <a:rPr lang="en-US" dirty="0" smtClean="0"/>
              <a:t>P</a:t>
            </a:r>
            <a:r>
              <a:rPr lang="id-ID" dirty="0" smtClean="0"/>
              <a:t>raktek-praktek </a:t>
            </a:r>
            <a:r>
              <a:rPr lang="id-ID" dirty="0" smtClean="0"/>
              <a:t>pelestarian bangunan dan lingkungan di mancanegara, telah terbukti dapat mendukung berlangsungnya kehidupan masyarakat luas. Kesadaran akan kegiatan tersebut, kemudian berkembang menjadi suatu kebutuhan pembangunan sebagai cerminan dari kesinambungan masa lalu dan merupakan bagian dari kebanggaan dari nasional. Dimensi hitoris pusat kota merupakan titik awal bagi perkembangan kota masa datang, kenyataan ini harus dilihat sebagai tujuan politik, yang sangat tergantung pada; media, partai politik, serikat dagang, institusi yang terikat dalam pendidikan, serta pusat-pusat pendidikan yang ada.</a:t>
            </a: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686800" cy="5181599"/>
          </a:xfrm>
        </p:spPr>
        <p:txBody>
          <a:bodyPr>
            <a:normAutofit fontScale="40000" lnSpcReduction="20000"/>
          </a:bodyPr>
          <a:lstStyle/>
          <a:p>
            <a:pPr marL="396875" indent="-279400" algn="just">
              <a:buFont typeface="+mj-lt"/>
              <a:buAutoNum type="arabicPeriod"/>
            </a:pPr>
            <a:r>
              <a:rPr lang="id-ID" sz="4300" b="1" dirty="0" smtClean="0">
                <a:solidFill>
                  <a:srgbClr val="002060"/>
                </a:solidFill>
              </a:rPr>
              <a:t>Di Swiss</a:t>
            </a:r>
            <a:r>
              <a:rPr lang="id-ID" sz="4300" dirty="0" smtClean="0"/>
              <a:t>, pemilihan pusat-pusat kota lama disadari masyarakatnya sebagi sumbangan bagi ekonomi negara, serta merupakan warisan budaya yang mempunyai nilai tinggi sebagai obyek wisata. Di Italia yang sebagian besar kotanya berusia tua, maka bentuk dan struktur kota bersejarah merupakan bagian dari pengalaman sehari-hari warga kota. Hal ini menimbulkan kesadaran umum akan masalah pelestarian, dimana peremajaan merupakan proses menerus selama beberapa generasi. Demikian juga halnya yang terjadi di Inggris, bahwa proses tersebut merupakan proses permanen yang berlangsung beberapa dekade. Sedangkan di Belanda Arsitektur kota lama mempunyai cirri khusus sebagai akibat kebijaksanaan perpajakan masa lampau, sehingga menimbulkan kapling-kapling permukiman sempit dipusat kota, yang menghasilkan arsitektur yang unik.</a:t>
            </a:r>
            <a:endParaRPr lang="en-US" sz="4300" dirty="0" smtClean="0"/>
          </a:p>
          <a:p>
            <a:pPr marL="396875" indent="-279400" algn="just">
              <a:buFont typeface="+mj-lt"/>
              <a:buAutoNum type="arabicPeriod"/>
            </a:pPr>
            <a:r>
              <a:rPr lang="id-ID" sz="4300" b="1" dirty="0" smtClean="0">
                <a:solidFill>
                  <a:srgbClr val="002060"/>
                </a:solidFill>
              </a:rPr>
              <a:t>Polandia </a:t>
            </a:r>
            <a:r>
              <a:rPr lang="id-ID" sz="4300" dirty="0" smtClean="0"/>
              <a:t>sebagai negara sosialis yang pernah mengalami bencana perang dan perpecahan, menetapkan pelestarian warisan sejarah merupakan konsep politis unuk memperkuat kesatuan dan menjaga  kesinambungan dengan masa lalu. Sebagai tugas politik, maka lembaga pemerintah yang menangani dan menetapkan pentingnya hal ini, demi mewujudkan identitas negaranya.</a:t>
            </a:r>
            <a:endParaRPr lang="en-US" sz="4300" dirty="0" smtClean="0"/>
          </a:p>
          <a:p>
            <a:pPr marL="396875" indent="-279400" algn="just">
              <a:buFont typeface="+mj-lt"/>
              <a:buAutoNum type="arabicPeriod"/>
            </a:pPr>
            <a:r>
              <a:rPr lang="id-ID" sz="4300" b="1" dirty="0" smtClean="0">
                <a:solidFill>
                  <a:srgbClr val="002060"/>
                </a:solidFill>
              </a:rPr>
              <a:t>Berbeda dengan negara Eropa Barat lainnya </a:t>
            </a:r>
            <a:r>
              <a:rPr lang="id-ID" sz="4300" dirty="0" smtClean="0"/>
              <a:t>(sistem kapitalis), di mana bangunan lama lebih banyak dimiliki pribadi-pribadi, maka muncul kelompok swasta maupun yayasan yang mengusahakan pelestarian negara dukungan atau pun tanpa campur tangan pemerintah kota.</a:t>
            </a:r>
            <a:endParaRPr lang="en-US" sz="4300" dirty="0" smtClean="0"/>
          </a:p>
          <a:p>
            <a:pPr marL="396875" indent="-279400" algn="just">
              <a:buFont typeface="+mj-lt"/>
              <a:buAutoNum type="arabicPeriod"/>
            </a:pPr>
            <a:r>
              <a:rPr lang="id-ID" sz="4300" b="1" dirty="0" smtClean="0">
                <a:solidFill>
                  <a:srgbClr val="002060"/>
                </a:solidFill>
              </a:rPr>
              <a:t>Di Italia </a:t>
            </a:r>
            <a:r>
              <a:rPr lang="id-ID" sz="4300" dirty="0" smtClean="0"/>
              <a:t>terdapat kelompok pendukun</a:t>
            </a:r>
            <a:r>
              <a:rPr lang="en-US" sz="4300" dirty="0" smtClean="0"/>
              <a:t>g</a:t>
            </a:r>
            <a:r>
              <a:rPr lang="id-ID" sz="4300" dirty="0" smtClean="0"/>
              <a:t> peremajaan yang sudah mapan disebut Italia Nostra; di Inggris dikenal dengan The National Trusts of Great Britain; di Sw</a:t>
            </a:r>
            <a:r>
              <a:rPr lang="en-US" sz="4300" dirty="0" err="1" smtClean="0"/>
              <a:t>i</a:t>
            </a:r>
            <a:r>
              <a:rPr lang="id-ID" sz="4300" dirty="0" smtClean="0"/>
              <a:t>ss ada lembaga Sejarah Asosiasi Burgher; di Jerman muncul inisiatif dari masyarakat yang menamakan dirinya Deutscher Heimatbund; sedangkan di Belanda ada yayasan maupun asosiasi lokal yang membeli bangunan-bangunan bersejarah.</a:t>
            </a:r>
            <a:endParaRPr lang="en-US" sz="4300" dirty="0" smtClean="0"/>
          </a:p>
          <a:p>
            <a:pPr>
              <a:buNone/>
            </a:pPr>
            <a:endParaRPr lang="en-US" dirty="0"/>
          </a:p>
        </p:txBody>
      </p:sp>
      <p:sp>
        <p:nvSpPr>
          <p:cNvPr id="4" name="Title 1"/>
          <p:cNvSpPr>
            <a:spLocks noGrp="1"/>
          </p:cNvSpPr>
          <p:nvPr>
            <p:ph type="title"/>
          </p:nvPr>
        </p:nvSpPr>
        <p:spPr/>
        <p:txBody>
          <a:bodyPr>
            <a:normAutofit fontScale="90000"/>
          </a:bodyPr>
          <a:lstStyle/>
          <a:p>
            <a:pPr lvl="0" algn="ctr"/>
            <a:r>
              <a:rPr lang="id-ID" dirty="0" smtClean="0"/>
              <a:t>KESADARAN DAN INISIATIF </a:t>
            </a:r>
            <a:r>
              <a:rPr lang="en-US" dirty="0" smtClean="0"/>
              <a:t/>
            </a:r>
            <a:br>
              <a:rPr lang="en-US" dirty="0" smtClean="0"/>
            </a:br>
            <a:r>
              <a:rPr lang="en-US" dirty="0" smtClean="0"/>
              <a:t> DI BEBERAPA NEGARA</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dirty="0" smtClean="0"/>
              <a:t>B. DASAR HUKUM</a:t>
            </a:r>
            <a:r>
              <a:rPr lang="en-US" dirty="0" smtClean="0"/>
              <a:t> </a:t>
            </a:r>
            <a:endParaRPr lang="en-US" dirty="0"/>
          </a:p>
        </p:txBody>
      </p:sp>
      <p:sp>
        <p:nvSpPr>
          <p:cNvPr id="3" name="Content Placeholder 2"/>
          <p:cNvSpPr>
            <a:spLocks noGrp="1"/>
          </p:cNvSpPr>
          <p:nvPr>
            <p:ph idx="1"/>
          </p:nvPr>
        </p:nvSpPr>
        <p:spPr>
          <a:xfrm>
            <a:off x="152400" y="1698991"/>
            <a:ext cx="8610600" cy="4854209"/>
          </a:xfrm>
        </p:spPr>
        <p:txBody>
          <a:bodyPr>
            <a:normAutofit fontScale="77500" lnSpcReduction="20000"/>
          </a:bodyPr>
          <a:lstStyle/>
          <a:p>
            <a:pPr marL="457200" indent="-339725" algn="just">
              <a:buFont typeface="+mj-lt"/>
              <a:buAutoNum type="arabicPeriod"/>
            </a:pPr>
            <a:r>
              <a:rPr lang="id-ID" i="1" dirty="0" smtClean="0"/>
              <a:t>Monument </a:t>
            </a:r>
            <a:r>
              <a:rPr lang="id-ID" i="1" dirty="0" smtClean="0"/>
              <a:t>Protection Law </a:t>
            </a:r>
            <a:r>
              <a:rPr lang="id-ID" dirty="0" smtClean="0"/>
              <a:t>(undang-undang perlindungan monumen/bangunan bersejarah) di beberapa negara Eropa, merupakan landasan utama dalam menentukan langkah-langkah berikutnya. Dijelaskan badan atau lembaga pemerintah yang bertanggung jawab akan hal kegiatan pelestarian yang dimaksud, serta bagaimana kedudukan undang-undang tersebut terhadap peraturan lainnya.</a:t>
            </a:r>
            <a:endParaRPr lang="en-US" dirty="0" smtClean="0"/>
          </a:p>
          <a:p>
            <a:pPr marL="457200" indent="-339725" algn="just">
              <a:buFont typeface="+mj-lt"/>
              <a:buAutoNum type="arabicPeriod"/>
            </a:pPr>
            <a:r>
              <a:rPr lang="id-ID" dirty="0" smtClean="0"/>
              <a:t>Peraturan pelaksanaan disusun berdasarkan hal pokok dalam sistem kepranatan yang ada. Sistem kapitalis, meletakkan property sebagai landasan hukum; sehingga konflik antara hak pribadi yang harus dilindungi dengan kepentingan umum, menuntut pemecahan yang seimbang. Berbeda dengan negara sosialis, dimana hampir tidak ada konflik yang terjadi, karena pengawasan hak milik pribadi berada pada pemerintah.</a:t>
            </a: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8915400" cy="5334000"/>
          </a:xfrm>
        </p:spPr>
        <p:txBody>
          <a:bodyPr>
            <a:normAutofit fontScale="47500" lnSpcReduction="20000"/>
          </a:bodyPr>
          <a:lstStyle/>
          <a:p>
            <a:pPr algn="just"/>
            <a:r>
              <a:rPr lang="id-ID" sz="4000" b="1" dirty="0" smtClean="0">
                <a:solidFill>
                  <a:srgbClr val="002060"/>
                </a:solidFill>
              </a:rPr>
              <a:t>Di Perancis </a:t>
            </a:r>
            <a:r>
              <a:rPr lang="id-ID" sz="4000" dirty="0" smtClean="0"/>
              <a:t>peraturan-peraturan di himpun dalam </a:t>
            </a:r>
            <a:r>
              <a:rPr lang="id-ID" sz="4000" i="1" dirty="0" smtClean="0"/>
              <a:t>Loi Malraux, </a:t>
            </a:r>
            <a:r>
              <a:rPr lang="id-ID" sz="4000" dirty="0" smtClean="0"/>
              <a:t>yang memandang pusat kota lama sebagi perbaikan aktif dengan kemungkinan pemanfaatan intensif. Pemakaian building codes untuk kasus bangunan-bangunan tua, memudahkan pelaksanaannya. </a:t>
            </a:r>
            <a:r>
              <a:rPr lang="id-ID" sz="4000" i="1" dirty="0" smtClean="0"/>
              <a:t>“Loi Malraux” </a:t>
            </a:r>
            <a:r>
              <a:rPr lang="id-ID" sz="4000" dirty="0" smtClean="0"/>
              <a:t>menjamin kewenangan dalam pelestarin monument bersejarah dan dalam hal ini ada perbedaan dengan peraturan bangunan mana </a:t>
            </a:r>
            <a:r>
              <a:rPr lang="id-ID" sz="4000" i="1" dirty="0" smtClean="0"/>
              <a:t>Loi Malraux</a:t>
            </a:r>
            <a:r>
              <a:rPr lang="id-ID" sz="4000" dirty="0" smtClean="0"/>
              <a:t> mempunyai kedudukan hukum yang lebih kuat.</a:t>
            </a:r>
            <a:endParaRPr lang="en-US" sz="4000" dirty="0" smtClean="0"/>
          </a:p>
          <a:p>
            <a:pPr algn="just"/>
            <a:r>
              <a:rPr lang="id-ID" sz="4000" b="1" dirty="0" smtClean="0">
                <a:solidFill>
                  <a:srgbClr val="002060"/>
                </a:solidFill>
              </a:rPr>
              <a:t>Di Polandia  </a:t>
            </a:r>
            <a:r>
              <a:rPr lang="id-ID" sz="4000" i="1" dirty="0" smtClean="0"/>
              <a:t>‘Repair and reconstruction Law’ </a:t>
            </a:r>
            <a:r>
              <a:rPr lang="id-ID" sz="4000" dirty="0" smtClean="0"/>
              <a:t> (tahun 1959/1968) menjadi dasar peremajaan kotanya. Pelestarian bangunan dan tapak bersejarah diberlakukan ‘</a:t>
            </a:r>
            <a:r>
              <a:rPr lang="id-ID" sz="4000" i="1" dirty="0" smtClean="0"/>
              <a:t>Monument protection Law’ </a:t>
            </a:r>
            <a:r>
              <a:rPr lang="id-ID" sz="4000" dirty="0" smtClean="0"/>
              <a:t>tahun 1962, yang melindungi monument budaya meliputi; sruktur kota bersejarah, komplek perumahan, taman, kebon dekoratif, kuburan, bangunan (termasuk interior lingkungan) yang bernilai sejarah dan kompleks bangunan yang bernilai arsitektur. Pencacatan index dilakukan oleh </a:t>
            </a:r>
            <a:r>
              <a:rPr lang="en-US" sz="4000" dirty="0" smtClean="0"/>
              <a:t>k</a:t>
            </a:r>
            <a:r>
              <a:rPr lang="id-ID" sz="4000" dirty="0" smtClean="0"/>
              <a:t>urator berdasakan inisiatif sendiri, atas permintaan komite eksekutif dewan rakyat, pemilik atau pun penghuni. Perubahan  pada bangunan yang dilindungi harus dengan ijin kurator. Sedangkan dalam pengawasan pelaksanaannya dikaitkan dengan h</a:t>
            </a:r>
            <a:r>
              <a:rPr lang="en-US" sz="4000" dirty="0" smtClean="0"/>
              <a:t>u</a:t>
            </a:r>
            <a:r>
              <a:rPr lang="id-ID" sz="4000" dirty="0" smtClean="0"/>
              <a:t>kum yang berlaku, dengan mencantumkan pengaturan pembiayannya.</a:t>
            </a:r>
            <a:endParaRPr lang="en-US" sz="4000" dirty="0" smtClean="0"/>
          </a:p>
          <a:p>
            <a:pPr algn="just"/>
            <a:r>
              <a:rPr lang="id-ID" sz="4000" b="1" dirty="0" smtClean="0">
                <a:solidFill>
                  <a:srgbClr val="002060"/>
                </a:solidFill>
              </a:rPr>
              <a:t>Di Belanda, </a:t>
            </a:r>
            <a:r>
              <a:rPr lang="id-ID" sz="4000" dirty="0" smtClean="0"/>
              <a:t>tanggung jawab sosial yang melekat pada hak milik pribadi sangat dihargai, sehingga orang rela mengalihkan hak miliknya atas bangunan yang perlu di lindungi kepada badan yang berwenang (apabila diharuskan) dengan imbalan yang wajar.</a:t>
            </a:r>
            <a:endParaRPr lang="en-US" sz="4000" dirty="0" smtClean="0"/>
          </a:p>
          <a:p>
            <a:pPr>
              <a:buNone/>
            </a:pPr>
            <a:endParaRPr lang="en-US" dirty="0"/>
          </a:p>
        </p:txBody>
      </p:sp>
      <p:sp>
        <p:nvSpPr>
          <p:cNvPr id="4" name="Title 1"/>
          <p:cNvSpPr>
            <a:spLocks noGrp="1"/>
          </p:cNvSpPr>
          <p:nvPr>
            <p:ph type="title"/>
          </p:nvPr>
        </p:nvSpPr>
        <p:spPr/>
        <p:txBody>
          <a:bodyPr>
            <a:normAutofit fontScale="90000"/>
          </a:bodyPr>
          <a:lstStyle/>
          <a:p>
            <a:pPr algn="ctr"/>
            <a:r>
              <a:rPr lang="id-ID" dirty="0" smtClean="0"/>
              <a:t>DASAR HUKUM</a:t>
            </a:r>
            <a:r>
              <a:rPr lang="en-US" dirty="0" smtClean="0"/>
              <a:t> </a:t>
            </a:r>
            <a:br>
              <a:rPr lang="en-US" dirty="0" smtClean="0"/>
            </a:br>
            <a:r>
              <a:rPr lang="en-US" sz="4000" dirty="0" smtClean="0"/>
              <a:t>PELAKSANAAN DI BEBERAPA NEGARA</a:t>
            </a:r>
            <a:endParaRPr lang="en-US"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dirty="0" smtClean="0"/>
              <a:t>C. KONSEP PERENCANAAN</a:t>
            </a:r>
            <a:endParaRPr lang="en-US" dirty="0"/>
          </a:p>
        </p:txBody>
      </p:sp>
      <p:sp>
        <p:nvSpPr>
          <p:cNvPr id="3" name="Content Placeholder 2"/>
          <p:cNvSpPr>
            <a:spLocks noGrp="1"/>
          </p:cNvSpPr>
          <p:nvPr>
            <p:ph idx="1"/>
          </p:nvPr>
        </p:nvSpPr>
        <p:spPr>
          <a:xfrm>
            <a:off x="152400" y="1600201"/>
            <a:ext cx="8686800" cy="4800600"/>
          </a:xfrm>
        </p:spPr>
        <p:txBody>
          <a:bodyPr>
            <a:normAutofit fontScale="62500" lnSpcReduction="20000"/>
          </a:bodyPr>
          <a:lstStyle/>
          <a:p>
            <a:pPr marL="396875" indent="-279400" algn="just">
              <a:buFont typeface="+mj-lt"/>
              <a:buAutoNum type="arabicPeriod"/>
            </a:pPr>
            <a:r>
              <a:rPr lang="id-ID" dirty="0" smtClean="0"/>
              <a:t>Penelitian </a:t>
            </a:r>
            <a:r>
              <a:rPr lang="id-ID" dirty="0" smtClean="0"/>
              <a:t>yang menyeluruh dan mendalam dibutuhkan sebagai langkah awal dalam kegiatan pelestarian yang intensif. Untuk kasus yang segera akan ditangani studi singkat untuk memeperoleh informasi guna mencari pemecahan praktis, yang selanjutnya dijadikan pegangan bagi kasus serupa. Di dalamnya terdapat peran  </a:t>
            </a:r>
            <a:r>
              <a:rPr lang="id-ID" i="1" dirty="0" smtClean="0"/>
              <a:t>head planner</a:t>
            </a:r>
            <a:r>
              <a:rPr lang="id-ID" dirty="0" smtClean="0"/>
              <a:t> yang bertanggung jawab penuh tehadap rencana perlindungan bangunan dan bersejarah.</a:t>
            </a:r>
            <a:endParaRPr lang="en-US" dirty="0" smtClean="0"/>
          </a:p>
          <a:p>
            <a:pPr marL="396875" indent="-279400" algn="just">
              <a:buFont typeface="+mj-lt"/>
              <a:buAutoNum type="arabicPeriod"/>
            </a:pPr>
            <a:r>
              <a:rPr lang="id-ID" dirty="0" smtClean="0"/>
              <a:t>Agar hasil yang dipeoleh sesuai dengan tujuan diinginkan, maka dibutuhkan tenaga ahli professional yang menguasai masalah pelestarian. Untuk dibutuhkan pendidikan khusus dan menerus pelesta</a:t>
            </a:r>
            <a:r>
              <a:rPr lang="en-US" dirty="0" smtClean="0"/>
              <a:t>r</a:t>
            </a:r>
            <a:r>
              <a:rPr lang="id-ID" dirty="0" smtClean="0"/>
              <a:t>ian, yang diselenggarakan melalui kursus maupun program pendidikan Universitas. Konsep perencanaan biasanya dibagi atas 2 tahap, yaitu </a:t>
            </a:r>
            <a:r>
              <a:rPr lang="id-ID" dirty="0" smtClean="0"/>
              <a:t>:</a:t>
            </a:r>
            <a:endParaRPr lang="en-US" dirty="0" smtClean="0"/>
          </a:p>
          <a:p>
            <a:pPr>
              <a:buNone/>
            </a:pPr>
            <a:endParaRPr lang="en-US" dirty="0" smtClean="0"/>
          </a:p>
          <a:p>
            <a:pPr marL="735013" lvl="0" indent="-277813" algn="just"/>
            <a:r>
              <a:rPr lang="id-ID" dirty="0" smtClean="0"/>
              <a:t>Rencana kerangka kerja umum </a:t>
            </a:r>
            <a:r>
              <a:rPr lang="id-ID" i="1" dirty="0" smtClean="0"/>
              <a:t>(general framework palning) </a:t>
            </a:r>
            <a:r>
              <a:rPr lang="id-ID" dirty="0" smtClean="0"/>
              <a:t>berisi spesifikasai detail dan realisasi teknis. Rencana ini berlandaskan pada tujuan pelestarian itu sendiri yang ditetapkan dari kemungkinan penggunaan bangunan (fun</a:t>
            </a:r>
            <a:r>
              <a:rPr lang="en-US" dirty="0" smtClean="0"/>
              <a:t>g</a:t>
            </a:r>
            <a:r>
              <a:rPr lang="id-ID" dirty="0" smtClean="0"/>
              <a:t>si) pada daerah-daerah pelestarian, namun demikian  tidak berarti harus direalisasikan sesegera mungki</a:t>
            </a:r>
            <a:r>
              <a:rPr lang="en-US" dirty="0" smtClean="0"/>
              <a:t>n</a:t>
            </a:r>
            <a:r>
              <a:rPr lang="id-ID" dirty="0" smtClean="0"/>
              <a:t>.</a:t>
            </a:r>
            <a:endParaRPr lang="en-US" dirty="0" smtClean="0"/>
          </a:p>
          <a:p>
            <a:pPr marL="735013" lvl="0" indent="-277813" algn="just"/>
            <a:r>
              <a:rPr lang="id-ID" dirty="0" smtClean="0"/>
              <a:t>Rencana detail </a:t>
            </a:r>
            <a:r>
              <a:rPr lang="id-ID" i="1" dirty="0" smtClean="0"/>
              <a:t>(detail plan)</a:t>
            </a:r>
            <a:r>
              <a:rPr lang="id-ID" dirty="0" smtClean="0"/>
              <a:t>, yang dipersiapkan bagi area pelestarian tertentu dalam kaitannya akan diremajakan segera.</a:t>
            </a: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3600" dirty="0" smtClean="0"/>
              <a:t>KONSEP PERENCANAN DISUSUN </a:t>
            </a:r>
            <a:endParaRPr lang="en-US" sz="3600" dirty="0"/>
          </a:p>
        </p:txBody>
      </p:sp>
      <p:sp>
        <p:nvSpPr>
          <p:cNvPr id="3" name="Content Placeholder 2"/>
          <p:cNvSpPr>
            <a:spLocks noGrp="1"/>
          </p:cNvSpPr>
          <p:nvPr>
            <p:ph idx="1"/>
          </p:nvPr>
        </p:nvSpPr>
        <p:spPr>
          <a:xfrm>
            <a:off x="152400" y="1600201"/>
            <a:ext cx="8763000" cy="5257800"/>
          </a:xfrm>
        </p:spPr>
        <p:txBody>
          <a:bodyPr>
            <a:normAutofit fontScale="55000" lnSpcReduction="20000"/>
          </a:bodyPr>
          <a:lstStyle/>
          <a:p>
            <a:pPr marL="457200" lvl="0" indent="-339725">
              <a:buNone/>
            </a:pPr>
            <a:r>
              <a:rPr lang="en-US" sz="3600" dirty="0" smtClean="0"/>
              <a:t>1.  </a:t>
            </a:r>
            <a:r>
              <a:rPr lang="id-ID" sz="3600" dirty="0" smtClean="0"/>
              <a:t>Konsep </a:t>
            </a:r>
            <a:r>
              <a:rPr lang="id-ID" sz="3600" dirty="0" smtClean="0"/>
              <a:t>diijinkan berada di kota lama, berupa </a:t>
            </a:r>
            <a:r>
              <a:rPr lang="id-ID" sz="3600" dirty="0" smtClean="0"/>
              <a:t>:</a:t>
            </a:r>
            <a:endParaRPr lang="en-US" sz="3600" dirty="0" smtClean="0"/>
          </a:p>
          <a:p>
            <a:pPr marL="735013" lvl="0" indent="-277813">
              <a:buFont typeface="Wingdings" pitchFamily="2" charset="2"/>
              <a:buChar char="§"/>
            </a:pPr>
            <a:r>
              <a:rPr lang="id-ID" sz="3600" dirty="0" smtClean="0"/>
              <a:t>Kegiatan dinamis yang sesuai untuk ditingkatkan ( pengembangan bidang jasa, seperti pariwisata dan museum).</a:t>
            </a:r>
            <a:endParaRPr lang="en-US" sz="3600" dirty="0" smtClean="0"/>
          </a:p>
          <a:p>
            <a:pPr marL="735013" lvl="0" indent="-277813">
              <a:buFont typeface="Wingdings" pitchFamily="2" charset="2"/>
              <a:buChar char="§"/>
            </a:pPr>
            <a:r>
              <a:rPr lang="id-ID" sz="3600" dirty="0" smtClean="0"/>
              <a:t>Kegiatan dinamis yang sesuai untuk ditingkatkan secara terbatas (pengembangan  bidang jasa sampai batas tertentu, seperi akomodasi, restoran dan took untuk turis dengan kualitas yang lebih tinggi).</a:t>
            </a:r>
            <a:endParaRPr lang="en-US" sz="3600" dirty="0" smtClean="0"/>
          </a:p>
          <a:p>
            <a:pPr marL="735013" lvl="0" indent="-277813">
              <a:buFont typeface="Wingdings" pitchFamily="2" charset="2"/>
              <a:buChar char="§"/>
            </a:pPr>
            <a:r>
              <a:rPr lang="id-ID" sz="3600" dirty="0" smtClean="0"/>
              <a:t>Kegiatan yang dapat diteruskan pada paras yang sama ( teater, bioskop, sarana kebudayaan, pendidikan tinggi, lembaga penelitian, perpustakaan).</a:t>
            </a:r>
            <a:endParaRPr lang="en-US" sz="3600" dirty="0" smtClean="0"/>
          </a:p>
          <a:p>
            <a:pPr marL="735013" lvl="0" indent="-277813">
              <a:buFont typeface="Wingdings" pitchFamily="2" charset="2"/>
              <a:buChar char="§"/>
            </a:pPr>
            <a:r>
              <a:rPr lang="id-ID" sz="3600" dirty="0" smtClean="0"/>
              <a:t>Kegiatan yang harus dikurangi (pengurangan pemakaian rumah yang tidak layak huni atau pembatasan jumlah penghuni setiap rumah serta sarana penunjangan</a:t>
            </a:r>
            <a:r>
              <a:rPr lang="id-ID" sz="3600" dirty="0" smtClean="0"/>
              <a:t>).</a:t>
            </a:r>
            <a:endParaRPr lang="en-US" sz="3600" dirty="0" smtClean="0"/>
          </a:p>
          <a:p>
            <a:pPr marL="735013" lvl="0" indent="-277813">
              <a:buFont typeface="Wingdings" pitchFamily="2" charset="2"/>
              <a:buChar char="§"/>
            </a:pPr>
            <a:endParaRPr lang="en-US" sz="3600" dirty="0" smtClean="0"/>
          </a:p>
          <a:p>
            <a:pPr marL="457200" lvl="0" indent="-339725">
              <a:buNone/>
            </a:pPr>
            <a:r>
              <a:rPr lang="en-US" sz="3600" dirty="0" smtClean="0"/>
              <a:t>2.   </a:t>
            </a:r>
            <a:r>
              <a:rPr lang="id-ID" sz="3600" dirty="0" smtClean="0"/>
              <a:t>Perencanaan </a:t>
            </a:r>
            <a:r>
              <a:rPr lang="id-ID" sz="3600" dirty="0" smtClean="0"/>
              <a:t>lalu-lintas; berisi pembatasan lalu lintas kendaraan demi mencegah pencemaran pada bangunan tua, dengan membangun jalan alternatif jalan lingkar yang melindungi seluruh daerah pusat kota</a:t>
            </a:r>
            <a:r>
              <a:rPr lang="id-ID" sz="3600" dirty="0" smtClean="0"/>
              <a:t>.</a:t>
            </a:r>
            <a:endParaRPr lang="en-US" sz="3600" dirty="0" smtClean="0"/>
          </a:p>
          <a:p>
            <a:pPr marL="457200" lvl="0" indent="-339725">
              <a:buNone/>
            </a:pPr>
            <a:r>
              <a:rPr lang="en-US" sz="3600" dirty="0" smtClean="0"/>
              <a:t>3.   </a:t>
            </a:r>
            <a:r>
              <a:rPr lang="id-ID" sz="3600" dirty="0" smtClean="0"/>
              <a:t>Penyebaran </a:t>
            </a:r>
            <a:r>
              <a:rPr lang="id-ID" sz="3600" dirty="0" smtClean="0"/>
              <a:t>pusat kota; terutama pada pusat kota yang berfungsi sebagai down town (pusat perdagangan dan pekantoran), maka untuk mengurangi beban ekonomi dan lalu lintas dilakukan pengurangan funsi kota dengan membuat pusat baru yang lokas</a:t>
            </a:r>
            <a:r>
              <a:rPr lang="en-US" sz="3600" dirty="0" err="1" smtClean="0"/>
              <a:t>i</a:t>
            </a:r>
            <a:r>
              <a:rPr lang="id-ID" sz="3600" dirty="0" smtClean="0"/>
              <a:t>nya berdekatan, tetapi berada di luar pusat kota lama.</a:t>
            </a:r>
            <a:endParaRPr lang="en-US" sz="3600"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D. </a:t>
            </a:r>
            <a:r>
              <a:rPr lang="id-ID" dirty="0" smtClean="0"/>
              <a:t>ORGANISASI DAN REALISASI</a:t>
            </a:r>
            <a:endParaRPr lang="en-US" dirty="0"/>
          </a:p>
        </p:txBody>
      </p:sp>
      <p:sp>
        <p:nvSpPr>
          <p:cNvPr id="3" name="Content Placeholder 2"/>
          <p:cNvSpPr>
            <a:spLocks noGrp="1"/>
          </p:cNvSpPr>
          <p:nvPr>
            <p:ph idx="1"/>
          </p:nvPr>
        </p:nvSpPr>
        <p:spPr>
          <a:xfrm>
            <a:off x="381000" y="1775191"/>
            <a:ext cx="8458200" cy="4625609"/>
          </a:xfrm>
        </p:spPr>
        <p:txBody>
          <a:bodyPr>
            <a:normAutofit fontScale="70000" lnSpcReduction="20000"/>
          </a:bodyPr>
          <a:lstStyle/>
          <a:p>
            <a:pPr algn="just"/>
            <a:r>
              <a:rPr lang="en-US" sz="3400" dirty="0" smtClean="0"/>
              <a:t>O</a:t>
            </a:r>
            <a:r>
              <a:rPr lang="id-ID" sz="3400" dirty="0" smtClean="0"/>
              <a:t>rganisasi </a:t>
            </a:r>
            <a:r>
              <a:rPr lang="id-ID" sz="3400" dirty="0" smtClean="0"/>
              <a:t>pelaksanaan kegiatan pelestarian bangunan dan lingkungan sangat mene</a:t>
            </a:r>
            <a:r>
              <a:rPr lang="en-US" sz="3400" dirty="0" smtClean="0"/>
              <a:t>n</a:t>
            </a:r>
            <a:r>
              <a:rPr lang="id-ID" sz="3400" dirty="0" smtClean="0"/>
              <a:t>tukan kelancaran realisasinya. Bagi negara-negara maju, peran swasta sangat dominan. Pemerintah menugaskan pihak swasta dalam melaksanakan pembangunan bangunan dan lingkungan yang </a:t>
            </a:r>
            <a:r>
              <a:rPr lang="id-ID" sz="3400" dirty="0" smtClean="0"/>
              <a:t>dilestarikan</a:t>
            </a:r>
            <a:r>
              <a:rPr lang="en-US" sz="3400" dirty="0" smtClean="0"/>
              <a:t>.</a:t>
            </a:r>
          </a:p>
          <a:p>
            <a:pPr algn="just">
              <a:buNone/>
            </a:pPr>
            <a:endParaRPr lang="en-US" sz="3400" dirty="0" smtClean="0"/>
          </a:p>
          <a:p>
            <a:pPr algn="just"/>
            <a:r>
              <a:rPr lang="en-US" sz="3400" dirty="0" smtClean="0"/>
              <a:t>P</a:t>
            </a:r>
            <a:r>
              <a:rPr lang="id-ID" sz="3400" dirty="0" smtClean="0"/>
              <a:t>endekatan </a:t>
            </a:r>
            <a:r>
              <a:rPr lang="id-ID" sz="3400" dirty="0" smtClean="0"/>
              <a:t>yang dipakai dalam pelaksanaannya adalah </a:t>
            </a:r>
            <a:r>
              <a:rPr lang="id-ID" sz="3400" i="1" dirty="0" smtClean="0"/>
              <a:t>blok by block approach</a:t>
            </a:r>
            <a:r>
              <a:rPr lang="id-ID" sz="3400" dirty="0" smtClean="0"/>
              <a:t>. Perencanaan ini berdasarkan rencana induk lengkap dari setiap sub-area wilayah pelestarian. Sebagai contoh, setiap blok diberi nomor dan bangunan-bangunan pada blok dengan kategori kondisi masing-masing ba</a:t>
            </a:r>
            <a:r>
              <a:rPr lang="en-US" sz="3400" dirty="0" smtClean="0"/>
              <a:t>n</a:t>
            </a:r>
            <a:r>
              <a:rPr lang="id-ID" sz="3400" dirty="0" smtClean="0"/>
              <a:t>gunan, dari yang sangat rusak sampai yang sangat baik. Kemudian ditentukan perlakukan bagi setiap bangunan; ada yang harus dihancurkan, dihancurkan dan di bangunan kembali, atau direstorasi.</a:t>
            </a:r>
            <a:endParaRPr lang="en-US" sz="3400" dirty="0" smtClean="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1284</TotalTime>
  <Words>2471</Words>
  <Application>Microsoft Office PowerPoint</Application>
  <PresentationFormat>On-screen Show (4:3)</PresentationFormat>
  <Paragraphs>107</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Module</vt:lpstr>
      <vt:lpstr>    </vt:lpstr>
      <vt:lpstr>LATAR BELAKANG</vt:lpstr>
      <vt:lpstr>A. KESADARAN DAN INISIATIF  </vt:lpstr>
      <vt:lpstr>KESADARAN DAN INISIATIF   DI BEBERAPA NEGARA</vt:lpstr>
      <vt:lpstr>B. DASAR HUKUM </vt:lpstr>
      <vt:lpstr>DASAR HUKUM  PELAKSANAAN DI BEBERAPA NEGARA</vt:lpstr>
      <vt:lpstr>C. KONSEP PERENCANAAN</vt:lpstr>
      <vt:lpstr>KONSEP PERENCANAN DISUSUN </vt:lpstr>
      <vt:lpstr>D. ORGANISASI DAN REALISASI</vt:lpstr>
      <vt:lpstr>ORGANISASI DAN REALISASI  DI BEBERAPA NEGARA </vt:lpstr>
      <vt:lpstr>E. PENDANAAN</vt:lpstr>
      <vt:lpstr>KESIMPULAH KEGIATAN PELESTARIAN DI BEBERAPA NEGARA</vt:lpstr>
      <vt:lpstr>Slide 13</vt:lpstr>
      <vt:lpstr>Slide 14</vt:lpstr>
      <vt:lpstr>Slide 15</vt:lpstr>
      <vt:lpstr>Slide 16</vt:lpstr>
      <vt:lpstr>Studi Banding untuk Inspirasi Kebijakan dan Strategi Perkotaan di China</vt:lpstr>
      <vt:lpstr>Slide 18</vt:lpstr>
      <vt:lpstr>Slide 19</vt:lpstr>
      <vt:lpstr>SEKIAN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32</cp:revision>
  <dcterms:created xsi:type="dcterms:W3CDTF">2012-03-13T02:02:52Z</dcterms:created>
  <dcterms:modified xsi:type="dcterms:W3CDTF">2012-03-27T05:29:02Z</dcterms:modified>
</cp:coreProperties>
</file>