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910" r:id="rId2"/>
  </p:sldMasterIdLst>
  <p:sldIdLst>
    <p:sldId id="267" r:id="rId3"/>
    <p:sldId id="268" r:id="rId4"/>
    <p:sldId id="270" r:id="rId5"/>
    <p:sldId id="271" r:id="rId6"/>
    <p:sldId id="288" r:id="rId7"/>
    <p:sldId id="289" r:id="rId8"/>
    <p:sldId id="290" r:id="rId9"/>
    <p:sldId id="272" r:id="rId10"/>
    <p:sldId id="269" r:id="rId11"/>
    <p:sldId id="273" r:id="rId12"/>
    <p:sldId id="274" r:id="rId13"/>
    <p:sldId id="286" r:id="rId14"/>
    <p:sldId id="287" r:id="rId15"/>
    <p:sldId id="291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5" r:id="rId26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5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Himm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chatt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PP small"/>
          <p:cNvPicPr>
            <a:picLocks noChangeAspect="1" noChangeArrowheads="1"/>
          </p:cNvPicPr>
          <p:nvPr/>
        </p:nvPicPr>
        <p:blipFill>
          <a:blip r:embed="rId5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</p:spPr>
        <p:txBody>
          <a:bodyPr lIns="91440" rIns="91440"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B7502D6E-5DE8-4C34-A8E3-AE32E69289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5FA96088-9F07-491A-971C-618EA40BC6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980E85-F6C3-4762-810A-51413DCD9DC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C290-E2A4-4ECF-B97C-2D8A3AE9614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074B5-6849-45BF-A86D-D043752E41C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C90386-D03F-41E3-A522-BFC029D56F8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347758-5C47-433A-98C1-A88F9981391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2E5858-42A4-4014-ACDD-0052E420166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5E6C-6AA8-4BC2-8F66-87956957772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31CF1-2F37-4C70-BDB0-9E587C88FE9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A99312B-D744-4325-B8EB-FA795EF4D3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B2870B-7FA2-45C4-87F3-44D8278E222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667B-2C6F-416E-928D-134D577336F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BF49-F2EA-401F-B85F-232DAF06E1F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259E771C-6E05-44D2-86D7-F54A8AB6CF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AEEE22D-5CD6-4216-8676-E775BECD04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A3D8293A-029D-4EE6-B110-A648D6391E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B91CBC30-87FB-4C3E-9E4B-9EE2310A54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9B627E76-EC4E-4CD7-BE48-EB76552DCA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2DE327E-579C-4836-AF9E-D56289FC8A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0E95B828-7EF9-49B7-9F8F-AF8FCC3E2B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/>
        </p:nvPicPr>
        <p:blipFill>
          <a:blip r:embed="rId13"/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E4314E9-247B-4C14-9AB6-93EED22138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/>
        </p:nvPicPr>
        <p:blipFill>
          <a:blip r:embed="rId14">
            <a:lum bright="36000"/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latin typeface="+mn-lt"/>
                <a:cs typeface="+mn-cs"/>
              </a:rPr>
              <a:t>Here comes your footer</a:t>
            </a:r>
          </a:p>
        </p:txBody>
      </p:sp>
      <p:pic>
        <p:nvPicPr>
          <p:cNvPr id="1033" name="Picture 18" descr="PP small"/>
          <p:cNvPicPr>
            <a:picLocks noChangeAspect="1" noChangeArrowheads="1"/>
          </p:cNvPicPr>
          <p:nvPr/>
        </p:nvPicPr>
        <p:blipFill>
          <a:blip r:embed="rId15"/>
          <a:srcRect b="34532"/>
          <a:stretch>
            <a:fillRect/>
          </a:stretch>
        </p:blipFill>
        <p:spPr bwMode="auto">
          <a:xfrm>
            <a:off x="6604000" y="381000"/>
            <a:ext cx="2266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9" descr="PP small"/>
          <p:cNvPicPr>
            <a:picLocks noChangeAspect="1" noChangeArrowheads="1"/>
          </p:cNvPicPr>
          <p:nvPr/>
        </p:nvPicPr>
        <p:blipFill>
          <a:blip r:embed="rId15"/>
          <a:srcRect b="34532"/>
          <a:stretch>
            <a:fillRect/>
          </a:stretch>
        </p:blipFill>
        <p:spPr bwMode="auto">
          <a:xfrm>
            <a:off x="152400" y="6459538"/>
            <a:ext cx="24193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 sz="2400">
          <a:solidFill>
            <a:schemeClr val="tx1"/>
          </a:solidFill>
          <a:latin typeface="+mn-lt"/>
        </a:defRPr>
      </a:lvl3pPr>
      <a:lvl4pPr marL="752475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4pPr>
      <a:lvl5pPr marL="9620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Here comes your footer  </a:t>
            </a:r>
            <a:r>
              <a:rPr lang="de-DE" smtClean="0">
                <a:sym typeface="Wingdings" pitchFamily="2" charset="2"/>
              </a:rPr>
              <a:t></a:t>
            </a:r>
            <a:r>
              <a:rPr lang="de-DE" smtClean="0"/>
              <a:t>  Page </a:t>
            </a:r>
            <a:fld id="{8E4314E9-247B-4C14-9AB6-93EED221381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02CE75-484C-49A2-9748-0B5C77402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71500" y="1500188"/>
            <a:ext cx="8072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MIXED USE DEVELOPMENT</a:t>
            </a:r>
            <a:endParaRPr lang="id-ID" sz="2800" dirty="0"/>
          </a:p>
          <a:p>
            <a:r>
              <a:rPr lang="en-US" sz="2800" b="1" dirty="0"/>
              <a:t>AS THE DEVELOPMENT </a:t>
            </a:r>
            <a:r>
              <a:rPr lang="en-US" sz="2800" b="1" dirty="0" smtClean="0"/>
              <a:t> ALTERNATIVE  IN </a:t>
            </a:r>
            <a:r>
              <a:rPr lang="en-US" sz="2800" b="1" dirty="0"/>
              <a:t>URBAN AREA </a:t>
            </a:r>
            <a:endParaRPr lang="id-ID" sz="2000" b="1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357290" y="3786190"/>
            <a:ext cx="3511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b="1" dirty="0"/>
              <a:t>Budi </a:t>
            </a:r>
            <a:r>
              <a:rPr lang="en-US" b="1" dirty="0" smtClean="0"/>
              <a:t> </a:t>
            </a:r>
            <a:r>
              <a:rPr lang="id-ID" b="1" dirty="0" smtClean="0"/>
              <a:t>Sulistyo</a:t>
            </a:r>
            <a:endParaRPr lang="id-ID" b="1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857250" y="4138613"/>
            <a:ext cx="7215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 </a:t>
            </a:r>
            <a:endParaRPr lang="id-ID" sz="1600" i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214678" y="714356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Investment</a:t>
            </a: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50" y="1785926"/>
            <a:ext cx="83581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 dirty="0"/>
              <a:t>Mixed use Development</a:t>
            </a:r>
            <a:r>
              <a:rPr lang="en-US" sz="3200" dirty="0"/>
              <a:t> on the developed </a:t>
            </a:r>
            <a:r>
              <a:rPr lang="en-US" sz="3200" b="1" i="1" dirty="0"/>
              <a:t>Super Block</a:t>
            </a:r>
            <a:r>
              <a:rPr lang="en-US" sz="3200" dirty="0"/>
              <a:t> can be established and it is expected to be able to overcome part of problems on settlement and other public facilities in urban area.</a:t>
            </a:r>
            <a:endParaRPr lang="id-ID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82" y="1866963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en-US" sz="3200" dirty="0">
                <a:ea typeface="Times New Roman" pitchFamily="18" charset="0"/>
              </a:rPr>
              <a:t>By using Highest and Best Uses Concept, the developers and also stakeholders can feel safer, more comfortable, and well planned on all decisions made.</a:t>
            </a:r>
            <a:endParaRPr lang="en-US" sz="4400" dirty="0">
              <a:ea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54123" y="772523"/>
            <a:ext cx="6375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Highest and Best Uses Concept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belanja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superblock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komuter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yang lain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Keuntungan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Tinggal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Superblock 1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lain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endParaRPr lang="en-US" dirty="0" smtClean="0"/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Keuntungan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tinggal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superblock 2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Pelaksanaan Pembangunan dilakukan pada pekerjaan yang dapat menghasilkan uang segera</a:t>
            </a:r>
          </a:p>
          <a:p>
            <a:r>
              <a:rPr lang="en-US" smtClean="0"/>
              <a:t>Hal ini dilakukan untuk mengurangi beban atas pinjaman pada Bank ataupun LKBB</a:t>
            </a:r>
          </a:p>
          <a:p>
            <a:r>
              <a:rPr lang="en-US" smtClean="0"/>
              <a:t>Pembangunan setiap pekerjaan memerlukan detail Gantt Chart dan NWP tersendiri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Pembangunan Mixed Use</a:t>
            </a:r>
            <a:endParaRPr lang="en-US" b="1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714625" y="142875"/>
            <a:ext cx="4134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EMPORIUM MALL</a:t>
            </a:r>
          </a:p>
        </p:txBody>
      </p:sp>
      <p:pic>
        <p:nvPicPr>
          <p:cNvPr id="15362" name="Picture 2" descr="C:\Users\windows 7\Downloads\emporium\JakartaEmporiumPlui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36725"/>
            <a:ext cx="88773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714625" y="142875"/>
            <a:ext cx="4133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EMPORIUM MALL</a:t>
            </a:r>
          </a:p>
        </p:txBody>
      </p:sp>
      <p:pic>
        <p:nvPicPr>
          <p:cNvPr id="16387" name="Picture 3" descr="C:\Users\windows 7\Downloads\emporium\emporium-pl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57250"/>
            <a:ext cx="778668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windows 7\Downloads\emporium\sudirman_par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57250"/>
            <a:ext cx="8072438" cy="567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14348" y="214290"/>
            <a:ext cx="4075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SUDIRMAN PARK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 7\Downloads\emporium\sudirman-park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572427" cy="586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85786" y="0"/>
            <a:ext cx="4075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SUDIRMAN PARK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indows 7\Downloads\emporium\sudirman par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1"/>
            <a:ext cx="8429684" cy="583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20" y="214290"/>
            <a:ext cx="4228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SUDIRMAN PARK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28654" y="1357298"/>
            <a:ext cx="83581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The </a:t>
            </a:r>
            <a:r>
              <a:rPr lang="id-ID" sz="3200" dirty="0"/>
              <a:t>scarcity of the land in an urban </a:t>
            </a:r>
            <a:r>
              <a:rPr lang="id-ID" sz="3200" dirty="0" smtClean="0"/>
              <a:t>area needs </a:t>
            </a:r>
            <a:r>
              <a:rPr lang="id-ID" sz="3200" dirty="0"/>
              <a:t>a smart urban design as an </a:t>
            </a:r>
            <a:r>
              <a:rPr lang="id-ID" sz="3200" dirty="0" smtClean="0"/>
              <a:t>alternative </a:t>
            </a:r>
            <a:r>
              <a:rPr lang="id-ID" sz="3200" dirty="0"/>
              <a:t>to solve the </a:t>
            </a:r>
            <a:r>
              <a:rPr lang="id-ID" sz="3200" dirty="0" smtClean="0"/>
              <a:t>problems.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ea typeface="Times New Roman" pitchFamily="18" charset="0"/>
              </a:rPr>
              <a:t>Jakarta as a Metropolitan Area facing scarcity of land, so needs to use land eficiently.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ea typeface="Times New Roman" pitchFamily="18" charset="0"/>
              </a:rPr>
              <a:t>Development superblock is one alternative that meet to face the problem of land scarcity. </a:t>
            </a:r>
          </a:p>
          <a:p>
            <a:pPr marL="514350" indent="-514350"/>
            <a:endParaRPr lang="id-ID" sz="3200" dirty="0"/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071538" y="571480"/>
            <a:ext cx="4203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Outline</a:t>
            </a: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933450" y="211119"/>
            <a:ext cx="363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KALIBATA CITY</a:t>
            </a:r>
          </a:p>
        </p:txBody>
      </p:sp>
      <p:pic>
        <p:nvPicPr>
          <p:cNvPr id="4098" name="Picture 2" descr="C:\Users\windows 7\Downloads\emporium\kal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60" y="857232"/>
            <a:ext cx="762005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42910" y="214290"/>
            <a:ext cx="363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KALIBATA CITY</a:t>
            </a:r>
          </a:p>
        </p:txBody>
      </p:sp>
      <p:pic>
        <p:nvPicPr>
          <p:cNvPr id="24579" name="Picture 4" descr="C:\Users\windows 7\Downloads\emporium\kalibata-city-site-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35025"/>
            <a:ext cx="8215312" cy="580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76260" y="214290"/>
            <a:ext cx="363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KALIBATA CITY</a:t>
            </a:r>
          </a:p>
        </p:txBody>
      </p:sp>
      <p:pic>
        <p:nvPicPr>
          <p:cNvPr id="74754" name="Picture 2" descr="http://1.bp.blogspot.com/_BTy3qI_flHM/TTAP-V8RlsI/AAAAAAAAAgM/x4drXIPG44k/s1600/fot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52" y="92871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6260" y="214290"/>
            <a:ext cx="363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KALIBATA CITY</a:t>
            </a:r>
          </a:p>
        </p:txBody>
      </p:sp>
      <p:pic>
        <p:nvPicPr>
          <p:cNvPr id="90114" name="Picture 2" descr="http://inforumah.net/wp-content/uploads/79261/image%20tahap2%20nightview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858180" cy="5559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58" y="1795525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dirty="0" err="1" smtClean="0">
                <a:ea typeface="Times New Roman" pitchFamily="18" charset="0"/>
              </a:rPr>
              <a:t>Implementasi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dari</a:t>
            </a:r>
            <a:r>
              <a:rPr lang="en-US" sz="3200" dirty="0" smtClean="0">
                <a:ea typeface="Times New Roman" pitchFamily="18" charset="0"/>
              </a:rPr>
              <a:t>  </a:t>
            </a:r>
            <a:r>
              <a:rPr lang="en-US" sz="3200" b="1" i="1" dirty="0" smtClean="0">
                <a:ea typeface="Times New Roman" pitchFamily="18" charset="0"/>
              </a:rPr>
              <a:t>Mixed </a:t>
            </a:r>
            <a:r>
              <a:rPr lang="en-US" sz="3200" b="1" i="1" dirty="0">
                <a:ea typeface="Times New Roman" pitchFamily="18" charset="0"/>
              </a:rPr>
              <a:t>Use Development</a:t>
            </a:r>
            <a:r>
              <a:rPr lang="en-US" sz="3200" dirty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diberbagai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lokasi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dapat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diterapkan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dengan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ediikuti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kearifan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dan</a:t>
            </a:r>
            <a:r>
              <a:rPr lang="en-US" sz="3200" dirty="0" smtClean="0">
                <a:ea typeface="Times New Roman" pitchFamily="18" charset="0"/>
              </a:rPr>
              <a:t> </a:t>
            </a:r>
            <a:r>
              <a:rPr lang="en-US" sz="3200" dirty="0" err="1" smtClean="0">
                <a:ea typeface="Times New Roman" pitchFamily="18" charset="0"/>
              </a:rPr>
              <a:t>kehati-hatian</a:t>
            </a:r>
            <a:r>
              <a:rPr lang="en-US" sz="3200" dirty="0" smtClean="0">
                <a:ea typeface="Times New Roman" pitchFamily="18" charset="0"/>
              </a:rPr>
              <a:t> </a:t>
            </a:r>
            <a:endParaRPr lang="en-US" sz="4400" dirty="0">
              <a:ea typeface="Times New Roman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571868" y="782405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Penutup</a:t>
            </a: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980173" y="785794"/>
            <a:ext cx="2877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Introduction</a:t>
            </a: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1857364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en-US" sz="3200" dirty="0">
                <a:ea typeface="Times New Roman" pitchFamily="18" charset="0"/>
              </a:rPr>
              <a:t>The development of </a:t>
            </a:r>
            <a:r>
              <a:rPr lang="en-US" sz="3200" b="1" i="1" dirty="0">
                <a:ea typeface="Times New Roman" pitchFamily="18" charset="0"/>
              </a:rPr>
              <a:t>Mixed Use</a:t>
            </a:r>
            <a:r>
              <a:rPr lang="en-US" sz="3200" dirty="0">
                <a:ea typeface="Times New Roman" pitchFamily="18" charset="0"/>
              </a:rPr>
              <a:t> using </a:t>
            </a:r>
            <a:r>
              <a:rPr lang="en-US" sz="3200" b="1" i="1" dirty="0">
                <a:ea typeface="Times New Roman" pitchFamily="18" charset="0"/>
              </a:rPr>
              <a:t>Super Block</a:t>
            </a:r>
            <a:r>
              <a:rPr lang="en-US" sz="3200" dirty="0">
                <a:ea typeface="Times New Roman" pitchFamily="18" charset="0"/>
              </a:rPr>
              <a:t> concept becomes one of the development options in big cities in Indonesia.</a:t>
            </a:r>
            <a:endParaRPr lang="en-US" sz="4400" dirty="0">
              <a:ea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214678" y="1211033"/>
            <a:ext cx="254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Settlement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0091" y="2071678"/>
            <a:ext cx="82153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It is expected that with creative approach and wisdom of city planner the settlement problem of very populous city can be solved effectively and comprehensively. </a:t>
            </a:r>
            <a:endParaRPr lang="id-ID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Pemukiman</a:t>
            </a:r>
            <a:r>
              <a:rPr lang="en-US" dirty="0" smtClean="0"/>
              <a:t> (landed houses, </a:t>
            </a:r>
            <a:r>
              <a:rPr lang="en-US" dirty="0" err="1" smtClean="0"/>
              <a:t>apartemen</a:t>
            </a:r>
            <a:r>
              <a:rPr lang="en-US" dirty="0" smtClean="0"/>
              <a:t>, </a:t>
            </a:r>
            <a:r>
              <a:rPr lang="en-US" dirty="0" err="1" smtClean="0"/>
              <a:t>kondominium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Perkantoran</a:t>
            </a:r>
            <a:r>
              <a:rPr lang="en-US" dirty="0" smtClean="0"/>
              <a:t> (office tower, shop houses)</a:t>
            </a:r>
          </a:p>
          <a:p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Belanja</a:t>
            </a:r>
            <a:r>
              <a:rPr lang="en-US" dirty="0" smtClean="0"/>
              <a:t> (mall, </a:t>
            </a:r>
            <a:r>
              <a:rPr lang="en-US" dirty="0" err="1" smtClean="0"/>
              <a:t>pertokoan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endParaRPr lang="en-US" dirty="0" smtClean="0"/>
          </a:p>
          <a:p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Hotel</a:t>
            </a:r>
          </a:p>
          <a:p>
            <a:r>
              <a:rPr lang="en-US" dirty="0" err="1" smtClean="0"/>
              <a:t>Ruang</a:t>
            </a:r>
            <a:r>
              <a:rPr lang="en-US" dirty="0" smtClean="0"/>
              <a:t> Terbuka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Elemen</a:t>
            </a:r>
            <a:r>
              <a:rPr lang="en-US" b="1" dirty="0" smtClean="0"/>
              <a:t> Superblock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Apartemen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Shop Houses</a:t>
            </a:r>
          </a:p>
          <a:p>
            <a:pPr>
              <a:buNone/>
            </a:pPr>
            <a:r>
              <a:rPr lang="en-US" dirty="0" smtClean="0"/>
              <a:t>	3. Hotel</a:t>
            </a:r>
          </a:p>
          <a:p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disewakan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Mall</a:t>
            </a:r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Pertokoan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Produk</a:t>
            </a:r>
            <a:r>
              <a:rPr lang="en-US" b="1" dirty="0" smtClean="0"/>
              <a:t> Superblock 1.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kelola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Peribadatan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Ruang</a:t>
            </a:r>
            <a:r>
              <a:rPr lang="en-US" dirty="0" smtClean="0"/>
              <a:t> Terbuka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Produk</a:t>
            </a:r>
            <a:r>
              <a:rPr lang="en-US" b="1" dirty="0" smtClean="0"/>
              <a:t> Superblock  2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62302" y="357166"/>
            <a:ext cx="2595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Land value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7158" y="1285860"/>
            <a:ext cx="8572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developer is though to be easier in fund provision to undertake land acquisition since they are not bond to budget provision which is referred to both National Budget - APBN and Regional Budget - APBD, which have long process and need approval from Indonesian Legislative Assembly – (DPR-RI) and Province Legislative Assembly  - (DPRD) from which the land to be acquired is located.</a:t>
            </a:r>
            <a:endParaRPr lang="id-ID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500174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Planner, Architect, and Designer Consultant </a:t>
            </a:r>
            <a:r>
              <a:rPr lang="en-US" sz="3200" b="1" i="1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seluruh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kreativitas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mencipta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bangunan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 </a:t>
            </a:r>
            <a:r>
              <a:rPr lang="en-US" sz="3200" dirty="0" err="1" smtClean="0"/>
              <a:t>menciptakan</a:t>
            </a:r>
            <a:r>
              <a:rPr lang="en-US" sz="3200" dirty="0" smtClean="0"/>
              <a:t> </a:t>
            </a:r>
            <a:r>
              <a:rPr lang="en-US" sz="3200" b="1" dirty="0" smtClean="0"/>
              <a:t>super block </a:t>
            </a:r>
            <a:r>
              <a:rPr lang="en-US" sz="3200" dirty="0" smtClean="0"/>
              <a:t>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membangun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</a:t>
            </a:r>
            <a:r>
              <a:rPr lang="en-US" sz="3200" dirty="0" err="1" smtClean="0"/>
              <a:t>tersendiri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calon</a:t>
            </a:r>
            <a:r>
              <a:rPr lang="en-US" sz="3200" dirty="0" smtClean="0"/>
              <a:t> </a:t>
            </a:r>
            <a:r>
              <a:rPr lang="en-US" sz="3200" dirty="0" err="1" smtClean="0"/>
              <a:t>pembeli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merasa</a:t>
            </a:r>
            <a:r>
              <a:rPr lang="en-US" sz="3200" dirty="0" smtClean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senang</a:t>
            </a:r>
            <a:r>
              <a:rPr lang="en-US" sz="3200" dirty="0" smtClean="0"/>
              <a:t> </a:t>
            </a:r>
            <a:r>
              <a:rPr lang="en-US" sz="3200" dirty="0" err="1" smtClean="0"/>
              <a:t>hati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membeli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dibangun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pengembang</a:t>
            </a:r>
            <a:r>
              <a:rPr lang="en-US" sz="3200" dirty="0" smtClean="0"/>
              <a:t>  </a:t>
            </a:r>
            <a:endParaRPr lang="id-ID" sz="3200" dirty="0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2500298" y="714356"/>
            <a:ext cx="459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Design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Product</a:t>
            </a: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heme64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52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Theme64</Template>
  <TotalTime>196</TotalTime>
  <Words>492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Theme64</vt:lpstr>
      <vt:lpstr>Theme52</vt:lpstr>
      <vt:lpstr>PowerPoint Presentation</vt:lpstr>
      <vt:lpstr>PowerPoint Presentation</vt:lpstr>
      <vt:lpstr>PowerPoint Presentation</vt:lpstr>
      <vt:lpstr>PowerPoint Presentation</vt:lpstr>
      <vt:lpstr>Elemen Superblock</vt:lpstr>
      <vt:lpstr>Produk Superblock 1.</vt:lpstr>
      <vt:lpstr>Produk Superblock  2</vt:lpstr>
      <vt:lpstr>PowerPoint Presentation</vt:lpstr>
      <vt:lpstr>PowerPoint Presentation</vt:lpstr>
      <vt:lpstr>PowerPoint Presentation</vt:lpstr>
      <vt:lpstr>PowerPoint Presentation</vt:lpstr>
      <vt:lpstr>Keuntungan Tinggal di Superblock 1</vt:lpstr>
      <vt:lpstr>Keuntungan tinggal di superblock 2</vt:lpstr>
      <vt:lpstr>Pembangunan Mixed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May</cp:lastModifiedBy>
  <cp:revision>26</cp:revision>
  <dcterms:created xsi:type="dcterms:W3CDTF">2012-10-05T11:12:27Z</dcterms:created>
  <dcterms:modified xsi:type="dcterms:W3CDTF">2015-04-08T10:33:14Z</dcterms:modified>
</cp:coreProperties>
</file>