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85" r:id="rId4"/>
    <p:sldId id="286" r:id="rId5"/>
    <p:sldId id="287" r:id="rId6"/>
    <p:sldId id="258" r:id="rId7"/>
    <p:sldId id="259" r:id="rId8"/>
    <p:sldId id="260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A3265-6980-4968-AC54-2E5F1A5CA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121F9-80D9-4804-9A8E-ACDB7277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6CDA4-21FE-40FE-9603-55854C1B9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164A-FBF4-483D-92CD-54A04739D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15D3A-1632-4008-9EAC-FDE2340C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490A-FEF9-401F-94ED-55E7749F1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81560-6E21-42EC-9984-3E0CC08D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5B133-D73D-49AC-B697-C925FA06B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2869-6A0E-4054-B804-BC49455B3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804E3-00A9-4425-B5FA-69312DE9E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0AE45-2A45-42B7-AC90-3782CEAD7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2A8B4A48-20D7-48D2-9506-738186D30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447800"/>
            <a:ext cx="8153400" cy="2308225"/>
          </a:xfrm>
        </p:spPr>
        <p:txBody>
          <a:bodyPr/>
          <a:lstStyle/>
          <a:p>
            <a:pPr eaLnBrk="1" hangingPunct="1"/>
            <a:r>
              <a:rPr lang="id-ID" sz="6600" kern="10" dirty="0" smtClean="0">
                <a:ln w="9525">
                  <a:round/>
                  <a:headEnd/>
                  <a:tailEnd/>
                </a:ln>
                <a:solidFill>
                  <a:schemeClr val="tx1"/>
                </a:solidFill>
                <a:latin typeface="+mn-lt"/>
              </a:rPr>
              <a:t>Manajemen Strategi</a:t>
            </a:r>
            <a:r>
              <a:rPr lang="id-ID" sz="48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/>
            </a:r>
            <a:br>
              <a:rPr lang="id-ID" sz="48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</a:b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Oleh</a:t>
            </a:r>
          </a:p>
          <a:p>
            <a:pPr eaLnBrk="1" hangingPunct="1"/>
            <a:r>
              <a:rPr lang="en-US" smtClean="0"/>
              <a:t>Budi Sulistyo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 KEKUATAN PENENTU</a:t>
            </a:r>
            <a:b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INDUSTRI -  MOBIL </a:t>
            </a:r>
            <a:endParaRPr lang="en-US" b="1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 flipV="1">
            <a:off x="3733800" y="3048000"/>
            <a:ext cx="17526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flipV="1">
            <a:off x="6096000" y="3048000"/>
            <a:ext cx="16002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 flipV="1">
            <a:off x="1371600" y="2971800"/>
            <a:ext cx="16764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 flipV="1">
            <a:off x="3733800" y="1600200"/>
            <a:ext cx="16002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352800" y="17526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NEW </a:t>
            </a:r>
          </a:p>
          <a:p>
            <a:pPr algn="ctr"/>
            <a:r>
              <a:rPr lang="en-US" sz="2000" b="1">
                <a:latin typeface="Arial" charset="0"/>
              </a:rPr>
              <a:t>ENTRANT</a:t>
            </a:r>
            <a:endParaRPr lang="en-US" b="1">
              <a:latin typeface="Arial" charset="0"/>
            </a:endParaRP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6248400" y="3475038"/>
            <a:ext cx="107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BUYER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508125" y="3135313"/>
            <a:ext cx="1457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SUPPLIER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3581400" y="4572000"/>
            <a:ext cx="1752600" cy="1025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SUBSTITUSI</a:t>
            </a:r>
          </a:p>
          <a:p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3124200" y="3429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5486400" y="34290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4267200" y="41148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4343400" y="26670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3733800" y="342741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PERSAINGAN</a:t>
            </a:r>
            <a:endParaRPr lang="en-US" b="1">
              <a:latin typeface="Arial" charset="0"/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546725" y="1793875"/>
            <a:ext cx="1343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Kiat</a:t>
            </a:r>
            <a:r>
              <a:rPr lang="en-US" dirty="0"/>
              <a:t> </a:t>
            </a:r>
            <a:r>
              <a:rPr lang="en-US" dirty="0" err="1"/>
              <a:t>Esemka</a:t>
            </a:r>
            <a:endParaRPr lang="en-US" dirty="0"/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842125" y="4308475"/>
            <a:ext cx="7914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Pemda</a:t>
            </a:r>
            <a:endParaRPr lang="en-US" dirty="0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327525" y="5756275"/>
            <a:ext cx="8174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Sepeda</a:t>
            </a:r>
            <a:endParaRPr lang="en-US" dirty="0"/>
          </a:p>
          <a:p>
            <a:r>
              <a:rPr lang="en-US" dirty="0"/>
              <a:t>motor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822325" y="4079875"/>
            <a:ext cx="16115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Ban, </a:t>
            </a:r>
            <a:r>
              <a:rPr lang="en-US" dirty="0" err="1"/>
              <a:t>Accu</a:t>
            </a:r>
            <a:r>
              <a:rPr lang="en-US" dirty="0"/>
              <a:t>, </a:t>
            </a:r>
            <a:r>
              <a:rPr lang="en-US" dirty="0" err="1"/>
              <a:t>Velg</a:t>
            </a:r>
            <a:endParaRPr lang="en-US" dirty="0"/>
          </a:p>
          <a:p>
            <a:r>
              <a:rPr lang="en-US" dirty="0" err="1"/>
              <a:t>Jok,etc</a:t>
            </a:r>
            <a:endParaRPr lang="en-US" dirty="0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6613525" y="5146675"/>
            <a:ext cx="8242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Innova</a:t>
            </a:r>
            <a:endParaRPr lang="en-US" dirty="0"/>
          </a:p>
          <a:p>
            <a:r>
              <a:rPr lang="en-US" dirty="0" err="1"/>
              <a:t>Avansa</a:t>
            </a:r>
            <a:endParaRPr lang="en-US" dirty="0"/>
          </a:p>
          <a:p>
            <a:r>
              <a:rPr lang="en-US" dirty="0" err="1"/>
              <a:t>Livina</a:t>
            </a:r>
            <a:endParaRPr lang="en-US" dirty="0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5562600" y="4191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nimBg="1"/>
      <p:bldP spid="50180" grpId="0" animBg="1"/>
      <p:bldP spid="50181" grpId="0" animBg="1"/>
      <p:bldP spid="50182" grpId="0" animBg="1"/>
      <p:bldP spid="50183" grpId="0" autoUpdateAnimBg="0"/>
      <p:bldP spid="50184" grpId="0" autoUpdateAnimBg="0"/>
      <p:bldP spid="50185" grpId="0" autoUpdateAnimBg="0"/>
      <p:bldP spid="50186" grpId="0" animBg="1" autoUpdateAnimBg="0"/>
      <p:bldP spid="50187" grpId="0" animBg="1"/>
      <p:bldP spid="50188" grpId="0" animBg="1"/>
      <p:bldP spid="50189" grpId="0" animBg="1"/>
      <p:bldP spid="50190" grpId="0" animBg="1"/>
      <p:bldP spid="5019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   GENERIK</a:t>
            </a:r>
            <a:endParaRPr lang="en-US" b="1">
              <a:latin typeface="Arial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667000" y="2514600"/>
            <a:ext cx="4419600" cy="2667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667000" y="38100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953000" y="25146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955925" y="5373688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STANDAR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334000" y="541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UNIK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143000" y="2971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SEMPIT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62000" y="434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LUAS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657600" y="175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	PRODUK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7162800" y="4267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PASAR</a:t>
            </a:r>
            <a:endParaRPr lang="en-US" b="1">
              <a:latin typeface="Arial" charset="0"/>
            </a:endParaRPr>
          </a:p>
        </p:txBody>
      </p:sp>
      <p:sp>
        <p:nvSpPr>
          <p:cNvPr id="8209" name="Text Box 17"/>
          <p:cNvSpPr txBox="1">
            <a:spLocks noGrp="1" noChangeArrowheads="1"/>
          </p:cNvSpPr>
          <p:nvPr>
            <p:ph type="body" idx="1"/>
          </p:nvPr>
        </p:nvSpPr>
        <p:spPr>
          <a:xfrm flipH="1" flipV="1">
            <a:off x="685800" y="1600200"/>
            <a:ext cx="7772400" cy="44958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b="1">
                <a:solidFill>
                  <a:schemeClr val="accent1"/>
                </a:solidFill>
                <a:latin typeface="Arial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nimBg="1"/>
      <p:bldP spid="8197" grpId="0" animBg="1"/>
      <p:bldP spid="8198" grpId="0" animBg="1"/>
      <p:bldP spid="8202" grpId="0" autoUpdateAnimBg="0"/>
      <p:bldP spid="8203" grpId="0" autoUpdateAnimBg="0"/>
      <p:bldP spid="8204" grpId="0" autoUpdateAnimBg="0"/>
      <p:bldP spid="8205" grpId="0" autoUpdateAnimBg="0"/>
      <p:bldP spid="8207" grpId="0" autoUpdateAnimBg="0"/>
      <p:bldP spid="8208" grpId="0" autoUpdateAnimBg="0"/>
      <p:bldP spid="8209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   GENERIK</a:t>
            </a:r>
            <a:endParaRPr lang="en-US" b="1">
              <a:latin typeface="Arial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667000" y="2514600"/>
            <a:ext cx="4419600" cy="2667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667000" y="3810000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953000" y="25146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955925" y="5373688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STANDAR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334000" y="541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latin typeface="Arial" charset="0"/>
              </a:rPr>
              <a:t>UNIK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43000" y="2971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SEMPIT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762000" y="4343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     LUAS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3657600" y="1752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	PRODUK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162800" y="4267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Arial" charset="0"/>
              </a:rPr>
              <a:t>PASAR</a:t>
            </a:r>
            <a:endParaRPr lang="en-US" b="1">
              <a:latin typeface="Arial" charset="0"/>
            </a:endParaRPr>
          </a:p>
        </p:txBody>
      </p:sp>
      <p:sp>
        <p:nvSpPr>
          <p:cNvPr id="49164" name="Text Box 12"/>
          <p:cNvSpPr txBox="1">
            <a:spLocks noGrp="1" noChangeArrowheads="1"/>
          </p:cNvSpPr>
          <p:nvPr>
            <p:ph type="body" idx="1"/>
          </p:nvPr>
        </p:nvSpPr>
        <p:spPr>
          <a:xfrm flipH="1" flipV="1">
            <a:off x="685800" y="1600200"/>
            <a:ext cx="7772400" cy="44958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    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5241925" y="2708275"/>
            <a:ext cx="1342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Ferrari</a:t>
            </a:r>
          </a:p>
          <a:p>
            <a:r>
              <a:rPr lang="en-US" dirty="0"/>
              <a:t>Lamborghini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184525" y="4003675"/>
            <a:ext cx="12243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Innova</a:t>
            </a:r>
            <a:endParaRPr lang="en-US" dirty="0"/>
          </a:p>
          <a:p>
            <a:r>
              <a:rPr lang="en-US" dirty="0"/>
              <a:t>Honda Jazz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336925" y="2860675"/>
            <a:ext cx="10467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Juke</a:t>
            </a:r>
          </a:p>
          <a:p>
            <a:r>
              <a:rPr lang="en-US" b="1" dirty="0" err="1"/>
              <a:t>Fortuner</a:t>
            </a:r>
            <a:endParaRPr lang="en-US" b="1" dirty="0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546725" y="3927475"/>
            <a:ext cx="8579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 Class</a:t>
            </a:r>
          </a:p>
          <a:p>
            <a:r>
              <a:rPr lang="en-US" dirty="0"/>
              <a:t>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49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55" grpId="0" animBg="1"/>
      <p:bldP spid="49156" grpId="0" animBg="1"/>
      <p:bldP spid="49157" grpId="0" animBg="1"/>
      <p:bldP spid="49158" grpId="0" autoUpdateAnimBg="0"/>
      <p:bldP spid="49159" grpId="0" autoUpdateAnimBg="0"/>
      <p:bldP spid="49160" grpId="0" autoUpdateAnimBg="0"/>
      <p:bldP spid="49161" grpId="0" autoUpdateAnimBg="0"/>
      <p:bldP spid="49162" grpId="0" autoUpdateAnimBg="0"/>
      <p:bldP spid="49163" grpId="0" autoUpdateAnimBg="0"/>
      <p:bldP spid="49164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  CHAIN</a:t>
            </a:r>
            <a:endParaRPr lang="en-US" b="1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 flipH="1">
            <a:off x="10668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143000" y="3810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5" name="Freeform 5"/>
          <p:cNvSpPr>
            <a:spLocks/>
          </p:cNvSpPr>
          <p:nvPr/>
        </p:nvSpPr>
        <p:spPr bwMode="auto">
          <a:xfrm>
            <a:off x="838200" y="1524000"/>
            <a:ext cx="7543800" cy="45720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4176" y="0"/>
              </a:cxn>
              <a:cxn ang="0">
                <a:pos x="4752" y="1488"/>
              </a:cxn>
              <a:cxn ang="0">
                <a:pos x="4128" y="2880"/>
              </a:cxn>
              <a:cxn ang="0">
                <a:pos x="0" y="2880"/>
              </a:cxn>
              <a:cxn ang="0">
                <a:pos x="0" y="0"/>
              </a:cxn>
            </a:cxnLst>
            <a:rect l="0" t="0" r="r" b="b"/>
            <a:pathLst>
              <a:path w="4752" h="2880">
                <a:moveTo>
                  <a:pt x="144" y="0"/>
                </a:moveTo>
                <a:lnTo>
                  <a:pt x="4176" y="0"/>
                </a:lnTo>
                <a:lnTo>
                  <a:pt x="4752" y="1488"/>
                </a:lnTo>
                <a:lnTo>
                  <a:pt x="4128" y="2880"/>
                </a:lnTo>
                <a:lnTo>
                  <a:pt x="0" y="288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838200" y="152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6553200" y="1524000"/>
            <a:ext cx="1066800" cy="4572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2" y="1440"/>
              </a:cxn>
              <a:cxn ang="0">
                <a:pos x="0" y="2880"/>
              </a:cxn>
            </a:cxnLst>
            <a:rect l="0" t="0" r="r" b="b"/>
            <a:pathLst>
              <a:path w="672" h="2880">
                <a:moveTo>
                  <a:pt x="96" y="0"/>
                </a:moveTo>
                <a:lnTo>
                  <a:pt x="672" y="1440"/>
                </a:lnTo>
                <a:lnTo>
                  <a:pt x="0" y="28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838200" y="3810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21336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5052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48006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60198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838200" y="205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838200" y="26670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838200" y="32766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 rot="5418535">
            <a:off x="817563" y="4578350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Arial" charset="0"/>
              </a:rPr>
              <a:t>INBOUND  </a:t>
            </a:r>
          </a:p>
          <a:p>
            <a:pPr algn="ctr"/>
            <a:r>
              <a:rPr lang="en-US" sz="1800" b="1" dirty="0">
                <a:latin typeface="Arial" charset="0"/>
              </a:rPr>
              <a:t>LOGISTICS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 rot="5400000">
            <a:off x="1987550" y="4775200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OPERATION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 rot="5413841">
            <a:off x="3375025" y="4860925"/>
            <a:ext cx="1355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charset="0"/>
              </a:rPr>
              <a:t>OUTBOUND</a:t>
            </a:r>
          </a:p>
          <a:p>
            <a:pPr algn="ctr"/>
            <a:r>
              <a:rPr lang="en-US" sz="1600" b="1" dirty="0">
                <a:latin typeface="Arial" charset="0"/>
              </a:rPr>
              <a:t>LOGISTICS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 rot="5355314">
            <a:off x="4672012" y="4560888"/>
            <a:ext cx="1412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charset="0"/>
              </a:rPr>
              <a:t>MARKETING</a:t>
            </a:r>
          </a:p>
          <a:p>
            <a:pPr algn="ctr"/>
            <a:r>
              <a:rPr lang="en-US" sz="1600" b="1" dirty="0">
                <a:latin typeface="Arial" charset="0"/>
              </a:rPr>
              <a:t>&amp;</a:t>
            </a:r>
          </a:p>
          <a:p>
            <a:pPr algn="ctr"/>
            <a:r>
              <a:rPr lang="en-US" sz="1600" b="1" dirty="0" err="1">
                <a:latin typeface="Arial" charset="0"/>
              </a:rPr>
              <a:t>sALE</a:t>
            </a:r>
            <a:r>
              <a:rPr lang="en-US" sz="1600" b="1" dirty="0" err="1">
                <a:solidFill>
                  <a:srgbClr val="FF0000"/>
                </a:solidFill>
                <a:latin typeface="Arial" charset="0"/>
              </a:rPr>
              <a:t>S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 rot="5310674">
            <a:off x="5880100" y="4705350"/>
            <a:ext cx="1073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SERVICE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 rot="4362689">
            <a:off x="7023894" y="2451894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MARGIN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 rot="6932390">
            <a:off x="6979444" y="4814094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MARGIN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1203325" y="1584325"/>
            <a:ext cx="4071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FIRM  INFRASTRUCTURE&amp; EQUIPMENT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1203325" y="2193925"/>
            <a:ext cx="5786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HUMAN  RESOURCES  MANAGEMENT  &amp; DEVELOPMENT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1203325" y="2803525"/>
            <a:ext cx="3273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TECHNOLOGY  DEVELOPMENT</a:t>
            </a:r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1276350" y="3352800"/>
            <a:ext cx="177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PROCUREMENT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000"/>
                            </p:stCondLst>
                            <p:childTnLst>
                              <p:par>
                                <p:cTn id="13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  <p:bldP spid="51214" grpId="0" animBg="1"/>
      <p:bldP spid="51215" grpId="0" animBg="1"/>
      <p:bldP spid="51216" grpId="0" autoUpdateAnimBg="0"/>
      <p:bldP spid="51217" grpId="0" autoUpdateAnimBg="0"/>
      <p:bldP spid="51218" grpId="0" autoUpdateAnimBg="0"/>
      <p:bldP spid="51219" grpId="0" autoUpdateAnimBg="0"/>
      <p:bldP spid="51220" grpId="0" autoUpdateAnimBg="0"/>
      <p:bldP spid="51221" grpId="0" autoUpdateAnimBg="0"/>
      <p:bldP spid="51222" grpId="0" autoUpdateAnimBg="0"/>
      <p:bldP spid="51223" grpId="0" autoUpdateAnimBg="0"/>
      <p:bldP spid="51224" grpId="0" autoUpdateAnimBg="0"/>
      <p:bldP spid="51225" grpId="0" autoUpdateAnimBg="0"/>
      <p:bldP spid="512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  CHAIN</a:t>
            </a:r>
            <a:endParaRPr lang="en-US" b="1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0668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143000" y="3810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838200" y="1524000"/>
            <a:ext cx="7543800" cy="45720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4176" y="0"/>
              </a:cxn>
              <a:cxn ang="0">
                <a:pos x="4752" y="1488"/>
              </a:cxn>
              <a:cxn ang="0">
                <a:pos x="4128" y="2880"/>
              </a:cxn>
              <a:cxn ang="0">
                <a:pos x="0" y="2880"/>
              </a:cxn>
              <a:cxn ang="0">
                <a:pos x="0" y="0"/>
              </a:cxn>
            </a:cxnLst>
            <a:rect l="0" t="0" r="r" b="b"/>
            <a:pathLst>
              <a:path w="4752" h="2880">
                <a:moveTo>
                  <a:pt x="144" y="0"/>
                </a:moveTo>
                <a:lnTo>
                  <a:pt x="4176" y="0"/>
                </a:lnTo>
                <a:lnTo>
                  <a:pt x="4752" y="1488"/>
                </a:lnTo>
                <a:lnTo>
                  <a:pt x="4128" y="2880"/>
                </a:lnTo>
                <a:lnTo>
                  <a:pt x="0" y="288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838200" y="152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6553200" y="1524000"/>
            <a:ext cx="1066800" cy="45720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2" y="1440"/>
              </a:cxn>
              <a:cxn ang="0">
                <a:pos x="0" y="2880"/>
              </a:cxn>
            </a:cxnLst>
            <a:rect l="0" t="0" r="r" b="b"/>
            <a:pathLst>
              <a:path w="672" h="2880">
                <a:moveTo>
                  <a:pt x="96" y="0"/>
                </a:moveTo>
                <a:lnTo>
                  <a:pt x="672" y="1440"/>
                </a:lnTo>
                <a:lnTo>
                  <a:pt x="0" y="28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838200" y="38100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1336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5052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48006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019800" y="3810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838200" y="2057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838200" y="26670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838200" y="32766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 rot="5418535">
            <a:off x="1584325" y="4664075"/>
            <a:ext cx="234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>
                <a:latin typeface="Arial" charset="0"/>
              </a:rPr>
              <a:t>Press, </a:t>
            </a:r>
            <a:r>
              <a:rPr lang="en-US" sz="1800" b="1" dirty="0" err="1">
                <a:latin typeface="Arial" charset="0"/>
              </a:rPr>
              <a:t>Rakit</a:t>
            </a:r>
            <a:r>
              <a:rPr lang="en-US" sz="1800" b="1" dirty="0">
                <a:latin typeface="Arial" charset="0"/>
              </a:rPr>
              <a:t>, Cat,</a:t>
            </a:r>
          </a:p>
          <a:p>
            <a:pPr algn="ctr"/>
            <a:r>
              <a:rPr lang="en-US" sz="1800" b="1" dirty="0" err="1">
                <a:latin typeface="Arial" charset="0"/>
              </a:rPr>
              <a:t>Jok</a:t>
            </a:r>
            <a:r>
              <a:rPr lang="en-US" sz="1800" b="1" dirty="0">
                <a:latin typeface="Arial" charset="0"/>
              </a:rPr>
              <a:t>, </a:t>
            </a:r>
            <a:r>
              <a:rPr lang="en-US" sz="1800" b="1" dirty="0" err="1">
                <a:latin typeface="Arial" charset="0"/>
              </a:rPr>
              <a:t>Instrumen,Ban</a:t>
            </a:r>
            <a:r>
              <a:rPr lang="en-US" sz="1800" b="1" dirty="0">
                <a:latin typeface="Arial" charset="0"/>
              </a:rPr>
              <a:t> 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 rot="5413841">
            <a:off x="3225800" y="4862513"/>
            <a:ext cx="1654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latin typeface="Arial" charset="0"/>
              </a:rPr>
              <a:t>Quality Control</a:t>
            </a:r>
          </a:p>
          <a:p>
            <a:pPr algn="ctr"/>
            <a:r>
              <a:rPr lang="en-US" sz="1600" b="1" dirty="0" err="1">
                <a:latin typeface="Arial" charset="0"/>
              </a:rPr>
              <a:t>Dokumen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 rot="5355314">
            <a:off x="4558506" y="4561682"/>
            <a:ext cx="1639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Arial" charset="0"/>
              </a:rPr>
              <a:t>Pameran</a:t>
            </a:r>
            <a:r>
              <a:rPr lang="en-US" sz="1600" b="1" dirty="0">
                <a:latin typeface="Arial" charset="0"/>
              </a:rPr>
              <a:t>, </a:t>
            </a:r>
            <a:r>
              <a:rPr lang="en-US" sz="1600" b="1" dirty="0" err="1">
                <a:latin typeface="Arial" charset="0"/>
              </a:rPr>
              <a:t>Toko</a:t>
            </a:r>
            <a:endParaRPr lang="en-US" sz="1600" b="1" dirty="0">
              <a:latin typeface="Arial" charset="0"/>
            </a:endParaRPr>
          </a:p>
          <a:p>
            <a:pPr algn="ctr"/>
            <a:r>
              <a:rPr lang="en-US" sz="1600" b="1" dirty="0">
                <a:latin typeface="Arial" charset="0"/>
              </a:rPr>
              <a:t>Show Room</a:t>
            </a:r>
          </a:p>
          <a:p>
            <a:pPr algn="ctr"/>
            <a:r>
              <a:rPr lang="en-US" sz="1600" b="1" dirty="0">
                <a:latin typeface="Arial" charset="0"/>
              </a:rPr>
              <a:t>SPG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 rot="5310674">
            <a:off x="5509419" y="4841081"/>
            <a:ext cx="1582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Bengke</a:t>
            </a:r>
            <a:r>
              <a:rPr lang="en-US" sz="1600" b="1" dirty="0">
                <a:latin typeface="Arial" charset="0"/>
              </a:rPr>
              <a:t>, </a:t>
            </a:r>
            <a:r>
              <a:rPr lang="en-US" sz="1600" b="1" dirty="0" err="1">
                <a:latin typeface="Arial" charset="0"/>
              </a:rPr>
              <a:t>Suku</a:t>
            </a:r>
            <a:r>
              <a:rPr lang="en-US" sz="1600" b="1" dirty="0">
                <a:latin typeface="Arial" charset="0"/>
              </a:rPr>
              <a:t> </a:t>
            </a:r>
          </a:p>
          <a:p>
            <a:r>
              <a:rPr lang="en-US" sz="1600" b="1" dirty="0" err="1">
                <a:latin typeface="Arial" charset="0"/>
              </a:rPr>
              <a:t>Cadang</a:t>
            </a:r>
            <a:r>
              <a:rPr lang="en-US" sz="1600" b="1" dirty="0">
                <a:latin typeface="Arial" charset="0"/>
              </a:rPr>
              <a:t> 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 rot="4362689">
            <a:off x="7023894" y="2451894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MARGIN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 rot="6932390">
            <a:off x="6979444" y="4814094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charset="0"/>
              </a:rPr>
              <a:t>MARGIN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203325" y="1584325"/>
            <a:ext cx="4060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Pabrik</a:t>
            </a:r>
            <a:r>
              <a:rPr lang="en-US" sz="1600" b="1" dirty="0">
                <a:latin typeface="Arial" charset="0"/>
              </a:rPr>
              <a:t>, Workshop, </a:t>
            </a:r>
            <a:r>
              <a:rPr lang="en-US" sz="1600" b="1" dirty="0" err="1">
                <a:latin typeface="Arial" charset="0"/>
              </a:rPr>
              <a:t>Peralatan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Merakit</a:t>
            </a:r>
            <a:r>
              <a:rPr lang="en-US" sz="1600" b="1" dirty="0">
                <a:latin typeface="Arial" charset="0"/>
              </a:rPr>
              <a:t> etc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203325" y="2193925"/>
            <a:ext cx="450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Tenaga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Kerja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Terlatih</a:t>
            </a:r>
            <a:r>
              <a:rPr lang="en-US" sz="1600" b="1" dirty="0">
                <a:latin typeface="Arial" charset="0"/>
              </a:rPr>
              <a:t>, Designer, </a:t>
            </a:r>
            <a:r>
              <a:rPr lang="en-US" sz="1600" b="1" dirty="0" err="1">
                <a:latin typeface="Arial" charset="0"/>
              </a:rPr>
              <a:t>Mekanik</a:t>
            </a:r>
            <a:r>
              <a:rPr lang="en-US" sz="1600" b="1" dirty="0">
                <a:latin typeface="Arial" charset="0"/>
              </a:rPr>
              <a:t> etc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203325" y="2803525"/>
            <a:ext cx="2709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Pengembangan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Teknologi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276350" y="3352800"/>
            <a:ext cx="3841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Arial" charset="0"/>
              </a:rPr>
              <a:t>Pembelian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Suku</a:t>
            </a:r>
            <a:r>
              <a:rPr lang="en-US" sz="1600" b="1" dirty="0">
                <a:latin typeface="Arial" charset="0"/>
              </a:rPr>
              <a:t> </a:t>
            </a:r>
            <a:r>
              <a:rPr lang="en-US" sz="1600" b="1" dirty="0" err="1">
                <a:latin typeface="Arial" charset="0"/>
              </a:rPr>
              <a:t>Cadang</a:t>
            </a:r>
            <a:r>
              <a:rPr lang="en-US" sz="1600" b="1" dirty="0">
                <a:latin typeface="Arial" charset="0"/>
              </a:rPr>
              <a:t>, Ban, Cat etc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 rot="5400000">
            <a:off x="484188" y="4738688"/>
            <a:ext cx="234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dirty="0" err="1">
                <a:latin typeface="Arial" charset="0"/>
              </a:rPr>
              <a:t>Pelat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Besi</a:t>
            </a:r>
            <a:r>
              <a:rPr lang="en-US" sz="1800" b="1" dirty="0">
                <a:latin typeface="Arial" charset="0"/>
              </a:rPr>
              <a:t>, </a:t>
            </a:r>
            <a:r>
              <a:rPr lang="en-US" sz="1800" b="1" dirty="0" err="1">
                <a:latin typeface="Arial" charset="0"/>
              </a:rPr>
              <a:t>Chasis</a:t>
            </a:r>
            <a:endParaRPr lang="en-US" sz="1800" b="1" dirty="0">
              <a:latin typeface="Arial" charset="0"/>
            </a:endParaRPr>
          </a:p>
          <a:p>
            <a:pPr algn="ctr"/>
            <a:r>
              <a:rPr lang="en-US" sz="1800" b="1" dirty="0" err="1">
                <a:latin typeface="Arial" charset="0"/>
              </a:rPr>
              <a:t>Roda</a:t>
            </a:r>
            <a:r>
              <a:rPr lang="en-US" sz="1800" b="1" dirty="0">
                <a:latin typeface="Arial" charset="0"/>
              </a:rPr>
              <a:t>, </a:t>
            </a:r>
            <a:r>
              <a:rPr lang="en-US" sz="1800" b="1" dirty="0" err="1">
                <a:latin typeface="Arial" charset="0"/>
              </a:rPr>
              <a:t>Peleg</a:t>
            </a:r>
            <a:r>
              <a:rPr lang="en-US" sz="1800" b="1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000"/>
                            </p:stCondLst>
                            <p:childTnLst>
                              <p:par>
                                <p:cTn id="131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2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9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6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3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7" grpId="0" animBg="1"/>
      <p:bldP spid="10248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 animBg="1"/>
      <p:bldP spid="10262" grpId="0" animBg="1"/>
      <p:bldP spid="10263" grpId="0" autoUpdateAnimBg="0"/>
      <p:bldP spid="10265" grpId="0" autoUpdateAnimBg="0"/>
      <p:bldP spid="10266" grpId="0" autoUpdateAnimBg="0"/>
      <p:bldP spid="10267" grpId="0" autoUpdateAnimBg="0"/>
      <p:bldP spid="10268" grpId="0" autoUpdateAnimBg="0"/>
      <p:bldP spid="10269" grpId="0" autoUpdateAnimBg="0"/>
      <p:bldP spid="10270" grpId="0" autoUpdateAnimBg="0"/>
      <p:bldP spid="10271" grpId="0" autoUpdateAnimBg="0"/>
      <p:bldP spid="10272" grpId="0" autoUpdateAnimBg="0"/>
      <p:bldP spid="10273" grpId="0" autoUpdateAnimBg="0"/>
      <p:bldP spid="102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FAKTOR KUNCI SUKSES</a:t>
            </a:r>
            <a:endParaRPr lang="en-US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>
                <a:latin typeface="Arial" charset="0"/>
              </a:rPr>
              <a:t>Faktor - faktor pokok yang harus dimiliki dan unggul untuk memenangkan persaingan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638800" y="2133600"/>
          <a:ext cx="3505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Clip" r:id="rId3" imgW="4046400" imgH="3352320" progId="MS_ClipArt_Gallery.2">
                  <p:embed/>
                </p:oleObj>
              </mc:Choice>
              <mc:Fallback>
                <p:oleObj name="Clip" r:id="rId3" imgW="4046400" imgH="3352320" progId="MS_ClipArt_Gallery.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35052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Kesimpulan</a:t>
            </a:r>
            <a:endParaRPr lang="en-US" b="1"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620000" cy="3657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800" b="1">
                <a:latin typeface="Arial" charset="0"/>
              </a:rPr>
              <a:t>Strategi harus diimplementasikan dalam taktik  agar dapat diterapkan dalam mencapai tujuan organisasi</a:t>
            </a:r>
          </a:p>
          <a:p>
            <a:pPr>
              <a:lnSpc>
                <a:spcPct val="130000"/>
              </a:lnSpc>
            </a:pPr>
            <a:r>
              <a:rPr lang="en-US" sz="2800" b="1">
                <a:latin typeface="Arial" charset="0"/>
              </a:rPr>
              <a:t>Lingkungan luar dan lingkungan dalam perusahaan memerlukan perhatian dalam menetapkan strategi </a:t>
            </a:r>
          </a:p>
          <a:p>
            <a:pPr algn="r">
              <a:lnSpc>
                <a:spcPct val="140000"/>
              </a:lnSpc>
              <a:buFontTx/>
              <a:buNone/>
            </a:pPr>
            <a:endParaRPr lang="en-US" sz="28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699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Kesimpulan</a:t>
            </a:r>
            <a:endParaRPr lang="en-US" b="1">
              <a:latin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620000" cy="3657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800" b="1">
                <a:latin typeface="Arial" charset="0"/>
              </a:rPr>
              <a:t>Penetapan Key Success Factor memerlukan penelitian yang jeli</a:t>
            </a:r>
          </a:p>
          <a:p>
            <a:pPr>
              <a:lnSpc>
                <a:spcPct val="140000"/>
              </a:lnSpc>
            </a:pPr>
            <a:r>
              <a:rPr lang="en-US" sz="2800" b="1">
                <a:latin typeface="Arial" charset="0"/>
              </a:rPr>
              <a:t>Penguasaan teori dan alat-alat analisis menjadi hal yang sangat penting untuk bagi seorang perencana dan eksekutif perusahaan.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 autoUpdateAnimBg="0"/>
      <p:bldP spid="48131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533400" y="1066800"/>
            <a:ext cx="8229600" cy="426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id-ID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6000" dirty="0" smtClean="0"/>
              <a:t>TERIMA KASIH</a:t>
            </a:r>
            <a:endParaRPr lang="id-ID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latin typeface="Arial" charset="0"/>
              </a:rPr>
              <a:t>STRATEGI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4221163"/>
          </a:xfrm>
        </p:spPr>
        <p:txBody>
          <a:bodyPr/>
          <a:lstStyle/>
          <a:p>
            <a:pPr eaLnBrk="1" hangingPunct="1">
              <a:buNone/>
            </a:pPr>
            <a:r>
              <a:rPr lang="id-ID" sz="4000" dirty="0" smtClean="0">
                <a:latin typeface="Arial" charset="0"/>
              </a:rPr>
              <a:t>   </a:t>
            </a:r>
            <a:r>
              <a:rPr lang="en-US" sz="4000" dirty="0" smtClean="0">
                <a:latin typeface="Arial" charset="0"/>
              </a:rPr>
              <a:t>  </a:t>
            </a:r>
            <a:endParaRPr lang="id-ID" sz="4000" dirty="0" smtClean="0">
              <a:latin typeface="Arial" charset="0"/>
            </a:endParaRPr>
          </a:p>
          <a:p>
            <a:pPr algn="ctr" eaLnBrk="1" hangingPunct="1">
              <a:buNone/>
            </a:pPr>
            <a:r>
              <a:rPr lang="en-US" sz="4000" dirty="0" smtClean="0">
                <a:latin typeface="Arial" charset="0"/>
              </a:rPr>
              <a:t>ADALAH CARA</a:t>
            </a:r>
            <a:r>
              <a:rPr lang="id-ID" sz="4000" dirty="0" smtClean="0">
                <a:latin typeface="Arial" charset="0"/>
              </a:rPr>
              <a:t> </a:t>
            </a:r>
            <a:r>
              <a:rPr lang="en-US" sz="4000" dirty="0" smtClean="0">
                <a:latin typeface="Arial" charset="0"/>
              </a:rPr>
              <a:t>TERBAIK UNTUK MENCAPAI TUJUAN </a:t>
            </a:r>
          </a:p>
          <a:p>
            <a:pPr eaLnBrk="1" hangingPunct="1">
              <a:buFont typeface="Wingdings" pitchFamily="2" charset="2"/>
              <a:buNone/>
            </a:pPr>
            <a:endParaRPr lang="en-US" sz="40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en-US" sz="4400" dirty="0" smtClean="0">
                <a:latin typeface="Arial" charset="0"/>
              </a:rPr>
              <a:t>TAKTIK</a:t>
            </a:r>
            <a:r>
              <a:rPr lang="en-US" dirty="0" smtClean="0"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4400" dirty="0" err="1" smtClean="0">
                <a:latin typeface="Arial" charset="0"/>
              </a:rPr>
              <a:t>adalah</a:t>
            </a:r>
            <a:r>
              <a:rPr lang="en-US" sz="4400" dirty="0" smtClean="0">
                <a:latin typeface="Arial" charset="0"/>
              </a:rPr>
              <a:t> </a:t>
            </a:r>
            <a:r>
              <a:rPr lang="en-US" sz="4400" dirty="0" err="1" smtClean="0">
                <a:latin typeface="Arial" charset="0"/>
              </a:rPr>
              <a:t>pilihan</a:t>
            </a:r>
            <a:r>
              <a:rPr lang="en-US" sz="4400" dirty="0" smtClean="0">
                <a:latin typeface="Arial" charset="0"/>
              </a:rPr>
              <a:t> -</a:t>
            </a:r>
            <a:r>
              <a:rPr lang="en-US" sz="4400" dirty="0" err="1" smtClean="0">
                <a:latin typeface="Arial" charset="0"/>
              </a:rPr>
              <a:t>pilihan</a:t>
            </a:r>
            <a:r>
              <a:rPr lang="en-US" sz="4400" dirty="0" smtClean="0">
                <a:latin typeface="Arial" charset="0"/>
              </a:rPr>
              <a:t> </a:t>
            </a:r>
            <a:r>
              <a:rPr lang="en-US" sz="4400" dirty="0" err="1" smtClean="0">
                <a:latin typeface="Arial" charset="0"/>
              </a:rPr>
              <a:t>tindakan</a:t>
            </a:r>
            <a:r>
              <a:rPr lang="en-US" sz="4400" dirty="0" smtClean="0">
                <a:latin typeface="Arial" charset="0"/>
              </a:rPr>
              <a:t> </a:t>
            </a:r>
            <a:r>
              <a:rPr lang="en-US" sz="4400" dirty="0" err="1" smtClean="0">
                <a:latin typeface="Arial" charset="0"/>
              </a:rPr>
              <a:t>untuk</a:t>
            </a:r>
            <a:r>
              <a:rPr lang="en-US" sz="4400" dirty="0" smtClean="0">
                <a:latin typeface="Arial" charset="0"/>
              </a:rPr>
              <a:t> </a:t>
            </a:r>
            <a:r>
              <a:rPr lang="en-US" sz="4400" dirty="0" err="1" smtClean="0">
                <a:latin typeface="Arial" charset="0"/>
              </a:rPr>
              <a:t>mengimplementasikan</a:t>
            </a:r>
            <a:r>
              <a:rPr lang="en-US" sz="4400" dirty="0" smtClean="0">
                <a:latin typeface="Arial" charset="0"/>
              </a:rPr>
              <a:t> </a:t>
            </a:r>
            <a:r>
              <a:rPr lang="en-US" sz="4400" dirty="0" err="1" smtClean="0">
                <a:latin typeface="Arial" charset="0"/>
              </a:rPr>
              <a:t>strategi</a:t>
            </a:r>
            <a:endParaRPr lang="en-US" sz="4400" dirty="0" smtClean="0">
              <a:latin typeface="Arial" charset="0"/>
            </a:endParaRPr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VISI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sz="4000" b="1" dirty="0" err="1" smtClean="0">
                <a:latin typeface="Arial" charset="0"/>
              </a:rPr>
              <a:t>Adalah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suatu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cita-cita</a:t>
            </a:r>
            <a:r>
              <a:rPr lang="en-US" sz="4000" b="1" dirty="0" smtClean="0">
                <a:latin typeface="Arial" charset="0"/>
              </a:rPr>
              <a:t> yang </a:t>
            </a:r>
            <a:r>
              <a:rPr lang="en-US" sz="4000" b="1" dirty="0" err="1" smtClean="0">
                <a:latin typeface="Arial" charset="0"/>
              </a:rPr>
              <a:t>memandang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jauh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ke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depan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dari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seseorang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ataupun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organisasi</a:t>
            </a:r>
            <a:r>
              <a:rPr lang="en-US" sz="4000" b="1" dirty="0" smtClean="0">
                <a:latin typeface="Arial" charset="0"/>
              </a:rPr>
              <a:t> yang </a:t>
            </a:r>
            <a:r>
              <a:rPr lang="en-US" sz="4000" b="1" dirty="0" err="1" smtClean="0">
                <a:latin typeface="Arial" charset="0"/>
              </a:rPr>
              <a:t>harus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diyakini</a:t>
            </a:r>
            <a:r>
              <a:rPr lang="en-US" sz="4000" b="1" dirty="0" smtClean="0">
                <a:latin typeface="Arial" charset="0"/>
              </a:rPr>
              <a:t>  </a:t>
            </a:r>
            <a:r>
              <a:rPr lang="en-US" sz="4000" b="1" dirty="0" err="1" smtClean="0">
                <a:latin typeface="Arial" charset="0"/>
              </a:rPr>
              <a:t>untuk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dapat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dicapai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pada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suatu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saat</a:t>
            </a:r>
            <a:r>
              <a:rPr lang="en-US" sz="4000" b="1" dirty="0" smtClean="0">
                <a:latin typeface="Arial" charset="0"/>
              </a:rPr>
              <a:t>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MISI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marL="514350" indent="-514350" algn="ctr" eaLnBrk="1" hangingPunct="1">
              <a:buNone/>
            </a:pPr>
            <a:r>
              <a:rPr lang="en-US" sz="3600" b="1" dirty="0" err="1" smtClean="0">
                <a:latin typeface="Arial" charset="0"/>
              </a:rPr>
              <a:t>Pernyataan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tentang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masa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kini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dan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harapan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masa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depan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mengenai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produk</a:t>
            </a:r>
            <a:r>
              <a:rPr lang="en-US" sz="3600" b="1" dirty="0" smtClean="0">
                <a:latin typeface="Arial" charset="0"/>
              </a:rPr>
              <a:t>, </a:t>
            </a:r>
            <a:r>
              <a:rPr lang="en-US" sz="3600" b="1" dirty="0" err="1" smtClean="0">
                <a:latin typeface="Arial" charset="0"/>
              </a:rPr>
              <a:t>pasar</a:t>
            </a:r>
            <a:r>
              <a:rPr lang="en-US" sz="3600" b="1" dirty="0" smtClean="0">
                <a:latin typeface="Arial" charset="0"/>
              </a:rPr>
              <a:t>, </a:t>
            </a:r>
            <a:r>
              <a:rPr lang="en-US" sz="3600" b="1" dirty="0" err="1" smtClean="0">
                <a:latin typeface="Arial" charset="0"/>
              </a:rPr>
              <a:t>dan</a:t>
            </a:r>
            <a:r>
              <a:rPr lang="en-US" sz="3600" b="1" dirty="0" smtClean="0">
                <a:latin typeface="Arial" charset="0"/>
              </a:rPr>
              <a:t>  </a:t>
            </a:r>
            <a:r>
              <a:rPr lang="en-US" sz="3600" b="1" dirty="0" err="1" smtClean="0">
                <a:latin typeface="Arial" charset="0"/>
              </a:rPr>
              <a:t>lokasi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usaha</a:t>
            </a:r>
            <a:r>
              <a:rPr lang="en-US" sz="3600" b="1" dirty="0" smtClean="0">
                <a:latin typeface="Arial" charset="0"/>
              </a:rPr>
              <a:t> yang </a:t>
            </a:r>
            <a:r>
              <a:rPr lang="en-US" sz="3600" b="1" dirty="0" err="1" smtClean="0">
                <a:latin typeface="Arial" charset="0"/>
              </a:rPr>
              <a:t>akan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menjadi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kompetensi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perusahaan</a:t>
            </a:r>
            <a:r>
              <a:rPr lang="en-US" sz="3600" b="1" dirty="0" smtClean="0">
                <a:latin typeface="Arial" charset="0"/>
              </a:rPr>
              <a:t>  yang </a:t>
            </a:r>
            <a:r>
              <a:rPr lang="en-US" sz="3600" b="1" dirty="0" err="1" smtClean="0">
                <a:latin typeface="Arial" charset="0"/>
              </a:rPr>
              <a:t>harus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dikembangkan</a:t>
            </a:r>
            <a:r>
              <a:rPr lang="en-US" sz="3600" b="1" dirty="0" smtClean="0">
                <a:latin typeface="Arial" charset="0"/>
              </a:rPr>
              <a:t> agar </a:t>
            </a:r>
            <a:r>
              <a:rPr lang="en-US" sz="3600" b="1" dirty="0" err="1" smtClean="0">
                <a:latin typeface="Arial" charset="0"/>
              </a:rPr>
              <a:t>perusahaan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selalu</a:t>
            </a:r>
            <a:r>
              <a:rPr lang="en-US" sz="3600" b="1" dirty="0" smtClean="0">
                <a:latin typeface="Arial" charset="0"/>
              </a:rPr>
              <a:t>  </a:t>
            </a:r>
            <a:r>
              <a:rPr lang="en-US" sz="3600" b="1" dirty="0" err="1" smtClean="0">
                <a:latin typeface="Arial" charset="0"/>
              </a:rPr>
              <a:t>memiliki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keunggulan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jangka</a:t>
            </a:r>
            <a:r>
              <a:rPr lang="en-US" sz="3600" b="1" dirty="0" smtClean="0">
                <a:latin typeface="Arial" charset="0"/>
              </a:rPr>
              <a:t> </a:t>
            </a:r>
            <a:r>
              <a:rPr lang="en-US" sz="3600" b="1" dirty="0" err="1" smtClean="0">
                <a:latin typeface="Arial" charset="0"/>
              </a:rPr>
              <a:t>panjang</a:t>
            </a:r>
            <a:endParaRPr lang="en-US" sz="3600" b="1" dirty="0" smtClean="0">
              <a:latin typeface="Arial" charset="0"/>
            </a:endParaRPr>
          </a:p>
          <a:p>
            <a:pPr marL="514350" indent="-51435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800" dirty="0" smtClean="0">
                <a:solidFill>
                  <a:schemeClr val="tx1"/>
                </a:solidFill>
              </a:rPr>
              <a:t>SASARAN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315200" cy="4144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b="1" dirty="0" err="1" smtClean="0">
                <a:latin typeface="Arial" charset="0"/>
              </a:rPr>
              <a:t>adalah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sesuatu</a:t>
            </a:r>
            <a:r>
              <a:rPr lang="en-US" sz="4000" b="1" dirty="0" smtClean="0">
                <a:latin typeface="Arial" charset="0"/>
              </a:rPr>
              <a:t> yang </a:t>
            </a:r>
            <a:r>
              <a:rPr lang="en-US" sz="4000" b="1" dirty="0" err="1" smtClean="0">
                <a:latin typeface="Arial" charset="0"/>
              </a:rPr>
              <a:t>ingin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dicapai</a:t>
            </a:r>
            <a:r>
              <a:rPr lang="en-US" sz="4000" b="1" dirty="0" smtClean="0">
                <a:latin typeface="Arial" charset="0"/>
              </a:rPr>
              <a:t> , </a:t>
            </a:r>
            <a:r>
              <a:rPr lang="en-US" sz="4000" b="1" dirty="0" err="1" smtClean="0">
                <a:latin typeface="Arial" charset="0"/>
              </a:rPr>
              <a:t>kapan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harus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diselesaikan</a:t>
            </a:r>
            <a:r>
              <a:rPr lang="en-US" sz="4000" b="1" dirty="0" smtClean="0">
                <a:latin typeface="Arial" charset="0"/>
              </a:rPr>
              <a:t>, </a:t>
            </a:r>
            <a:r>
              <a:rPr lang="en-US" sz="4000" b="1" dirty="0" err="1" smtClean="0">
                <a:latin typeface="Arial" charset="0"/>
              </a:rPr>
              <a:t>tetapi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tidak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menyatakan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bagaimana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hal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itu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harus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dicapai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VALUE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5259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sz="4000" b="1" dirty="0" err="1" smtClean="0">
                <a:latin typeface="Arial" charset="0"/>
              </a:rPr>
              <a:t>Nilai-nilai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filosofis</a:t>
            </a:r>
            <a:r>
              <a:rPr lang="en-US" sz="4000" b="1" dirty="0" smtClean="0">
                <a:latin typeface="Arial" charset="0"/>
              </a:rPr>
              <a:t> yang </a:t>
            </a:r>
            <a:r>
              <a:rPr lang="en-US" sz="4000" b="1" dirty="0" err="1" smtClean="0">
                <a:latin typeface="Arial" charset="0"/>
              </a:rPr>
              <a:t>dimiliki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oleh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perusahaan</a:t>
            </a:r>
            <a:r>
              <a:rPr lang="en-US" sz="4000" b="1" dirty="0" smtClean="0">
                <a:latin typeface="Arial" charset="0"/>
              </a:rPr>
              <a:t> yang </a:t>
            </a:r>
            <a:r>
              <a:rPr lang="en-US" sz="4000" b="1" dirty="0" err="1" smtClean="0">
                <a:latin typeface="Arial" charset="0"/>
              </a:rPr>
              <a:t>harus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dimengerti</a:t>
            </a:r>
            <a:r>
              <a:rPr lang="en-US" sz="4000" b="1" dirty="0" smtClean="0">
                <a:latin typeface="Arial" charset="0"/>
              </a:rPr>
              <a:t>, </a:t>
            </a:r>
            <a:r>
              <a:rPr lang="en-US" sz="4000" b="1" dirty="0" err="1" smtClean="0">
                <a:latin typeface="Arial" charset="0"/>
              </a:rPr>
              <a:t>dihayati</a:t>
            </a:r>
            <a:r>
              <a:rPr lang="en-US" sz="4000" b="1" dirty="0" smtClean="0">
                <a:latin typeface="Arial" charset="0"/>
              </a:rPr>
              <a:t>, </a:t>
            </a:r>
            <a:r>
              <a:rPr lang="en-US" sz="4000" b="1" dirty="0" err="1" smtClean="0">
                <a:latin typeface="Arial" charset="0"/>
              </a:rPr>
              <a:t>dan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dilaksanakan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sehari-hari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oleh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setiap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karyawan</a:t>
            </a:r>
            <a:r>
              <a:rPr lang="en-US" sz="4000" b="1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chemeClr val="tx1"/>
                </a:solidFill>
              </a:rPr>
              <a:t>MOTO SLOGAN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153400" cy="4221163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000" b="1" dirty="0" err="1" smtClean="0">
                <a:latin typeface="Arial" charset="0"/>
              </a:rPr>
              <a:t>Adalah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suatu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semboyan</a:t>
            </a:r>
            <a:r>
              <a:rPr lang="en-US" sz="4000" b="1" dirty="0" smtClean="0">
                <a:latin typeface="Arial" charset="0"/>
              </a:rPr>
              <a:t> yang </a:t>
            </a:r>
            <a:r>
              <a:rPr lang="en-US" sz="4000" b="1" dirty="0" err="1" smtClean="0">
                <a:latin typeface="Arial" charset="0"/>
              </a:rPr>
              <a:t>harus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dihayati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oleh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setiap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karyawan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untuk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dapat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menjalankan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budaya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kerja</a:t>
            </a:r>
            <a:endParaRPr lang="en-US" sz="4000" b="1" dirty="0" smtClean="0">
              <a:latin typeface="Arial" charset="0"/>
            </a:endParaRP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LIMA KEKUATAN PENENTU PERSAINGAN</a:t>
            </a:r>
            <a:endParaRPr lang="en-US" b="1"/>
          </a:p>
        </p:txBody>
      </p:sp>
      <p:sp>
        <p:nvSpPr>
          <p:cNvPr id="30723" name="Rectangle 1027"/>
          <p:cNvSpPr>
            <a:spLocks noChangeArrowheads="1"/>
          </p:cNvSpPr>
          <p:nvPr/>
        </p:nvSpPr>
        <p:spPr bwMode="auto">
          <a:xfrm flipV="1">
            <a:off x="3733800" y="3048000"/>
            <a:ext cx="17526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24" name="Rectangle 1028"/>
          <p:cNvSpPr>
            <a:spLocks noChangeArrowheads="1"/>
          </p:cNvSpPr>
          <p:nvPr/>
        </p:nvSpPr>
        <p:spPr bwMode="auto">
          <a:xfrm flipV="1">
            <a:off x="6096000" y="3048000"/>
            <a:ext cx="16002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26" name="Rectangle 1030"/>
          <p:cNvSpPr>
            <a:spLocks noChangeArrowheads="1"/>
          </p:cNvSpPr>
          <p:nvPr/>
        </p:nvSpPr>
        <p:spPr bwMode="auto">
          <a:xfrm flipV="1">
            <a:off x="1371600" y="2971800"/>
            <a:ext cx="16764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27" name="Rectangle 1031"/>
          <p:cNvSpPr>
            <a:spLocks noChangeArrowheads="1"/>
          </p:cNvSpPr>
          <p:nvPr/>
        </p:nvSpPr>
        <p:spPr bwMode="auto">
          <a:xfrm flipV="1">
            <a:off x="3733800" y="1600200"/>
            <a:ext cx="1600200" cy="99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28" name="Text Box 1032"/>
          <p:cNvSpPr txBox="1">
            <a:spLocks noChangeArrowheads="1"/>
          </p:cNvSpPr>
          <p:nvPr/>
        </p:nvSpPr>
        <p:spPr bwMode="auto">
          <a:xfrm>
            <a:off x="3352800" y="1752600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NEW </a:t>
            </a:r>
          </a:p>
          <a:p>
            <a:pPr algn="ctr"/>
            <a:r>
              <a:rPr lang="en-US" sz="2000" b="1">
                <a:latin typeface="Arial" charset="0"/>
              </a:rPr>
              <a:t>ENTRANT</a:t>
            </a:r>
            <a:endParaRPr lang="en-US" b="1">
              <a:latin typeface="Arial" charset="0"/>
            </a:endParaRPr>
          </a:p>
        </p:txBody>
      </p:sp>
      <p:sp>
        <p:nvSpPr>
          <p:cNvPr id="30729" name="Text Box 1033"/>
          <p:cNvSpPr txBox="1">
            <a:spLocks noChangeArrowheads="1"/>
          </p:cNvSpPr>
          <p:nvPr/>
        </p:nvSpPr>
        <p:spPr bwMode="auto">
          <a:xfrm>
            <a:off x="6248400" y="3475038"/>
            <a:ext cx="107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BUYER</a:t>
            </a:r>
          </a:p>
        </p:txBody>
      </p:sp>
      <p:sp>
        <p:nvSpPr>
          <p:cNvPr id="30730" name="Text Box 1034"/>
          <p:cNvSpPr txBox="1">
            <a:spLocks noChangeArrowheads="1"/>
          </p:cNvSpPr>
          <p:nvPr/>
        </p:nvSpPr>
        <p:spPr bwMode="auto">
          <a:xfrm>
            <a:off x="1508125" y="3135313"/>
            <a:ext cx="1457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SUPPLIER</a:t>
            </a:r>
          </a:p>
        </p:txBody>
      </p:sp>
      <p:sp>
        <p:nvSpPr>
          <p:cNvPr id="30731" name="Text Box 1035"/>
          <p:cNvSpPr txBox="1">
            <a:spLocks noChangeArrowheads="1"/>
          </p:cNvSpPr>
          <p:nvPr/>
        </p:nvSpPr>
        <p:spPr bwMode="auto">
          <a:xfrm>
            <a:off x="3581400" y="4572000"/>
            <a:ext cx="1752600" cy="1025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>
              <a:latin typeface="Arial" charset="0"/>
            </a:endParaRPr>
          </a:p>
          <a:p>
            <a:r>
              <a:rPr lang="en-US" sz="2000" b="1">
                <a:latin typeface="Arial" charset="0"/>
              </a:rPr>
              <a:t>SUBSTITUSI</a:t>
            </a:r>
          </a:p>
          <a:p>
            <a:r>
              <a:rPr lang="en-US" sz="2000" b="1">
                <a:latin typeface="Arial" charset="0"/>
              </a:rPr>
              <a:t> </a:t>
            </a:r>
          </a:p>
        </p:txBody>
      </p:sp>
      <p:sp>
        <p:nvSpPr>
          <p:cNvPr id="30732" name="AutoShape 1036"/>
          <p:cNvSpPr>
            <a:spLocks noChangeArrowheads="1"/>
          </p:cNvSpPr>
          <p:nvPr/>
        </p:nvSpPr>
        <p:spPr bwMode="auto">
          <a:xfrm>
            <a:off x="3124200" y="34290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33" name="AutoShape 1037"/>
          <p:cNvSpPr>
            <a:spLocks noChangeArrowheads="1"/>
          </p:cNvSpPr>
          <p:nvPr/>
        </p:nvSpPr>
        <p:spPr bwMode="auto">
          <a:xfrm>
            <a:off x="5486400" y="3429000"/>
            <a:ext cx="533400" cy="3048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34" name="AutoShape 1038"/>
          <p:cNvSpPr>
            <a:spLocks noChangeArrowheads="1"/>
          </p:cNvSpPr>
          <p:nvPr/>
        </p:nvSpPr>
        <p:spPr bwMode="auto">
          <a:xfrm>
            <a:off x="4267200" y="41148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35" name="AutoShape 1039"/>
          <p:cNvSpPr>
            <a:spLocks noChangeArrowheads="1"/>
          </p:cNvSpPr>
          <p:nvPr/>
        </p:nvSpPr>
        <p:spPr bwMode="auto">
          <a:xfrm>
            <a:off x="4343400" y="26670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0739" name="Text Box 1043"/>
          <p:cNvSpPr txBox="1">
            <a:spLocks noChangeArrowheads="1"/>
          </p:cNvSpPr>
          <p:nvPr/>
        </p:nvSpPr>
        <p:spPr bwMode="auto">
          <a:xfrm>
            <a:off x="3733800" y="342741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PERSAINGAN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animBg="1"/>
      <p:bldP spid="30724" grpId="0" animBg="1"/>
      <p:bldP spid="30726" grpId="0" animBg="1"/>
      <p:bldP spid="30727" grpId="0" animBg="1"/>
      <p:bldP spid="30728" grpId="0" autoUpdateAnimBg="0"/>
      <p:bldP spid="30729" grpId="0" autoUpdateAnimBg="0"/>
      <p:bldP spid="30730" grpId="0" autoUpdateAnimBg="0"/>
      <p:bldP spid="30731" grpId="0" animBg="1" autoUpdateAnimBg="0"/>
      <p:bldP spid="30732" grpId="0" animBg="1"/>
      <p:bldP spid="30733" grpId="0" animBg="1"/>
      <p:bldP spid="30734" grpId="0" animBg="1"/>
      <p:bldP spid="30735" grpId="0" animBg="1"/>
      <p:bldP spid="30739" grpId="0" autoUpdateAnimBg="0"/>
    </p:bldLst>
  </p:timing>
</p:sld>
</file>

<file path=ppt/theme/theme1.xml><?xml version="1.0" encoding="utf-8"?>
<a:theme xmlns:a="http://schemas.openxmlformats.org/drawingml/2006/main" name="Theme3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Theme33</Template>
  <TotalTime>169</TotalTime>
  <Words>348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Theme33</vt:lpstr>
      <vt:lpstr>Clip</vt:lpstr>
      <vt:lpstr>Manajemen Strategi </vt:lpstr>
      <vt:lpstr>STRATEGI</vt:lpstr>
      <vt:lpstr>PowerPoint Presentation</vt:lpstr>
      <vt:lpstr>VISI</vt:lpstr>
      <vt:lpstr>MISI</vt:lpstr>
      <vt:lpstr>SASARAN</vt:lpstr>
      <vt:lpstr>VALUE</vt:lpstr>
      <vt:lpstr>MOTO SLOGAN</vt:lpstr>
      <vt:lpstr>LIMA KEKUATAN PENENTU PERSAINGAN</vt:lpstr>
      <vt:lpstr> 5 KEKUATAN PENENTU INDUSTRI -  MOBIL </vt:lpstr>
      <vt:lpstr>STRATEGI   GENERIK</vt:lpstr>
      <vt:lpstr>STRATEGI   GENERIK</vt:lpstr>
      <vt:lpstr>VALUE  CHAIN</vt:lpstr>
      <vt:lpstr>VALUE  CHAIN</vt:lpstr>
      <vt:lpstr>FAKTOR KUNCI SUKSES</vt:lpstr>
      <vt:lpstr>Kesimpulan</vt:lpstr>
      <vt:lpstr>Kesimpulan</vt:lpstr>
      <vt:lpstr>TERIMA KASIH</vt:lpstr>
    </vt:vector>
  </TitlesOfParts>
  <Company>PT. JVC ELECTRONICS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 KELAYAKAN – PROYEK</dc:title>
  <dc:creator>INDAH</dc:creator>
  <cp:lastModifiedBy>May</cp:lastModifiedBy>
  <cp:revision>12</cp:revision>
  <dcterms:created xsi:type="dcterms:W3CDTF">2012-05-21T07:20:20Z</dcterms:created>
  <dcterms:modified xsi:type="dcterms:W3CDTF">2015-04-08T10:30:07Z</dcterms:modified>
</cp:coreProperties>
</file>