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7" autoAdjust="0"/>
    <p:restoredTop sz="94683" autoAdjust="0"/>
  </p:normalViewPr>
  <p:slideViewPr>
    <p:cSldViewPr>
      <p:cViewPr>
        <p:scale>
          <a:sx n="45" d="100"/>
          <a:sy n="45" d="100"/>
        </p:scale>
        <p:origin x="-55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0A3AA-891F-404C-8CEB-AEB72ED39A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15DD4-BAE8-4331-953A-40BAEFB88D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05F8E-D3CD-4130-9C31-354D36AA3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0B7EA-2C6C-4226-BCF5-00E3ADF65C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73F22-2E21-48A8-9CF0-3830BB99A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F92E5-F377-4D32-8014-886EA4E90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AB07C-8013-4882-8BF8-F5C47AD283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30A8A-E903-4524-92F1-013406E80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7233C-35AF-4E5F-834F-7692A85FF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E3E45-5FC7-439B-A297-CF161CB84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01C3B-3B61-414C-ADD2-A922F5417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D835BD0F-DFEA-48F4-A54C-FA31606471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id-ID" dirty="0" smtClean="0">
                <a:latin typeface="+mn-lt"/>
              </a:rPr>
              <a:t>MANAJEMEN PEMASARAN</a:t>
            </a:r>
            <a:endParaRPr lang="id-ID" dirty="0">
              <a:latin typeface="+mn-lt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Oleh </a:t>
            </a:r>
          </a:p>
          <a:p>
            <a:r>
              <a:rPr lang="id-ID" smtClean="0"/>
              <a:t>Budi Sulistyo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Mix</a:t>
            </a:r>
            <a:endParaRPr lang="en-US" b="1">
              <a:latin typeface="Arial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4400" b="1" dirty="0">
                <a:solidFill>
                  <a:schemeClr val="accent2"/>
                </a:solidFill>
                <a:latin typeface="Arial" charset="0"/>
              </a:rPr>
              <a:t>4 A’s</a:t>
            </a:r>
          </a:p>
          <a:p>
            <a:r>
              <a:rPr lang="en-US" sz="3600" b="1" dirty="0">
                <a:latin typeface="Arial" charset="0"/>
              </a:rPr>
              <a:t>Assortment</a:t>
            </a:r>
          </a:p>
          <a:p>
            <a:r>
              <a:rPr lang="en-US" sz="3600" b="1" dirty="0">
                <a:latin typeface="Arial" charset="0"/>
              </a:rPr>
              <a:t>Affordable</a:t>
            </a:r>
          </a:p>
          <a:p>
            <a:r>
              <a:rPr lang="en-US" sz="3600" b="1" dirty="0">
                <a:latin typeface="Arial" charset="0"/>
              </a:rPr>
              <a:t>Available</a:t>
            </a:r>
          </a:p>
          <a:p>
            <a:r>
              <a:rPr lang="en-US" sz="3600" b="1" dirty="0">
                <a:latin typeface="Arial" charset="0"/>
              </a:rPr>
              <a:t>Announcement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  <p:bldP spid="43011" grpId="0" build="p" autoUpdateAnimBg="0" advAuto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Mix</a:t>
            </a:r>
            <a:endParaRPr lang="en-US" b="1">
              <a:latin typeface="Arial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4400" b="1" dirty="0">
                <a:solidFill>
                  <a:schemeClr val="accent2"/>
                </a:solidFill>
                <a:latin typeface="Arial" charset="0"/>
              </a:rPr>
              <a:t>4 C’s</a:t>
            </a:r>
          </a:p>
          <a:p>
            <a:r>
              <a:rPr lang="en-US" sz="3600" b="1" dirty="0">
                <a:latin typeface="Arial" charset="0"/>
              </a:rPr>
              <a:t>Customer Solutions</a:t>
            </a:r>
          </a:p>
          <a:p>
            <a:r>
              <a:rPr lang="en-US" sz="3600" b="1" dirty="0">
                <a:latin typeface="Arial" charset="0"/>
              </a:rPr>
              <a:t>Cost</a:t>
            </a:r>
          </a:p>
          <a:p>
            <a:r>
              <a:rPr lang="en-US" sz="3600" b="1" dirty="0" err="1">
                <a:latin typeface="Arial" charset="0"/>
              </a:rPr>
              <a:t>Convinience</a:t>
            </a:r>
            <a:endParaRPr lang="en-US" sz="3600" b="1" dirty="0">
              <a:latin typeface="Arial" charset="0"/>
            </a:endParaRPr>
          </a:p>
          <a:p>
            <a:r>
              <a:rPr lang="en-US" sz="3600" b="1" dirty="0">
                <a:latin typeface="Arial" charset="0"/>
              </a:rPr>
              <a:t>Communications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nimBg="1" autoUpdateAnimBg="0"/>
      <p:bldP spid="4403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Mix</a:t>
            </a:r>
            <a:endParaRPr lang="en-US" b="1">
              <a:latin typeface="Arial" charset="0"/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4400" b="1" dirty="0">
                <a:latin typeface="Arial" charset="0"/>
              </a:rPr>
              <a:t>The </a:t>
            </a:r>
            <a:r>
              <a:rPr lang="en-US" sz="4400" b="1" dirty="0">
                <a:solidFill>
                  <a:schemeClr val="accent2"/>
                </a:solidFill>
                <a:latin typeface="Arial" charset="0"/>
              </a:rPr>
              <a:t>2 P’s</a:t>
            </a:r>
          </a:p>
          <a:p>
            <a:r>
              <a:rPr lang="en-US" sz="3600" b="1" dirty="0">
                <a:latin typeface="Arial" charset="0"/>
              </a:rPr>
              <a:t>Power</a:t>
            </a:r>
          </a:p>
          <a:p>
            <a:r>
              <a:rPr lang="en-US" sz="3600" b="1" dirty="0">
                <a:latin typeface="Arial" charset="0"/>
              </a:rPr>
              <a:t>Public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 autoUpdateAnimBg="0"/>
      <p:bldP spid="45059" grpId="0" build="p" autoUpdateAnimBg="0" advAuto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Mix</a:t>
            </a:r>
            <a:endParaRPr lang="en-US" b="1">
              <a:latin typeface="Arial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  <a:buFontTx/>
              <a:buNone/>
            </a:pPr>
            <a:r>
              <a:rPr lang="en-US" b="1" dirty="0">
                <a:solidFill>
                  <a:schemeClr val="accent2"/>
                </a:solidFill>
                <a:latin typeface="Arial" charset="0"/>
              </a:rPr>
              <a:t>The New Marketing Mix</a:t>
            </a:r>
          </a:p>
          <a:p>
            <a:pPr>
              <a:lnSpc>
                <a:spcPct val="120000"/>
              </a:lnSpc>
            </a:pPr>
            <a:r>
              <a:rPr lang="en-US" b="1" dirty="0">
                <a:latin typeface="Arial" charset="0"/>
              </a:rPr>
              <a:t>People</a:t>
            </a:r>
          </a:p>
          <a:p>
            <a:r>
              <a:rPr lang="en-US" b="1" dirty="0" err="1">
                <a:latin typeface="Arial" charset="0"/>
              </a:rPr>
              <a:t>Proccess</a:t>
            </a:r>
            <a:endParaRPr lang="en-US" b="1" dirty="0">
              <a:latin typeface="Arial" charset="0"/>
            </a:endParaRPr>
          </a:p>
          <a:p>
            <a:r>
              <a:rPr lang="en-US" b="1" dirty="0">
                <a:latin typeface="Arial" charset="0"/>
              </a:rPr>
              <a:t>Physical Evidence</a:t>
            </a:r>
          </a:p>
          <a:p>
            <a:r>
              <a:rPr lang="en-US" b="1" dirty="0">
                <a:latin typeface="Arial" charset="0"/>
              </a:rPr>
              <a:t>Data Gathering</a:t>
            </a:r>
          </a:p>
          <a:p>
            <a:r>
              <a:rPr lang="en-US" b="1" dirty="0">
                <a:latin typeface="Arial" charset="0"/>
              </a:rPr>
              <a:t>Feed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 autoUpdateAnimBg="0"/>
      <p:bldP spid="18435" grpId="0" build="p" autoUpdateAnimBg="0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KASUS  STUDI</a:t>
            </a:r>
            <a:endParaRPr lang="en-US" b="1">
              <a:latin typeface="Arial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sz="9600" b="1">
                <a:latin typeface="Arial" charset="0"/>
              </a:rPr>
              <a:t>”  NOKIA  ”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en-US" sz="6600" b="1">
                <a:latin typeface="Arial" charset="0"/>
              </a:rPr>
              <a:t>CELL PHONE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nimBg="1" autoUpdateAnimBg="0"/>
      <p:bldP spid="63491" grpId="0" build="p" autoUpdateAnimBg="0" advAuto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NOKIA (Cell Phone)</a:t>
            </a:r>
            <a:endParaRPr lang="en-US" b="1">
              <a:latin typeface="Arial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Segment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 err="1">
                <a:latin typeface="Arial" charset="0"/>
              </a:rPr>
              <a:t>Pendapatan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Bawah</a:t>
            </a:r>
            <a:r>
              <a:rPr lang="en-US" sz="2800" b="1" dirty="0">
                <a:latin typeface="Arial" charset="0"/>
              </a:rPr>
              <a:t>- </a:t>
            </a:r>
            <a:r>
              <a:rPr lang="en-US" sz="2800" b="1" dirty="0" err="1">
                <a:latin typeface="Arial" charset="0"/>
              </a:rPr>
              <a:t>Menengah</a:t>
            </a:r>
            <a:r>
              <a:rPr lang="en-US" sz="2800" b="1" dirty="0">
                <a:latin typeface="Arial" charset="0"/>
              </a:rPr>
              <a:t>- </a:t>
            </a:r>
            <a:r>
              <a:rPr lang="en-US" sz="2800" b="1" dirty="0" err="1">
                <a:latin typeface="Arial" charset="0"/>
              </a:rPr>
              <a:t>Atas</a:t>
            </a:r>
            <a:endParaRPr lang="en-US" sz="2800" b="1" dirty="0">
              <a:latin typeface="Arial" charset="0"/>
            </a:endParaRPr>
          </a:p>
          <a:p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Target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 err="1">
                <a:latin typeface="Arial" charset="0"/>
              </a:rPr>
              <a:t>Memiliki</a:t>
            </a:r>
            <a:r>
              <a:rPr lang="en-US" sz="2800" b="1" dirty="0">
                <a:latin typeface="Arial" charset="0"/>
              </a:rPr>
              <a:t> HP Nokia </a:t>
            </a:r>
            <a:r>
              <a:rPr lang="en-US" sz="2800" b="1" dirty="0" err="1">
                <a:latin typeface="Arial" charset="0"/>
              </a:rPr>
              <a:t>antara</a:t>
            </a:r>
            <a:r>
              <a:rPr lang="en-US" sz="2800" b="1" dirty="0">
                <a:latin typeface="Arial" charset="0"/>
              </a:rPr>
              <a:t> 2-3 </a:t>
            </a:r>
            <a:r>
              <a:rPr lang="en-US" sz="2800" b="1" dirty="0" err="1">
                <a:latin typeface="Arial" charset="0"/>
              </a:rPr>
              <a:t>tahun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kemudian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berganti</a:t>
            </a:r>
            <a:r>
              <a:rPr lang="en-US" sz="2800" b="1" dirty="0">
                <a:latin typeface="Arial" charset="0"/>
              </a:rPr>
              <a:t> model</a:t>
            </a:r>
          </a:p>
          <a:p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Positioning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 err="1">
                <a:latin typeface="Arial" charset="0"/>
              </a:rPr>
              <a:t>Alat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Komunikasi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sederhana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lengkap</a:t>
            </a:r>
            <a:endParaRPr lang="en-US" sz="2800" b="1" dirty="0">
              <a:latin typeface="Arial" charset="0"/>
            </a:endParaRPr>
          </a:p>
          <a:p>
            <a:pPr>
              <a:buFontTx/>
              <a:buNone/>
            </a:pP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nimBg="1" autoUpdateAnimBg="0"/>
      <p:bldP spid="54275" grpId="0" build="p" autoUpdateAnimBg="0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NOKIA (Cell Phone)</a:t>
            </a:r>
            <a:endParaRPr lang="en-US" b="1">
              <a:latin typeface="Arial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Variety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Berbagai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macam</a:t>
            </a:r>
            <a:r>
              <a:rPr lang="en-US" sz="2400" b="1" dirty="0">
                <a:latin typeface="Arial" charset="0"/>
              </a:rPr>
              <a:t> model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harga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Rp</a:t>
            </a:r>
            <a:r>
              <a:rPr lang="en-US" sz="2400" b="1" dirty="0">
                <a:latin typeface="Arial" charset="0"/>
              </a:rPr>
              <a:t> 250 </a:t>
            </a:r>
            <a:r>
              <a:rPr lang="en-US" sz="2400" b="1" dirty="0" err="1">
                <a:latin typeface="Arial" charset="0"/>
              </a:rPr>
              <a:t>rb</a:t>
            </a:r>
            <a:r>
              <a:rPr lang="en-US" sz="2400" b="1" dirty="0">
                <a:latin typeface="Arial" charset="0"/>
              </a:rPr>
              <a:t>- </a:t>
            </a:r>
            <a:r>
              <a:rPr lang="en-US" sz="2400" b="1" dirty="0" err="1">
                <a:latin typeface="Arial" charset="0"/>
              </a:rPr>
              <a:t>Rp</a:t>
            </a:r>
            <a:r>
              <a:rPr lang="en-US" sz="2400" b="1" dirty="0">
                <a:latin typeface="Arial" charset="0"/>
              </a:rPr>
              <a:t> 4 </a:t>
            </a:r>
            <a:r>
              <a:rPr lang="en-US" sz="2400" b="1" dirty="0" err="1">
                <a:latin typeface="Arial" charset="0"/>
              </a:rPr>
              <a:t>jt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Values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Mudah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dioperasikan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mempunyai</a:t>
            </a:r>
            <a:r>
              <a:rPr lang="en-US" sz="2400" b="1" dirty="0">
                <a:latin typeface="Arial" charset="0"/>
              </a:rPr>
              <a:t> &amp; </a:t>
            </a:r>
            <a:r>
              <a:rPr lang="en-US" sz="2400" b="1" dirty="0" err="1">
                <a:latin typeface="Arial" charset="0"/>
              </a:rPr>
              <a:t>fitur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lengkap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Venues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Dari </a:t>
            </a:r>
            <a:r>
              <a:rPr lang="en-US" sz="2400" b="1" dirty="0" err="1">
                <a:latin typeface="Arial" charset="0"/>
              </a:rPr>
              <a:t>Warung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hingga</a:t>
            </a:r>
            <a:r>
              <a:rPr lang="en-US" sz="2400" b="1" dirty="0">
                <a:latin typeface="Arial" charset="0"/>
              </a:rPr>
              <a:t> Mall </a:t>
            </a:r>
            <a:r>
              <a:rPr lang="en-US" sz="2400" b="1" dirty="0" err="1">
                <a:latin typeface="Arial" charset="0"/>
              </a:rPr>
              <a:t>kelas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Atas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Voice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Dimanapun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ada</a:t>
            </a:r>
            <a:r>
              <a:rPr lang="en-US" sz="2400" b="1" dirty="0">
                <a:latin typeface="Arial" charset="0"/>
              </a:rPr>
              <a:t> logo </a:t>
            </a:r>
            <a:r>
              <a:rPr lang="en-US" sz="2400" b="1" dirty="0" err="1">
                <a:latin typeface="Arial" charset="0"/>
              </a:rPr>
              <a:t>dengjan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nama</a:t>
            </a:r>
            <a:r>
              <a:rPr lang="en-US" sz="2400" b="1" dirty="0">
                <a:latin typeface="Arial" charset="0"/>
              </a:rPr>
              <a:t> NOKIA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 animBg="1" autoUpdateAnimBg="0"/>
      <p:bldP spid="55299" grpId="0" build="p" autoUpdateAnimBg="0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NOKIA (Cell Phone)</a:t>
            </a:r>
            <a:endParaRPr lang="en-US" b="1">
              <a:latin typeface="Arial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Produk</a:t>
            </a:r>
            <a:endParaRPr lang="en-US" sz="2400" b="1" dirty="0">
              <a:solidFill>
                <a:schemeClr val="accent2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Cell Phone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berbagai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macam</a:t>
            </a:r>
            <a:r>
              <a:rPr lang="en-US" sz="2400" b="1" dirty="0">
                <a:latin typeface="Arial" charset="0"/>
              </a:rPr>
              <a:t> model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fitur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lengkap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Price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Harga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dari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Rp</a:t>
            </a:r>
            <a:r>
              <a:rPr lang="en-US" sz="2400" b="1" dirty="0">
                <a:latin typeface="Arial" charset="0"/>
              </a:rPr>
              <a:t> 250 </a:t>
            </a:r>
            <a:r>
              <a:rPr lang="en-US" sz="2400" b="1" dirty="0" err="1">
                <a:latin typeface="Arial" charset="0"/>
              </a:rPr>
              <a:t>rb</a:t>
            </a:r>
            <a:r>
              <a:rPr lang="en-US" sz="2400" b="1" dirty="0">
                <a:latin typeface="Arial" charset="0"/>
              </a:rPr>
              <a:t> – </a:t>
            </a:r>
            <a:r>
              <a:rPr lang="en-US" sz="2400" b="1" dirty="0" err="1">
                <a:latin typeface="Arial" charset="0"/>
              </a:rPr>
              <a:t>Rp</a:t>
            </a:r>
            <a:r>
              <a:rPr lang="en-US" sz="2400" b="1" dirty="0">
                <a:latin typeface="Arial" charset="0"/>
              </a:rPr>
              <a:t> 4 </a:t>
            </a:r>
            <a:r>
              <a:rPr lang="en-US" sz="2400" b="1" dirty="0" err="1">
                <a:latin typeface="Arial" charset="0"/>
              </a:rPr>
              <a:t>juta</a:t>
            </a:r>
            <a:r>
              <a:rPr lang="en-US" sz="2400" b="1" dirty="0">
                <a:latin typeface="Arial" charset="0"/>
              </a:rPr>
              <a:t>,-</a:t>
            </a: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Place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Dari </a:t>
            </a:r>
            <a:r>
              <a:rPr lang="en-US" sz="2400" b="1" dirty="0" err="1">
                <a:latin typeface="Arial" charset="0"/>
              </a:rPr>
              <a:t>Warung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hingga</a:t>
            </a:r>
            <a:r>
              <a:rPr lang="en-US" sz="2400" b="1" dirty="0">
                <a:latin typeface="Arial" charset="0"/>
              </a:rPr>
              <a:t> Mall </a:t>
            </a:r>
            <a:r>
              <a:rPr lang="en-US" sz="2400" b="1" dirty="0" err="1">
                <a:latin typeface="Arial" charset="0"/>
              </a:rPr>
              <a:t>kelas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Atas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Promotion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Dimanapun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ada</a:t>
            </a:r>
            <a:r>
              <a:rPr lang="en-US" sz="2400" b="1" dirty="0">
                <a:latin typeface="Arial" charset="0"/>
              </a:rPr>
              <a:t> logo </a:t>
            </a:r>
            <a:r>
              <a:rPr lang="en-US" sz="2400" b="1" dirty="0" err="1">
                <a:latin typeface="Arial" charset="0"/>
              </a:rPr>
              <a:t>dengjan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nama</a:t>
            </a:r>
            <a:r>
              <a:rPr lang="en-US" sz="2400" b="1" dirty="0">
                <a:latin typeface="Arial" charset="0"/>
              </a:rPr>
              <a:t> NOKIA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 autoUpdateAnimBg="0"/>
      <p:bldP spid="56323" grpId="0" build="p" autoUpdateAnimBg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NOKIA (Cell Phone)</a:t>
            </a:r>
            <a:endParaRPr lang="en-US" b="1">
              <a:latin typeface="Arial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Best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Cell Phone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berbagai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macam</a:t>
            </a:r>
            <a:r>
              <a:rPr lang="en-US" sz="2400" b="1" dirty="0">
                <a:latin typeface="Arial" charset="0"/>
              </a:rPr>
              <a:t> model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fitur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lengkap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Bargaining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Boleh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tukar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tambah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baru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atau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bekas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Buffer Stock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Selalu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tersedia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dalam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jumlah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tempat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amat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banyak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Bombardment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Setiap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bulan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muncul</a:t>
            </a:r>
            <a:r>
              <a:rPr lang="en-US" sz="2400" b="1" dirty="0">
                <a:latin typeface="Arial" charset="0"/>
              </a:rPr>
              <a:t> model cell phone </a:t>
            </a:r>
            <a:r>
              <a:rPr lang="en-US" sz="2400" b="1" dirty="0" err="1">
                <a:latin typeface="Arial" charset="0"/>
              </a:rPr>
              <a:t>baru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nama</a:t>
            </a:r>
            <a:r>
              <a:rPr lang="en-US" sz="2400" b="1" dirty="0">
                <a:latin typeface="Arial" charset="0"/>
              </a:rPr>
              <a:t> NOKIA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 animBg="1" autoUpdateAnimBg="0"/>
      <p:bldP spid="57347" grpId="0" build="p" autoUpdateAnimBg="0" advAuto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NOKIA (Cell Phone)</a:t>
            </a:r>
            <a:endParaRPr lang="en-US" b="1">
              <a:latin typeface="Arial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Assortment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Cell Phone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berbagai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macam</a:t>
            </a:r>
            <a:r>
              <a:rPr lang="en-US" sz="2400" b="1" dirty="0">
                <a:latin typeface="Arial" charset="0"/>
              </a:rPr>
              <a:t> model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fitur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lengkap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Affordable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Boleh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tukar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tambah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baru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atau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bekas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Available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Selalu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tersedia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dalam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jumlah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tempat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amat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tersebar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Announcement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Setiap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bulan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hampir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selalu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muncul</a:t>
            </a:r>
            <a:r>
              <a:rPr lang="en-US" sz="2400" b="1" dirty="0">
                <a:latin typeface="Arial" charset="0"/>
              </a:rPr>
              <a:t> model cell phone </a:t>
            </a:r>
            <a:r>
              <a:rPr lang="en-US" sz="2400" b="1" dirty="0" err="1">
                <a:latin typeface="Arial" charset="0"/>
              </a:rPr>
              <a:t>baru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nama</a:t>
            </a:r>
            <a:r>
              <a:rPr lang="en-US" sz="2400" b="1" dirty="0">
                <a:latin typeface="Arial" charset="0"/>
              </a:rPr>
              <a:t> NOKIA.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8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8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nimBg="1" autoUpdateAnimBg="0"/>
      <p:bldP spid="58371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latin typeface="Arial" charset="0"/>
              </a:rPr>
              <a:t>MANAJEMEN PEMASARAN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2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>
                <a:latin typeface="Arial" charset="0"/>
              </a:rPr>
              <a:t> Upaya untuk membangun produk / jasa agar dapat didengar, dikenal, dikonsumsi secara terus menerus oleh pelanggannya. </a:t>
            </a:r>
          </a:p>
        </p:txBody>
      </p:sp>
      <p:graphicFrame>
        <p:nvGraphicFramePr>
          <p:cNvPr id="11268" name="Object 4"/>
          <p:cNvGraphicFramePr>
            <a:graphicFrameLocks noChangeAspect="1"/>
          </p:cNvGraphicFramePr>
          <p:nvPr/>
        </p:nvGraphicFramePr>
        <p:xfrm>
          <a:off x="5638800" y="2133600"/>
          <a:ext cx="3505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7" name="Clip" r:id="rId3" imgW="4046400" imgH="3352320" progId="">
                  <p:embed/>
                </p:oleObj>
              </mc:Choice>
              <mc:Fallback>
                <p:oleObj name="Clip" r:id="rId3" imgW="4046400" imgH="33523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3505200" cy="47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 autoUpdateAnimBg="0"/>
      <p:bldP spid="11267" grpId="0" build="p" autoUpdateAnimBg="0" advAuto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NOKIA (Cell Phone)</a:t>
            </a:r>
            <a:endParaRPr lang="en-US" b="1">
              <a:latin typeface="Arial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Customer Solution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Cell Phone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berbagai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macam</a:t>
            </a:r>
            <a:r>
              <a:rPr lang="en-US" sz="2400" b="1" dirty="0">
                <a:latin typeface="Arial" charset="0"/>
              </a:rPr>
              <a:t> model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fitur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lengkap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untuk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kebutuhan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pelanggan</a:t>
            </a:r>
            <a:r>
              <a:rPr lang="en-US" sz="2400" b="1" dirty="0"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Cost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Harga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berkisar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dari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Rp</a:t>
            </a:r>
            <a:r>
              <a:rPr lang="en-US" sz="2400" b="1" dirty="0">
                <a:latin typeface="Arial" charset="0"/>
              </a:rPr>
              <a:t> 250 </a:t>
            </a:r>
            <a:r>
              <a:rPr lang="en-US" sz="2400" b="1" dirty="0" err="1">
                <a:latin typeface="Arial" charset="0"/>
              </a:rPr>
              <a:t>rb</a:t>
            </a:r>
            <a:r>
              <a:rPr lang="en-US" sz="2400" b="1" dirty="0">
                <a:latin typeface="Arial" charset="0"/>
              </a:rPr>
              <a:t> – </a:t>
            </a:r>
            <a:r>
              <a:rPr lang="en-US" sz="2400" b="1" dirty="0" err="1">
                <a:latin typeface="Arial" charset="0"/>
              </a:rPr>
              <a:t>Rp</a:t>
            </a:r>
            <a:r>
              <a:rPr lang="en-US" sz="2400" b="1" dirty="0">
                <a:latin typeface="Arial" charset="0"/>
              </a:rPr>
              <a:t> 4 jt.</a:t>
            </a:r>
          </a:p>
          <a:p>
            <a:pPr>
              <a:lnSpc>
                <a:spcPct val="80000"/>
              </a:lnSpc>
            </a:pP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Convinience</a:t>
            </a:r>
            <a:endParaRPr lang="en-US" sz="2400" b="1" dirty="0">
              <a:solidFill>
                <a:schemeClr val="accent2"/>
              </a:solidFill>
              <a:latin typeface="Arial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Selalu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tersedia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dalam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jumlah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tempat</a:t>
            </a:r>
            <a:r>
              <a:rPr lang="en-US" sz="2400" b="1" dirty="0">
                <a:latin typeface="Arial" charset="0"/>
              </a:rPr>
              <a:t> yang </a:t>
            </a:r>
            <a:r>
              <a:rPr lang="en-US" sz="2400" b="1" dirty="0" err="1">
                <a:latin typeface="Arial" charset="0"/>
              </a:rPr>
              <a:t>amat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tersebar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mudah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digunakan</a:t>
            </a:r>
            <a:endParaRPr lang="en-US" sz="24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Communication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Setiap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bulan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hampir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selalu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muncul</a:t>
            </a:r>
            <a:r>
              <a:rPr lang="en-US" sz="2400" b="1" dirty="0">
                <a:latin typeface="Arial" charset="0"/>
              </a:rPr>
              <a:t> model cell phone </a:t>
            </a:r>
            <a:r>
              <a:rPr lang="en-US" sz="2400" b="1" dirty="0" err="1">
                <a:latin typeface="Arial" charset="0"/>
              </a:rPr>
              <a:t>baru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brand NOKIA.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 animBg="1" autoUpdateAnimBg="0"/>
      <p:bldP spid="59395" grpId="0" build="p" autoUpdateAnimBg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NOKIA (Cell Phone)</a:t>
            </a:r>
            <a:endParaRPr lang="en-US" b="1">
              <a:latin typeface="Arial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Power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charset="0"/>
              </a:rPr>
              <a:t>	Cell Phone Nokia </a:t>
            </a:r>
            <a:r>
              <a:rPr lang="en-US" sz="2800" b="1" dirty="0" err="1">
                <a:latin typeface="Arial" charset="0"/>
              </a:rPr>
              <a:t>digunakan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oleh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Pejabat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Tinggi</a:t>
            </a:r>
            <a:r>
              <a:rPr lang="en-US" sz="2800" b="1" dirty="0">
                <a:latin typeface="Arial" charset="0"/>
              </a:rPr>
              <a:t> Negara..  </a:t>
            </a:r>
          </a:p>
          <a:p>
            <a:pPr>
              <a:lnSpc>
                <a:spcPct val="90000"/>
              </a:lnSpc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Public Relation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 err="1">
                <a:latin typeface="Arial" charset="0"/>
              </a:rPr>
              <a:t>Pejabat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Tinggi</a:t>
            </a:r>
            <a:r>
              <a:rPr lang="en-US" sz="2800" b="1" dirty="0">
                <a:latin typeface="Arial" charset="0"/>
              </a:rPr>
              <a:t>, </a:t>
            </a:r>
            <a:r>
              <a:rPr lang="en-US" sz="2800" b="1" dirty="0" err="1">
                <a:latin typeface="Arial" charset="0"/>
              </a:rPr>
              <a:t>Artis</a:t>
            </a:r>
            <a:r>
              <a:rPr lang="en-US" sz="2800" b="1" dirty="0">
                <a:latin typeface="Arial" charset="0"/>
              </a:rPr>
              <a:t>, Public Figure, </a:t>
            </a:r>
            <a:r>
              <a:rPr lang="en-US" sz="2800" b="1" dirty="0" err="1">
                <a:latin typeface="Arial" charset="0"/>
              </a:rPr>
              <a:t>menggunakan</a:t>
            </a:r>
            <a:r>
              <a:rPr lang="en-US" sz="2800" b="1" dirty="0">
                <a:latin typeface="Arial" charset="0"/>
              </a:rPr>
              <a:t> Cell Phone Nokia </a:t>
            </a:r>
            <a:r>
              <a:rPr lang="en-US" sz="2800" b="1" dirty="0" err="1">
                <a:latin typeface="Arial" charset="0"/>
              </a:rPr>
              <a:t>di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depan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umum</a:t>
            </a:r>
            <a:r>
              <a:rPr lang="en-US" sz="2800" b="1" dirty="0">
                <a:latin typeface="Arial" charset="0"/>
              </a:rPr>
              <a:t>, media </a:t>
            </a:r>
            <a:r>
              <a:rPr lang="en-US" sz="2800" b="1" dirty="0" err="1">
                <a:latin typeface="Arial" charset="0"/>
              </a:rPr>
              <a:t>elektronik</a:t>
            </a:r>
            <a:r>
              <a:rPr lang="en-US" sz="2800" b="1" dirty="0">
                <a:latin typeface="Arial" charset="0"/>
              </a:rPr>
              <a:t>, media </a:t>
            </a:r>
            <a:r>
              <a:rPr lang="en-US" sz="2800" b="1" dirty="0" err="1">
                <a:latin typeface="Arial" charset="0"/>
              </a:rPr>
              <a:t>massa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lainnya</a:t>
            </a:r>
            <a:endParaRPr lang="en-US" sz="2800" b="1" dirty="0">
              <a:solidFill>
                <a:schemeClr val="accent1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charset="0"/>
              </a:rPr>
              <a:t>	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 autoUpdateAnimBg="0"/>
      <p:bldP spid="60419" grpId="0" build="p" autoUpdateAnimBg="0" advAuto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NOKIA (Cell Phone)</a:t>
            </a:r>
            <a:endParaRPr lang="en-US" b="1">
              <a:latin typeface="Arial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People</a:t>
            </a:r>
          </a:p>
          <a:p>
            <a:pPr>
              <a:buFontTx/>
              <a:buNone/>
            </a:pPr>
            <a:r>
              <a:rPr lang="en-US" sz="2400" b="1" dirty="0">
                <a:latin typeface="Arial" charset="0"/>
              </a:rPr>
              <a:t>	NOKIA </a:t>
            </a:r>
            <a:r>
              <a:rPr lang="en-US" sz="2400" b="1" dirty="0" err="1">
                <a:latin typeface="Arial" charset="0"/>
              </a:rPr>
              <a:t>menggunakan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gerai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khusus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dengan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orang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terlatih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setiap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‘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gerai</a:t>
            </a: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’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‘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pusat</a:t>
            </a: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Arial" charset="0"/>
              </a:rPr>
              <a:t>perbaikan</a:t>
            </a: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’</a:t>
            </a:r>
          </a:p>
          <a:p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Process</a:t>
            </a:r>
          </a:p>
          <a:p>
            <a:pPr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Penggunaan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Pembelian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selalu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demonstrasikan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oleh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tenaga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Penjual</a:t>
            </a:r>
            <a:r>
              <a:rPr lang="en-US" sz="2400" b="1" dirty="0">
                <a:latin typeface="Arial" charset="0"/>
              </a:rPr>
              <a:t>.</a:t>
            </a:r>
          </a:p>
          <a:p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Physical Evidence</a:t>
            </a:r>
          </a:p>
          <a:p>
            <a:pPr>
              <a:buFontTx/>
              <a:buNone/>
            </a:pPr>
            <a:r>
              <a:rPr lang="en-US" sz="2400" b="1" dirty="0">
                <a:latin typeface="Arial" charset="0"/>
              </a:rPr>
              <a:t>	</a:t>
            </a:r>
            <a:r>
              <a:rPr lang="en-US" sz="2400" b="1" dirty="0" err="1">
                <a:latin typeface="Arial" charset="0"/>
              </a:rPr>
              <a:t>Selalu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tersedia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dimanapun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dan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tersedia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‘</a:t>
            </a:r>
            <a:r>
              <a:rPr lang="en-US" sz="2400" b="1" dirty="0">
                <a:solidFill>
                  <a:schemeClr val="accent2"/>
                </a:solidFill>
                <a:latin typeface="Arial" charset="0"/>
              </a:rPr>
              <a:t>MOCK UP</a:t>
            </a:r>
            <a:r>
              <a:rPr lang="en-US" sz="2400" b="1" dirty="0">
                <a:solidFill>
                  <a:schemeClr val="accent1"/>
                </a:solidFill>
                <a:latin typeface="Arial" charset="0"/>
              </a:rPr>
              <a:t>’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di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setiap</a:t>
            </a:r>
            <a:r>
              <a:rPr lang="en-US" sz="2400" b="1" dirty="0">
                <a:latin typeface="Arial" charset="0"/>
              </a:rPr>
              <a:t> </a:t>
            </a:r>
            <a:r>
              <a:rPr lang="en-US" sz="2400" b="1" dirty="0" err="1">
                <a:latin typeface="Arial" charset="0"/>
              </a:rPr>
              <a:t>gerai</a:t>
            </a:r>
            <a:r>
              <a:rPr lang="en-US" sz="2400" b="1" dirty="0">
                <a:latin typeface="Arial" charset="0"/>
              </a:rPr>
              <a:t> NOKIA</a:t>
            </a:r>
          </a:p>
          <a:p>
            <a:pPr>
              <a:buFontTx/>
              <a:buNone/>
            </a:pPr>
            <a:endParaRPr lang="en-US" sz="2400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nimBg="1" autoUpdateAnimBg="0"/>
      <p:bldP spid="61443" grpId="0" build="p" autoUpdateAnimBg="0" advAuto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NOKIA (Cell Phone)</a:t>
            </a:r>
            <a:endParaRPr lang="en-US" b="1">
              <a:latin typeface="Arial" charset="0"/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Feed Back</a:t>
            </a:r>
          </a:p>
          <a:p>
            <a:pPr>
              <a:buFontTx/>
              <a:buNone/>
            </a:pPr>
            <a:r>
              <a:rPr lang="en-US" sz="2800" b="1" dirty="0">
                <a:latin typeface="Arial" charset="0"/>
              </a:rPr>
              <a:t>	</a:t>
            </a:r>
            <a:r>
              <a:rPr lang="en-US" sz="2800" b="1" dirty="0" err="1">
                <a:latin typeface="Arial" charset="0"/>
              </a:rPr>
              <a:t>Selalu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ditanya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oleh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tenaga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penjual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setiap</a:t>
            </a:r>
            <a:r>
              <a:rPr lang="en-US" sz="2800" b="1" dirty="0">
                <a:latin typeface="Arial" charset="0"/>
              </a:rPr>
              <a:t> kali </a:t>
            </a:r>
            <a:r>
              <a:rPr lang="en-US" sz="2800" b="1" dirty="0" err="1">
                <a:latin typeface="Arial" charset="0"/>
              </a:rPr>
              <a:t>pembeli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memilih</a:t>
            </a:r>
            <a:r>
              <a:rPr lang="en-US" sz="2800" b="1" dirty="0">
                <a:latin typeface="Arial" charset="0"/>
              </a:rPr>
              <a:t> NOKIA Cell Phone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juga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untuk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tukar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tambah</a:t>
            </a:r>
            <a:r>
              <a:rPr lang="en-US" sz="2800" b="1" dirty="0">
                <a:latin typeface="Arial" charset="0"/>
              </a:rPr>
              <a:t>.</a:t>
            </a:r>
          </a:p>
          <a:p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Data Gathering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chemeClr val="accent1"/>
                </a:solidFill>
                <a:latin typeface="Arial" charset="0"/>
              </a:rPr>
              <a:t>	</a:t>
            </a:r>
            <a:r>
              <a:rPr lang="en-US" sz="2800" b="1" dirty="0" err="1">
                <a:latin typeface="Arial" charset="0"/>
              </a:rPr>
              <a:t>Setiap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pembeli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selalu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catat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disetiap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‘</a:t>
            </a:r>
            <a:r>
              <a:rPr lang="en-US" sz="2800" b="1" dirty="0" err="1">
                <a:solidFill>
                  <a:schemeClr val="accent2"/>
                </a:solidFill>
                <a:latin typeface="Arial" charset="0"/>
              </a:rPr>
              <a:t>gerai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’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>
                <a:solidFill>
                  <a:schemeClr val="accent1"/>
                </a:solidFill>
                <a:latin typeface="Arial" charset="0"/>
              </a:rPr>
              <a:t>‘</a:t>
            </a:r>
            <a:r>
              <a:rPr lang="en-US" sz="2800" b="1" dirty="0" err="1">
                <a:solidFill>
                  <a:schemeClr val="accent2"/>
                </a:solidFill>
                <a:latin typeface="Arial" charset="0"/>
              </a:rPr>
              <a:t>pusat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 </a:t>
            </a:r>
            <a:r>
              <a:rPr lang="en-US" sz="2800" b="1" dirty="0" err="1">
                <a:solidFill>
                  <a:schemeClr val="accent2"/>
                </a:solidFill>
                <a:latin typeface="Arial" charset="0"/>
              </a:rPr>
              <a:t>perbaikan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’ </a:t>
            </a:r>
            <a:r>
              <a:rPr lang="en-US" sz="2800" b="1" dirty="0">
                <a:latin typeface="Arial" charset="0"/>
              </a:rPr>
              <a:t>NOKIA</a:t>
            </a:r>
          </a:p>
          <a:p>
            <a:pPr>
              <a:buFontTx/>
              <a:buNone/>
            </a:pPr>
            <a:endParaRPr lang="en-US" sz="2800" b="1" dirty="0">
              <a:solidFill>
                <a:schemeClr val="accent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6" grpId="0" animBg="1" autoUpdateAnimBg="0"/>
      <p:bldP spid="62467" grpId="0" build="p" autoUpdateAnimBg="0" advAuto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Kesimpulan</a:t>
            </a:r>
            <a:endParaRPr lang="en-US" b="1">
              <a:latin typeface="Arial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133600"/>
            <a:ext cx="7620000" cy="36576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40000"/>
              </a:lnSpc>
            </a:pPr>
            <a:r>
              <a:rPr lang="en-US" sz="2800" b="1" dirty="0" err="1">
                <a:latin typeface="Arial" charset="0"/>
              </a:rPr>
              <a:t>Penetapan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Key Success Factor </a:t>
            </a:r>
            <a:r>
              <a:rPr lang="en-US" sz="2800" b="1" dirty="0" err="1">
                <a:latin typeface="Arial" charset="0"/>
              </a:rPr>
              <a:t>memerlukan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penelitian</a:t>
            </a:r>
            <a:r>
              <a:rPr lang="en-US" sz="2800" b="1" dirty="0">
                <a:latin typeface="Arial" charset="0"/>
              </a:rPr>
              <a:t> yang </a:t>
            </a:r>
            <a:r>
              <a:rPr lang="en-US" sz="2800" b="1" dirty="0" err="1">
                <a:latin typeface="Arial" charset="0"/>
              </a:rPr>
              <a:t>jeli</a:t>
            </a:r>
            <a:endParaRPr lang="en-US" sz="2800" b="1" dirty="0">
              <a:latin typeface="Arial" charset="0"/>
            </a:endParaRPr>
          </a:p>
          <a:p>
            <a:pPr>
              <a:lnSpc>
                <a:spcPct val="140000"/>
              </a:lnSpc>
            </a:pPr>
            <a:r>
              <a:rPr lang="en-US" sz="2800" b="1" dirty="0" err="1">
                <a:latin typeface="Arial" charset="0"/>
              </a:rPr>
              <a:t>Penguasaan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teori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alat-alat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analisis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menjadi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hal</a:t>
            </a:r>
            <a:r>
              <a:rPr lang="en-US" sz="2800" b="1" dirty="0">
                <a:latin typeface="Arial" charset="0"/>
              </a:rPr>
              <a:t> yang </a:t>
            </a:r>
            <a:r>
              <a:rPr lang="en-US" sz="2800" b="1" dirty="0" err="1">
                <a:latin typeface="Arial" charset="0"/>
              </a:rPr>
              <a:t>sangat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penting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untuk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bagi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seorang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perencana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eksekutif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perusahaan</a:t>
            </a:r>
            <a:r>
              <a:rPr lang="en-US" sz="2800" b="1" dirty="0">
                <a:latin typeface="Arial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 autoUpdateAnimBg="0"/>
      <p:bldP spid="48131" grpId="0" build="p" autoUpdateAnimBg="0" advAuto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852610"/>
          </a:xfrm>
        </p:spPr>
        <p:txBody>
          <a:bodyPr/>
          <a:lstStyle/>
          <a:p>
            <a:r>
              <a:rPr lang="id-ID" sz="5400" dirty="0" smtClean="0"/>
              <a:t>TERIMA KASIH</a:t>
            </a:r>
            <a:endParaRPr lang="id-ID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latin typeface="Arial" charset="0"/>
              </a:rPr>
              <a:t>MANAJEMEN PENJUALAN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2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>
                <a:latin typeface="Arial" charset="0"/>
              </a:rPr>
              <a:t>Upaya untuk membangun citra produk / jasa agar pelanggan bersedia mengkonsumsi secara terus menerus</a:t>
            </a:r>
          </a:p>
        </p:txBody>
      </p:sp>
      <p:graphicFrame>
        <p:nvGraphicFramePr>
          <p:cNvPr id="52228" name="Object 4"/>
          <p:cNvGraphicFramePr>
            <a:graphicFrameLocks noChangeAspect="1"/>
          </p:cNvGraphicFramePr>
          <p:nvPr/>
        </p:nvGraphicFramePr>
        <p:xfrm>
          <a:off x="5638800" y="2133600"/>
          <a:ext cx="3505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1" name="Clip" r:id="rId3" imgW="4046400" imgH="3352320" progId="">
                  <p:embed/>
                </p:oleObj>
              </mc:Choice>
              <mc:Fallback>
                <p:oleObj name="Clip" r:id="rId3" imgW="4046400" imgH="33523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3505200" cy="47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nimBg="1" autoUpdateAnimBg="0"/>
      <p:bldP spid="52227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latin typeface="Arial" charset="0"/>
              </a:rPr>
              <a:t>FAKTOR KUNCI SUKSES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029200" cy="41148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3600" b="1">
                <a:latin typeface="Arial" charset="0"/>
              </a:rPr>
              <a:t>Faktor - faktor pokok yang harus dimiliki produk / jasa dan unggul untuk memenangkan persaingan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5638800" y="2133600"/>
          <a:ext cx="3505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5" name="Clip" r:id="rId3" imgW="4046400" imgH="3352320" progId="">
                  <p:embed/>
                </p:oleObj>
              </mc:Choice>
              <mc:Fallback>
                <p:oleObj name="Clip" r:id="rId3" imgW="4046400" imgH="335232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133600"/>
                        <a:ext cx="3505200" cy="472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nimBg="1" autoUpdateAnimBg="0"/>
      <p:bldP spid="53251" grpId="0" build="p" autoUpdateAnimBg="0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STRATEGIC MARKETING</a:t>
            </a:r>
            <a:endParaRPr lang="en-US" b="1">
              <a:latin typeface="Arial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Segment Market </a:t>
            </a:r>
          </a:p>
          <a:p>
            <a:r>
              <a:rPr lang="en-US" sz="2800" b="1" dirty="0" err="1">
                <a:latin typeface="Arial" charset="0"/>
              </a:rPr>
              <a:t>Adalah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celah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pasar</a:t>
            </a:r>
            <a:r>
              <a:rPr lang="en-US" sz="2800" b="1" dirty="0">
                <a:latin typeface="Arial" charset="0"/>
              </a:rPr>
              <a:t> yang </a:t>
            </a:r>
            <a:r>
              <a:rPr lang="en-US" sz="2800" b="1" dirty="0" err="1">
                <a:latin typeface="Arial" charset="0"/>
              </a:rPr>
              <a:t>harus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dituju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oleh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suatu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produk</a:t>
            </a:r>
            <a:r>
              <a:rPr lang="en-US" sz="2800" b="1" dirty="0">
                <a:latin typeface="Arial" charset="0"/>
              </a:rPr>
              <a:t> / </a:t>
            </a:r>
            <a:r>
              <a:rPr lang="en-US" sz="2800" b="1" dirty="0" err="1">
                <a:latin typeface="Arial" charset="0"/>
              </a:rPr>
              <a:t>jasa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untuk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dapat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dimenangkan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oleh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produsen</a:t>
            </a:r>
            <a:r>
              <a:rPr lang="en-US" sz="2800" b="1" dirty="0">
                <a:latin typeface="Arial" charset="0"/>
              </a:rPr>
              <a:t> </a:t>
            </a:r>
          </a:p>
          <a:p>
            <a:pPr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Target Market</a:t>
            </a:r>
          </a:p>
          <a:p>
            <a:r>
              <a:rPr lang="en-US" sz="2800" b="1" dirty="0" err="1">
                <a:latin typeface="Arial" charset="0"/>
              </a:rPr>
              <a:t>Adalah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sasaran</a:t>
            </a:r>
            <a:r>
              <a:rPr lang="en-US" sz="2800" b="1" dirty="0">
                <a:latin typeface="Arial" charset="0"/>
              </a:rPr>
              <a:t> yang </a:t>
            </a:r>
            <a:r>
              <a:rPr lang="en-US" sz="2800" b="1" dirty="0" err="1">
                <a:latin typeface="Arial" charset="0"/>
              </a:rPr>
              <a:t>terukur</a:t>
            </a:r>
            <a:r>
              <a:rPr lang="en-US" sz="2800" b="1" dirty="0">
                <a:latin typeface="Arial" charset="0"/>
              </a:rPr>
              <a:t> yang </a:t>
            </a:r>
            <a:r>
              <a:rPr lang="en-US" sz="2800" b="1" dirty="0" err="1">
                <a:latin typeface="Arial" charset="0"/>
              </a:rPr>
              <a:t>terdapat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didalam</a:t>
            </a:r>
            <a:r>
              <a:rPr lang="en-US" sz="2800" b="1" dirty="0">
                <a:latin typeface="Arial" charset="0"/>
              </a:rPr>
              <a:t> segment </a:t>
            </a:r>
            <a:r>
              <a:rPr lang="en-US" sz="2800" b="1" dirty="0" err="1">
                <a:latin typeface="Arial" charset="0"/>
              </a:rPr>
              <a:t>pasar</a:t>
            </a:r>
            <a:r>
              <a:rPr lang="en-US" sz="2800" b="1" dirty="0">
                <a:latin typeface="Arial" charset="0"/>
              </a:rPr>
              <a:t> yang </a:t>
            </a:r>
            <a:r>
              <a:rPr lang="en-US" sz="2800" b="1" dirty="0" err="1">
                <a:latin typeface="Arial" charset="0"/>
              </a:rPr>
              <a:t>harus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bisa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dicapai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oleh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produsen</a:t>
            </a:r>
            <a:endParaRPr lang="en-US" sz="28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 autoUpdateAnimBg="0"/>
      <p:bldP spid="14339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STRATEGIC MARKETING</a:t>
            </a:r>
            <a:endParaRPr lang="en-US" b="1">
              <a:latin typeface="Arial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96200" cy="28194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sz="2800" b="1" dirty="0">
                <a:solidFill>
                  <a:schemeClr val="accent2"/>
                </a:solidFill>
                <a:latin typeface="Arial" charset="0"/>
              </a:rPr>
              <a:t>Positioning</a:t>
            </a:r>
          </a:p>
          <a:p>
            <a:pPr>
              <a:lnSpc>
                <a:spcPct val="130000"/>
              </a:lnSpc>
            </a:pPr>
            <a:r>
              <a:rPr lang="en-US" sz="2800" b="1" dirty="0" err="1">
                <a:latin typeface="Arial" charset="0"/>
              </a:rPr>
              <a:t>Merupakan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usaha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untuk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menyampaikan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suatu</a:t>
            </a:r>
            <a:r>
              <a:rPr lang="en-US" sz="2800" b="1" dirty="0">
                <a:latin typeface="Arial" charset="0"/>
              </a:rPr>
              <a:t> image </a:t>
            </a:r>
            <a:r>
              <a:rPr lang="en-US" sz="2800" b="1" dirty="0" err="1">
                <a:latin typeface="Arial" charset="0"/>
              </a:rPr>
              <a:t>tentang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barang</a:t>
            </a:r>
            <a:r>
              <a:rPr lang="en-US" sz="2800" b="1" dirty="0">
                <a:latin typeface="Arial" charset="0"/>
              </a:rPr>
              <a:t> / </a:t>
            </a:r>
            <a:r>
              <a:rPr lang="en-US" sz="2800" b="1" dirty="0" err="1">
                <a:latin typeface="Arial" charset="0"/>
              </a:rPr>
              <a:t>jasa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dibenak</a:t>
            </a:r>
            <a:r>
              <a:rPr lang="en-US" sz="2800" b="1" dirty="0">
                <a:latin typeface="Arial" charset="0"/>
              </a:rPr>
              <a:t> </a:t>
            </a:r>
            <a:r>
              <a:rPr lang="en-US" sz="2800" b="1" dirty="0" err="1">
                <a:latin typeface="Arial" charset="0"/>
              </a:rPr>
              <a:t>konsumen</a:t>
            </a:r>
            <a:endParaRPr lang="en-US" sz="2800" b="1" dirty="0">
              <a:latin typeface="Arial" charset="0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2590800" y="4679950"/>
          <a:ext cx="409098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19" name="Clip" r:id="rId3" imgW="4090320" imgH="2177640" progId="">
                  <p:embed/>
                </p:oleObj>
              </mc:Choice>
              <mc:Fallback>
                <p:oleObj name="Clip" r:id="rId3" imgW="4090320" imgH="217764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679950"/>
                        <a:ext cx="4090988" cy="217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 autoUpdateAnimBg="0"/>
      <p:bldP spid="15363" grpId="0" build="p" autoUpdateAnimBg="0" advAuto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Mix</a:t>
            </a:r>
            <a:endParaRPr lang="en-US" b="1">
              <a:latin typeface="Arial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10000"/>
              </a:lnSpc>
              <a:buFontTx/>
              <a:buNone/>
            </a:pPr>
            <a:r>
              <a:rPr lang="en-US" sz="4400" b="1" dirty="0">
                <a:solidFill>
                  <a:schemeClr val="accent2"/>
                </a:solidFill>
                <a:latin typeface="Arial" charset="0"/>
              </a:rPr>
              <a:t>4 V’s</a:t>
            </a:r>
          </a:p>
          <a:p>
            <a:pPr>
              <a:lnSpc>
                <a:spcPct val="110000"/>
              </a:lnSpc>
            </a:pPr>
            <a:r>
              <a:rPr lang="en-US" sz="3600" b="1" dirty="0">
                <a:latin typeface="Arial" charset="0"/>
              </a:rPr>
              <a:t>Variety </a:t>
            </a:r>
          </a:p>
          <a:p>
            <a:r>
              <a:rPr lang="en-US" sz="3600" b="1" dirty="0">
                <a:latin typeface="Arial" charset="0"/>
              </a:rPr>
              <a:t>Value</a:t>
            </a:r>
          </a:p>
          <a:p>
            <a:r>
              <a:rPr lang="en-US" sz="3600" b="1" dirty="0">
                <a:latin typeface="Arial" charset="0"/>
              </a:rPr>
              <a:t>Venues</a:t>
            </a:r>
          </a:p>
          <a:p>
            <a:r>
              <a:rPr lang="en-US" sz="3600" b="1" dirty="0">
                <a:latin typeface="Arial" charset="0"/>
              </a:rPr>
              <a:t>Voice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 autoUpdateAnimBg="0"/>
      <p:bldP spid="16387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Mix</a:t>
            </a:r>
            <a:endParaRPr lang="en-US" b="1">
              <a:latin typeface="Arial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4400" b="1" dirty="0">
                <a:solidFill>
                  <a:schemeClr val="accent2"/>
                </a:solidFill>
                <a:latin typeface="Arial" charset="0"/>
              </a:rPr>
              <a:t>4 P’s</a:t>
            </a:r>
          </a:p>
          <a:p>
            <a:r>
              <a:rPr lang="en-US" sz="3600" b="1" dirty="0">
                <a:latin typeface="Arial" charset="0"/>
              </a:rPr>
              <a:t>Product</a:t>
            </a:r>
          </a:p>
          <a:p>
            <a:r>
              <a:rPr lang="en-US" sz="3600" b="1" dirty="0">
                <a:latin typeface="Arial" charset="0"/>
              </a:rPr>
              <a:t>Price </a:t>
            </a:r>
          </a:p>
          <a:p>
            <a:r>
              <a:rPr lang="en-US" sz="3600" b="1" dirty="0">
                <a:latin typeface="Arial" charset="0"/>
              </a:rPr>
              <a:t>Place</a:t>
            </a:r>
          </a:p>
          <a:p>
            <a:r>
              <a:rPr lang="en-US" sz="3600" b="1" dirty="0">
                <a:latin typeface="Arial" charset="0"/>
              </a:rPr>
              <a:t>Promotion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 autoUpdateAnimBg="0"/>
      <p:bldP spid="17411" grpId="0" build="p" autoUpdateAnimBg="0" advAuto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Marketing Mix</a:t>
            </a:r>
            <a:endParaRPr lang="en-US" b="1">
              <a:latin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4958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None/>
            </a:pPr>
            <a:r>
              <a:rPr lang="en-US" sz="4400" b="1" dirty="0">
                <a:solidFill>
                  <a:schemeClr val="accent2"/>
                </a:solidFill>
                <a:latin typeface="Arial" charset="0"/>
              </a:rPr>
              <a:t>4 B’s</a:t>
            </a:r>
          </a:p>
          <a:p>
            <a:r>
              <a:rPr lang="en-US" sz="3600" b="1" dirty="0">
                <a:latin typeface="Arial" charset="0"/>
              </a:rPr>
              <a:t>Best</a:t>
            </a:r>
          </a:p>
          <a:p>
            <a:r>
              <a:rPr lang="en-US" sz="3600" b="1" dirty="0">
                <a:latin typeface="Arial" charset="0"/>
              </a:rPr>
              <a:t>Bargaining</a:t>
            </a:r>
          </a:p>
          <a:p>
            <a:r>
              <a:rPr lang="en-US" sz="3600" b="1" dirty="0">
                <a:latin typeface="Arial" charset="0"/>
              </a:rPr>
              <a:t>Buffer Stock</a:t>
            </a:r>
          </a:p>
          <a:p>
            <a:r>
              <a:rPr lang="en-US" sz="3600" b="1" dirty="0">
                <a:latin typeface="Arial" charset="0"/>
              </a:rPr>
              <a:t>Bombarding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 autoUpdateAnimBg="0"/>
      <p:bldP spid="41987" grpId="0" build="p" autoUpdateAnimBg="0" advAuto="0"/>
    </p:bldLst>
  </p:timing>
</p:sld>
</file>

<file path=ppt/theme/theme1.xml><?xml version="1.0" encoding="utf-8"?>
<a:theme xmlns:a="http://schemas.openxmlformats.org/drawingml/2006/main" name="Theme33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Theme33</Template>
  <TotalTime>329</TotalTime>
  <Words>269</Words>
  <Application>Microsoft Office PowerPoint</Application>
  <PresentationFormat>On-screen Show (4:3)</PresentationFormat>
  <Paragraphs>135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Theme33</vt:lpstr>
      <vt:lpstr>Clip</vt:lpstr>
      <vt:lpstr>MANAJEMEN PEMASARAN</vt:lpstr>
      <vt:lpstr>MANAJEMEN PEMASARAN</vt:lpstr>
      <vt:lpstr>MANAJEMEN PENJUALAN</vt:lpstr>
      <vt:lpstr>FAKTOR KUNCI SUKSES</vt:lpstr>
      <vt:lpstr>STRATEGIC MARKETING</vt:lpstr>
      <vt:lpstr>STRATEGIC MARKETING</vt:lpstr>
      <vt:lpstr>Marketing Mix</vt:lpstr>
      <vt:lpstr>Marketing Mix</vt:lpstr>
      <vt:lpstr>Marketing Mix</vt:lpstr>
      <vt:lpstr>Marketing Mix</vt:lpstr>
      <vt:lpstr>Marketing Mix</vt:lpstr>
      <vt:lpstr>Marketing Mix</vt:lpstr>
      <vt:lpstr>Marketing Mix</vt:lpstr>
      <vt:lpstr>KASUS  STUDI</vt:lpstr>
      <vt:lpstr>NOKIA (Cell Phone)</vt:lpstr>
      <vt:lpstr>NOKIA (Cell Phone)</vt:lpstr>
      <vt:lpstr>NOKIA (Cell Phone)</vt:lpstr>
      <vt:lpstr>NOKIA (Cell Phone)</vt:lpstr>
      <vt:lpstr>NOKIA (Cell Phone)</vt:lpstr>
      <vt:lpstr>NOKIA (Cell Phone)</vt:lpstr>
      <vt:lpstr>NOKIA (Cell Phone)</vt:lpstr>
      <vt:lpstr>NOKIA (Cell Phone)</vt:lpstr>
      <vt:lpstr>NOKIA (Cell Phone)</vt:lpstr>
      <vt:lpstr>Kesimpulan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Motivasi untuk  Berprestasi</dc:title>
  <dc:creator>user1</dc:creator>
  <cp:lastModifiedBy>May</cp:lastModifiedBy>
  <cp:revision>11</cp:revision>
  <dcterms:created xsi:type="dcterms:W3CDTF">2005-05-10T02:33:47Z</dcterms:created>
  <dcterms:modified xsi:type="dcterms:W3CDTF">2015-04-08T10:30:46Z</dcterms:modified>
</cp:coreProperties>
</file>