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8"/>
  </p:notesMasterIdLst>
  <p:handoutMasterIdLst>
    <p:handoutMasterId r:id="rId49"/>
  </p:handout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305" r:id="rId26"/>
    <p:sldId id="299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306" r:id="rId38"/>
    <p:sldId id="308" r:id="rId39"/>
    <p:sldId id="289" r:id="rId40"/>
    <p:sldId id="291" r:id="rId41"/>
    <p:sldId id="292" r:id="rId42"/>
    <p:sldId id="293" r:id="rId43"/>
    <p:sldId id="294" r:id="rId44"/>
    <p:sldId id="295" r:id="rId45"/>
    <p:sldId id="296" r:id="rId46"/>
    <p:sldId id="298" r:id="rId4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000099"/>
    <a:srgbClr val="FF0000"/>
    <a:srgbClr val="00FF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43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1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0423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16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18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20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21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22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23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6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28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29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30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31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32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86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33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34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36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68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37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38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09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39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2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40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49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0A3AA-891F-404C-8CEB-AEB72ED3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15DD4-BAE8-4331-953A-40BAEFB88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05F8E-D3CD-4130-9C31-354D36AA3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B7EA-2C6C-4226-BCF5-00E3ADF65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3F22-2E21-48A8-9CF0-3830BB99A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92E5-F377-4D32-8014-886EA4E9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B07C-8013-4882-8BF8-F5C47AD28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0A8A-E903-4524-92F1-013406E8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233C-35AF-4E5F-834F-7692A85FF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3E45-5FC7-439B-A297-CF161CB84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1C3B-3B61-414C-ADD2-A922F5417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D835BD0F-DFEA-48F4-A54C-FA3160647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tx1"/>
                </a:solidFill>
              </a:rPr>
              <a:t>PEMASARAN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600" dirty="0"/>
              <a:t>ABAD - 21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 UTAMA PEMASARAN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Arial" charset="0"/>
              </a:rPr>
              <a:t>Siklus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Luar</a:t>
            </a:r>
            <a:endParaRPr lang="en-US" b="1" dirty="0">
              <a:latin typeface="Arial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dirty="0">
                <a:latin typeface="Arial" charset="0"/>
              </a:rPr>
              <a:t>	-  </a:t>
            </a:r>
            <a:r>
              <a:rPr lang="en-US" sz="2800" b="1" dirty="0">
                <a:latin typeface="Arial" charset="0"/>
              </a:rPr>
              <a:t>What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-   Why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-   How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melaksanakan</a:t>
            </a:r>
            <a:r>
              <a:rPr lang="en-US" sz="2800" dirty="0">
                <a:latin typeface="Arial" charset="0"/>
              </a:rPr>
              <a:t> program </a:t>
            </a:r>
            <a:r>
              <a:rPr lang="en-US" sz="2800" dirty="0" err="1">
                <a:latin typeface="Arial" charset="0"/>
              </a:rPr>
              <a:t>program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tepat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effektif</a:t>
            </a:r>
            <a:r>
              <a:rPr lang="en-US" sz="2800" dirty="0">
                <a:latin typeface="Arial" charset="0"/>
              </a:rPr>
              <a:t>.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800600" y="1143000"/>
          <a:ext cx="4046538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Clip" r:id="rId4" imgW="4046400" imgH="3352320" progId="">
                  <p:embed/>
                </p:oleObj>
              </mc:Choice>
              <mc:Fallback>
                <p:oleObj name="Clip" r:id="rId4" imgW="4046400" imgH="3352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4046538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utoUpdateAnimBg="0"/>
      <p:bldP spid="20485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Pergeseran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Situasi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disebabkan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4cs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Arial" charset="0"/>
              </a:rPr>
              <a:t>Situasi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Stabil</a:t>
            </a:r>
            <a:endParaRPr lang="en-US" b="1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mempunyai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pesaing</a:t>
            </a: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Monopoli</a:t>
            </a: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puas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638800" y="3429000"/>
          <a:ext cx="320198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Clip" r:id="rId4" imgW="2287080" imgH="2019240" progId="">
                  <p:embed/>
                </p:oleObj>
              </mc:Choice>
              <mc:Fallback>
                <p:oleObj name="Clip" r:id="rId4" imgW="2287080" imgH="20192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429000"/>
                        <a:ext cx="3201988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utoUpdateAnimBg="0"/>
      <p:bldP spid="22533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Pergeseran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disebabkan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4cs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tabLst>
                <a:tab pos="581025" algn="l"/>
              </a:tabLst>
            </a:pPr>
            <a:r>
              <a:rPr lang="en-US" b="1" dirty="0" err="1">
                <a:latin typeface="Arial" charset="0"/>
              </a:rPr>
              <a:t>Situasi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Rumit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kuat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kontunyu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diperlakukan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seperti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konsumen</a:t>
            </a:r>
            <a:r>
              <a:rPr lang="en-US" sz="2800" dirty="0">
                <a:latin typeface="Arial" charset="0"/>
              </a:rPr>
              <a:t>             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Pilihan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tapi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belum</a:t>
            </a:r>
            <a:r>
              <a:rPr lang="en-US" sz="2800" dirty="0">
                <a:latin typeface="Arial" charset="0"/>
              </a:rPr>
              <a:t> 	</a:t>
            </a:r>
            <a:r>
              <a:rPr lang="en-US" sz="2800" dirty="0" err="1">
                <a:latin typeface="Arial" charset="0"/>
              </a:rPr>
              <a:t>akrab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biasa</a:t>
            </a:r>
            <a:r>
              <a:rPr lang="en-US" sz="2800" dirty="0">
                <a:latin typeface="Arial" charset="0"/>
              </a:rPr>
              <a:t> - </a:t>
            </a:r>
            <a:r>
              <a:rPr lang="en-US" sz="2800" dirty="0" err="1">
                <a:latin typeface="Arial" charset="0"/>
              </a:rPr>
              <a:t>biasa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saja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utoUpdateAnimBg="0"/>
      <p:bldP spid="24581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Pergeseran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Situasi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disebabkan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 4cs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696200" cy="4191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Arial" charset="0"/>
              </a:rPr>
              <a:t>Situasi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Canggih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ganas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diskontinyu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klien</a:t>
            </a:r>
            <a:r>
              <a:rPr lang="en-US" sz="2800" dirty="0">
                <a:latin typeface="Arial" charset="0"/>
              </a:rPr>
              <a:t>             </a:t>
            </a: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Dapat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memuaskan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6324600" y="2971800"/>
          <a:ext cx="2819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Clip" r:id="rId4" imgW="3717360" imgH="3352320" progId="">
                  <p:embed/>
                </p:oleObj>
              </mc:Choice>
              <mc:Fallback>
                <p:oleObj name="Clip" r:id="rId4" imgW="3717360" imgH="33523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28194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utoUpdateAnimBg="0"/>
      <p:bldP spid="26629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Pergeseran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disebabkan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4cs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 err="1">
                <a:latin typeface="Arial" charset="0"/>
              </a:rPr>
              <a:t>Situasi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Kacau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terduga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		</a:t>
            </a:r>
            <a:r>
              <a:rPr lang="en-US" sz="2800" dirty="0" err="1">
                <a:latin typeface="Arial" charset="0"/>
              </a:rPr>
              <a:t>penuh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kejutan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tercerahkan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memiliki</a:t>
            </a:r>
            <a:r>
              <a:rPr lang="en-US" sz="2800" dirty="0">
                <a:latin typeface="Arial" charset="0"/>
              </a:rPr>
              <a:t> 	</a:t>
            </a:r>
            <a:r>
              <a:rPr lang="en-US" sz="2800" dirty="0" err="1">
                <a:latin typeface="Arial" charset="0"/>
              </a:rPr>
              <a:t>cukup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informasi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sehingga</a:t>
            </a:r>
            <a:r>
              <a:rPr lang="en-US" sz="2800" dirty="0">
                <a:latin typeface="Arial" charset="0"/>
              </a:rPr>
              <a:t> 			</a:t>
            </a:r>
            <a:r>
              <a:rPr lang="en-US" sz="2800" dirty="0" err="1">
                <a:latin typeface="Arial" charset="0"/>
              </a:rPr>
              <a:t>hubungannya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seperti</a:t>
            </a:r>
            <a:r>
              <a:rPr lang="en-US" sz="2800" dirty="0">
                <a:latin typeface="Arial" charset="0"/>
              </a:rPr>
              <a:t> partner           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puas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76" grpId="0" autoUpdateAnimBg="0"/>
      <p:bldP spid="28677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Pergeseran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disebabkan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oleh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4cs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910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 err="1">
                <a:latin typeface="Arial" charset="0"/>
              </a:rPr>
              <a:t>Situasi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Kacau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terlihat</a:t>
            </a:r>
            <a:r>
              <a:rPr lang="en-US" sz="2800" dirty="0">
                <a:latin typeface="Arial" charset="0"/>
              </a:rPr>
              <a:t> 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baru</a:t>
            </a:r>
            <a:r>
              <a:rPr lang="en-US" sz="2800" dirty="0">
                <a:latin typeface="Arial" charset="0"/>
              </a:rPr>
              <a:t>, 		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langsung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strategi</a:t>
            </a:r>
            <a:r>
              <a:rPr lang="en-US" sz="2800" dirty="0">
                <a:latin typeface="Arial" charset="0"/>
              </a:rPr>
              <a:t> 		yang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menggunakan</a:t>
            </a:r>
            <a:r>
              <a:rPr lang="en-US" sz="2800" dirty="0">
                <a:latin typeface="Arial" charset="0"/>
              </a:rPr>
              <a:t> media </a:t>
            </a:r>
            <a:r>
              <a:rPr lang="en-US" sz="2800" dirty="0" err="1">
                <a:latin typeface="Arial" charset="0"/>
              </a:rPr>
              <a:t>masa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global yang </a:t>
            </a:r>
            <a:r>
              <a:rPr lang="en-US" sz="2800" dirty="0" err="1">
                <a:latin typeface="Arial" charset="0"/>
              </a:rPr>
              <a:t>memberikan</a:t>
            </a:r>
            <a:r>
              <a:rPr lang="en-US" sz="2800" dirty="0">
                <a:latin typeface="Arial" charset="0"/>
              </a:rPr>
              <a:t> 		</a:t>
            </a:r>
            <a:r>
              <a:rPr lang="en-US" sz="2800" dirty="0" err="1">
                <a:latin typeface="Arial" charset="0"/>
              </a:rPr>
              <a:t>pilihan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pembeli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berbagai</a:t>
            </a:r>
            <a:r>
              <a:rPr lang="en-US" sz="2800" dirty="0">
                <a:latin typeface="Arial" charset="0"/>
              </a:rPr>
              <a:t> 		</a:t>
            </a:r>
            <a:r>
              <a:rPr lang="en-US" sz="2800" dirty="0" err="1">
                <a:latin typeface="Arial" charset="0"/>
              </a:rPr>
              <a:t>cara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teknologi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komunikasi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informasi</a:t>
            </a:r>
            <a:r>
              <a:rPr lang="en-US" sz="2800" dirty="0">
                <a:latin typeface="Arial" charset="0"/>
              </a:rPr>
              <a:t> 	 	</a:t>
            </a:r>
            <a:r>
              <a:rPr lang="en-US" sz="2800" dirty="0" err="1">
                <a:latin typeface="Arial" charset="0"/>
              </a:rPr>
              <a:t>canggih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utoUpdateAnimBg="0"/>
      <p:bldP spid="30725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Bentuk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Perusahaan- KSF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Production Oriented Company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Produsen</a:t>
            </a:r>
            <a:r>
              <a:rPr lang="en-US" sz="2800" dirty="0">
                <a:latin typeface="Arial" charset="0"/>
              </a:rPr>
              <a:t> - </a:t>
            </a:r>
            <a:r>
              <a:rPr lang="en-US" sz="2800" dirty="0" err="1">
                <a:latin typeface="Arial" charset="0"/>
              </a:rPr>
              <a:t>efisiensi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operasional</a:t>
            </a:r>
            <a:r>
              <a:rPr lang="en-US" sz="2800" dirty="0">
                <a:latin typeface="Arial" charset="0"/>
              </a:rPr>
              <a:t>, 			</a:t>
            </a:r>
            <a:r>
              <a:rPr lang="en-US" sz="2800" dirty="0" err="1">
                <a:latin typeface="Arial" charset="0"/>
              </a:rPr>
              <a:t>standarisasi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distribusi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massal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Belum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Pembeli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menerima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standar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ditempat</a:t>
            </a:r>
            <a:r>
              <a:rPr lang="en-US" sz="2800" dirty="0">
                <a:latin typeface="Arial" charset="0"/>
              </a:rPr>
              <a:t>    	yang </a:t>
            </a:r>
            <a:r>
              <a:rPr lang="en-US" sz="2800" dirty="0" err="1">
                <a:latin typeface="Arial" charset="0"/>
              </a:rPr>
              <a:t>telah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ditentukan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utoUpdateAnimBg="0"/>
      <p:bldP spid="32773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Bentuk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Perusahaan- KSF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Selling Oriented Company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Penjual</a:t>
            </a:r>
            <a:r>
              <a:rPr lang="en-US" sz="2800" dirty="0">
                <a:latin typeface="Arial" charset="0"/>
              </a:rPr>
              <a:t> - </a:t>
            </a:r>
            <a:r>
              <a:rPr lang="en-US" sz="2800" dirty="0" err="1">
                <a:latin typeface="Arial" charset="0"/>
              </a:rPr>
              <a:t>cara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penjualan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persuasif</a:t>
            </a:r>
            <a:r>
              <a:rPr lang="en-US" sz="2800" dirty="0">
                <a:latin typeface="Arial" charset="0"/>
              </a:rPr>
              <a:t>, 			</a:t>
            </a:r>
            <a:r>
              <a:rPr lang="en-US" sz="2800" dirty="0" err="1">
                <a:latin typeface="Arial" charset="0"/>
              </a:rPr>
              <a:t>perbaikan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,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promosi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massal</a:t>
            </a:r>
            <a:r>
              <a:rPr lang="en-US" sz="2800" dirty="0">
                <a:latin typeface="Arial" charset="0"/>
              </a:rPr>
              <a:t>.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lemah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kecil</a:t>
            </a:r>
            <a:r>
              <a:rPr lang="en-US" sz="2800" dirty="0">
                <a:latin typeface="Arial" charset="0"/>
              </a:rPr>
              <a:t> -</a:t>
            </a:r>
            <a:r>
              <a:rPr lang="en-US" sz="2800" dirty="0" err="1">
                <a:latin typeface="Arial" charset="0"/>
              </a:rPr>
              <a:t>kecilan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Konsumen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digoda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Promosi</a:t>
            </a:r>
            <a:r>
              <a:rPr lang="en-US" sz="2800" dirty="0">
                <a:latin typeface="Arial" charset="0"/>
              </a:rPr>
              <a:t> (Win-Lose)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dijual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 autoUpdateAnimBg="0"/>
      <p:bldP spid="34821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Bentuk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Perusahaan- KSF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 dirty="0">
                <a:latin typeface="Arial" charset="0"/>
              </a:rPr>
              <a:t>Marketing Oriented Company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segmen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pasar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efektif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dilayani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dibuat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sesuai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kebutuhan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Promosi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seimbang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kuat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lingkungan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kontinyu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pilihan</a:t>
            </a:r>
            <a:endParaRPr lang="en-US" sz="2800" dirty="0">
              <a:latin typeface="Arial" charset="0"/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5867400" y="3824288"/>
          <a:ext cx="3429000" cy="303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Clip" r:id="rId4" imgW="2286720" imgH="2022480" progId="">
                  <p:embed/>
                </p:oleObj>
              </mc:Choice>
              <mc:Fallback>
                <p:oleObj name="Clip" r:id="rId4" imgW="2286720" imgH="2022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24288"/>
                        <a:ext cx="3429000" cy="303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utoUpdateAnimBg="0"/>
      <p:bldP spid="3686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Bentuk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Perusahaan- KSF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Customer Driven Company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Memberikan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khusus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kepada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individu</a:t>
            </a:r>
            <a:r>
              <a:rPr lang="en-US" sz="2800" dirty="0">
                <a:latin typeface="Arial" charset="0"/>
              </a:rPr>
              <a:t> 	</a:t>
            </a:r>
            <a:r>
              <a:rPr lang="en-US" sz="2800" dirty="0" err="1">
                <a:latin typeface="Arial" charset="0"/>
              </a:rPr>
              <a:t>tertentu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Data base </a:t>
            </a:r>
            <a:r>
              <a:rPr lang="en-US" sz="2800" dirty="0" err="1">
                <a:latin typeface="Arial" charset="0"/>
              </a:rPr>
              <a:t>selalu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diperbaharui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Komunikasi</a:t>
            </a:r>
            <a:r>
              <a:rPr lang="en-US" sz="2800" dirty="0">
                <a:latin typeface="Arial" charset="0"/>
              </a:rPr>
              <a:t> intern </a:t>
            </a:r>
            <a:r>
              <a:rPr lang="en-US" sz="2800" dirty="0" err="1">
                <a:latin typeface="Arial" charset="0"/>
              </a:rPr>
              <a:t>dua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arah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Situasi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persaingan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kacau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pesaing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		</a:t>
            </a:r>
            <a:r>
              <a:rPr lang="en-US" sz="2800" dirty="0" err="1">
                <a:latin typeface="Arial" charset="0"/>
              </a:rPr>
              <a:t>kelihatan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Bisnis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layanan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service provider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utoUpdateAnimBg="0"/>
      <p:bldP spid="38917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PENGERTIAN  DASAR  PEMASARAN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merupakan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konsep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bisnis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strategi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memberikan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kepuasan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berkelanjutan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pihak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berkepentingan</a:t>
            </a:r>
            <a:r>
              <a:rPr lang="en-US" sz="2800" dirty="0">
                <a:latin typeface="Arial" charset="0"/>
              </a:rPr>
              <a:t>			</a:t>
            </a:r>
            <a:endParaRPr lang="id-ID" sz="2800" dirty="0" smtClean="0">
              <a:latin typeface="Arial" charset="0"/>
            </a:endParaRPr>
          </a:p>
          <a:p>
            <a:pPr>
              <a:lnSpc>
                <a:spcPct val="130000"/>
              </a:lnSpc>
              <a:buNone/>
            </a:pPr>
            <a:r>
              <a:rPr lang="id-ID" sz="2800" b="1" dirty="0" smtClean="0">
                <a:latin typeface="Arial" charset="0"/>
              </a:rPr>
              <a:t>         </a:t>
            </a:r>
            <a:r>
              <a:rPr lang="en-US" sz="2800" b="1" dirty="0" smtClean="0">
                <a:latin typeface="Arial" charset="0"/>
              </a:rPr>
              <a:t>1</a:t>
            </a:r>
            <a:r>
              <a:rPr lang="en-US" sz="2800" b="1" dirty="0">
                <a:latin typeface="Arial" charset="0"/>
              </a:rPr>
              <a:t>. </a:t>
            </a:r>
            <a:r>
              <a:rPr lang="en-US" sz="2800" b="1" dirty="0" err="1">
                <a:latin typeface="Arial" charset="0"/>
              </a:rPr>
              <a:t>Pelanggan</a:t>
            </a:r>
            <a:r>
              <a:rPr lang="en-US" sz="2800" b="1" dirty="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	2. </a:t>
            </a:r>
            <a:r>
              <a:rPr lang="en-US" sz="2800" b="1" dirty="0" err="1">
                <a:latin typeface="Arial" charset="0"/>
              </a:rPr>
              <a:t>Karyawan</a:t>
            </a:r>
            <a:endParaRPr lang="en-US" sz="2800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	3. </a:t>
            </a:r>
            <a:r>
              <a:rPr lang="en-US" sz="2800" b="1" dirty="0" err="1">
                <a:latin typeface="Arial" charset="0"/>
              </a:rPr>
              <a:t>Pemilik</a:t>
            </a:r>
            <a:r>
              <a:rPr lang="en-US" sz="2800" b="1" dirty="0">
                <a:latin typeface="Arial" charset="0"/>
              </a:rPr>
              <a:t> Perusahaan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utoUpdateAnimBg="0"/>
      <p:bldP spid="4101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No Marketing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Segmentasi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Geografis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Target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Semua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orang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Positioning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satu-satunya</a:t>
            </a:r>
            <a:endParaRPr lang="en-US" sz="2800" dirty="0">
              <a:latin typeface="Arial" charset="0"/>
            </a:endParaRP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Taktik</a:t>
            </a:r>
            <a:r>
              <a:rPr lang="en-US" sz="2800" dirty="0">
                <a:latin typeface="Arial" charset="0"/>
              </a:rPr>
              <a:t> only good for company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Marketing Mix 4 A’s, Assortment, Affordable,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	Available, Announcement.</a:t>
            </a:r>
          </a:p>
          <a:p>
            <a:pPr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Merek</a:t>
            </a:r>
            <a:r>
              <a:rPr lang="en-US" sz="2800" dirty="0">
                <a:latin typeface="Arial" charset="0"/>
              </a:rPr>
              <a:t> = </a:t>
            </a:r>
            <a:r>
              <a:rPr lang="en-US" sz="2800" dirty="0" err="1">
                <a:latin typeface="Arial" charset="0"/>
              </a:rPr>
              <a:t>nama</a:t>
            </a:r>
            <a:r>
              <a:rPr lang="en-US" sz="2800" dirty="0">
                <a:latin typeface="Arial" charset="0"/>
              </a:rPr>
              <a:t>, Service - 0, </a:t>
            </a:r>
            <a:r>
              <a:rPr lang="en-US" sz="2800" dirty="0" err="1">
                <a:latin typeface="Arial" charset="0"/>
              </a:rPr>
              <a:t>Proses</a:t>
            </a:r>
            <a:r>
              <a:rPr lang="en-US" sz="2800" dirty="0">
                <a:latin typeface="Arial" charset="0"/>
              </a:rPr>
              <a:t> = 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utoUpdateAnimBg="0"/>
      <p:bldP spid="40965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Mass Marketing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Segmentasi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Demografi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Target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Cocok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Positioning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The Better One.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Taktik</a:t>
            </a:r>
            <a:r>
              <a:rPr lang="en-US" sz="2800" dirty="0">
                <a:latin typeface="Arial" charset="0"/>
              </a:rPr>
              <a:t> only good for company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Marketing Mix 4 B’s, Best, Bargaining,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	Buffer Stock, Bombarding.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Brand Awareness, Service = VA, </a:t>
            </a:r>
            <a:r>
              <a:rPr lang="en-US" sz="2800" dirty="0" err="1">
                <a:latin typeface="Arial" charset="0"/>
              </a:rPr>
              <a:t>Proses</a:t>
            </a:r>
            <a:r>
              <a:rPr lang="en-US" sz="2800" dirty="0">
                <a:latin typeface="Arial" charset="0"/>
              </a:rPr>
              <a:t> = 	Team Work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6477000" y="1371600"/>
          <a:ext cx="26670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Clip" r:id="rId4" imgW="4000320" imgH="3147480" progId="">
                  <p:embed/>
                </p:oleObj>
              </mc:Choice>
              <mc:Fallback>
                <p:oleObj name="Clip" r:id="rId4" imgW="4000320" imgH="3147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371600"/>
                        <a:ext cx="26670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2" grpId="0" autoUpdateAnimBg="0"/>
      <p:bldP spid="43013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Segmented Marketing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Segmentasi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Psikografi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Target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Effektif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Positioning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Memang</a:t>
            </a:r>
            <a:r>
              <a:rPr lang="en-US" sz="2800" dirty="0">
                <a:latin typeface="Arial" charset="0"/>
              </a:rPr>
              <a:t> Beda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Taktik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Differensiasi</a:t>
            </a:r>
            <a:endParaRPr lang="en-US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Marketing Mix 4 P’s, Product,  Price, Place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	Promotion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Brand Association, Service = </a:t>
            </a:r>
            <a:r>
              <a:rPr lang="en-US" sz="2800" dirty="0" err="1">
                <a:latin typeface="Arial" charset="0"/>
              </a:rPr>
              <a:t>Manfaat</a:t>
            </a:r>
            <a:r>
              <a:rPr lang="en-US" sz="2800" dirty="0">
                <a:latin typeface="Arial" charset="0"/>
              </a:rPr>
              <a:t>, 		</a:t>
            </a:r>
            <a:r>
              <a:rPr lang="en-US" sz="2800" dirty="0" err="1">
                <a:latin typeface="Arial" charset="0"/>
              </a:rPr>
              <a:t>Proses</a:t>
            </a:r>
            <a:r>
              <a:rPr lang="en-US" sz="2800" dirty="0">
                <a:latin typeface="Arial" charset="0"/>
              </a:rPr>
              <a:t> = Redesign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utoUpdateAnimBg="0"/>
      <p:bldP spid="45061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Niche Marketing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Segmentasi</a:t>
            </a:r>
            <a:r>
              <a:rPr lang="en-US" sz="2800" dirty="0">
                <a:latin typeface="Arial" charset="0"/>
              </a:rPr>
              <a:t> Behavioral</a:t>
            </a: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Target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Memilih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Cocok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Positioning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Beda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 yang lain</a:t>
            </a: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</a:t>
            </a:r>
            <a:r>
              <a:rPr lang="en-US" sz="2800" dirty="0" err="1">
                <a:latin typeface="Arial" charset="0"/>
              </a:rPr>
              <a:t>Taktik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Differensiasi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Marketing Mix 4 V’s, Variety,  Value, Venue,</a:t>
            </a:r>
          </a:p>
          <a:p>
            <a:pPr>
              <a:lnSpc>
                <a:spcPct val="8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	Voice of Customer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800" dirty="0">
                <a:latin typeface="Arial" charset="0"/>
              </a:rPr>
              <a:t>	- Brand Perception, Service = CS,  </a:t>
            </a:r>
            <a:r>
              <a:rPr lang="en-US" sz="2800" dirty="0" err="1">
                <a:latin typeface="Arial" charset="0"/>
              </a:rPr>
              <a:t>Proses</a:t>
            </a:r>
            <a:r>
              <a:rPr lang="en-US" sz="2800" dirty="0">
                <a:latin typeface="Arial" charset="0"/>
              </a:rPr>
              <a:t> = 	Reengineering 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utoUpdateAnimBg="0"/>
      <p:bldP spid="47109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Komponen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tabLst>
                <a:tab pos="581025" algn="l"/>
              </a:tabLst>
            </a:pPr>
            <a:r>
              <a:rPr lang="en-US" sz="2800" b="1" dirty="0">
                <a:latin typeface="Arial" charset="0"/>
              </a:rPr>
              <a:t>Individualized Marketing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</a:t>
            </a:r>
            <a:r>
              <a:rPr lang="en-US" sz="2400" dirty="0" err="1">
                <a:latin typeface="Arial" charset="0"/>
              </a:rPr>
              <a:t>Segmentasi</a:t>
            </a:r>
            <a:r>
              <a:rPr lang="en-US" sz="2400" dirty="0">
                <a:latin typeface="Arial" charset="0"/>
              </a:rPr>
              <a:t> Individualized 	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Target </a:t>
            </a:r>
            <a:r>
              <a:rPr lang="en-US" sz="2400" dirty="0" err="1">
                <a:latin typeface="Arial" charset="0"/>
              </a:rPr>
              <a:t>untuk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Memperhatikan</a:t>
            </a:r>
            <a:r>
              <a:rPr lang="en-US" sz="2400" dirty="0">
                <a:latin typeface="Arial" charset="0"/>
              </a:rPr>
              <a:t> Someone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Positioning adala3h One on One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</a:t>
            </a:r>
            <a:r>
              <a:rPr lang="en-US" sz="2400" dirty="0" err="1">
                <a:latin typeface="Arial" charset="0"/>
              </a:rPr>
              <a:t>Taktik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Differensiasi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Marketing Mix 4 Cs, Customer Solution,  		Cost, Convenience, Communication</a:t>
            </a:r>
          </a:p>
          <a:p>
            <a:pPr>
              <a:lnSpc>
                <a:spcPct val="90000"/>
              </a:lnSpc>
              <a:buFontTx/>
              <a:buNone/>
              <a:tabLst>
                <a:tab pos="581025" algn="l"/>
              </a:tabLst>
            </a:pPr>
            <a:r>
              <a:rPr lang="en-US" sz="2400" dirty="0">
                <a:latin typeface="Arial" charset="0"/>
              </a:rPr>
              <a:t>	- Brand Loyalty ,  Service = Best Customer 		Satisfaction,   </a:t>
            </a:r>
            <a:r>
              <a:rPr lang="en-US" sz="2400" dirty="0" err="1">
                <a:latin typeface="Arial" charset="0"/>
              </a:rPr>
              <a:t>Proses</a:t>
            </a:r>
            <a:r>
              <a:rPr lang="en-US" sz="2400" dirty="0">
                <a:latin typeface="Arial" charset="0"/>
              </a:rPr>
              <a:t> =  </a:t>
            </a:r>
            <a:r>
              <a:rPr lang="en-US" sz="2400" dirty="0" err="1">
                <a:latin typeface="Arial" charset="0"/>
              </a:rPr>
              <a:t>Memperluas</a:t>
            </a:r>
            <a:r>
              <a:rPr lang="en-US" sz="2400" dirty="0">
                <a:latin typeface="Arial" charset="0"/>
              </a:rPr>
              <a:t> 		Value Chain.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6" grpId="0" autoUpdateAnimBg="0"/>
      <p:bldP spid="49157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Bauran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Pemasaran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Baru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523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Power</a:t>
            </a: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Public Relation</a:t>
            </a: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People</a:t>
            </a: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 err="1">
                <a:latin typeface="Arial" charset="0"/>
              </a:rPr>
              <a:t>Proccess</a:t>
            </a: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Physical Evidence</a:t>
            </a: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Feed Back</a:t>
            </a:r>
          </a:p>
          <a:p>
            <a:pPr>
              <a:lnSpc>
                <a:spcPct val="90000"/>
              </a:lnSpc>
              <a:tabLst>
                <a:tab pos="581025" algn="l"/>
              </a:tabLst>
            </a:pPr>
            <a:r>
              <a:rPr lang="en-US" b="1" dirty="0">
                <a:latin typeface="Arial" charset="0"/>
              </a:rPr>
              <a:t>Data Gathering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35" grpId="0" animBg="1"/>
      <p:bldP spid="95236" grpId="0" autoUpdateAnimBg="0"/>
      <p:bldP spid="95237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2"/>
          <p:cNvSpPr>
            <a:spLocks noChangeArrowheads="1"/>
          </p:cNvSpPr>
          <p:nvPr/>
        </p:nvSpPr>
        <p:spPr bwMode="auto">
          <a:xfrm>
            <a:off x="2133600" y="1447800"/>
            <a:ext cx="4800600" cy="434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id-ID" sz="1000" b="1">
              <a:latin typeface="Arial" charset="0"/>
            </a:endParaRP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3124200" y="2209800"/>
            <a:ext cx="2895600" cy="2743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3886200" y="2819400"/>
            <a:ext cx="14478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1000" b="1">
                <a:latin typeface="Arial" charset="0"/>
              </a:rPr>
              <a:t>Fungsi</a:t>
            </a:r>
          </a:p>
          <a:p>
            <a:pPr algn="ctr"/>
            <a:r>
              <a:rPr lang="en-US" sz="1000" b="1">
                <a:latin typeface="Arial" charset="0"/>
              </a:rPr>
              <a:t>atau</a:t>
            </a:r>
          </a:p>
          <a:p>
            <a:pPr algn="ctr"/>
            <a:r>
              <a:rPr lang="en-US" sz="1000" b="1">
                <a:latin typeface="Arial" charset="0"/>
              </a:rPr>
              <a:t>Manfaat</a:t>
            </a:r>
          </a:p>
          <a:p>
            <a:pPr algn="ctr"/>
            <a:r>
              <a:rPr lang="en-US" sz="1000" b="1">
                <a:latin typeface="Arial" charset="0"/>
              </a:rPr>
              <a:t>pokok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581400" y="1752600"/>
            <a:ext cx="1939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Layanan  sesudah  penjualan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514600" y="2438400"/>
            <a:ext cx="900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Penyerahan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913188" y="2438400"/>
            <a:ext cx="1336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" charset="0"/>
              </a:rPr>
              <a:t>Rancangan &amp; Gaya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5791200" y="2438400"/>
            <a:ext cx="725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Asuransi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5095875" y="2819400"/>
            <a:ext cx="74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Kemasan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451225" y="2803525"/>
            <a:ext cx="549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Merek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190875" y="3336925"/>
            <a:ext cx="571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Warna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179638" y="335280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Tukar -</a:t>
            </a:r>
          </a:p>
          <a:p>
            <a:pPr algn="ctr"/>
            <a:r>
              <a:rPr lang="en-US" sz="1000" b="1">
                <a:latin typeface="Arial" charset="0"/>
              </a:rPr>
              <a:t>tambah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5394325" y="3352800"/>
            <a:ext cx="620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Ukuran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056313" y="3352800"/>
            <a:ext cx="858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Kredit</a:t>
            </a:r>
          </a:p>
          <a:p>
            <a:pPr algn="ctr"/>
            <a:r>
              <a:rPr lang="en-US" sz="1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</a:t>
            </a:r>
          </a:p>
          <a:p>
            <a:pPr algn="ctr"/>
            <a:r>
              <a:rPr lang="en-US" sz="1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Pendanaan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5172075" y="3870325"/>
            <a:ext cx="7318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Bentuk</a:t>
            </a:r>
          </a:p>
          <a:p>
            <a:pPr algn="ctr"/>
            <a:r>
              <a:rPr lang="en-US" sz="1000" b="1">
                <a:latin typeface="Arial" charset="0"/>
              </a:rPr>
              <a:t>keistime-</a:t>
            </a:r>
          </a:p>
          <a:p>
            <a:pPr algn="ctr"/>
            <a:r>
              <a:rPr lang="en-US" sz="1000" b="1">
                <a:latin typeface="Arial" charset="0"/>
              </a:rPr>
              <a:t>waan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3276600" y="3946525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Tipe dan</a:t>
            </a:r>
          </a:p>
          <a:p>
            <a:pPr algn="ctr"/>
            <a:r>
              <a:rPr lang="en-US" sz="1000" b="1">
                <a:latin typeface="Arial" charset="0"/>
              </a:rPr>
              <a:t>Lain-lain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4114800" y="44799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Kualitas dan</a:t>
            </a:r>
          </a:p>
          <a:p>
            <a:pPr algn="ctr"/>
            <a:r>
              <a:rPr lang="en-US" sz="1000" b="1">
                <a:latin typeface="Arial" charset="0"/>
              </a:rPr>
              <a:t>kuantitas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2312988" y="4175125"/>
            <a:ext cx="963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Pemasangan</a:t>
            </a:r>
          </a:p>
          <a:p>
            <a:pPr algn="ctr"/>
            <a:r>
              <a:rPr lang="en-US" sz="1000" b="1">
                <a:latin typeface="Arial" charset="0"/>
              </a:rPr>
              <a:t>yang</a:t>
            </a:r>
          </a:p>
          <a:p>
            <a:pPr algn="ctr"/>
            <a:r>
              <a:rPr lang="en-US" sz="1000" b="1">
                <a:latin typeface="Arial" charset="0"/>
              </a:rPr>
              <a:t>diberikan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6067425" y="4191000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Jasa</a:t>
            </a:r>
          </a:p>
          <a:p>
            <a:pPr algn="ctr"/>
            <a:r>
              <a:rPr lang="en-US" sz="1000" b="1">
                <a:latin typeface="Arial" charset="0"/>
              </a:rPr>
              <a:t>lain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4191000" y="5181600"/>
            <a:ext cx="696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Arial" charset="0"/>
              </a:rPr>
              <a:t>Jaminan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1536700"/>
            <a:ext cx="2352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</a:rPr>
              <a:t>TAMBAHAN </a:t>
            </a:r>
            <a:r>
              <a:rPr lang="en-US" sz="1400" b="1" dirty="0" err="1">
                <a:latin typeface="Arial" charset="0"/>
              </a:rPr>
              <a:t>atau</a:t>
            </a:r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PERLUASAN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7391400" y="2146300"/>
            <a:ext cx="1752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</a:rPr>
              <a:t>NYATA </a:t>
            </a:r>
            <a:r>
              <a:rPr lang="en-US" sz="1400" b="1" dirty="0" err="1">
                <a:latin typeface="Arial" charset="0"/>
              </a:rPr>
              <a:t>atau</a:t>
            </a:r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PRODUK</a:t>
            </a:r>
          </a:p>
          <a:p>
            <a:r>
              <a:rPr lang="en-US" sz="1400" b="1" dirty="0">
                <a:latin typeface="Arial" charset="0"/>
              </a:rPr>
              <a:t>FISIK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7391400" y="2908300"/>
            <a:ext cx="13843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</a:rPr>
              <a:t>INTI </a:t>
            </a:r>
            <a:r>
              <a:rPr lang="en-US" sz="1400" b="1" dirty="0" err="1">
                <a:latin typeface="Arial" charset="0"/>
              </a:rPr>
              <a:t>atau</a:t>
            </a:r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PRODUK</a:t>
            </a:r>
          </a:p>
          <a:p>
            <a:r>
              <a:rPr lang="en-US" sz="1400" b="1" dirty="0">
                <a:latin typeface="Arial" charset="0"/>
              </a:rPr>
              <a:t>POKOK</a:t>
            </a:r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>
            <a:off x="4572000" y="1752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4572000" y="2438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>
            <a:off x="4572000" y="3200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9115" name="WordArt 27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7324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THREE  LEVEL  OF THE  PRODUCT</a:t>
            </a:r>
            <a:endParaRPr lang="id-ID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9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9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 autoUpdateAnimBg="0"/>
      <p:bldP spid="89091" grpId="0" animBg="1"/>
      <p:bldP spid="89092" grpId="0" animBg="1" autoUpdateAnimBg="0"/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  <p:bldP spid="89098" grpId="0" autoUpdateAnimBg="0"/>
      <p:bldP spid="89099" grpId="0" autoUpdateAnimBg="0"/>
      <p:bldP spid="89100" grpId="0" autoUpdateAnimBg="0"/>
      <p:bldP spid="89101" grpId="0" autoUpdateAnimBg="0"/>
      <p:bldP spid="89102" grpId="0" autoUpdateAnimBg="0"/>
      <p:bldP spid="89103" grpId="0" autoUpdateAnimBg="0"/>
      <p:bldP spid="89104" grpId="0" autoUpdateAnimBg="0"/>
      <p:bldP spid="89105" grpId="0" autoUpdateAnimBg="0"/>
      <p:bldP spid="89106" grpId="0" autoUpdateAnimBg="0"/>
      <p:bldP spid="89107" grpId="0" autoUpdateAnimBg="0"/>
      <p:bldP spid="89108" grpId="0" autoUpdateAnimBg="0"/>
      <p:bldP spid="89109" grpId="0" autoUpdateAnimBg="0"/>
      <p:bldP spid="89110" grpId="0" autoUpdateAnimBg="0"/>
      <p:bldP spid="89111" grpId="0" autoUpdateAnimBg="0"/>
      <p:bldP spid="89112" grpId="0" animBg="1"/>
      <p:bldP spid="89113" grpId="0" animBg="1"/>
      <p:bldP spid="891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Quality Marketing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</a:rPr>
              <a:t>Putting the Customer first, last, and everywhere in between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</a:rPr>
              <a:t>Better to lose money than trust…..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lnSpc>
                <a:spcPct val="13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				Robert Bosch</a:t>
            </a:r>
          </a:p>
        </p:txBody>
      </p:sp>
      <p:graphicFrame>
        <p:nvGraphicFramePr>
          <p:cNvPr id="100352" name="Object 2048"/>
          <p:cNvGraphicFramePr>
            <a:graphicFrameLocks noChangeAspect="1"/>
          </p:cNvGraphicFramePr>
          <p:nvPr/>
        </p:nvGraphicFramePr>
        <p:xfrm>
          <a:off x="0" y="3751263"/>
          <a:ext cx="327660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3" name="Clip" r:id="rId4" imgW="2286360" imgH="2166840" progId="">
                  <p:embed/>
                </p:oleObj>
              </mc:Choice>
              <mc:Fallback>
                <p:oleObj name="Clip" r:id="rId4" imgW="2286360" imgH="2166840" progId="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51263"/>
                        <a:ext cx="3276600" cy="310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utoUpdateAnimBg="0"/>
      <p:bldP spid="51205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Quality Marketing Is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</a:rPr>
              <a:t>Demonstrating  Superior Product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</a:rPr>
              <a:t>Superior Service Quality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Arial" charset="0"/>
              </a:rPr>
              <a:t>Quality Leadership with a pull ahead strategy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a catch up strategy</a:t>
            </a:r>
            <a:endParaRPr lang="en-US" sz="2800" dirty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2800" dirty="0">
              <a:solidFill>
                <a:srgbClr val="FFFF00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solidFill>
                  <a:srgbClr val="FFFF00"/>
                </a:solidFill>
                <a:latin typeface="Arial" charset="0"/>
              </a:rPr>
              <a:t>					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6611938" y="3962400"/>
          <a:ext cx="25320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Clip" r:id="rId4" imgW="2000520" imgH="2287440" progId="">
                  <p:embed/>
                </p:oleObj>
              </mc:Choice>
              <mc:Fallback>
                <p:oleObj name="Clip" r:id="rId4" imgW="2000520" imgH="22874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3962400"/>
                        <a:ext cx="2532062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1" grpId="0" animBg="1"/>
      <p:bldP spid="53252" grpId="0" autoUpdateAnimBg="0"/>
      <p:bldP spid="53253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Improving Quality Performance  in Marketing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>
                <a:latin typeface="Arial" charset="0"/>
              </a:rPr>
              <a:t>Getting the company’s marketing leadership committed and involved as missionaries for quality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latin typeface="Arial" charset="0"/>
              </a:rPr>
              <a:t>Communicating and tracking data that measure all aspect of quality as it relates to marketing task and practices. Continuous customer listening should be the goal .</a:t>
            </a:r>
          </a:p>
          <a:p>
            <a:pPr>
              <a:lnSpc>
                <a:spcPct val="130000"/>
              </a:lnSpc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solidFill>
                  <a:srgbClr val="FFFF00"/>
                </a:solidFill>
                <a:latin typeface="Arial" charset="0"/>
              </a:rPr>
              <a:t>		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  <p:bldP spid="55299" grpId="0" animBg="1"/>
      <p:bldP spid="55300" grpId="0" autoUpdateAnimBg="0"/>
      <p:bldP spid="5530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SITUASI  PERSAINGAN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b="1" dirty="0" err="1">
                <a:latin typeface="Arial" charset="0"/>
              </a:rPr>
              <a:t>Persaingan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tidak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ada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maka</a:t>
            </a:r>
            <a:r>
              <a:rPr lang="en-US" sz="2800" b="1" dirty="0">
                <a:latin typeface="Arial" charset="0"/>
              </a:rPr>
              <a:t> - </a:t>
            </a:r>
            <a:r>
              <a:rPr lang="en-US" sz="2800" b="1" dirty="0" err="1">
                <a:latin typeface="Arial" charset="0"/>
              </a:rPr>
              <a:t>Pemasaran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juga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tidak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ada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err="1">
                <a:latin typeface="Arial" charset="0"/>
              </a:rPr>
              <a:t>Persaingan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makin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keras</a:t>
            </a:r>
            <a:r>
              <a:rPr lang="en-US" sz="2800" b="1" dirty="0">
                <a:latin typeface="Arial" charset="0"/>
              </a:rPr>
              <a:t> - </a:t>
            </a:r>
            <a:r>
              <a:rPr lang="en-US" sz="2800" b="1" dirty="0" err="1">
                <a:latin typeface="Arial" charset="0"/>
              </a:rPr>
              <a:t>Pemasaran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menjadi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fungsi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semakin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penting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err="1">
                <a:latin typeface="Arial" charset="0"/>
              </a:rPr>
              <a:t>Persaingan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sangat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keras</a:t>
            </a:r>
            <a:r>
              <a:rPr lang="en-US" sz="2800" b="1" dirty="0">
                <a:latin typeface="Arial" charset="0"/>
              </a:rPr>
              <a:t> - </a:t>
            </a:r>
            <a:r>
              <a:rPr lang="en-US" sz="2800" b="1" dirty="0" err="1">
                <a:latin typeface="Arial" charset="0"/>
              </a:rPr>
              <a:t>Pemasaran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menjadi</a:t>
            </a:r>
            <a:r>
              <a:rPr lang="en-US" sz="2800" b="1" dirty="0">
                <a:latin typeface="Arial" charset="0"/>
              </a:rPr>
              <a:t> “</a:t>
            </a:r>
            <a:r>
              <a:rPr lang="en-US" sz="2800" b="1" dirty="0" err="1">
                <a:latin typeface="Arial" charset="0"/>
              </a:rPr>
              <a:t>Jiwa</a:t>
            </a:r>
            <a:r>
              <a:rPr lang="en-US" sz="2800" b="1" dirty="0">
                <a:latin typeface="Arial" charset="0"/>
              </a:rPr>
              <a:t> “ </a:t>
            </a:r>
            <a:r>
              <a:rPr lang="en-US" sz="2800" b="1" dirty="0" err="1">
                <a:latin typeface="Arial" charset="0"/>
              </a:rPr>
              <a:t>setiap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orang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dalam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perusahaan</a:t>
            </a:r>
            <a:r>
              <a:rPr lang="en-US" sz="2800" b="1" dirty="0">
                <a:latin typeface="Arial" charset="0"/>
              </a:rPr>
              <a:t>.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705600" y="2590800"/>
          <a:ext cx="24384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4" imgW="3763440" imgH="3535200" progId="">
                  <p:embed/>
                </p:oleObj>
              </mc:Choice>
              <mc:Fallback>
                <p:oleObj name="Clip" r:id="rId4" imgW="3763440" imgH="3535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590800"/>
                        <a:ext cx="2438400" cy="426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utoUpdateAnimBg="0"/>
      <p:bldP spid="6149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Improving Quality Performance  in Marketing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343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>
                <a:latin typeface="Arial" charset="0"/>
              </a:rPr>
              <a:t>Linking quality process initiatives to division and product business plans, as well as efforts to bring key suppliers into the company’s quality quest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latin typeface="Arial" charset="0"/>
              </a:rPr>
              <a:t>Optimizing human resource so that staff are trained, organized, recognized, and empowered to manage for quality in marketing efforts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 animBg="1"/>
      <p:bldP spid="57348" grpId="0" autoUpdateAnimBg="0"/>
      <p:bldP spid="57349" grpId="0" build="p" autoUpdateAnimBg="0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Improving Quality Performance  in Marketing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467600" cy="38862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>
                <a:latin typeface="Arial" charset="0"/>
              </a:rPr>
              <a:t>Benchmarking quality result in marketing areas against the efforts of world class companies considered to have “best practices”  in specific aspect of marketing.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					</a:t>
            </a:r>
          </a:p>
        </p:txBody>
      </p:sp>
      <p:graphicFrame>
        <p:nvGraphicFramePr>
          <p:cNvPr id="101376" name="Object 0"/>
          <p:cNvGraphicFramePr>
            <a:graphicFrameLocks noChangeAspect="1"/>
          </p:cNvGraphicFramePr>
          <p:nvPr/>
        </p:nvGraphicFramePr>
        <p:xfrm>
          <a:off x="0" y="4570413"/>
          <a:ext cx="2743200" cy="228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7" name="Clip" r:id="rId4" imgW="1644120" imgH="2287440" progId="">
                  <p:embed/>
                </p:oleObj>
              </mc:Choice>
              <mc:Fallback>
                <p:oleObj name="Clip" r:id="rId4" imgW="1644120" imgH="228744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0413"/>
                        <a:ext cx="2743200" cy="228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6" grpId="0" autoUpdateAnimBg="0"/>
      <p:bldP spid="59397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 Marketing Abad 21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620000" cy="44958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Teknologi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tinggi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mengambil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peranan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penting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Lembaga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Virtual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terjadi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Kebutuhan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banyak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berubah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Konsumen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tidak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bisa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membedakan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produk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lainnya</a:t>
            </a:r>
            <a:r>
              <a:rPr lang="en-US" sz="2800" dirty="0">
                <a:latin typeface="Arial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Konsumen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penyedia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terbaik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terlengkap</a:t>
            </a:r>
            <a:r>
              <a:rPr lang="en-US" sz="2800" dirty="0">
                <a:latin typeface="Arial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latin typeface="Arial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 autoUpdateAnimBg="0"/>
      <p:bldP spid="61445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 Marketing Abad 21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620000" cy="44958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Konsumen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lebih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berpindah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lembaga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penyedia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yang lain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charset="0"/>
              </a:rPr>
              <a:t>Cara </a:t>
            </a:r>
            <a:r>
              <a:rPr lang="en-US" sz="2800" dirty="0" err="1">
                <a:latin typeface="Arial" charset="0"/>
              </a:rPr>
              <a:t>pembelian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berubah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sesuai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banyaknya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sistem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distribusi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informasi</a:t>
            </a:r>
            <a:r>
              <a:rPr lang="en-US" sz="2800" dirty="0"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charset="0"/>
              </a:rPr>
              <a:t>Model 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berbeda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Sumber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Manusia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dibutuhkan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sangat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berbeda</a:t>
            </a:r>
            <a:r>
              <a:rPr lang="en-US" sz="28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/>
      <p:bldP spid="63491" grpId="0" animBg="1"/>
      <p:bldP spid="63492" grpId="0" autoUpdateAnimBg="0"/>
      <p:bldP spid="63493" grpId="0" build="p" autoUpdateAnimBg="0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Tantangan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Service Marketing Abad 21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1628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Peran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Sumber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Daya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Manusia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sangat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dominan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Peran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Proses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sangat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penting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latin typeface="Arial" charset="0"/>
              </a:rPr>
              <a:t>Peran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Manajemen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Kualitas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menjadi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prasyarat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mutlak</a:t>
            </a:r>
            <a:r>
              <a:rPr lang="en-US" sz="28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animBg="1"/>
      <p:bldP spid="65540" grpId="0" autoUpdateAnimBg="0"/>
      <p:bldP spid="65541" grpId="0" build="p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Rangkuman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Service Marketing </a:t>
            </a:r>
            <a:b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Abad 21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1628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FontTx/>
              <a:buNone/>
              <a:tabLst>
                <a:tab pos="349250" algn="l"/>
              </a:tabLst>
            </a:pPr>
            <a:r>
              <a:rPr lang="en-US" sz="2800" dirty="0" err="1">
                <a:latin typeface="Arial" charset="0"/>
              </a:rPr>
              <a:t>Siap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menghadapi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perubahan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  <a:tabLst>
                <a:tab pos="349250" algn="l"/>
              </a:tabLst>
            </a:pP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Kultur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10000"/>
              </a:lnSpc>
              <a:buFontTx/>
              <a:buNone/>
              <a:tabLst>
                <a:tab pos="349250" algn="l"/>
              </a:tabLst>
            </a:pPr>
            <a:r>
              <a:rPr lang="en-US" sz="2800" dirty="0">
                <a:latin typeface="Arial" charset="0"/>
              </a:rPr>
              <a:t>		Cara </a:t>
            </a:r>
            <a:r>
              <a:rPr lang="en-US" sz="2800" dirty="0" err="1">
                <a:latin typeface="Arial" charset="0"/>
              </a:rPr>
              <a:t>Kerja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Birokrasi</a:t>
            </a:r>
            <a:r>
              <a:rPr lang="en-US" sz="2800" dirty="0">
                <a:latin typeface="Arial" charset="0"/>
              </a:rPr>
              <a:t> , </a:t>
            </a:r>
            <a:r>
              <a:rPr lang="en-US" sz="2800" dirty="0" err="1">
                <a:latin typeface="Arial" charset="0"/>
              </a:rPr>
              <a:t>Hirarki</a:t>
            </a:r>
            <a:r>
              <a:rPr lang="en-US" sz="2800" dirty="0"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None/>
              <a:tabLst>
                <a:tab pos="349250" algn="l"/>
              </a:tabLst>
            </a:pPr>
            <a:r>
              <a:rPr lang="en-US" sz="2800" dirty="0">
                <a:latin typeface="Arial" charset="0"/>
              </a:rPr>
              <a:t>		Tingkat </a:t>
            </a:r>
            <a:r>
              <a:rPr lang="en-US" sz="2800" dirty="0" err="1">
                <a:latin typeface="Arial" charset="0"/>
              </a:rPr>
              <a:t>Layanan</a:t>
            </a:r>
            <a:r>
              <a:rPr lang="en-US" sz="2800" dirty="0">
                <a:latin typeface="Arial" charset="0"/>
              </a:rPr>
              <a:t> yang “</a:t>
            </a:r>
            <a:r>
              <a:rPr lang="en-US" sz="2800" dirty="0" err="1">
                <a:latin typeface="Arial" charset="0"/>
              </a:rPr>
              <a:t>Exellent</a:t>
            </a:r>
            <a:r>
              <a:rPr lang="en-US" sz="2800" dirty="0">
                <a:latin typeface="Arial" charset="0"/>
              </a:rPr>
              <a:t>”</a:t>
            </a:r>
          </a:p>
          <a:p>
            <a:pPr>
              <a:lnSpc>
                <a:spcPct val="110000"/>
              </a:lnSpc>
              <a:tabLst>
                <a:tab pos="349250" algn="l"/>
              </a:tabLst>
            </a:pPr>
            <a:r>
              <a:rPr lang="en-US" sz="2800" b="1" dirty="0" err="1">
                <a:latin typeface="Arial" charset="0"/>
              </a:rPr>
              <a:t>Teknologi</a:t>
            </a:r>
            <a:endParaRPr lang="en-US" sz="2800" b="1" dirty="0">
              <a:latin typeface="Arial" charset="0"/>
            </a:endParaRPr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6096000" y="4162425"/>
          <a:ext cx="30480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Clip" r:id="rId4" imgW="2286720" imgH="2022480" progId="">
                  <p:embed/>
                </p:oleObj>
              </mc:Choice>
              <mc:Fallback>
                <p:oleObj name="Clip" r:id="rId4" imgW="2286720" imgH="2022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62425"/>
                        <a:ext cx="30480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7" grpId="0" animBg="1"/>
      <p:bldP spid="67588" grpId="0" autoUpdateAnimBg="0"/>
      <p:bldP spid="67589" grpId="0" build="p" autoUpdateAnimBg="0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Rekomendasi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Untuk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Menghadapi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Abad 21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1628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Mempunyai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Visi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berani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“Action”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Membuat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Rencana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Kerja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Matang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adanya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Sistem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Prosedur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jelas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setiap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bagian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Membuat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Deskripsi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Pekerjaan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yang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jelas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setiap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karyawan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beserta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tanggung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jawabnya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“Cross Functional”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/>
      <p:bldP spid="69636" grpId="0" autoUpdateAnimBg="0"/>
      <p:bldP spid="69637" grpId="0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733800" y="2438400"/>
            <a:ext cx="1676400" cy="2209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Defender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38200" y="1371600"/>
            <a:ext cx="6248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85" name="Freeform 5"/>
          <p:cNvSpPr>
            <a:spLocks/>
          </p:cNvSpPr>
          <p:nvPr/>
        </p:nvSpPr>
        <p:spPr bwMode="auto">
          <a:xfrm>
            <a:off x="838200" y="1905000"/>
            <a:ext cx="41148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92" y="0"/>
              </a:cxn>
              <a:cxn ang="0">
                <a:pos x="2592" y="288"/>
              </a:cxn>
            </a:cxnLst>
            <a:rect l="0" t="0" r="r" b="b"/>
            <a:pathLst>
              <a:path w="2592" h="288">
                <a:moveTo>
                  <a:pt x="0" y="0"/>
                </a:moveTo>
                <a:lnTo>
                  <a:pt x="2592" y="0"/>
                </a:lnTo>
                <a:lnTo>
                  <a:pt x="2592" y="288"/>
                </a:ln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914400" y="3429000"/>
            <a:ext cx="2590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4572000" y="48006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89" name="Freeform 9"/>
          <p:cNvSpPr>
            <a:spLocks/>
          </p:cNvSpPr>
          <p:nvPr/>
        </p:nvSpPr>
        <p:spPr bwMode="auto">
          <a:xfrm>
            <a:off x="914400" y="3657600"/>
            <a:ext cx="533400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360" y="1200"/>
              </a:cxn>
              <a:cxn ang="0">
                <a:pos x="3360" y="0"/>
              </a:cxn>
              <a:cxn ang="0">
                <a:pos x="2928" y="0"/>
              </a:cxn>
            </a:cxnLst>
            <a:rect l="0" t="0" r="r" b="b"/>
            <a:pathLst>
              <a:path w="3360" h="1200">
                <a:moveTo>
                  <a:pt x="0" y="1200"/>
                </a:moveTo>
                <a:lnTo>
                  <a:pt x="3360" y="1200"/>
                </a:lnTo>
                <a:lnTo>
                  <a:pt x="3360" y="0"/>
                </a:lnTo>
                <a:lnTo>
                  <a:pt x="2928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0" name="Freeform 10"/>
          <p:cNvSpPr>
            <a:spLocks/>
          </p:cNvSpPr>
          <p:nvPr/>
        </p:nvSpPr>
        <p:spPr bwMode="auto">
          <a:xfrm>
            <a:off x="2971800" y="4191000"/>
            <a:ext cx="6858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0"/>
              </a:cxn>
              <a:cxn ang="0">
                <a:pos x="432" y="0"/>
              </a:cxn>
            </a:cxnLst>
            <a:rect l="0" t="0" r="r" b="b"/>
            <a:pathLst>
              <a:path w="432" h="816">
                <a:moveTo>
                  <a:pt x="0" y="816"/>
                </a:moveTo>
                <a:lnTo>
                  <a:pt x="0" y="0"/>
                </a:lnTo>
                <a:lnTo>
                  <a:pt x="432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>
            <a:off x="5638800" y="2438400"/>
            <a:ext cx="990600" cy="6858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H="1" flipV="1">
            <a:off x="5410200" y="4724400"/>
            <a:ext cx="533400" cy="4572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3124200" y="4724400"/>
            <a:ext cx="609600" cy="6096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2743200" y="2133600"/>
            <a:ext cx="838200" cy="53340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295400" y="56388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Encirclement Attack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990600" y="3581400"/>
            <a:ext cx="19510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Frontal Attack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279525" y="1489075"/>
            <a:ext cx="22304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Flanking  Attack</a:t>
            </a: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1279525" y="803275"/>
            <a:ext cx="2122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By Pass  Attack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6156325" y="2708275"/>
            <a:ext cx="2144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Guerilla  Attack</a:t>
            </a:r>
            <a:endParaRPr lang="en-US" dirty="0"/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2143125" y="149225"/>
            <a:ext cx="48307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Arial" charset="0"/>
              </a:rPr>
              <a:t>Marketing War 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 autoUpdateAnimBg="0"/>
      <p:bldP spid="97284" grpId="0" animBg="1"/>
      <p:bldP spid="97285" grpId="0" animBg="1"/>
      <p:bldP spid="97286" grpId="0" animBg="1"/>
      <p:bldP spid="97288" grpId="0" animBg="1"/>
      <p:bldP spid="97289" grpId="0" animBg="1"/>
      <p:bldP spid="97290" grpId="0" animBg="1"/>
      <p:bldP spid="97291" grpId="0" animBg="1"/>
      <p:bldP spid="97292" grpId="0" animBg="1"/>
      <p:bldP spid="97293" grpId="0" animBg="1"/>
      <p:bldP spid="97294" grpId="0" animBg="1"/>
      <p:bldP spid="97295" grpId="0" autoUpdateAnimBg="0"/>
      <p:bldP spid="97296" grpId="0" autoUpdateAnimBg="0"/>
      <p:bldP spid="97297" grpId="0" autoUpdateAnimBg="0"/>
      <p:bldP spid="97298" grpId="0" autoUpdateAnimBg="0"/>
      <p:bldP spid="97300" grpId="0" autoUpdateAnimBg="0"/>
      <p:bldP spid="973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733800" y="2438400"/>
            <a:ext cx="1676400" cy="2209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 dirty="0" smtClean="0"/>
          </a:p>
          <a:p>
            <a:pPr algn="ctr"/>
            <a:r>
              <a:rPr lang="en-US" dirty="0" smtClean="0"/>
              <a:t>Defender</a:t>
            </a:r>
            <a:endParaRPr lang="en-US" dirty="0"/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2143125" y="149225"/>
            <a:ext cx="48307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Arial" charset="0"/>
              </a:rPr>
              <a:t>Marketing War  Strategy</a:t>
            </a:r>
          </a:p>
        </p:txBody>
      </p:sp>
      <p:sp>
        <p:nvSpPr>
          <p:cNvPr id="23" name="Arc 22"/>
          <p:cNvSpPr/>
          <p:nvPr/>
        </p:nvSpPr>
        <p:spPr>
          <a:xfrm>
            <a:off x="4114800" y="24384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3962400" y="24384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9" name="Straight Arrow Connector 28"/>
          <p:cNvCxnSpPr/>
          <p:nvPr/>
        </p:nvCxnSpPr>
        <p:spPr>
          <a:xfrm rot="10800000">
            <a:off x="838200" y="2819400"/>
            <a:ext cx="2895600" cy="1588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838200" y="3429000"/>
            <a:ext cx="2895600" cy="1588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838200" y="4038600"/>
            <a:ext cx="2895600" cy="1588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886200" y="4876800"/>
            <a:ext cx="4572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838200" y="5105400"/>
            <a:ext cx="32766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153694" y="5142706"/>
            <a:ext cx="9906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647406" y="4953000"/>
            <a:ext cx="610394" cy="79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953000" y="5257800"/>
            <a:ext cx="13716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3276600"/>
            <a:ext cx="1981200" cy="1588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 82"/>
          <p:cNvSpPr/>
          <p:nvPr/>
        </p:nvSpPr>
        <p:spPr>
          <a:xfrm>
            <a:off x="3810000" y="1752600"/>
            <a:ext cx="1600200" cy="685800"/>
          </a:xfrm>
          <a:prstGeom prst="arc">
            <a:avLst>
              <a:gd name="adj1" fmla="val 8872899"/>
              <a:gd name="adj2" fmla="val 1757729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7" name="Rectangle 86"/>
          <p:cNvSpPr/>
          <p:nvPr/>
        </p:nvSpPr>
        <p:spPr>
          <a:xfrm>
            <a:off x="1066800" y="3429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1600" b="1" dirty="0" smtClean="0"/>
              <a:t>COUNTEROFFENSIVE</a:t>
            </a:r>
          </a:p>
          <a:p>
            <a:r>
              <a:rPr lang="id-ID" sz="1600" b="1" dirty="0" smtClean="0"/>
              <a:t> DEFENSE</a:t>
            </a:r>
            <a:endParaRPr lang="id-ID" sz="1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066800" y="28956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PREEMPTIVE DEFENSE</a:t>
            </a:r>
            <a:endParaRPr lang="id-ID" sz="16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1371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FLANKING DEFENSE</a:t>
            </a:r>
            <a:endParaRPr lang="id-ID" sz="1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5486400" y="2667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CONTRACTION DEFENSE</a:t>
            </a:r>
            <a:endParaRPr lang="id-ID" sz="16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2514600" y="5638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MOBILE DEFENSE</a:t>
            </a:r>
            <a:endParaRPr lang="id-ID" sz="1600" b="1" dirty="0"/>
          </a:p>
        </p:txBody>
      </p:sp>
      <p:sp>
        <p:nvSpPr>
          <p:cNvPr id="95" name="Oval 94"/>
          <p:cNvSpPr/>
          <p:nvPr/>
        </p:nvSpPr>
        <p:spPr>
          <a:xfrm>
            <a:off x="3810000" y="2514600"/>
            <a:ext cx="1524000" cy="990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6" name="TextBox 95"/>
          <p:cNvSpPr txBox="1"/>
          <p:nvPr/>
        </p:nvSpPr>
        <p:spPr>
          <a:xfrm>
            <a:off x="4038600" y="2743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POSITION DEFENSE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 autoUpdateAnimBg="0"/>
      <p:bldP spid="9730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Involvement of Marketing Leadership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1628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</a:rPr>
              <a:t>Not only lips service , but committed to quality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</a:rPr>
              <a:t>Set quality improvement goals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</a:rPr>
              <a:t>Flat organization, less bureaucratic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P spid="71683" grpId="0" animBg="1"/>
      <p:bldP spid="71684" grpId="0" autoUpdateAnimBg="0"/>
      <p:bldP spid="7168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PENGERTIAN DASAR PEMASARAN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/>
              <a:t> </a:t>
            </a:r>
            <a:r>
              <a:rPr lang="en-US" sz="2800" b="1" dirty="0"/>
              <a:t>“</a:t>
            </a:r>
            <a:r>
              <a:rPr lang="en-US" sz="2800" b="1" dirty="0" err="1">
                <a:latin typeface="Arial" charset="0"/>
              </a:rPr>
              <a:t>Jiwa</a:t>
            </a:r>
            <a:r>
              <a:rPr lang="en-US" sz="2800" b="1" dirty="0">
                <a:latin typeface="Arial" charset="0"/>
              </a:rPr>
              <a:t> “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setiap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orang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artinya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bukan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merupakan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monopoli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bagian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tetapi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jiwa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setiap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orang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organisasi</a:t>
            </a:r>
            <a:r>
              <a:rPr lang="en-US" dirty="0">
                <a:latin typeface="Arial" charset="0"/>
              </a:rPr>
              <a:t>. </a:t>
            </a:r>
          </a:p>
          <a:p>
            <a:r>
              <a:rPr lang="en-US" sz="2800" dirty="0" err="1">
                <a:latin typeface="Arial" charset="0"/>
              </a:rPr>
              <a:t>Tiga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utama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2800" b="1" dirty="0">
                <a:latin typeface="Arial" charset="0"/>
              </a:rPr>
              <a:t>1. Brand 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2. </a:t>
            </a:r>
            <a:r>
              <a:rPr lang="en-US" sz="2800" b="1" dirty="0" err="1">
                <a:latin typeface="Arial" charset="0"/>
              </a:rPr>
              <a:t>Bisnis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Layanan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Jasa</a:t>
            </a:r>
            <a:endParaRPr lang="en-US" sz="2800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3. </a:t>
            </a:r>
            <a:r>
              <a:rPr lang="en-US" sz="2800" b="1" dirty="0" err="1">
                <a:latin typeface="Arial" charset="0"/>
              </a:rPr>
              <a:t>Proses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Pemuasan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Pelanggan</a:t>
            </a:r>
            <a:endParaRPr lang="en-US" sz="2800" b="1" dirty="0">
              <a:latin typeface="Arial" charset="0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086600" y="1905000"/>
          <a:ext cx="26289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lip" r:id="rId4" imgW="3848040" imgH="5478120" progId="">
                  <p:embed/>
                </p:oleObj>
              </mc:Choice>
              <mc:Fallback>
                <p:oleObj name="Clip" r:id="rId4" imgW="3848040" imgH="54781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05000"/>
                        <a:ext cx="26289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utoUpdateAnimBg="0"/>
      <p:bldP spid="8197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Is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162800" cy="4038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800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The business of Centering the corporation’s effort around customer needs, so that customer bond to the company, continuing to buy at a profit to the company, in mutually satisfying long term value exchange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 animBg="1"/>
      <p:bldP spid="75780" grpId="0" autoUpdateAnimBg="0"/>
      <p:bldP spid="75781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Is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7162800" cy="3352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Everyone ‘s job, not just those with marketing tittles on the doors </a:t>
            </a:r>
          </a:p>
        </p:txBody>
      </p:sp>
      <p:graphicFrame>
        <p:nvGraphicFramePr>
          <p:cNvPr id="102400" name="Object 0"/>
          <p:cNvGraphicFramePr>
            <a:graphicFrameLocks noChangeAspect="1"/>
          </p:cNvGraphicFramePr>
          <p:nvPr/>
        </p:nvGraphicFramePr>
        <p:xfrm>
          <a:off x="304800" y="2971800"/>
          <a:ext cx="243998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1" name="Clip" r:id="rId4" imgW="2440080" imgH="4413240" progId="">
                  <p:embed/>
                </p:oleObj>
              </mc:Choice>
              <mc:Fallback>
                <p:oleObj name="Clip" r:id="rId4" imgW="2440080" imgH="441324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2439988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  <p:bldP spid="77827" grpId="0" animBg="1"/>
      <p:bldP spid="77828" grpId="0" autoUpdateAnimBg="0"/>
      <p:bldP spid="77829" grpId="0" build="p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Is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6781800" cy="29718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latin typeface="Arial" charset="0"/>
              </a:rPr>
              <a:t>An orientation , not an organization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	</a:t>
            </a:r>
          </a:p>
        </p:txBody>
      </p:sp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990600" y="3124200"/>
          <a:ext cx="5951538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Clip" r:id="rId4" imgW="4808520" imgH="2787840" progId="">
                  <p:embed/>
                </p:oleObj>
              </mc:Choice>
              <mc:Fallback>
                <p:oleObj name="Clip" r:id="rId4" imgW="4808520" imgH="27878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5951538" cy="309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animBg="1"/>
      <p:bldP spid="79876" grpId="0" autoUpdateAnimBg="0"/>
      <p:bldP spid="79877" grpId="0" build="p" autoUpdateAnimBg="0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838200"/>
          </a:xfrm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Penutup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391400" cy="4648200"/>
          </a:xfrm>
          <a:noFill/>
          <a:ln/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Pemasaran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bukan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fungsi</a:t>
            </a:r>
            <a:r>
              <a:rPr lang="en-US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yang </a:t>
            </a:r>
            <a:r>
              <a:rPr lang="en-US" sz="2800" dirty="0" err="1">
                <a:latin typeface="Arial" charset="0"/>
              </a:rPr>
              <a:t>harus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dilakukan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oleh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suatu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perusahaan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tapi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merupakan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filosofi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perlu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dipertimbangkan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karena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melibatkan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semua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karyawan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perusahaan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karena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mereka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mengalami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“Moment of truth”	</a:t>
            </a:r>
            <a:endParaRPr lang="en-US" sz="2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Umpan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Balik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Pelanggan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sangat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bermanfaat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bagi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perkembangan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perusahaan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dimasa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depan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/>
      <p:bldP spid="81923" grpId="0" animBg="1"/>
      <p:bldP spid="81924" grpId="0" autoUpdateAnimBg="0"/>
      <p:bldP spid="81925" grpId="0" build="p" autoUpdateAnimBg="0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838200"/>
          </a:xfrm>
          <a:noFill/>
          <a:ln/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Kesimpulan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idx="1"/>
          </p:nvPr>
        </p:nvSpPr>
        <p:spPr>
          <a:xfrm>
            <a:off x="1828800" y="1905000"/>
            <a:ext cx="6934200" cy="38862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800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Jangan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pernah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kata</a:t>
            </a:r>
            <a:r>
              <a:rPr lang="en-US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bosan</a:t>
            </a:r>
            <a:r>
              <a:rPr lang="en-US" b="1" dirty="0">
                <a:latin typeface="Arial" charset="0"/>
              </a:rPr>
              <a:t> , </a:t>
            </a:r>
            <a:r>
              <a:rPr lang="en-US" b="1" dirty="0" err="1">
                <a:latin typeface="Arial" charset="0"/>
              </a:rPr>
              <a:t>puas</a:t>
            </a:r>
            <a:r>
              <a:rPr lang="en-US" b="1" dirty="0">
                <a:latin typeface="Arial" charset="0"/>
              </a:rPr>
              <a:t>, </a:t>
            </a:r>
            <a:r>
              <a:rPr lang="en-US" b="1" dirty="0" err="1">
                <a:latin typeface="Arial" charset="0"/>
              </a:rPr>
              <a:t>telah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selesai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ataupun</a:t>
            </a:r>
            <a:r>
              <a:rPr lang="en-US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lelah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dalam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mengembangkan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usaha</a:t>
            </a:r>
            <a:r>
              <a:rPr lang="en-US" dirty="0">
                <a:latin typeface="Arial" charset="0"/>
              </a:rPr>
              <a:t> Marketing </a:t>
            </a:r>
            <a:r>
              <a:rPr lang="en-US" dirty="0" err="1">
                <a:latin typeface="Arial" charset="0"/>
              </a:rPr>
              <a:t>di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perusahaan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anda</a:t>
            </a:r>
            <a:endParaRPr lang="en-US" dirty="0">
              <a:latin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>
                <a:latin typeface="Arial" charset="0"/>
              </a:rPr>
              <a:t>					Budi	</a:t>
            </a:r>
            <a:r>
              <a:rPr lang="en-US" dirty="0" err="1">
                <a:latin typeface="Arial" charset="0"/>
              </a:rPr>
              <a:t>Sulistyo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-304800" y="990600"/>
          <a:ext cx="2362200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Clip" r:id="rId4" imgW="3003120" imgH="5470200" progId="">
                  <p:embed/>
                </p:oleObj>
              </mc:Choice>
              <mc:Fallback>
                <p:oleObj name="Clip" r:id="rId4" imgW="3003120" imgH="5470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990600"/>
                        <a:ext cx="2362200" cy="547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3972" grpId="0" autoUpdateAnimBg="0"/>
      <p:bldP spid="83973" grpId="0" build="p" autoUpdateAnimBg="0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 descr="ap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86475" cy="6858000"/>
          </a:xfrm>
          <a:prstGeom prst="rect">
            <a:avLst/>
          </a:prstGeom>
          <a:noFill/>
        </p:spPr>
      </p:pic>
      <p:sp>
        <p:nvSpPr>
          <p:cNvPr id="86022" name="WordArt 6"/>
          <p:cNvSpPr>
            <a:spLocks noChangeArrowheads="1" noChangeShapeType="1" noTextEdit="1"/>
          </p:cNvSpPr>
          <p:nvPr/>
        </p:nvSpPr>
        <p:spPr bwMode="auto">
          <a:xfrm rot="5400000">
            <a:off x="4551362" y="2763838"/>
            <a:ext cx="5946775" cy="14859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id-ID" sz="3600" kern="10" dirty="0">
                <a:ln w="9525">
                  <a:noFill/>
                  <a:round/>
                  <a:headEnd/>
                  <a:tailEnd/>
                </a:ln>
                <a:effectLst>
                  <a:outerShdw dist="99190" dir="7788334" algn="ctr" rotWithShape="0">
                    <a:srgbClr val="000080"/>
                  </a:outerShdw>
                </a:effectLst>
                <a:latin typeface="Arial Black"/>
              </a:rPr>
              <a:t>TERIMA 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2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81534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OH. MAAF,,,</a:t>
            </a:r>
          </a:p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GAMBAR  YG BARUSAN</a:t>
            </a:r>
          </a:p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SALAH  KLIK..</a:t>
            </a:r>
          </a:p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ANGGAP AJA NGGAK 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KEPUASAN  PELANGGAN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800" b="1" dirty="0" err="1">
                <a:latin typeface="Arial" charset="0"/>
              </a:rPr>
              <a:t>Hubungan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karyawan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Pelanggan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tidak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terputus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err="1">
                <a:latin typeface="Arial" charset="0"/>
              </a:rPr>
              <a:t>Pelanggan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mendapatkan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Total Quality Service</a:t>
            </a:r>
            <a:endParaRPr lang="en-US" sz="24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err="1">
                <a:latin typeface="Arial" charset="0"/>
              </a:rPr>
              <a:t>Pemilik</a:t>
            </a:r>
            <a:r>
              <a:rPr lang="en-US" sz="2400" dirty="0">
                <a:latin typeface="Arial" charset="0"/>
              </a:rPr>
              <a:t> Perusahaan </a:t>
            </a:r>
            <a:r>
              <a:rPr lang="en-US" sz="2400" dirty="0" err="1">
                <a:latin typeface="Arial" charset="0"/>
              </a:rPr>
              <a:t>mendapatkan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keuntungan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memberikan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imbalan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baik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Karyawan</a:t>
            </a:r>
            <a:endParaRPr lang="en-US" sz="24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err="1">
                <a:latin typeface="Arial" charset="0"/>
              </a:rPr>
              <a:t>Karyawan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memiliki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rasa </a:t>
            </a:r>
            <a:r>
              <a:rPr lang="en-US" sz="2400" b="1" dirty="0" err="1">
                <a:latin typeface="Arial" charset="0"/>
              </a:rPr>
              <a:t>kepemilikan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memuaskan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pelanggan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secara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terus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menerus</a:t>
            </a:r>
            <a:r>
              <a:rPr lang="en-US" sz="24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utoUpdateAnimBg="0"/>
      <p:bldP spid="1024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KEPUASAN  PELANGGAN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5720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800" b="1" dirty="0" err="1">
                <a:latin typeface="Arial" charset="0"/>
              </a:rPr>
              <a:t>Hubungan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karyawan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Pelanggan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tidak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terputus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400" dirty="0" err="1">
                <a:latin typeface="Arial" charset="0"/>
              </a:rPr>
              <a:t>Pelanggam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puas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melakukan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pembelian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ulang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menceritakan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tentang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kepuasannya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orang</a:t>
            </a:r>
            <a:r>
              <a:rPr lang="en-US" sz="2400" dirty="0">
                <a:latin typeface="Arial" charset="0"/>
              </a:rPr>
              <a:t> lain.</a:t>
            </a:r>
          </a:p>
          <a:p>
            <a:pPr>
              <a:lnSpc>
                <a:spcPct val="130000"/>
              </a:lnSpc>
            </a:pPr>
            <a:r>
              <a:rPr lang="en-US" sz="2400" dirty="0" err="1">
                <a:latin typeface="Arial" charset="0"/>
              </a:rPr>
              <a:t>Pemilik</a:t>
            </a:r>
            <a:r>
              <a:rPr lang="en-US" sz="2400" dirty="0">
                <a:latin typeface="Arial" charset="0"/>
              </a:rPr>
              <a:t> Perusahaan </a:t>
            </a:r>
            <a:r>
              <a:rPr lang="en-US" sz="2400" dirty="0" err="1">
                <a:latin typeface="Arial" charset="0"/>
              </a:rPr>
              <a:t>harus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selalu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melakukan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inovasi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agar </a:t>
            </a:r>
            <a:r>
              <a:rPr lang="en-US" sz="2400" dirty="0" err="1">
                <a:latin typeface="Arial" charset="0"/>
              </a:rPr>
              <a:t>pembeli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membeli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lebih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banyak</a:t>
            </a:r>
            <a:r>
              <a:rPr lang="en-US" sz="2400" dirty="0">
                <a:latin typeface="Arial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 dirty="0" err="1">
                <a:latin typeface="Arial" charset="0"/>
              </a:rPr>
              <a:t>Karyawan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menjaga</a:t>
            </a:r>
            <a:r>
              <a:rPr lang="en-US" sz="2400" dirty="0">
                <a:latin typeface="Arial" charset="0"/>
              </a:rPr>
              <a:t> agar </a:t>
            </a:r>
            <a:r>
              <a:rPr lang="en-US" sz="2400" dirty="0" err="1">
                <a:latin typeface="Arial" charset="0"/>
              </a:rPr>
              <a:t>pelanggan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lebih</a:t>
            </a:r>
            <a:r>
              <a:rPr lang="en-US" sz="2400" b="1" dirty="0">
                <a:latin typeface="Arial" charset="0"/>
              </a:rPr>
              <a:t> lama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berhubungan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perusahaan</a:t>
            </a:r>
            <a:r>
              <a:rPr lang="en-US" sz="24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utoUpdateAnimBg="0"/>
      <p:bldP spid="1229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SIKLUS PEMASARAN PERUSAHAAN 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Hubungan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Karyawan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Pelanggan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tidak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terputus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2400" dirty="0" err="1">
                <a:latin typeface="Arial" charset="0"/>
              </a:rPr>
              <a:t>Pelanggam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puas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melakukan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pembelian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ulang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menceritakan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tentang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kepuasannya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orang</a:t>
            </a:r>
            <a:r>
              <a:rPr lang="en-US" sz="2400" dirty="0">
                <a:latin typeface="Arial" charset="0"/>
              </a:rPr>
              <a:t> lain.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latin typeface="Arial" charset="0"/>
              </a:rPr>
              <a:t>Pemilik</a:t>
            </a:r>
            <a:r>
              <a:rPr lang="en-US" sz="2400" dirty="0">
                <a:latin typeface="Arial" charset="0"/>
              </a:rPr>
              <a:t> Perusahaan </a:t>
            </a:r>
            <a:r>
              <a:rPr lang="en-US" sz="2400" dirty="0" err="1">
                <a:latin typeface="Arial" charset="0"/>
              </a:rPr>
              <a:t>harus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selalu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melakukan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inovasi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agar </a:t>
            </a:r>
            <a:r>
              <a:rPr lang="en-US" sz="2400" dirty="0" err="1">
                <a:latin typeface="Arial" charset="0"/>
              </a:rPr>
              <a:t>pembeli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membeli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lebih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banyak</a:t>
            </a:r>
            <a:r>
              <a:rPr lang="en-US" sz="2400" dirty="0">
                <a:latin typeface="Arial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400" dirty="0" err="1">
                <a:latin typeface="Arial" charset="0"/>
              </a:rPr>
              <a:t>Karyawan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menjaga</a:t>
            </a:r>
            <a:r>
              <a:rPr lang="en-US" sz="2400" dirty="0">
                <a:latin typeface="Arial" charset="0"/>
              </a:rPr>
              <a:t> agar </a:t>
            </a:r>
            <a:r>
              <a:rPr lang="en-US" sz="2400" dirty="0" err="1">
                <a:latin typeface="Arial" charset="0"/>
              </a:rPr>
              <a:t>pelanggan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lebih</a:t>
            </a:r>
            <a:r>
              <a:rPr lang="en-US" sz="2400" b="1" dirty="0">
                <a:latin typeface="Arial" charset="0"/>
              </a:rPr>
              <a:t> lama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berhubungan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perusahaan</a:t>
            </a:r>
            <a:r>
              <a:rPr lang="en-US" sz="24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utoUpdateAnimBg="0"/>
      <p:bldP spid="14341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KOMPONEN UTAMA PEMASARAN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Arial" charset="0"/>
              </a:rPr>
              <a:t>Siklus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Dalam</a:t>
            </a:r>
            <a:endParaRPr lang="en-US" b="1" dirty="0">
              <a:latin typeface="Arial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dirty="0">
                <a:latin typeface="Arial" charset="0"/>
              </a:rPr>
              <a:t>	-  Customer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dirty="0">
                <a:latin typeface="Arial" charset="0"/>
              </a:rPr>
              <a:t>	-  Company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dirty="0">
                <a:latin typeface="Arial" charset="0"/>
              </a:rPr>
              <a:t>	-  Competitor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dirty="0">
                <a:latin typeface="Arial" charset="0"/>
              </a:rPr>
              <a:t>	-  Change 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962400" y="2362200"/>
          <a:ext cx="4495800" cy="431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lip" r:id="rId4" imgW="3025440" imgH="3252600" progId="">
                  <p:embed/>
                </p:oleObj>
              </mc:Choice>
              <mc:Fallback>
                <p:oleObj name="Clip" r:id="rId4" imgW="3025440" imgH="3252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62200"/>
                        <a:ext cx="4495800" cy="431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utoUpdateAnimBg="0"/>
      <p:bldP spid="16389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Arial" charset="0"/>
              </a:rPr>
              <a:t>KOMPONEN UTAMA PEMASARAN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862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Arial" charset="0"/>
              </a:rPr>
              <a:t>Siklus</a:t>
            </a:r>
            <a:r>
              <a:rPr lang="en-US" b="1" dirty="0">
                <a:latin typeface="Arial" charset="0"/>
              </a:rPr>
              <a:t> Tengah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dirty="0">
                <a:latin typeface="Arial" charset="0"/>
              </a:rPr>
              <a:t>	-  </a:t>
            </a:r>
            <a:r>
              <a:rPr lang="en-US" sz="2800" b="1" dirty="0" err="1">
                <a:latin typeface="Arial" charset="0"/>
              </a:rPr>
              <a:t>Strategi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Segmentasi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Taktik,Positioning</a:t>
            </a:r>
            <a:r>
              <a:rPr lang="en-US" sz="2800" dirty="0">
                <a:latin typeface="Arial" charset="0"/>
              </a:rPr>
              <a:t>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 </a:t>
            </a:r>
            <a:r>
              <a:rPr lang="en-US" sz="2800" b="1" dirty="0" err="1">
                <a:latin typeface="Arial" charset="0"/>
              </a:rPr>
              <a:t>Taktik</a:t>
            </a:r>
            <a:r>
              <a:rPr lang="en-US" sz="2800" dirty="0">
                <a:latin typeface="Arial" charset="0"/>
              </a:rPr>
              <a:t> ( Differentiation,  Marketing Mix,  	  	            Selling) 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-  </a:t>
            </a:r>
            <a:r>
              <a:rPr lang="en-US" sz="2800" b="1" dirty="0" err="1">
                <a:latin typeface="Arial" charset="0"/>
              </a:rPr>
              <a:t>Nilai</a:t>
            </a:r>
            <a:r>
              <a:rPr lang="en-US" sz="2800" dirty="0">
                <a:latin typeface="Arial" charset="0"/>
              </a:rPr>
              <a:t> (Brand,  Service, </a:t>
            </a:r>
            <a:r>
              <a:rPr lang="en-US" sz="2800" dirty="0" err="1">
                <a:latin typeface="Arial" charset="0"/>
              </a:rPr>
              <a:t>Proses</a:t>
            </a:r>
            <a:r>
              <a:rPr lang="en-US" sz="2800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utoUpdateAnimBg="0"/>
      <p:bldP spid="18437" grpId="0" build="p" autoUpdateAnimBg="0" advAuto="0"/>
    </p:bldLst>
  </p:timing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310</TotalTime>
  <Words>713</Words>
  <Application>Microsoft Office PowerPoint</Application>
  <PresentationFormat>On-screen Show (4:3)</PresentationFormat>
  <Paragraphs>322</Paragraphs>
  <Slides>46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Theme1</vt:lpstr>
      <vt:lpstr>Clip</vt:lpstr>
      <vt:lpstr>PEMASARAN</vt:lpstr>
      <vt:lpstr>PENGERTIAN  DASAR  PEMASARAN</vt:lpstr>
      <vt:lpstr>SITUASI  PERSAINGAN</vt:lpstr>
      <vt:lpstr>PENGERTIAN DASAR PEMASARAN</vt:lpstr>
      <vt:lpstr>KEPUASAN  PELANGGAN</vt:lpstr>
      <vt:lpstr>KEPUASAN  PELANGGAN</vt:lpstr>
      <vt:lpstr>SIKLUS PEMASARAN PERUSAHAAN </vt:lpstr>
      <vt:lpstr>KOMPONEN UTAMA PEMASARAN</vt:lpstr>
      <vt:lpstr>KOMPONEN UTAMA PEMASARAN</vt:lpstr>
      <vt:lpstr>KOMPONEN UTAMA PEMASARAN</vt:lpstr>
      <vt:lpstr>Pergeseran  Situasi  Pemasaran oleh yang disebabkan oleh 4cs</vt:lpstr>
      <vt:lpstr>Pergeseran  Situasi  Pemasaran oleh yang disebabkan oleh 4cs</vt:lpstr>
      <vt:lpstr>Pergeseran  Situasi  Pemasaran oleh yang disebabkan oleh 4cs</vt:lpstr>
      <vt:lpstr>Pergeseran  Situasi  Pemasaran oleh yang disebabkan oleh 4cs</vt:lpstr>
      <vt:lpstr>Pergeseran  Situasi  Pemasaran oleh yang disebabkan oleh 4cs</vt:lpstr>
      <vt:lpstr>Evolusi Bentuk Perusahaan- KSF</vt:lpstr>
      <vt:lpstr>Evolusi Bentuk Perusahaan- KSF</vt:lpstr>
      <vt:lpstr>Evolusi Bentuk Perusahaan- KSF</vt:lpstr>
      <vt:lpstr>Evolusi Bentuk Perusahaan- KSF</vt:lpstr>
      <vt:lpstr>Evolusi Komponen Pemasaran</vt:lpstr>
      <vt:lpstr>Evolusi Komponen Pemasaran</vt:lpstr>
      <vt:lpstr>Evolusi Komponen Pemasaran</vt:lpstr>
      <vt:lpstr>Evolusi Komponen Pemasaran</vt:lpstr>
      <vt:lpstr>Evolusi Komponen Pemasaran</vt:lpstr>
      <vt:lpstr>Bauran  Pemasaran Baru</vt:lpstr>
      <vt:lpstr>PowerPoint Presentation</vt:lpstr>
      <vt:lpstr>Quality Marketing</vt:lpstr>
      <vt:lpstr>Quality Marketing Is</vt:lpstr>
      <vt:lpstr>Improving Quality Performance  in Marketing</vt:lpstr>
      <vt:lpstr>Improving Quality Performance  in Marketing</vt:lpstr>
      <vt:lpstr>Improving Quality Performance  in Marketing</vt:lpstr>
      <vt:lpstr>Service Marketing Abad 21</vt:lpstr>
      <vt:lpstr>Service Marketing Abad 21</vt:lpstr>
      <vt:lpstr>Tantangan Service Marketing Abad 21</vt:lpstr>
      <vt:lpstr>Rangkuman  Service Marketing  Abad 21</vt:lpstr>
      <vt:lpstr>Rekomendasi  Untuk Menghadapi Abad 21</vt:lpstr>
      <vt:lpstr>PowerPoint Presentation</vt:lpstr>
      <vt:lpstr>PowerPoint Presentation</vt:lpstr>
      <vt:lpstr>Involvement of Marketing Leadership</vt:lpstr>
      <vt:lpstr>Marketing Is</vt:lpstr>
      <vt:lpstr>Marketing Is</vt:lpstr>
      <vt:lpstr>Marketing Is</vt:lpstr>
      <vt:lpstr>Penutup</vt:lpstr>
      <vt:lpstr>Kesimpulan</vt:lpstr>
      <vt:lpstr>PowerPoint Presentation</vt:lpstr>
      <vt:lpstr>PowerPoint Presentation</vt:lpstr>
    </vt:vector>
  </TitlesOfParts>
  <Company>UNIVERSITAS BUDI LUHUR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 DASAR  PEMASARAN</dc:title>
  <dc:creator>mamiek</dc:creator>
  <cp:lastModifiedBy>May</cp:lastModifiedBy>
  <cp:revision>22</cp:revision>
  <dcterms:created xsi:type="dcterms:W3CDTF">1999-11-16T18:08:58Z</dcterms:created>
  <dcterms:modified xsi:type="dcterms:W3CDTF">2015-04-08T10:31:11Z</dcterms:modified>
</cp:coreProperties>
</file>