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70" r:id="rId6"/>
    <p:sldId id="267" r:id="rId7"/>
    <p:sldId id="266" r:id="rId8"/>
    <p:sldId id="262" r:id="rId9"/>
    <p:sldId id="263" r:id="rId10"/>
    <p:sldId id="264" r:id="rId11"/>
    <p:sldId id="274" r:id="rId12"/>
    <p:sldId id="265" r:id="rId13"/>
    <p:sldId id="268" r:id="rId14"/>
    <p:sldId id="259" r:id="rId15"/>
    <p:sldId id="260" r:id="rId16"/>
    <p:sldId id="272" r:id="rId17"/>
    <p:sldId id="273" r:id="rId18"/>
    <p:sldId id="261" r:id="rId19"/>
    <p:sldId id="275" r:id="rId20"/>
    <p:sldId id="276" r:id="rId21"/>
    <p:sldId id="277" r:id="rId22"/>
    <p:sldId id="279"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3" d="100"/>
          <a:sy n="43" d="100"/>
        </p:scale>
        <p:origin x="-60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A7A7B43-689A-46B6-94BB-37D0C6ED06E8}"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F3A261-0795-40EE-AAF2-016D01F6D1F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A7A7B43-689A-46B6-94BB-37D0C6ED06E8}"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F3A261-0795-40EE-AAF2-016D01F6D1F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A7A7B43-689A-46B6-94BB-37D0C6ED06E8}"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F3A261-0795-40EE-AAF2-016D01F6D1F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A7A7B43-689A-46B6-94BB-37D0C6ED06E8}"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F3A261-0795-40EE-AAF2-016D01F6D1F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7A7B43-689A-46B6-94BB-37D0C6ED06E8}"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F3A261-0795-40EE-AAF2-016D01F6D1F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A7A7B43-689A-46B6-94BB-37D0C6ED06E8}"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F3A261-0795-40EE-AAF2-016D01F6D1F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A7A7B43-689A-46B6-94BB-37D0C6ED06E8}" type="datetimeFigureOut">
              <a:rPr lang="id-ID" smtClean="0"/>
              <a:pPr/>
              <a:t>08/04/2015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4F3A261-0795-40EE-AAF2-016D01F6D1F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A7A7B43-689A-46B6-94BB-37D0C6ED06E8}" type="datetimeFigureOut">
              <a:rPr lang="id-ID" smtClean="0"/>
              <a:pPr/>
              <a:t>08/04/2015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4F3A261-0795-40EE-AAF2-016D01F6D1F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7A7B43-689A-46B6-94BB-37D0C6ED06E8}" type="datetimeFigureOut">
              <a:rPr lang="id-ID" smtClean="0"/>
              <a:pPr/>
              <a:t>08/04/2015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4F3A261-0795-40EE-AAF2-016D01F6D1F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7A7B43-689A-46B6-94BB-37D0C6ED06E8}"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F3A261-0795-40EE-AAF2-016D01F6D1F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7A7B43-689A-46B6-94BB-37D0C6ED06E8}"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F3A261-0795-40EE-AAF2-016D01F6D1F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A7B43-689A-46B6-94BB-37D0C6ED06E8}" type="datetimeFigureOut">
              <a:rPr lang="id-ID" smtClean="0"/>
              <a:pPr/>
              <a:t>08/04/2015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F3A261-0795-40EE-AAF2-016D01F6D1F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2.bp.blogspot.com/_wawudllYLt4/TCVP_CnSlmI/AAAAAAAAAZE/91NzCBlz3Bg/s1600/Form.JPG"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071547"/>
            <a:ext cx="7743852" cy="2528904"/>
          </a:xfrm>
        </p:spPr>
        <p:txBody>
          <a:bodyPr>
            <a:normAutofit/>
          </a:bodyPr>
          <a:lstStyle/>
          <a:p>
            <a:r>
              <a:rPr lang="id-ID" sz="6000" b="1" dirty="0" smtClean="0"/>
              <a:t>NETWORK PLANNING</a:t>
            </a:r>
            <a:endParaRPr lang="id-ID" sz="6000" b="1" dirty="0"/>
          </a:p>
        </p:txBody>
      </p:sp>
      <p:sp>
        <p:nvSpPr>
          <p:cNvPr id="3" name="Subtitle 2"/>
          <p:cNvSpPr>
            <a:spLocks noGrp="1"/>
          </p:cNvSpPr>
          <p:nvPr>
            <p:ph type="subTitle" idx="1"/>
          </p:nvPr>
        </p:nvSpPr>
        <p:spPr/>
        <p:txBody>
          <a:bodyPr/>
          <a:lstStyle/>
          <a:p>
            <a:r>
              <a:rPr lang="en-US" smtClean="0">
                <a:solidFill>
                  <a:schemeClr val="tx1"/>
                </a:solidFill>
              </a:rPr>
              <a:t>Budi Sulistyo</a:t>
            </a:r>
          </a:p>
          <a:p>
            <a:endParaRPr lang="id-ID">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Network Planning</a:t>
            </a:r>
            <a:r>
              <a:rPr lang="en-US" b="1" dirty="0" smtClean="0"/>
              <a:t> </a:t>
            </a:r>
            <a:r>
              <a:rPr lang="en-US" b="1" dirty="0" err="1" smtClean="0"/>
              <a:t>dalam</a:t>
            </a:r>
            <a:r>
              <a:rPr lang="en-US" b="1" dirty="0" smtClean="0"/>
              <a:t> </a:t>
            </a:r>
            <a:r>
              <a:rPr lang="en-US" b="1" dirty="0" err="1" smtClean="0"/>
              <a:t>Proyek</a:t>
            </a:r>
            <a:r>
              <a:rPr lang="en-US" b="1" dirty="0" smtClean="0"/>
              <a:t> (1)</a:t>
            </a:r>
            <a:endParaRPr lang="en-US" dirty="0"/>
          </a:p>
        </p:txBody>
      </p:sp>
      <p:sp>
        <p:nvSpPr>
          <p:cNvPr id="3" name="Rectangle 2"/>
          <p:cNvSpPr/>
          <p:nvPr/>
        </p:nvSpPr>
        <p:spPr>
          <a:xfrm>
            <a:off x="642910" y="1428736"/>
            <a:ext cx="8001056" cy="4832092"/>
          </a:xfrm>
          <a:prstGeom prst="rect">
            <a:avLst/>
          </a:prstGeom>
        </p:spPr>
        <p:txBody>
          <a:bodyPr wrap="square">
            <a:spAutoFit/>
          </a:bodyPr>
          <a:lstStyle/>
          <a:p>
            <a:pPr indent="442913">
              <a:buFont typeface="Arial" pitchFamily="34" charset="0"/>
              <a:buChar char="•"/>
            </a:pPr>
            <a:r>
              <a:rPr lang="en-US" sz="2800" dirty="0" smtClean="0"/>
              <a:t>G</a:t>
            </a:r>
            <a:r>
              <a:rPr lang="id-ID" sz="2800" dirty="0" smtClean="0"/>
              <a:t>ambaran kejadian-kejadian dan kegiatan yang </a:t>
            </a:r>
            <a:endParaRPr lang="en-US" sz="2800" dirty="0" smtClean="0"/>
          </a:p>
          <a:p>
            <a:pPr indent="442913"/>
            <a:r>
              <a:rPr lang="id-ID" sz="2800" dirty="0" smtClean="0"/>
              <a:t>diharapkan akan terjadi dan dibuat secara </a:t>
            </a:r>
            <a:endParaRPr lang="en-US" sz="2800" dirty="0" smtClean="0"/>
          </a:p>
          <a:p>
            <a:pPr indent="442913"/>
            <a:r>
              <a:rPr lang="id-ID" sz="2800" dirty="0" smtClean="0"/>
              <a:t>kronologis </a:t>
            </a:r>
            <a:r>
              <a:rPr lang="en-US" sz="2800" dirty="0" smtClean="0"/>
              <a:t>.</a:t>
            </a:r>
          </a:p>
          <a:p>
            <a:pPr indent="442913"/>
            <a:endParaRPr lang="en-US" sz="2800" dirty="0" smtClean="0"/>
          </a:p>
          <a:p>
            <a:pPr indent="442913">
              <a:buFont typeface="Arial" pitchFamily="34" charset="0"/>
              <a:buChar char="•"/>
            </a:pPr>
            <a:r>
              <a:rPr lang="en-US" sz="2800" dirty="0" smtClean="0"/>
              <a:t>D</a:t>
            </a:r>
            <a:r>
              <a:rPr lang="id-ID" sz="2800" dirty="0" smtClean="0"/>
              <a:t>engan kaitan yang logis dan berhubungan antara</a:t>
            </a:r>
            <a:endParaRPr lang="en-US" sz="2800" dirty="0" smtClean="0"/>
          </a:p>
          <a:p>
            <a:pPr indent="442913"/>
            <a:r>
              <a:rPr lang="id-ID" sz="2800" dirty="0" smtClean="0"/>
              <a:t> sebuah kejadian atau kegiatan dengan yang </a:t>
            </a:r>
            <a:endParaRPr lang="en-US" sz="2800" dirty="0" smtClean="0"/>
          </a:p>
          <a:p>
            <a:pPr indent="442913"/>
            <a:r>
              <a:rPr lang="id-ID" sz="2800" dirty="0" smtClean="0"/>
              <a:t>lainnya. </a:t>
            </a:r>
            <a:endParaRPr lang="en-US" sz="2800" dirty="0" smtClean="0"/>
          </a:p>
          <a:p>
            <a:pPr indent="442913"/>
            <a:endParaRPr lang="en-US" sz="2800" dirty="0" smtClean="0"/>
          </a:p>
          <a:p>
            <a:pPr indent="442913">
              <a:buFont typeface="Arial" pitchFamily="34" charset="0"/>
              <a:buChar char="•"/>
            </a:pPr>
            <a:r>
              <a:rPr lang="en-US" sz="2800" dirty="0" err="1" smtClean="0"/>
              <a:t>Gambaran</a:t>
            </a:r>
            <a:r>
              <a:rPr lang="en-US" sz="2800" dirty="0" smtClean="0"/>
              <a:t> </a:t>
            </a:r>
            <a:r>
              <a:rPr lang="id-ID" sz="2800" dirty="0" smtClean="0"/>
              <a:t>perencanaan kegiatan  proyek </a:t>
            </a:r>
            <a:r>
              <a:rPr lang="en-US" sz="2800" dirty="0" smtClean="0"/>
              <a:t> </a:t>
            </a:r>
            <a:r>
              <a:rPr lang="en-US" sz="2800" dirty="0" err="1" smtClean="0"/>
              <a:t>untuk</a:t>
            </a:r>
            <a:r>
              <a:rPr lang="en-US" sz="2800" dirty="0" smtClean="0"/>
              <a:t> </a:t>
            </a:r>
          </a:p>
          <a:p>
            <a:pPr indent="442913"/>
            <a:r>
              <a:rPr lang="id-ID" sz="2800" dirty="0" smtClean="0"/>
              <a:t>mengelola suatu proyek</a:t>
            </a:r>
            <a:endParaRPr lang="en-US" sz="2800" dirty="0" smtClean="0"/>
          </a:p>
          <a:p>
            <a:pPr indent="442913"/>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Network Planning</a:t>
            </a:r>
            <a:r>
              <a:rPr lang="en-US" b="1" dirty="0" smtClean="0"/>
              <a:t> </a:t>
            </a:r>
            <a:r>
              <a:rPr lang="en-US" b="1" dirty="0" err="1" smtClean="0"/>
              <a:t>dalam</a:t>
            </a:r>
            <a:r>
              <a:rPr lang="en-US" b="1" dirty="0" smtClean="0"/>
              <a:t> </a:t>
            </a:r>
            <a:r>
              <a:rPr lang="en-US" b="1" dirty="0" err="1" smtClean="0"/>
              <a:t>Proyek</a:t>
            </a:r>
            <a:r>
              <a:rPr lang="en-US" b="1" dirty="0" smtClean="0"/>
              <a:t> (2)</a:t>
            </a:r>
            <a:endParaRPr lang="en-US" dirty="0"/>
          </a:p>
        </p:txBody>
      </p:sp>
      <p:sp>
        <p:nvSpPr>
          <p:cNvPr id="3" name="Rectangle 2"/>
          <p:cNvSpPr/>
          <p:nvPr/>
        </p:nvSpPr>
        <p:spPr>
          <a:xfrm>
            <a:off x="500034" y="1857364"/>
            <a:ext cx="8215370" cy="1815882"/>
          </a:xfrm>
          <a:prstGeom prst="rect">
            <a:avLst/>
          </a:prstGeom>
        </p:spPr>
        <p:txBody>
          <a:bodyPr wrap="square">
            <a:spAutoFit/>
          </a:bodyPr>
          <a:lstStyle/>
          <a:p>
            <a:pPr indent="442913">
              <a:buFont typeface="Arial" pitchFamily="34" charset="0"/>
              <a:buChar char="•"/>
            </a:pPr>
            <a:r>
              <a:rPr lang="en-US" sz="2800" dirty="0" smtClean="0"/>
              <a:t>D</a:t>
            </a:r>
            <a:r>
              <a:rPr lang="id-ID" sz="2800" dirty="0" smtClean="0"/>
              <a:t>asar yang kokoh bagi seorang pimpinan proyek </a:t>
            </a:r>
            <a:endParaRPr lang="en-US" sz="2800" dirty="0" smtClean="0"/>
          </a:p>
          <a:p>
            <a:pPr indent="442913"/>
            <a:r>
              <a:rPr lang="id-ID" sz="2800" dirty="0" smtClean="0"/>
              <a:t>untuk menentukan kebijakan di dalam suatu </a:t>
            </a:r>
            <a:endParaRPr lang="en-US" sz="2800" dirty="0" smtClean="0"/>
          </a:p>
          <a:p>
            <a:pPr indent="442913"/>
            <a:r>
              <a:rPr lang="id-ID" sz="2800" dirty="0" smtClean="0"/>
              <a:t>proyek konstruks</a:t>
            </a:r>
            <a:r>
              <a:rPr lang="en-US" sz="2800" dirty="0" err="1" smtClean="0"/>
              <a:t>i</a:t>
            </a:r>
            <a:r>
              <a:rPr lang="en-US" sz="2800" dirty="0" smtClean="0"/>
              <a:t> a</a:t>
            </a:r>
            <a:r>
              <a:rPr lang="id-ID" sz="2800" dirty="0" smtClean="0"/>
              <a:t>gar dapat berjalan dengan sesuai</a:t>
            </a:r>
            <a:endParaRPr lang="en-US" sz="2800" dirty="0" smtClean="0"/>
          </a:p>
          <a:p>
            <a:pPr indent="442913"/>
            <a:r>
              <a:rPr lang="id-ID" sz="2800" dirty="0" smtClean="0"/>
              <a:t>yang telah </a:t>
            </a:r>
            <a:r>
              <a:rPr lang="en-US" sz="2800" dirty="0" err="1" smtClean="0"/>
              <a:t>direncanakan</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Kegunaan Network Planning</a:t>
            </a:r>
            <a:r>
              <a:rPr lang="en-US" b="1" dirty="0" smtClean="0"/>
              <a:t> (1)</a:t>
            </a:r>
            <a:endParaRPr lang="en-US" dirty="0"/>
          </a:p>
        </p:txBody>
      </p:sp>
      <p:sp>
        <p:nvSpPr>
          <p:cNvPr id="3" name="Rectangle 2"/>
          <p:cNvSpPr/>
          <p:nvPr/>
        </p:nvSpPr>
        <p:spPr>
          <a:xfrm>
            <a:off x="714348" y="1714488"/>
            <a:ext cx="7643866" cy="3108543"/>
          </a:xfrm>
          <a:prstGeom prst="rect">
            <a:avLst/>
          </a:prstGeom>
        </p:spPr>
        <p:txBody>
          <a:bodyPr wrap="square">
            <a:spAutoFit/>
          </a:bodyPr>
          <a:lstStyle/>
          <a:p>
            <a:pPr marL="514350" indent="-514350">
              <a:buAutoNum type="alphaLcPeriod"/>
            </a:pPr>
            <a:r>
              <a:rPr lang="en-US" sz="2800" dirty="0" err="1" smtClean="0"/>
              <a:t>Melakukan</a:t>
            </a:r>
            <a:r>
              <a:rPr lang="en-US" sz="2800" dirty="0" smtClean="0"/>
              <a:t> </a:t>
            </a:r>
            <a:r>
              <a:rPr lang="en-US" sz="2800" dirty="0" err="1" smtClean="0"/>
              <a:t>organisasi</a:t>
            </a:r>
            <a:r>
              <a:rPr lang="en-US" sz="2800" dirty="0" smtClean="0"/>
              <a:t> </a:t>
            </a:r>
            <a:r>
              <a:rPr lang="id-ID" sz="2800" dirty="0" smtClean="0"/>
              <a:t>Data ata</a:t>
            </a:r>
            <a:r>
              <a:rPr lang="en-US" sz="2800" dirty="0" smtClean="0"/>
              <a:t>u</a:t>
            </a:r>
            <a:r>
              <a:rPr lang="id-ID" sz="2800" dirty="0" smtClean="0"/>
              <a:t> </a:t>
            </a:r>
            <a:r>
              <a:rPr lang="en-US" sz="2800" dirty="0" smtClean="0"/>
              <a:t>I</a:t>
            </a:r>
            <a:r>
              <a:rPr lang="id-ID" sz="2800" dirty="0" smtClean="0"/>
              <a:t>nformasi</a:t>
            </a:r>
            <a:r>
              <a:rPr lang="en-US" sz="2800" dirty="0" smtClean="0"/>
              <a:t> </a:t>
            </a:r>
            <a:r>
              <a:rPr lang="id-ID" sz="2800" dirty="0" smtClean="0"/>
              <a:t>yang diperoleh</a:t>
            </a:r>
            <a:r>
              <a:rPr lang="en-US" sz="2800" dirty="0" smtClean="0"/>
              <a:t> </a:t>
            </a:r>
            <a:r>
              <a:rPr lang="en-US" sz="2800" dirty="0" err="1" smtClean="0"/>
              <a:t>dengan</a:t>
            </a:r>
            <a:r>
              <a:rPr lang="en-US" sz="2800" dirty="0" smtClean="0"/>
              <a:t> </a:t>
            </a:r>
            <a:r>
              <a:rPr lang="id-ID" sz="2800" dirty="0" smtClean="0"/>
              <a:t>tepat. </a:t>
            </a:r>
            <a:endParaRPr lang="en-US" sz="2800" dirty="0" smtClean="0"/>
          </a:p>
          <a:p>
            <a:pPr marL="514350" indent="-514350"/>
            <a:endParaRPr lang="en-US" sz="2800" dirty="0" smtClean="0"/>
          </a:p>
          <a:p>
            <a:r>
              <a:rPr lang="en-US" sz="2800" dirty="0" smtClean="0"/>
              <a:t>b. M</a:t>
            </a:r>
            <a:r>
              <a:rPr lang="id-ID" sz="2800" dirty="0" smtClean="0"/>
              <a:t>enunjukkan urutan pekerjaan sebuah </a:t>
            </a:r>
            <a:r>
              <a:rPr lang="en-US" sz="2800" dirty="0" smtClean="0"/>
              <a:t> </a:t>
            </a:r>
          </a:p>
          <a:p>
            <a:r>
              <a:rPr lang="en-US" sz="2800" dirty="0" smtClean="0"/>
              <a:t>     </a:t>
            </a:r>
            <a:r>
              <a:rPr lang="id-ID" sz="2800" dirty="0" smtClean="0"/>
              <a:t>proyek kerja konstruksi yang paling </a:t>
            </a:r>
            <a:endParaRPr lang="en-US" sz="2800" dirty="0" smtClean="0"/>
          </a:p>
          <a:p>
            <a:r>
              <a:rPr lang="en-US" sz="2800" dirty="0" smtClean="0"/>
              <a:t>     </a:t>
            </a:r>
            <a:r>
              <a:rPr lang="id-ID" sz="2800" dirty="0" smtClean="0"/>
              <a:t>efisien, diukur dari sudut biaya </a:t>
            </a:r>
            <a:r>
              <a:rPr lang="en-US" sz="2800" dirty="0" smtClean="0"/>
              <a:t>, </a:t>
            </a:r>
            <a:r>
              <a:rPr lang="en-US" sz="2800" dirty="0" err="1" smtClean="0"/>
              <a:t>mutu</a:t>
            </a:r>
            <a:r>
              <a:rPr lang="en-US" sz="2800" dirty="0" smtClean="0"/>
              <a:t>,</a:t>
            </a:r>
            <a:r>
              <a:rPr lang="id-ID" sz="2800" dirty="0" smtClean="0"/>
              <a:t> </a:t>
            </a:r>
            <a:r>
              <a:rPr lang="en-US" sz="2800" dirty="0" smtClean="0"/>
              <a:t> </a:t>
            </a:r>
          </a:p>
          <a:p>
            <a:r>
              <a:rPr lang="en-US" sz="2800" dirty="0" smtClean="0"/>
              <a:t>     </a:t>
            </a:r>
            <a:r>
              <a:rPr lang="id-ID" sz="2800" dirty="0" smtClean="0"/>
              <a:t>waktu</a:t>
            </a:r>
            <a:r>
              <a:rPr lang="en-US" sz="2800" dirty="0" smtClean="0"/>
              <a:t>, </a:t>
            </a:r>
            <a:r>
              <a:rPr lang="id-ID" sz="2800" dirty="0" smtClean="0"/>
              <a:t> pelaksanaan proye</a:t>
            </a:r>
            <a:r>
              <a:rPr lang="en-US" sz="2800" dirty="0" smtClean="0"/>
              <a:t>k</a:t>
            </a:r>
            <a:r>
              <a:rPr lang="id-ID" sz="2800" dirty="0" smtClean="0"/>
              <a:t> tersebut</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Kegunaan Network Planning</a:t>
            </a:r>
            <a:r>
              <a:rPr lang="en-US" b="1" dirty="0" smtClean="0"/>
              <a:t> (2)</a:t>
            </a:r>
            <a:endParaRPr lang="en-US" dirty="0"/>
          </a:p>
        </p:txBody>
      </p:sp>
      <p:sp>
        <p:nvSpPr>
          <p:cNvPr id="3" name="Rectangle 2"/>
          <p:cNvSpPr/>
          <p:nvPr/>
        </p:nvSpPr>
        <p:spPr>
          <a:xfrm>
            <a:off x="785786" y="1428736"/>
            <a:ext cx="7572428" cy="5109091"/>
          </a:xfrm>
          <a:prstGeom prst="rect">
            <a:avLst/>
          </a:prstGeom>
        </p:spPr>
        <p:txBody>
          <a:bodyPr wrap="square">
            <a:spAutoFit/>
          </a:bodyPr>
          <a:lstStyle/>
          <a:p>
            <a:r>
              <a:rPr lang="en-US" sz="2800" dirty="0" smtClean="0"/>
              <a:t>c. </a:t>
            </a:r>
            <a:r>
              <a:rPr lang="id-ID" sz="2800" dirty="0" smtClean="0"/>
              <a:t>Dapat memfokuskan perhatian pada hal-hal </a:t>
            </a:r>
            <a:r>
              <a:rPr lang="en-US" sz="2800" dirty="0" smtClean="0"/>
              <a:t> </a:t>
            </a:r>
          </a:p>
          <a:p>
            <a:r>
              <a:rPr lang="en-US" sz="2800" dirty="0" smtClean="0"/>
              <a:t>    </a:t>
            </a:r>
            <a:r>
              <a:rPr lang="id-ID" sz="2800" dirty="0" smtClean="0"/>
              <a:t>yang kritis yang mungkin terjadi pada </a:t>
            </a:r>
            <a:endParaRPr lang="en-US" sz="2800" dirty="0" smtClean="0"/>
          </a:p>
          <a:p>
            <a:r>
              <a:rPr lang="en-US" sz="2800" dirty="0" smtClean="0"/>
              <a:t>    </a:t>
            </a:r>
            <a:r>
              <a:rPr lang="id-ID" sz="2800" dirty="0" smtClean="0"/>
              <a:t>pelaksanaan sebuah pekerjaan konstruksi.</a:t>
            </a:r>
            <a:endParaRPr lang="en-US" sz="2800" dirty="0" smtClean="0"/>
          </a:p>
          <a:p>
            <a:endParaRPr lang="en-US" sz="2800" dirty="0" smtClean="0"/>
          </a:p>
          <a:p>
            <a:r>
              <a:rPr lang="en-US" sz="2800" dirty="0" smtClean="0"/>
              <a:t>d. </a:t>
            </a:r>
            <a:r>
              <a:rPr lang="id-ID" sz="2800" dirty="0" smtClean="0"/>
              <a:t>mengambil keputusan dan mengelola resources</a:t>
            </a:r>
            <a:endParaRPr lang="en-US" sz="2800" dirty="0" smtClean="0"/>
          </a:p>
          <a:p>
            <a:r>
              <a:rPr lang="en-US" sz="2800" dirty="0" smtClean="0"/>
              <a:t>   </a:t>
            </a:r>
            <a:r>
              <a:rPr lang="id-ID" sz="2800" dirty="0" smtClean="0"/>
              <a:t> (sumber daya) dalam usaha mempercepat </a:t>
            </a:r>
            <a:endParaRPr lang="en-US" sz="2800" dirty="0" smtClean="0"/>
          </a:p>
          <a:p>
            <a:r>
              <a:rPr lang="en-US" sz="2800" dirty="0" smtClean="0"/>
              <a:t>    </a:t>
            </a:r>
            <a:r>
              <a:rPr lang="id-ID" sz="2800" dirty="0" smtClean="0"/>
              <a:t>selesainya proyek.</a:t>
            </a:r>
            <a:endParaRPr lang="en-US" sz="2800" dirty="0" smtClean="0"/>
          </a:p>
          <a:p>
            <a:endParaRPr lang="en-US" sz="2800" dirty="0" smtClean="0"/>
          </a:p>
          <a:p>
            <a:r>
              <a:rPr lang="en-US" sz="2800" dirty="0" smtClean="0"/>
              <a:t>e. </a:t>
            </a:r>
            <a:r>
              <a:rPr lang="id-ID" sz="2800" dirty="0" smtClean="0"/>
              <a:t>Resources yang dibutuhkan dapat berupa orang,</a:t>
            </a:r>
            <a:endParaRPr lang="en-US" sz="2800" dirty="0" smtClean="0"/>
          </a:p>
          <a:p>
            <a:r>
              <a:rPr lang="en-US" sz="2800" dirty="0" smtClean="0"/>
              <a:t>    </a:t>
            </a:r>
            <a:r>
              <a:rPr lang="id-ID" sz="2800" dirty="0" smtClean="0"/>
              <a:t> peralatan dan juga fasilitas-fasilitas khusus </a:t>
            </a:r>
            <a:endParaRPr lang="en-US" sz="2800" dirty="0" smtClean="0"/>
          </a:p>
          <a:p>
            <a:r>
              <a:rPr lang="en-US" sz="2800" dirty="0" smtClean="0"/>
              <a:t>     </a:t>
            </a:r>
            <a:r>
              <a:rPr lang="id-ID" sz="2800" dirty="0" smtClean="0"/>
              <a:t>untuk mengerjakan proyek tesebut</a:t>
            </a:r>
            <a:r>
              <a:rPr lang="id-ID" dirty="0" smtClean="0"/>
              <a:t/>
            </a:r>
            <a:br>
              <a:rPr lang="id-ID"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Kegunaan Network Planning</a:t>
            </a:r>
            <a:r>
              <a:rPr lang="en-US" b="1" dirty="0" smtClean="0"/>
              <a:t> (3)</a:t>
            </a:r>
            <a:endParaRPr lang="en-US" dirty="0"/>
          </a:p>
        </p:txBody>
      </p:sp>
      <p:sp>
        <p:nvSpPr>
          <p:cNvPr id="3" name="Rectangle 2"/>
          <p:cNvSpPr/>
          <p:nvPr/>
        </p:nvSpPr>
        <p:spPr>
          <a:xfrm>
            <a:off x="714348" y="1714488"/>
            <a:ext cx="8143932" cy="3108543"/>
          </a:xfrm>
          <a:prstGeom prst="rect">
            <a:avLst/>
          </a:prstGeom>
        </p:spPr>
        <p:txBody>
          <a:bodyPr wrap="square">
            <a:spAutoFit/>
          </a:bodyPr>
          <a:lstStyle/>
          <a:p>
            <a:r>
              <a:rPr lang="en-US" sz="2800" dirty="0" smtClean="0"/>
              <a:t>f. </a:t>
            </a:r>
            <a:r>
              <a:rPr lang="id-ID" sz="2800" dirty="0" smtClean="0"/>
              <a:t>Memudahkan koordinasi dengan orang-orang atau</a:t>
            </a:r>
            <a:endParaRPr lang="en-US" sz="2800" dirty="0" smtClean="0"/>
          </a:p>
          <a:p>
            <a:r>
              <a:rPr lang="id-ID" sz="2800" dirty="0" smtClean="0"/>
              <a:t> </a:t>
            </a:r>
            <a:r>
              <a:rPr lang="en-US" sz="2800" dirty="0" smtClean="0"/>
              <a:t>  </a:t>
            </a:r>
            <a:r>
              <a:rPr lang="id-ID" sz="2800" dirty="0" smtClean="0"/>
              <a:t>lembaga yang terlibat.</a:t>
            </a:r>
            <a:endParaRPr lang="en-US" sz="2800" dirty="0" smtClean="0"/>
          </a:p>
          <a:p>
            <a:endParaRPr lang="en-US" sz="2800" dirty="0" smtClean="0"/>
          </a:p>
          <a:p>
            <a:r>
              <a:rPr lang="en-US" sz="2800" dirty="0" smtClean="0"/>
              <a:t>g. </a:t>
            </a:r>
            <a:r>
              <a:rPr lang="id-ID" sz="2800" dirty="0" smtClean="0"/>
              <a:t>Memudahkan pengawasan dan pengendalian.</a:t>
            </a:r>
            <a:endParaRPr lang="en-US" sz="2800" dirty="0" smtClean="0"/>
          </a:p>
          <a:p>
            <a:endParaRPr lang="en-US" sz="2800" dirty="0" smtClean="0"/>
          </a:p>
          <a:p>
            <a:r>
              <a:rPr lang="en-US" sz="2800" dirty="0" smtClean="0"/>
              <a:t>h. </a:t>
            </a:r>
            <a:r>
              <a:rPr lang="id-ID" sz="2800" dirty="0" smtClean="0"/>
              <a:t>Pedoman bagi para pelaksana pekerjaan sebuah </a:t>
            </a:r>
            <a:endParaRPr lang="en-US" sz="2800" dirty="0" smtClean="0"/>
          </a:p>
          <a:p>
            <a:r>
              <a:rPr lang="en-US" sz="2800" dirty="0" smtClean="0"/>
              <a:t>     </a:t>
            </a:r>
            <a:r>
              <a:rPr lang="id-ID" sz="2800" dirty="0" smtClean="0"/>
              <a:t>proyek.</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PENDEKATAN  PERT </a:t>
            </a:r>
            <a:r>
              <a:rPr lang="en-US" b="1" dirty="0" err="1" smtClean="0"/>
              <a:t>dan</a:t>
            </a:r>
            <a:r>
              <a:rPr lang="en-US" b="1" dirty="0" smtClean="0"/>
              <a:t> CPM (1)</a:t>
            </a:r>
            <a:endParaRPr lang="en-US" b="1" dirty="0"/>
          </a:p>
        </p:txBody>
      </p:sp>
      <p:sp>
        <p:nvSpPr>
          <p:cNvPr id="3" name="Rectangle 2"/>
          <p:cNvSpPr/>
          <p:nvPr/>
        </p:nvSpPr>
        <p:spPr>
          <a:xfrm>
            <a:off x="500034" y="1714488"/>
            <a:ext cx="8143932" cy="4832092"/>
          </a:xfrm>
          <a:prstGeom prst="rect">
            <a:avLst/>
          </a:prstGeom>
        </p:spPr>
        <p:txBody>
          <a:bodyPr wrap="square">
            <a:spAutoFit/>
          </a:bodyPr>
          <a:lstStyle/>
          <a:p>
            <a:pPr marL="514350" indent="-514350">
              <a:buAutoNum type="alphaLcPeriod"/>
            </a:pPr>
            <a:r>
              <a:rPr lang="id-ID" sz="2800" dirty="0" smtClean="0"/>
              <a:t>Sebuah proyek bisa menjadi diubah menjadi paket</a:t>
            </a:r>
            <a:endParaRPr lang="en-US" sz="2800" dirty="0" smtClean="0"/>
          </a:p>
          <a:p>
            <a:pPr marL="514350" indent="-514350"/>
            <a:r>
              <a:rPr lang="en-US" sz="2800" dirty="0" smtClean="0"/>
              <a:t>     </a:t>
            </a:r>
            <a:r>
              <a:rPr lang="id-ID" sz="2800" dirty="0" smtClean="0"/>
              <a:t> pekerjaan atau paket kegiatan yang terdefinisi dengan baik.</a:t>
            </a:r>
            <a:endParaRPr lang="en-US" sz="2800" dirty="0" smtClean="0"/>
          </a:p>
          <a:p>
            <a:pPr marL="514350" indent="-514350"/>
            <a:endParaRPr lang="en-US" sz="2800" dirty="0" smtClean="0"/>
          </a:p>
          <a:p>
            <a:pPr marL="514350" indent="-514350">
              <a:buAutoNum type="alphaLcPeriod" startAt="2"/>
            </a:pPr>
            <a:r>
              <a:rPr lang="id-ID" sz="2800" dirty="0" smtClean="0"/>
              <a:t>Sebuah p</a:t>
            </a:r>
            <a:r>
              <a:rPr lang="en-US" sz="2800" dirty="0" err="1" smtClean="0"/>
              <a:t>royek</a:t>
            </a:r>
            <a:r>
              <a:rPr lang="en-US" sz="2800" dirty="0" smtClean="0"/>
              <a:t> </a:t>
            </a:r>
            <a:r>
              <a:rPr lang="id-ID" sz="2800" dirty="0" smtClean="0"/>
              <a:t>harus dilaksanakan pada urutan </a:t>
            </a:r>
            <a:endParaRPr lang="en-US" sz="2800" dirty="0" smtClean="0"/>
          </a:p>
          <a:p>
            <a:pPr marL="514350" indent="-514350"/>
            <a:r>
              <a:rPr lang="en-US" sz="2800" dirty="0" smtClean="0"/>
              <a:t>       </a:t>
            </a:r>
            <a:r>
              <a:rPr lang="id-ID" sz="2800" dirty="0" smtClean="0"/>
              <a:t>kerja</a:t>
            </a:r>
            <a:r>
              <a:rPr lang="en-US" sz="2800" dirty="0" smtClean="0"/>
              <a:t> </a:t>
            </a:r>
            <a:r>
              <a:rPr lang="id-ID" sz="2800" dirty="0" smtClean="0"/>
              <a:t>tertentu</a:t>
            </a:r>
            <a:endParaRPr lang="en-US" sz="2800" dirty="0" smtClean="0"/>
          </a:p>
          <a:p>
            <a:endParaRPr lang="en-US" sz="2800" dirty="0" smtClean="0"/>
          </a:p>
          <a:p>
            <a:pPr marL="514350" indent="-514350">
              <a:buAutoNum type="alphaLcPeriod" startAt="3"/>
            </a:pPr>
            <a:r>
              <a:rPr lang="id-ID" sz="2800" dirty="0" smtClean="0"/>
              <a:t>Dengan sebuah urutan kerja berbentuk ’S’, </a:t>
            </a:r>
            <a:endParaRPr lang="en-US" sz="2800" dirty="0" smtClean="0"/>
          </a:p>
          <a:p>
            <a:pPr marL="514350" indent="-514350"/>
            <a:r>
              <a:rPr lang="en-US" sz="2800" dirty="0" smtClean="0"/>
              <a:t>       </a:t>
            </a:r>
            <a:r>
              <a:rPr lang="id-ID" sz="2800" dirty="0" smtClean="0"/>
              <a:t>kegiatan</a:t>
            </a:r>
            <a:r>
              <a:rPr lang="en-US" sz="2800" dirty="0" smtClean="0"/>
              <a:t> </a:t>
            </a:r>
            <a:r>
              <a:rPr lang="id-ID" sz="2800" dirty="0" smtClean="0"/>
              <a:t>dapat ditentukan awal proyek dan akhir proyek.</a:t>
            </a:r>
            <a:br>
              <a:rPr lang="id-ID" sz="2800" dirty="0" smtClean="0"/>
            </a:b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PERHITUNGAN DURASI </a:t>
            </a:r>
            <a:r>
              <a:rPr lang="en-US" sz="6600" b="1" dirty="0" smtClean="0"/>
              <a:t>PERT</a:t>
            </a:r>
            <a:endParaRPr lang="en-US" sz="6600" b="1" dirty="0"/>
          </a:p>
        </p:txBody>
      </p:sp>
      <p:pic>
        <p:nvPicPr>
          <p:cNvPr id="3073" name="BLOGGER_PHOTO_ID_5486879665472837218" descr="http://2.bp.blogspot.com/_wawudllYLt4/TCVP_CnSlmI/AAAAAAAAAZE/91NzCBlz3Bg/s320/Form.JPG">
            <a:hlinkClick r:id="rId2"/>
          </p:cNvPr>
          <p:cNvPicPr>
            <a:picLocks noChangeAspect="1" noChangeArrowheads="1"/>
          </p:cNvPicPr>
          <p:nvPr/>
        </p:nvPicPr>
        <p:blipFill>
          <a:blip r:embed="rId3"/>
          <a:srcRect/>
          <a:stretch>
            <a:fillRect/>
          </a:stretch>
        </p:blipFill>
        <p:spPr bwMode="auto">
          <a:xfrm>
            <a:off x="1428728" y="1643050"/>
            <a:ext cx="6242367" cy="3277242"/>
          </a:xfrm>
          <a:prstGeom prst="rect">
            <a:avLst/>
          </a:prstGeom>
          <a:noFill/>
        </p:spPr>
      </p:pic>
      <p:sp>
        <p:nvSpPr>
          <p:cNvPr id="3075" name="Rectangle 3"/>
          <p:cNvSpPr>
            <a:spLocks noChangeArrowheads="1"/>
          </p:cNvSpPr>
          <p:nvPr/>
        </p:nvSpPr>
        <p:spPr bwMode="auto">
          <a:xfrm>
            <a:off x="0" y="1600200"/>
            <a:ext cx="223138"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rPr>
              <a:t> </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GANTT CHART (1)</a:t>
            </a:r>
            <a:endParaRPr lang="en-US" b="1" dirty="0"/>
          </a:p>
        </p:txBody>
      </p:sp>
      <p:sp>
        <p:nvSpPr>
          <p:cNvPr id="3" name="Rectangle 2"/>
          <p:cNvSpPr/>
          <p:nvPr/>
        </p:nvSpPr>
        <p:spPr>
          <a:xfrm>
            <a:off x="857224" y="1500174"/>
            <a:ext cx="7215222" cy="3539430"/>
          </a:xfrm>
          <a:prstGeom prst="rect">
            <a:avLst/>
          </a:prstGeom>
        </p:spPr>
        <p:txBody>
          <a:bodyPr wrap="square">
            <a:spAutoFit/>
          </a:bodyPr>
          <a:lstStyle/>
          <a:p>
            <a:r>
              <a:rPr lang="id-ID" sz="2800" dirty="0" smtClean="0"/>
              <a:t/>
            </a:r>
            <a:br>
              <a:rPr lang="id-ID" sz="2800" dirty="0" smtClean="0"/>
            </a:br>
            <a:r>
              <a:rPr lang="en-US" sz="2800" dirty="0" smtClean="0"/>
              <a:t>1. 	</a:t>
            </a:r>
            <a:r>
              <a:rPr lang="id-ID" sz="2800" dirty="0" smtClean="0"/>
              <a:t>Merupakan sebuah metode </a:t>
            </a:r>
            <a:r>
              <a:rPr lang="id-ID" sz="2800" b="1" dirty="0" smtClean="0"/>
              <a:t>network </a:t>
            </a:r>
            <a:r>
              <a:rPr lang="en-US" sz="2800" b="1" dirty="0" smtClean="0"/>
              <a:t>		</a:t>
            </a:r>
            <a:r>
              <a:rPr lang="id-ID" sz="2800" b="1" dirty="0" smtClean="0"/>
              <a:t>planning </a:t>
            </a:r>
            <a:r>
              <a:rPr lang="id-ID" sz="2800" dirty="0" smtClean="0"/>
              <a:t>yang cukup banyak digunakan. </a:t>
            </a:r>
            <a:r>
              <a:rPr lang="en-US" sz="2800" dirty="0" smtClean="0"/>
              <a:t>	</a:t>
            </a:r>
            <a:r>
              <a:rPr lang="id-ID" sz="2800" dirty="0" smtClean="0"/>
              <a:t>Pada </a:t>
            </a:r>
            <a:r>
              <a:rPr lang="id-ID" sz="2800" b="1" dirty="0" smtClean="0"/>
              <a:t>Gantt Chart </a:t>
            </a:r>
            <a:r>
              <a:rPr lang="id-ID" sz="2800" dirty="0" smtClean="0"/>
              <a:t>ini mengkombinasikan </a:t>
            </a:r>
            <a:r>
              <a:rPr lang="en-US" sz="2800" dirty="0" smtClean="0"/>
              <a:t>	</a:t>
            </a:r>
            <a:r>
              <a:rPr lang="id-ID" sz="2800" dirty="0" smtClean="0"/>
              <a:t>dua hal, yaitu penjadwalan dan fungsi </a:t>
            </a:r>
            <a:r>
              <a:rPr lang="en-US" sz="2800" dirty="0" smtClean="0"/>
              <a:t>	</a:t>
            </a:r>
            <a:r>
              <a:rPr lang="id-ID" sz="2800" dirty="0" smtClean="0"/>
              <a:t>perencanaan. Gantt chart ini lebih dikenal </a:t>
            </a:r>
            <a:r>
              <a:rPr lang="en-US" sz="2800" dirty="0" smtClean="0"/>
              <a:t>	</a:t>
            </a:r>
            <a:r>
              <a:rPr lang="id-ID" sz="2800" dirty="0" smtClean="0"/>
              <a:t>karena penggunaannya yang mudah dan </a:t>
            </a:r>
            <a:r>
              <a:rPr lang="en-US" sz="2800" dirty="0" smtClean="0"/>
              <a:t>`	</a:t>
            </a:r>
            <a:r>
              <a:rPr lang="id-ID" sz="2800" dirty="0" smtClean="0"/>
              <a:t>sederhana</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GANTT CHART (2)</a:t>
            </a:r>
            <a:endParaRPr lang="en-US" b="1" dirty="0"/>
          </a:p>
        </p:txBody>
      </p:sp>
      <p:sp>
        <p:nvSpPr>
          <p:cNvPr id="3" name="Rectangle 2"/>
          <p:cNvSpPr/>
          <p:nvPr/>
        </p:nvSpPr>
        <p:spPr>
          <a:xfrm>
            <a:off x="428596" y="2071678"/>
            <a:ext cx="8215370" cy="2246769"/>
          </a:xfrm>
          <a:prstGeom prst="rect">
            <a:avLst/>
          </a:prstGeom>
        </p:spPr>
        <p:txBody>
          <a:bodyPr wrap="square">
            <a:spAutoFit/>
          </a:bodyPr>
          <a:lstStyle/>
          <a:p>
            <a:pPr marL="514350" indent="-514350">
              <a:buAutoNum type="arabicPeriod" startAt="2"/>
            </a:pPr>
            <a:r>
              <a:rPr lang="id-ID" sz="2800" dirty="0" smtClean="0"/>
              <a:t>Sebuah Gantt chart digunakan dengan mudah </a:t>
            </a:r>
            <a:endParaRPr lang="en-US" sz="2800" dirty="0" smtClean="0"/>
          </a:p>
          <a:p>
            <a:pPr marL="514350" indent="-514350"/>
            <a:r>
              <a:rPr lang="en-US" sz="2800" dirty="0" smtClean="0"/>
              <a:t>	</a:t>
            </a:r>
            <a:r>
              <a:rPr lang="id-ID" sz="2800" dirty="0" smtClean="0"/>
              <a:t>karena pelaksanaan sebuah pekerjaan tidak terganggu oleh kegiatan lainnya yang benar-benar dikerjakan sesuai dengan urutan pekerjaan tanpa mendahului atau melewati waktu perencanaan.</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GANTT CHART (3)</a:t>
            </a:r>
            <a:endParaRPr lang="en-US" dirty="0"/>
          </a:p>
        </p:txBody>
      </p:sp>
      <p:sp>
        <p:nvSpPr>
          <p:cNvPr id="3" name="Rectangle 2"/>
          <p:cNvSpPr/>
          <p:nvPr/>
        </p:nvSpPr>
        <p:spPr>
          <a:xfrm>
            <a:off x="500034" y="2214554"/>
            <a:ext cx="8143932" cy="3108543"/>
          </a:xfrm>
          <a:prstGeom prst="rect">
            <a:avLst/>
          </a:prstGeom>
        </p:spPr>
        <p:txBody>
          <a:bodyPr wrap="square">
            <a:spAutoFit/>
          </a:bodyPr>
          <a:lstStyle/>
          <a:p>
            <a:r>
              <a:rPr lang="en-US" sz="2800" dirty="0" smtClean="0"/>
              <a:t>3. 	</a:t>
            </a:r>
            <a:r>
              <a:rPr lang="id-ID" sz="2800" dirty="0" smtClean="0"/>
              <a:t>Dengan menggunakan Gantt chart dapat </a:t>
            </a:r>
            <a:r>
              <a:rPr lang="en-US" sz="2800" dirty="0" smtClean="0"/>
              <a:t>	</a:t>
            </a:r>
            <a:r>
              <a:rPr lang="id-ID" sz="2800" dirty="0" smtClean="0"/>
              <a:t>diperoleh berbagai keuntungan seperti pada </a:t>
            </a:r>
            <a:r>
              <a:rPr lang="en-US" sz="2800" dirty="0" smtClean="0"/>
              <a:t>	</a:t>
            </a:r>
            <a:r>
              <a:rPr lang="id-ID" sz="2800" dirty="0" smtClean="0"/>
              <a:t>pelaksanaan pekerjaan, sebuah aktivitas mudah </a:t>
            </a:r>
            <a:r>
              <a:rPr lang="en-US" sz="2800" dirty="0" smtClean="0"/>
              <a:t>	</a:t>
            </a:r>
            <a:r>
              <a:rPr lang="id-ID" sz="2800" dirty="0" smtClean="0"/>
              <a:t>untuk dipahami urutan pekerjaannya. </a:t>
            </a:r>
            <a:endParaRPr lang="en-US" sz="2800" dirty="0" smtClean="0"/>
          </a:p>
          <a:p>
            <a:endParaRPr lang="en-US" sz="2800" dirty="0" smtClean="0"/>
          </a:p>
          <a:p>
            <a:r>
              <a:rPr lang="en-US" sz="2800" dirty="0" smtClean="0"/>
              <a:t>4.	</a:t>
            </a:r>
            <a:r>
              <a:rPr lang="id-ID" sz="2800" dirty="0" smtClean="0"/>
              <a:t>Dengan bar chart sebuah urutan pelaksanaan </a:t>
            </a:r>
            <a:r>
              <a:rPr lang="en-US" sz="2800" dirty="0" smtClean="0"/>
              <a:t>	</a:t>
            </a:r>
            <a:r>
              <a:rPr lang="id-ID" sz="2800" dirty="0" smtClean="0"/>
              <a:t>mudah dibuat dan diperbaiki.</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Network Planning</a:t>
            </a:r>
            <a:endParaRPr lang="id-ID" b="1" dirty="0"/>
          </a:p>
        </p:txBody>
      </p:sp>
      <p:sp>
        <p:nvSpPr>
          <p:cNvPr id="3" name="Content Placeholder 2"/>
          <p:cNvSpPr>
            <a:spLocks noGrp="1"/>
          </p:cNvSpPr>
          <p:nvPr>
            <p:ph idx="1"/>
          </p:nvPr>
        </p:nvSpPr>
        <p:spPr/>
        <p:txBody>
          <a:bodyPr/>
          <a:lstStyle/>
          <a:p>
            <a:pPr algn="just">
              <a:buNone/>
            </a:pPr>
            <a:r>
              <a:rPr lang="id-ID" b="1" i="1" dirty="0" smtClean="0"/>
              <a:t>    </a:t>
            </a:r>
            <a:r>
              <a:rPr lang="en-US" b="1" dirty="0" smtClean="0"/>
              <a:t>S</a:t>
            </a:r>
            <a:r>
              <a:rPr lang="id-ID" dirty="0" smtClean="0"/>
              <a:t>ebuah cara atau teknik yang sangat membantu dalam sebuah perencanaan, penjadwalan dan pengawasan sebuah pekerjaan proyek yang terdiri dari beberapa pekerjaan yang saling berhubungan</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GANTT CHART (4)</a:t>
            </a:r>
            <a:endParaRPr lang="en-US" b="1" dirty="0"/>
          </a:p>
        </p:txBody>
      </p:sp>
      <p:sp>
        <p:nvSpPr>
          <p:cNvPr id="4" name="TextBox 3"/>
          <p:cNvSpPr txBox="1"/>
          <p:nvPr/>
        </p:nvSpPr>
        <p:spPr>
          <a:xfrm>
            <a:off x="2500298" y="1357298"/>
            <a:ext cx="4086055" cy="523220"/>
          </a:xfrm>
          <a:prstGeom prst="rect">
            <a:avLst/>
          </a:prstGeom>
          <a:noFill/>
        </p:spPr>
        <p:txBody>
          <a:bodyPr wrap="none" rtlCol="0">
            <a:spAutoFit/>
          </a:bodyPr>
          <a:lstStyle/>
          <a:p>
            <a:r>
              <a:rPr lang="en-US" sz="2800" b="1" dirty="0" smtClean="0"/>
              <a:t>PEMBANGUNAN GEDUNG</a:t>
            </a:r>
            <a:endParaRPr lang="en-US" sz="2800" b="1" dirty="0"/>
          </a:p>
        </p:txBody>
      </p:sp>
      <p:pic>
        <p:nvPicPr>
          <p:cNvPr id="32773" name="Picture 5"/>
          <p:cNvPicPr>
            <a:picLocks noChangeAspect="1" noChangeArrowheads="1"/>
          </p:cNvPicPr>
          <p:nvPr/>
        </p:nvPicPr>
        <p:blipFill>
          <a:blip r:embed="rId2"/>
          <a:srcRect/>
          <a:stretch>
            <a:fillRect/>
          </a:stretch>
        </p:blipFill>
        <p:spPr bwMode="auto">
          <a:xfrm>
            <a:off x="357158" y="2000240"/>
            <a:ext cx="8459034" cy="35719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PLANNING</a:t>
            </a:r>
            <a:endParaRPr lang="en-US" dirty="0"/>
          </a:p>
        </p:txBody>
      </p:sp>
      <p:sp>
        <p:nvSpPr>
          <p:cNvPr id="3" name="Oval 2"/>
          <p:cNvSpPr/>
          <p:nvPr/>
        </p:nvSpPr>
        <p:spPr>
          <a:xfrm>
            <a:off x="3071802" y="1285860"/>
            <a:ext cx="114300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DESIGN</a:t>
            </a:r>
            <a:endParaRPr lang="en-US" sz="1400" dirty="0"/>
          </a:p>
        </p:txBody>
      </p:sp>
      <p:sp>
        <p:nvSpPr>
          <p:cNvPr id="4" name="Oval 3"/>
          <p:cNvSpPr/>
          <p:nvPr/>
        </p:nvSpPr>
        <p:spPr>
          <a:xfrm>
            <a:off x="4857752" y="1142984"/>
            <a:ext cx="114300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IJIN</a:t>
            </a:r>
            <a:endParaRPr lang="en-US" dirty="0"/>
          </a:p>
        </p:txBody>
      </p:sp>
      <p:sp>
        <p:nvSpPr>
          <p:cNvPr id="5" name="Oval 4"/>
          <p:cNvSpPr/>
          <p:nvPr/>
        </p:nvSpPr>
        <p:spPr>
          <a:xfrm>
            <a:off x="6715140" y="1071546"/>
            <a:ext cx="114300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TENDER</a:t>
            </a:r>
            <a:endParaRPr lang="en-US" sz="1400" dirty="0"/>
          </a:p>
        </p:txBody>
      </p:sp>
      <p:sp>
        <p:nvSpPr>
          <p:cNvPr id="6" name="Oval 5"/>
          <p:cNvSpPr/>
          <p:nvPr/>
        </p:nvSpPr>
        <p:spPr>
          <a:xfrm>
            <a:off x="6715140" y="2928934"/>
            <a:ext cx="114300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KONTRAKTOR</a:t>
            </a:r>
            <a:endParaRPr lang="en-US" sz="1200" dirty="0"/>
          </a:p>
        </p:txBody>
      </p:sp>
      <p:sp>
        <p:nvSpPr>
          <p:cNvPr id="7" name="Oval 6"/>
          <p:cNvSpPr/>
          <p:nvPr/>
        </p:nvSpPr>
        <p:spPr>
          <a:xfrm>
            <a:off x="857224" y="4786322"/>
            <a:ext cx="114300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SELESAI</a:t>
            </a:r>
            <a:endParaRPr lang="en-US" sz="1400" dirty="0"/>
          </a:p>
        </p:txBody>
      </p:sp>
      <p:sp>
        <p:nvSpPr>
          <p:cNvPr id="8" name="Oval 7"/>
          <p:cNvSpPr/>
          <p:nvPr/>
        </p:nvSpPr>
        <p:spPr>
          <a:xfrm>
            <a:off x="2786050" y="4786322"/>
            <a:ext cx="114300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SERAH</a:t>
            </a:r>
          </a:p>
          <a:p>
            <a:pPr algn="ctr"/>
            <a:r>
              <a:rPr lang="en-US" sz="1400" dirty="0" smtClean="0"/>
              <a:t>TERIMA</a:t>
            </a:r>
            <a:endParaRPr lang="en-US" sz="1400" dirty="0"/>
          </a:p>
        </p:txBody>
      </p:sp>
      <p:sp>
        <p:nvSpPr>
          <p:cNvPr id="9" name="Oval 8"/>
          <p:cNvSpPr/>
          <p:nvPr/>
        </p:nvSpPr>
        <p:spPr>
          <a:xfrm>
            <a:off x="4714876" y="4714884"/>
            <a:ext cx="114300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PEMERIKSAAN</a:t>
            </a:r>
            <a:endParaRPr lang="en-US" sz="1200" dirty="0"/>
          </a:p>
        </p:txBody>
      </p:sp>
      <p:sp>
        <p:nvSpPr>
          <p:cNvPr id="10" name="Oval 9"/>
          <p:cNvSpPr/>
          <p:nvPr/>
        </p:nvSpPr>
        <p:spPr>
          <a:xfrm>
            <a:off x="6715140" y="4714884"/>
            <a:ext cx="114300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PELAKSANAAN</a:t>
            </a:r>
            <a:endParaRPr lang="en-US" sz="1200" dirty="0"/>
          </a:p>
        </p:txBody>
      </p:sp>
      <p:sp>
        <p:nvSpPr>
          <p:cNvPr id="11" name="Oval 10"/>
          <p:cNvSpPr/>
          <p:nvPr/>
        </p:nvSpPr>
        <p:spPr>
          <a:xfrm>
            <a:off x="285720" y="2571744"/>
            <a:ext cx="114300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MULAI</a:t>
            </a:r>
            <a:endParaRPr lang="en-US" sz="1600" dirty="0"/>
          </a:p>
        </p:txBody>
      </p:sp>
      <p:cxnSp>
        <p:nvCxnSpPr>
          <p:cNvPr id="13" name="Straight Arrow Connector 12"/>
          <p:cNvCxnSpPr>
            <a:endCxn id="3" idx="2"/>
          </p:cNvCxnSpPr>
          <p:nvPr/>
        </p:nvCxnSpPr>
        <p:spPr>
          <a:xfrm flipV="1">
            <a:off x="1357290" y="2000240"/>
            <a:ext cx="1714512" cy="100013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 idx="6"/>
          </p:cNvCxnSpPr>
          <p:nvPr/>
        </p:nvCxnSpPr>
        <p:spPr>
          <a:xfrm>
            <a:off x="4214810" y="2000240"/>
            <a:ext cx="714380"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4" idx="6"/>
          </p:cNvCxnSpPr>
          <p:nvPr/>
        </p:nvCxnSpPr>
        <p:spPr>
          <a:xfrm>
            <a:off x="6000760" y="1857364"/>
            <a:ext cx="642942"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 idx="4"/>
            <a:endCxn id="6" idx="0"/>
          </p:cNvCxnSpPr>
          <p:nvPr/>
        </p:nvCxnSpPr>
        <p:spPr>
          <a:xfrm rot="5400000">
            <a:off x="7072330" y="2714620"/>
            <a:ext cx="428628"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6" idx="4"/>
            <a:endCxn id="10" idx="0"/>
          </p:cNvCxnSpPr>
          <p:nvPr/>
        </p:nvCxnSpPr>
        <p:spPr>
          <a:xfrm rot="5400000">
            <a:off x="7108049" y="4536289"/>
            <a:ext cx="357190"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0" idx="2"/>
            <a:endCxn id="9" idx="6"/>
          </p:cNvCxnSpPr>
          <p:nvPr/>
        </p:nvCxnSpPr>
        <p:spPr>
          <a:xfrm rot="10800000">
            <a:off x="5857884" y="5429264"/>
            <a:ext cx="857256"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9" idx="2"/>
          </p:cNvCxnSpPr>
          <p:nvPr/>
        </p:nvCxnSpPr>
        <p:spPr>
          <a:xfrm rot="10800000">
            <a:off x="4000496" y="5429264"/>
            <a:ext cx="714380"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7" idx="6"/>
          </p:cNvCxnSpPr>
          <p:nvPr/>
        </p:nvCxnSpPr>
        <p:spPr>
          <a:xfrm rot="10800000">
            <a:off x="2000232" y="5500702"/>
            <a:ext cx="714380"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3" idx="4"/>
            <a:endCxn id="9" idx="0"/>
          </p:cNvCxnSpPr>
          <p:nvPr/>
        </p:nvCxnSpPr>
        <p:spPr>
          <a:xfrm rot="16200000" flipH="1">
            <a:off x="3464711" y="2893215"/>
            <a:ext cx="2000264" cy="164307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4" idx="4"/>
            <a:endCxn id="9" idx="0"/>
          </p:cNvCxnSpPr>
          <p:nvPr/>
        </p:nvCxnSpPr>
        <p:spPr>
          <a:xfrm rot="5400000">
            <a:off x="4286248" y="3571876"/>
            <a:ext cx="2143140" cy="142876"/>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22"/>
            <a:ext cx="8229600" cy="3786214"/>
          </a:xfrm>
        </p:spPr>
        <p:txBody>
          <a:bodyPr>
            <a:normAutofit/>
          </a:bodyPr>
          <a:lstStyle/>
          <a:p>
            <a:r>
              <a:rPr lang="en-US" sz="6000" dirty="0" smtClean="0"/>
              <a:t>SAMPAI JUMPA LAGI</a:t>
            </a:r>
            <a:endParaRPr lang="en-U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METODA </a:t>
            </a:r>
            <a:br>
              <a:rPr lang="en-US" b="1" dirty="0" smtClean="0"/>
            </a:br>
            <a:r>
              <a:rPr lang="en-US" b="1" dirty="0" smtClean="0"/>
              <a:t>NETWORK   PLANNING</a:t>
            </a:r>
            <a:endParaRPr lang="id-ID" b="1" dirty="0"/>
          </a:p>
        </p:txBody>
      </p:sp>
      <p:sp>
        <p:nvSpPr>
          <p:cNvPr id="3" name="Content Placeholder 2"/>
          <p:cNvSpPr>
            <a:spLocks noGrp="1"/>
          </p:cNvSpPr>
          <p:nvPr>
            <p:ph idx="1"/>
          </p:nvPr>
        </p:nvSpPr>
        <p:spPr>
          <a:xfrm>
            <a:off x="457200" y="2143116"/>
            <a:ext cx="8115328" cy="3983047"/>
          </a:xfrm>
        </p:spPr>
        <p:txBody>
          <a:bodyPr/>
          <a:lstStyle/>
          <a:p>
            <a:pPr marL="514350" indent="-514350">
              <a:buFont typeface="+mj-lt"/>
              <a:buAutoNum type="alphaLcParenR"/>
            </a:pPr>
            <a:r>
              <a:rPr lang="en-US" b="1" dirty="0" smtClean="0"/>
              <a:t>Program Evaluation and </a:t>
            </a:r>
            <a:r>
              <a:rPr lang="id-ID" b="1" dirty="0" smtClean="0"/>
              <a:t>Review Technique </a:t>
            </a:r>
            <a:r>
              <a:rPr lang="en-US" b="1" dirty="0" smtClean="0"/>
              <a:t>  </a:t>
            </a:r>
            <a:r>
              <a:rPr lang="id-ID" b="1" dirty="0" smtClean="0"/>
              <a:t>(PERT)</a:t>
            </a:r>
            <a:endParaRPr lang="en-US" b="1" dirty="0" smtClean="0"/>
          </a:p>
          <a:p>
            <a:pPr marL="514350" indent="-514350">
              <a:buFont typeface="+mj-lt"/>
              <a:buAutoNum type="alphaLcParenR"/>
            </a:pPr>
            <a:r>
              <a:rPr lang="en-US" b="1" dirty="0" smtClean="0"/>
              <a:t>C</a:t>
            </a:r>
            <a:r>
              <a:rPr lang="id-ID" b="1" dirty="0" smtClean="0"/>
              <a:t>ritical Path Method (CPM)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PERT</a:t>
            </a:r>
            <a:endParaRPr lang="en-US" b="1" dirty="0"/>
          </a:p>
        </p:txBody>
      </p:sp>
      <p:sp>
        <p:nvSpPr>
          <p:cNvPr id="3" name="Content Placeholder 2"/>
          <p:cNvSpPr>
            <a:spLocks noGrp="1"/>
          </p:cNvSpPr>
          <p:nvPr>
            <p:ph idx="1"/>
          </p:nvPr>
        </p:nvSpPr>
        <p:spPr/>
        <p:txBody>
          <a:bodyPr/>
          <a:lstStyle/>
          <a:p>
            <a:pPr algn="ctr">
              <a:buNone/>
            </a:pPr>
            <a:r>
              <a:rPr lang="en-US" dirty="0" smtClean="0"/>
              <a:t>	</a:t>
            </a:r>
            <a:r>
              <a:rPr lang="en-US" dirty="0" err="1" smtClean="0"/>
              <a:t>Pada</a:t>
            </a:r>
            <a:r>
              <a:rPr lang="en-US" dirty="0" smtClean="0"/>
              <a:t> </a:t>
            </a:r>
            <a:r>
              <a:rPr lang="en-US" dirty="0" err="1" smtClean="0"/>
              <a:t>dasarnya</a:t>
            </a:r>
            <a:r>
              <a:rPr lang="en-US" dirty="0" smtClean="0"/>
              <a:t> PERT </a:t>
            </a:r>
            <a:r>
              <a:rPr lang="en-US" dirty="0" err="1" smtClean="0"/>
              <a:t>lebih</a:t>
            </a:r>
            <a:r>
              <a:rPr lang="en-US" dirty="0" smtClean="0"/>
              <a:t> </a:t>
            </a:r>
            <a:r>
              <a:rPr lang="en-US" dirty="0" err="1" smtClean="0"/>
              <a:t>banyak</a:t>
            </a:r>
            <a:r>
              <a:rPr lang="en-US" dirty="0" smtClean="0"/>
              <a:t> </a:t>
            </a:r>
            <a:r>
              <a:rPr lang="en-US" dirty="0" err="1" smtClean="0"/>
              <a:t>terfokus</a:t>
            </a:r>
            <a:r>
              <a:rPr lang="en-US" dirty="0" smtClean="0"/>
              <a:t> </a:t>
            </a:r>
            <a:r>
              <a:rPr lang="en-US" dirty="0" err="1" smtClean="0"/>
              <a:t>untuk</a:t>
            </a:r>
            <a:r>
              <a:rPr lang="en-US" dirty="0" smtClean="0"/>
              <a:t> </a:t>
            </a:r>
            <a:r>
              <a:rPr lang="id-ID" dirty="0" smtClean="0"/>
              <a:t>dapat mengatasi masalah penjadwalan kerja</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pekerjaan</a:t>
            </a:r>
            <a:r>
              <a:rPr lang="en-US" dirty="0" smtClean="0"/>
              <a:t> </a:t>
            </a:r>
            <a:r>
              <a:rPr lang="en-US" dirty="0" err="1" smtClean="0"/>
              <a:t>ataupun</a:t>
            </a:r>
            <a:r>
              <a:rPr lang="en-US" dirty="0" smtClean="0"/>
              <a:t> </a:t>
            </a:r>
            <a:r>
              <a:rPr lang="en-US" dirty="0" err="1" smtClean="0"/>
              <a:t>paket</a:t>
            </a:r>
            <a:r>
              <a:rPr lang="en-US" dirty="0" smtClean="0"/>
              <a:t> </a:t>
            </a:r>
            <a:r>
              <a:rPr lang="en-US" dirty="0" err="1" smtClean="0"/>
              <a:t>proyek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CPM</a:t>
            </a:r>
            <a:endParaRPr lang="en-US" b="1" dirty="0"/>
          </a:p>
        </p:txBody>
      </p:sp>
      <p:sp>
        <p:nvSpPr>
          <p:cNvPr id="3" name="Content Placeholder 2"/>
          <p:cNvSpPr>
            <a:spLocks noGrp="1"/>
          </p:cNvSpPr>
          <p:nvPr>
            <p:ph idx="1"/>
          </p:nvPr>
        </p:nvSpPr>
        <p:spPr/>
        <p:txBody>
          <a:bodyPr/>
          <a:lstStyle/>
          <a:p>
            <a:pPr algn="ctr">
              <a:buNone/>
            </a:pPr>
            <a:r>
              <a:rPr lang="en-US" dirty="0" smtClean="0"/>
              <a:t>	</a:t>
            </a:r>
            <a:r>
              <a:rPr lang="en-US" dirty="0" err="1" smtClean="0"/>
              <a:t>Sedangkan</a:t>
            </a:r>
            <a:r>
              <a:rPr lang="en-US" dirty="0" smtClean="0"/>
              <a:t> </a:t>
            </a:r>
            <a:r>
              <a:rPr lang="id-ID" dirty="0" smtClean="0"/>
              <a:t>CPM lebih banyak mengarah pada </a:t>
            </a:r>
            <a:r>
              <a:rPr lang="en-US" dirty="0" err="1" smtClean="0"/>
              <a:t>penyelesaian</a:t>
            </a:r>
            <a:r>
              <a:rPr lang="en-US" dirty="0" smtClean="0"/>
              <a:t> </a:t>
            </a:r>
            <a:r>
              <a:rPr lang="en-US" dirty="0" err="1" smtClean="0"/>
              <a:t>pada</a:t>
            </a:r>
            <a:r>
              <a:rPr lang="en-US" dirty="0" smtClean="0"/>
              <a:t> </a:t>
            </a:r>
            <a:r>
              <a:rPr lang="id-ID" dirty="0" smtClean="0"/>
              <a:t>bagian permasalahan biaya</a:t>
            </a:r>
            <a:r>
              <a:rPr lang="en-US" dirty="0" smtClean="0"/>
              <a:t> </a:t>
            </a:r>
            <a:r>
              <a:rPr lang="en-US" dirty="0" err="1" smtClean="0"/>
              <a:t>dan</a:t>
            </a:r>
            <a:r>
              <a:rPr lang="en-US" dirty="0" smtClean="0"/>
              <a:t> </a:t>
            </a:r>
            <a:r>
              <a:rPr lang="en-US" dirty="0" err="1" smtClean="0"/>
              <a:t>mutu</a:t>
            </a:r>
            <a:r>
              <a:rPr lang="en-US" dirty="0" smtClean="0"/>
              <a:t> </a:t>
            </a:r>
            <a:r>
              <a:rPr lang="en-US" dirty="0" err="1" smtClean="0"/>
              <a:t>pekerjaan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smtClean="0"/>
              <a:t>Prinsip Dasar Network Planning</a:t>
            </a:r>
            <a:r>
              <a:rPr lang="en-US" b="1" smtClean="0"/>
              <a:t> (1)</a:t>
            </a:r>
            <a:endParaRPr lang="en-US"/>
          </a:p>
        </p:txBody>
      </p:sp>
      <p:sp>
        <p:nvSpPr>
          <p:cNvPr id="3" name="Rectangle 2"/>
          <p:cNvSpPr/>
          <p:nvPr/>
        </p:nvSpPr>
        <p:spPr>
          <a:xfrm>
            <a:off x="642910" y="1285860"/>
            <a:ext cx="8286808" cy="4524315"/>
          </a:xfrm>
          <a:prstGeom prst="rect">
            <a:avLst/>
          </a:prstGeom>
        </p:spPr>
        <p:txBody>
          <a:bodyPr wrap="square">
            <a:spAutoFit/>
          </a:bodyPr>
          <a:lstStyle/>
          <a:p>
            <a:pPr marL="514350" indent="-514350">
              <a:buAutoNum type="alphaLcPeriod"/>
            </a:pPr>
            <a:r>
              <a:rPr lang="en-US" sz="3200" dirty="0" err="1" smtClean="0"/>
              <a:t>Manajemen</a:t>
            </a:r>
            <a:r>
              <a:rPr lang="en-US" sz="3200" dirty="0" smtClean="0"/>
              <a:t> </a:t>
            </a:r>
            <a:r>
              <a:rPr lang="id-ID" sz="3200" dirty="0" smtClean="0"/>
              <a:t>sebuah proyek mencakup banyak  koordinasi berbagai macam bentuk kegiatan.</a:t>
            </a:r>
            <a:endParaRPr lang="en-US" sz="3200" dirty="0" smtClean="0"/>
          </a:p>
          <a:p>
            <a:pPr marL="514350" indent="-514350"/>
            <a:endParaRPr lang="en-US" sz="3200" dirty="0" smtClean="0"/>
          </a:p>
          <a:p>
            <a:pPr marL="514350" indent="-514350"/>
            <a:r>
              <a:rPr lang="en-US" sz="3200" dirty="0" smtClean="0"/>
              <a:t>b. </a:t>
            </a:r>
            <a:r>
              <a:rPr lang="id-ID" sz="3200" dirty="0" smtClean="0"/>
              <a:t>Ketika beberapa tugas yang harus diselesaikan </a:t>
            </a:r>
            <a:r>
              <a:rPr lang="en-US" sz="3200" dirty="0" smtClean="0"/>
              <a:t>   </a:t>
            </a:r>
            <a:r>
              <a:rPr lang="id-ID" sz="3200" dirty="0" smtClean="0"/>
              <a:t>sudah berada di atas meja kerja, maka hal ini menjadi suatu tantangan untuk menjaga semua aspek proyek agar semuanya tetap berjalan dengan lancar.</a:t>
            </a:r>
            <a:br>
              <a:rPr lang="id-ID" sz="3200" dirty="0" smtClean="0"/>
            </a:br>
            <a:r>
              <a:rPr lang="en-US" sz="3200" dirty="0" smtClean="0"/>
              <a:t> </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smtClean="0"/>
              <a:t>Prinsip Dasar Network Planning</a:t>
            </a:r>
            <a:r>
              <a:rPr lang="en-US" b="1" smtClean="0"/>
              <a:t> (2)</a:t>
            </a:r>
            <a:endParaRPr lang="en-US"/>
          </a:p>
        </p:txBody>
      </p:sp>
      <p:sp>
        <p:nvSpPr>
          <p:cNvPr id="3" name="Rectangle 2"/>
          <p:cNvSpPr/>
          <p:nvPr/>
        </p:nvSpPr>
        <p:spPr>
          <a:xfrm>
            <a:off x="428596" y="1285860"/>
            <a:ext cx="8501122" cy="5016758"/>
          </a:xfrm>
          <a:prstGeom prst="rect">
            <a:avLst/>
          </a:prstGeom>
        </p:spPr>
        <p:txBody>
          <a:bodyPr wrap="square">
            <a:spAutoFit/>
          </a:bodyPr>
          <a:lstStyle/>
          <a:p>
            <a:pPr indent="265113">
              <a:tabLst>
                <a:tab pos="0" algn="l"/>
              </a:tabLst>
            </a:pPr>
            <a:r>
              <a:rPr lang="en-US" sz="3200" dirty="0" smtClean="0"/>
              <a:t>c. </a:t>
            </a:r>
            <a:r>
              <a:rPr lang="id-ID" sz="3200" dirty="0" smtClean="0"/>
              <a:t>Dalam sebuah pelaksanaan proyek konstruksi </a:t>
            </a:r>
            <a:r>
              <a:rPr lang="en-US" sz="3200" dirty="0" smtClean="0"/>
              <a:t>		       </a:t>
            </a:r>
            <a:r>
              <a:rPr lang="id-ID" sz="3200" dirty="0" smtClean="0"/>
              <a:t>ataupun lainnya, haruslah direncanakan </a:t>
            </a:r>
            <a:r>
              <a:rPr lang="en-US" sz="3200" dirty="0" smtClean="0"/>
              <a:t>     		       </a:t>
            </a:r>
            <a:r>
              <a:rPr lang="id-ID" sz="3200" dirty="0" smtClean="0"/>
              <a:t>dengan matang sebuah rancangan kegiatan </a:t>
            </a:r>
            <a:r>
              <a:rPr lang="en-US" sz="3200" dirty="0" smtClean="0"/>
              <a:t>	   	       </a:t>
            </a:r>
            <a:r>
              <a:rPr lang="id-ID" sz="3200" dirty="0" smtClean="0"/>
              <a:t>kerja. </a:t>
            </a:r>
            <a:endParaRPr lang="en-US" sz="3200" dirty="0" smtClean="0"/>
          </a:p>
          <a:p>
            <a:pPr indent="265113">
              <a:tabLst>
                <a:tab pos="0" algn="l"/>
              </a:tabLst>
            </a:pPr>
            <a:endParaRPr lang="en-US" sz="3200" dirty="0" smtClean="0"/>
          </a:p>
          <a:p>
            <a:pPr indent="265113"/>
            <a:r>
              <a:rPr lang="en-US" sz="3200" dirty="0" smtClean="0"/>
              <a:t>d. </a:t>
            </a:r>
            <a:r>
              <a:rPr lang="id-ID" sz="3200" dirty="0" smtClean="0"/>
              <a:t>Untuk dapat membuat perencanaan kerja </a:t>
            </a:r>
            <a:r>
              <a:rPr lang="en-US" sz="3200" dirty="0" smtClean="0"/>
              <a:t>                   	</a:t>
            </a:r>
            <a:r>
              <a:rPr lang="id-ID" sz="3200" dirty="0" smtClean="0"/>
              <a:t>harus mencakup hal-hal:- </a:t>
            </a:r>
            <a:endParaRPr lang="en-US" sz="3200" dirty="0" smtClean="0"/>
          </a:p>
          <a:p>
            <a:r>
              <a:rPr lang="en-US" sz="3200" dirty="0" smtClean="0"/>
              <a:t>	1. </a:t>
            </a:r>
            <a:r>
              <a:rPr lang="id-ID" sz="3200" dirty="0" smtClean="0"/>
              <a:t>membuat rencana, </a:t>
            </a:r>
            <a:endParaRPr lang="en-US" sz="3200" dirty="0" smtClean="0"/>
          </a:p>
          <a:p>
            <a:r>
              <a:rPr lang="en-US" sz="3200" dirty="0" smtClean="0"/>
              <a:t>	2. </a:t>
            </a:r>
            <a:r>
              <a:rPr lang="id-ID" sz="3200" dirty="0" smtClean="0"/>
              <a:t>skedul </a:t>
            </a:r>
            <a:endParaRPr lang="en-US" sz="3200" dirty="0" smtClean="0"/>
          </a:p>
          <a:p>
            <a:r>
              <a:rPr lang="en-US" sz="3200" dirty="0" smtClean="0"/>
              <a:t>	3.</a:t>
            </a:r>
            <a:r>
              <a:rPr lang="id-ID" sz="3200" dirty="0" smtClean="0"/>
              <a:t> diagram informasi proyek</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M</a:t>
            </a:r>
            <a:r>
              <a:rPr lang="id-ID" b="1" smtClean="0"/>
              <a:t>engelola </a:t>
            </a:r>
            <a:r>
              <a:rPr lang="en-US" b="1" smtClean="0"/>
              <a:t>P</a:t>
            </a:r>
            <a:r>
              <a:rPr lang="id-ID" b="1" smtClean="0"/>
              <a:t>royek dalam </a:t>
            </a:r>
            <a:r>
              <a:rPr lang="en-US" b="1" smtClean="0"/>
              <a:t>M</a:t>
            </a:r>
            <a:r>
              <a:rPr lang="id-ID" b="1" smtClean="0"/>
              <a:t>ilestone</a:t>
            </a:r>
            <a:endParaRPr lang="en-US" b="1"/>
          </a:p>
        </p:txBody>
      </p:sp>
      <p:sp>
        <p:nvSpPr>
          <p:cNvPr id="3" name="Content Placeholder 2"/>
          <p:cNvSpPr>
            <a:spLocks noGrp="1"/>
          </p:cNvSpPr>
          <p:nvPr>
            <p:ph idx="1"/>
          </p:nvPr>
        </p:nvSpPr>
        <p:spPr/>
        <p:txBody>
          <a:bodyPr>
            <a:normAutofit lnSpcReduction="10000"/>
          </a:bodyPr>
          <a:lstStyle/>
          <a:p>
            <a:r>
              <a:rPr lang="id-ID" smtClean="0"/>
              <a:t>Milestone menyatakan suatu peristiwa atau kondisi yang menandai penyelesaian sekelompok tugas yang saling berhubungan atau penyelesaian suatu tahap dari sebuah</a:t>
            </a:r>
            <a:endParaRPr lang="en-US" smtClean="0"/>
          </a:p>
          <a:p>
            <a:r>
              <a:rPr lang="id-ID" smtClean="0"/>
              <a:t>menelusuri perkembangan yang terjadi pada sebuah proyek yeng sedang dilaksanakan</a:t>
            </a:r>
            <a:endParaRPr lang="en-US" smtClean="0"/>
          </a:p>
          <a:p>
            <a:r>
              <a:rPr lang="id-ID" smtClean="0"/>
              <a:t> menelusuri perkembangan yang terjadi pada sebuah proyek yeng sedang dilaksanakan</a:t>
            </a:r>
            <a:br>
              <a:rPr lang="id-ID" smtClean="0"/>
            </a:b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PROYEK</a:t>
            </a:r>
            <a:endParaRPr lang="en-US" b="1"/>
          </a:p>
        </p:txBody>
      </p:sp>
      <p:sp>
        <p:nvSpPr>
          <p:cNvPr id="3" name="Rectangle 2"/>
          <p:cNvSpPr/>
          <p:nvPr/>
        </p:nvSpPr>
        <p:spPr>
          <a:xfrm>
            <a:off x="500034" y="1643050"/>
            <a:ext cx="8143932" cy="3046988"/>
          </a:xfrm>
          <a:prstGeom prst="rect">
            <a:avLst/>
          </a:prstGeom>
        </p:spPr>
        <p:txBody>
          <a:bodyPr wrap="square">
            <a:spAutoFit/>
          </a:bodyPr>
          <a:lstStyle/>
          <a:p>
            <a:pPr algn="ctr"/>
            <a:r>
              <a:rPr lang="en-US" sz="3200" dirty="0" smtClean="0"/>
              <a:t>S</a:t>
            </a:r>
            <a:r>
              <a:rPr lang="id-ID" sz="3200" dirty="0" smtClean="0"/>
              <a:t>ecara sederhana </a:t>
            </a:r>
            <a:r>
              <a:rPr lang="en-US" sz="3200" dirty="0" smtClean="0"/>
              <a:t>PROYEK </a:t>
            </a:r>
            <a:r>
              <a:rPr lang="id-ID" sz="3200" dirty="0" smtClean="0"/>
              <a:t>adalah sebagai suatu urutan peristiwa yang dirancang dengan baik dengan suatu permulaan dan suatu akhir yang diarahkan untuk mencapai tujuan yang jelas dan dipimpin oleh orang, dengan beberapa parameter seperti waktu, biaya dan kualitas</a:t>
            </a: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534</Words>
  <Application>Microsoft Office PowerPoint</Application>
  <PresentationFormat>On-screen Show (4:3)</PresentationFormat>
  <Paragraphs>105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NETWORK PLANNING</vt:lpstr>
      <vt:lpstr>Network Planning</vt:lpstr>
      <vt:lpstr> METODA  NETWORK   PLANNING</vt:lpstr>
      <vt:lpstr>PERT</vt:lpstr>
      <vt:lpstr>CPM</vt:lpstr>
      <vt:lpstr>Prinsip Dasar Network Planning (1)</vt:lpstr>
      <vt:lpstr>Prinsip Dasar Network Planning (2)</vt:lpstr>
      <vt:lpstr>Mengelola Proyek dalam Milestone</vt:lpstr>
      <vt:lpstr>PROYEK</vt:lpstr>
      <vt:lpstr>Network Planning dalam Proyek (1)</vt:lpstr>
      <vt:lpstr>Network Planning dalam Proyek (2)</vt:lpstr>
      <vt:lpstr>Kegunaan Network Planning (1)</vt:lpstr>
      <vt:lpstr>Kegunaan Network Planning (2)</vt:lpstr>
      <vt:lpstr>Kegunaan Network Planning (3)</vt:lpstr>
      <vt:lpstr>PENDEKATAN  PERT dan CPM (1)</vt:lpstr>
      <vt:lpstr>PERHITUNGAN DURASI PERT</vt:lpstr>
      <vt:lpstr>GANTT CHART (1)</vt:lpstr>
      <vt:lpstr>GANTT CHART (2)</vt:lpstr>
      <vt:lpstr>GANTT CHART (3)</vt:lpstr>
      <vt:lpstr>GANTT CHART (4)</vt:lpstr>
      <vt:lpstr>NETWORK PLANNING</vt:lpstr>
      <vt:lpstr>SAMPAI JUMPA LAGI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May</cp:lastModifiedBy>
  <cp:revision>36</cp:revision>
  <dcterms:created xsi:type="dcterms:W3CDTF">2012-11-27T09:52:47Z</dcterms:created>
  <dcterms:modified xsi:type="dcterms:W3CDTF">2015-04-08T10:32:01Z</dcterms:modified>
</cp:coreProperties>
</file>