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0" r:id="rId4"/>
    <p:sldId id="264" r:id="rId5"/>
    <p:sldId id="267" r:id="rId6"/>
    <p:sldId id="268" r:id="rId7"/>
    <p:sldId id="269" r:id="rId8"/>
    <p:sldId id="270" r:id="rId9"/>
    <p:sldId id="265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5817" autoAdjust="0"/>
  </p:normalViewPr>
  <p:slideViewPr>
    <p:cSldViewPr snapToGrid="0">
      <p:cViewPr varScale="1">
        <p:scale>
          <a:sx n="71" d="100"/>
          <a:sy n="71" d="100"/>
        </p:scale>
        <p:origin x="173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DD3AC-F300-4669-A339-C8D0BABFBE7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DC60D-95FA-4D50-BF9E-BEF3A5D2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9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en&amp;rurl=translate.google.com&amp;sl=en&amp;sp=nmt4&amp;tl=id&amp;u=https://en.wikipedia.org/wiki/Advocacy_groups&amp;usg=ALkJrhh5yDAlRk27WAeiXXs2KVkEafsPq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translate.googleusercontent.com/translate_c?depth=1&amp;hl=en&amp;rurl=translate.google.com&amp;sl=en&amp;sp=nmt4&amp;tl=id&amp;u=https://en.wikipedia.org/wiki/Activist&amp;usg=ALkJrhigCZse_qMVkJwvigM5jmZkOKt3Yw" TargetMode="External"/><Relationship Id="rId4" Type="http://schemas.openxmlformats.org/officeDocument/2006/relationships/hyperlink" Target="https://translate.googleusercontent.com/translate_c?depth=1&amp;hl=en&amp;rurl=translate.google.com&amp;sl=en&amp;sp=nmt4&amp;tl=id&amp;u=https://en.wikipedia.org/wiki/Land_development&amp;usg=ALkJrhiMfKlDlglIgvk_KY1YvzCB-HMUuQ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D20880-A6AC-4CCA-A1FA-4E8B4F52274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LULU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yang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eksternalitas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.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, </a:t>
            </a:r>
            <a:r>
              <a:rPr lang="en-US" dirty="0" err="1"/>
              <a:t>estetika</a:t>
            </a:r>
            <a:r>
              <a:rPr lang="en-US" dirty="0"/>
              <a:t> yang </a:t>
            </a:r>
            <a:r>
              <a:rPr lang="en-US" dirty="0" err="1"/>
              <a:t>buruk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Banana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paling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digunakan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mengkritik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oposisi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Kelompok advokasi"/>
              </a:rPr>
              <a:t>kelompok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Kelompok advokasi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Kelompok advokasi"/>
              </a:rPr>
              <a:t>advokasi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tertentu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engembangan lahan"/>
              </a:rPr>
              <a:t>pengembangan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engembangan lahan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engembangan lahan"/>
              </a:rPr>
              <a:t>lahan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Penentangan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ktivis"/>
              </a:rPr>
              <a:t>aktivis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setiap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pengembangan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diusulkan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mencari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ketiadaan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pertumbuhan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keseluruhan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eaLnBrk="1" hangingPunct="1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Nimto tidak dalam masa jabatan saya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0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6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7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6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2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7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5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3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6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5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8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2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4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7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71709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472683"/>
            <a:ext cx="9144000" cy="750180"/>
          </a:xfrm>
        </p:spPr>
        <p:txBody>
          <a:bodyPr>
            <a:noAutofit/>
          </a:bodyPr>
          <a:lstStyle/>
          <a:p>
            <a:r>
              <a:rPr lang="en-US" sz="1800" b="1" dirty="0" err="1">
                <a:latin typeface="Gadugi" panose="020B0502040204020203" pitchFamily="34" charset="0"/>
              </a:rPr>
              <a:t>Bahan</a:t>
            </a:r>
            <a:r>
              <a:rPr lang="en-US" sz="1800" b="1" dirty="0">
                <a:latin typeface="Gadugi" panose="020B0502040204020203" pitchFamily="34" charset="0"/>
              </a:rPr>
              <a:t> Ajar </a:t>
            </a:r>
            <a:r>
              <a:rPr lang="en-US" sz="1800" b="1" dirty="0" err="1">
                <a:latin typeface="Gadugi" panose="020B0502040204020203" pitchFamily="34" charset="0"/>
              </a:rPr>
              <a:t>Sesi</a:t>
            </a:r>
            <a:r>
              <a:rPr lang="en-US" sz="1800" b="1" dirty="0">
                <a:latin typeface="Gadugi" panose="020B0502040204020203" pitchFamily="34" charset="0"/>
              </a:rPr>
              <a:t> 1</a:t>
            </a:r>
            <a:br>
              <a:rPr lang="en-US" sz="1800" dirty="0">
                <a:latin typeface="Gadugi" panose="020B0502040204020203" pitchFamily="34" charset="0"/>
              </a:rPr>
            </a:br>
            <a:endParaRPr lang="en-US" sz="1800" dirty="0">
              <a:latin typeface="Gadugi" panose="020B0502040204020203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184400" y="4042480"/>
            <a:ext cx="4724391" cy="16557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en-US" sz="1800" dirty="0">
                <a:latin typeface="Gadugi" panose="020B0502040204020203" pitchFamily="34" charset="0"/>
              </a:rPr>
              <a:t>d</a:t>
            </a:r>
            <a:r>
              <a:rPr lang="id-ID" altLang="en-US" sz="1800" dirty="0">
                <a:latin typeface="Gadugi" panose="020B0502040204020203" pitchFamily="34" charset="0"/>
              </a:rPr>
              <a:t>isiapkan </a:t>
            </a:r>
            <a:r>
              <a:rPr lang="en-US" altLang="en-US" sz="1800" dirty="0">
                <a:latin typeface="Gadugi" panose="020B0502040204020203" pitchFamily="34" charset="0"/>
              </a:rPr>
              <a:t>o</a:t>
            </a:r>
            <a:r>
              <a:rPr lang="id-ID" altLang="en-US" sz="1800" dirty="0">
                <a:latin typeface="Gadugi" panose="020B0502040204020203" pitchFamily="34" charset="0"/>
              </a:rPr>
              <a:t>leh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7471 - </a:t>
            </a:r>
            <a:r>
              <a:rPr lang="en-US" altLang="en-US" sz="2000" dirty="0">
                <a:latin typeface="Gadugi" panose="020B0502040204020203" pitchFamily="34" charset="0"/>
              </a:rPr>
              <a:t>Akhmad Fais Fauzi, ST., </a:t>
            </a:r>
            <a:r>
              <a:rPr lang="en-US" altLang="en-US" sz="2000" dirty="0" err="1">
                <a:latin typeface="Gadugi" panose="020B0502040204020203" pitchFamily="34" charset="0"/>
              </a:rPr>
              <a:t>M.Eng</a:t>
            </a:r>
            <a:r>
              <a:rPr lang="en-US" altLang="en-US" sz="2000" dirty="0">
                <a:latin typeface="Gadugi" panose="020B0502040204020203" pitchFamily="34" charset="0"/>
              </a:rPr>
              <a:t>.</a:t>
            </a:r>
            <a:endParaRPr lang="en-GB" altLang="en-US" sz="1800" b="1" dirty="0">
              <a:effectLst>
                <a:outerShdw blurRad="38100" dist="38100" dir="2700000" algn="tl">
                  <a:srgbClr val="C0C0C0"/>
                </a:outerShdw>
              </a:effectLst>
              <a:latin typeface="Gadugi" panose="020B0502040204020203" pitchFamily="34" charset="0"/>
            </a:endParaRPr>
          </a:p>
          <a:p>
            <a:pPr>
              <a:spcBef>
                <a:spcPts val="600"/>
              </a:spcBef>
            </a:pPr>
            <a:endParaRPr lang="en-GB" altLang="en-US" sz="1800" b="1" dirty="0">
              <a:effectLst>
                <a:outerShdw blurRad="38100" dist="38100" dir="2700000" algn="tl">
                  <a:srgbClr val="C0C0C0"/>
                </a:outerShdw>
              </a:effectLst>
              <a:latin typeface="Gadugi" panose="020B0502040204020203" pitchFamily="34" charset="0"/>
            </a:endParaRP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97966"/>
            <a:ext cx="9144000" cy="7501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Gadugi" panose="020B0502040204020203" pitchFamily="34" charset="0"/>
              </a:rPr>
              <a:t>PENGANTAR DAN PENJELASAN MATERI PERKULIAHAN</a:t>
            </a:r>
          </a:p>
        </p:txBody>
      </p:sp>
      <p:sp>
        <p:nvSpPr>
          <p:cNvPr id="7" name="Rectangle 6"/>
          <p:cNvSpPr/>
          <p:nvPr/>
        </p:nvSpPr>
        <p:spPr>
          <a:xfrm>
            <a:off x="4155438" y="6437177"/>
            <a:ext cx="4998721" cy="401374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3038" y="6556621"/>
            <a:ext cx="8829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/>
              <a:t>JURUSAN PERENCANAAN WILAYAH DAN KOTA | </a:t>
            </a:r>
            <a:r>
              <a:rPr lang="id-ID" altLang="en-US" sz="1400" b="1" dirty="0"/>
              <a:t>FAKULTAS</a:t>
            </a:r>
            <a:r>
              <a:rPr lang="en-US" altLang="en-US" sz="1400" b="1" dirty="0"/>
              <a:t> </a:t>
            </a:r>
            <a:r>
              <a:rPr lang="id-ID" altLang="en-US" sz="1400" b="1" dirty="0"/>
              <a:t>TEKNIK</a:t>
            </a:r>
            <a:r>
              <a:rPr lang="en-US" altLang="en-US" sz="1400" b="1" dirty="0"/>
              <a:t> | </a:t>
            </a:r>
            <a:r>
              <a:rPr lang="id-ID" altLang="en-US" sz="1400" b="1" dirty="0"/>
              <a:t>UNIVERSITAS ESA UNGGUL</a:t>
            </a:r>
            <a:r>
              <a:rPr lang="en-US" altLang="en-US" sz="1400" b="1" dirty="0"/>
              <a:t> </a:t>
            </a:r>
            <a:r>
              <a:rPr lang="en-US" altLang="en-US" sz="1400" b="1"/>
              <a:t>| 2018</a:t>
            </a:r>
            <a:endParaRPr lang="id-ID" alt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1872762" y="272528"/>
            <a:ext cx="5671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adugi" panose="020B0502040204020203" pitchFamily="34" charset="0"/>
              </a:rPr>
              <a:t>Mata </a:t>
            </a:r>
            <a:r>
              <a:rPr lang="en-US" dirty="0" err="1">
                <a:latin typeface="Gadugi" panose="020B0502040204020203" pitchFamily="34" charset="0"/>
              </a:rPr>
              <a:t>Kuliah</a:t>
            </a:r>
            <a:r>
              <a:rPr lang="en-US" dirty="0">
                <a:latin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</a:rPr>
              <a:t>Pengendalian</a:t>
            </a:r>
            <a:r>
              <a:rPr lang="en-US" dirty="0">
                <a:latin typeface="Gadugi" panose="020B0502040204020203" pitchFamily="34" charset="0"/>
              </a:rPr>
              <a:t> Pembangunan</a:t>
            </a:r>
            <a:endParaRPr lang="en-US" dirty="0"/>
          </a:p>
        </p:txBody>
      </p:sp>
      <p:pic>
        <p:nvPicPr>
          <p:cNvPr id="10" name="Graphic 9" descr="Earth Globe Asia-Austral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983" y="-6"/>
            <a:ext cx="914400" cy="914400"/>
          </a:xfrm>
          <a:prstGeom prst="rect">
            <a:avLst/>
          </a:prstGeom>
        </p:spPr>
      </p:pic>
      <p:pic>
        <p:nvPicPr>
          <p:cNvPr id="11" name="Picture 16" descr="http://esaunggul.mento.id/wp-content/uploads/sites/2/2015/05/Logo-esa-unggul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4153" y="26878"/>
            <a:ext cx="902795" cy="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31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26d74ht2k6aj1.cloudfront.net/images/topo-map-950-587.png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52632"/>
            <a:ext cx="9144000" cy="711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950720"/>
            <a:ext cx="9144000" cy="368953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6510" y="2496385"/>
            <a:ext cx="38051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rebuchet MS" panose="020B0603020202020204" pitchFamily="34" charset="0"/>
              </a:rPr>
              <a:t>TERIMA KASIH</a:t>
            </a:r>
          </a:p>
        </p:txBody>
      </p:sp>
      <p:pic>
        <p:nvPicPr>
          <p:cNvPr id="10" name="Picture 16" descr="http://esaunggul.mento.id/wp-content/uploads/sites/2/2015/05/Logo-esa-unggul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8661" y="4056171"/>
            <a:ext cx="1296364" cy="120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14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525D62"/>
              </a:clrFrom>
              <a:clrTo>
                <a:srgbClr val="525D62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88855"/>
            <a:ext cx="9144000" cy="302322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262270"/>
              </p:ext>
            </p:extLst>
          </p:nvPr>
        </p:nvGraphicFramePr>
        <p:xfrm>
          <a:off x="312128" y="1043391"/>
          <a:ext cx="8603271" cy="32384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09041">
                  <a:extLst>
                    <a:ext uri="{9D8B030D-6E8A-4147-A177-3AD203B41FA5}">
                      <a16:colId xmlns:a16="http://schemas.microsoft.com/office/drawing/2014/main" val="3688124074"/>
                    </a:ext>
                  </a:extLst>
                </a:gridCol>
                <a:gridCol w="153288">
                  <a:extLst>
                    <a:ext uri="{9D8B030D-6E8A-4147-A177-3AD203B41FA5}">
                      <a16:colId xmlns:a16="http://schemas.microsoft.com/office/drawing/2014/main" val="1247603637"/>
                    </a:ext>
                  </a:extLst>
                </a:gridCol>
                <a:gridCol w="3486728">
                  <a:extLst>
                    <a:ext uri="{9D8B030D-6E8A-4147-A177-3AD203B41FA5}">
                      <a16:colId xmlns:a16="http://schemas.microsoft.com/office/drawing/2014/main" val="451532331"/>
                    </a:ext>
                  </a:extLst>
                </a:gridCol>
                <a:gridCol w="1151792">
                  <a:extLst>
                    <a:ext uri="{9D8B030D-6E8A-4147-A177-3AD203B41FA5}">
                      <a16:colId xmlns:a16="http://schemas.microsoft.com/office/drawing/2014/main" val="2802941074"/>
                    </a:ext>
                  </a:extLst>
                </a:gridCol>
                <a:gridCol w="202223">
                  <a:extLst>
                    <a:ext uri="{9D8B030D-6E8A-4147-A177-3AD203B41FA5}">
                      <a16:colId xmlns:a16="http://schemas.microsoft.com/office/drawing/2014/main" val="1251773927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3695109364"/>
                    </a:ext>
                  </a:extLst>
                </a:gridCol>
              </a:tblGrid>
              <a:tr h="6183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Mata </a:t>
                      </a:r>
                      <a:r>
                        <a:rPr lang="id-ID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en-US" sz="1400" b="1" dirty="0" err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uliah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Gadugi" panose="020B0502040204020203" pitchFamily="34" charset="0"/>
                        </a:rPr>
                        <a:t>Pengendalian</a:t>
                      </a:r>
                      <a:r>
                        <a:rPr lang="en-US" sz="1400" dirty="0">
                          <a:latin typeface="Gadugi" panose="020B0502040204020203" pitchFamily="34" charset="0"/>
                        </a:rPr>
                        <a:t> Pembangunan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Kode</a:t>
                      </a:r>
                      <a:r>
                        <a:rPr lang="id-ID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 MK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 TPL</a:t>
                      </a:r>
                      <a:r>
                        <a:rPr lang="en-US" sz="1400" baseline="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 414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800538"/>
                  </a:ext>
                </a:extLst>
              </a:tr>
              <a:tr h="5132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Dosen Pengampu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Gadugi" panose="020B0502040204020203" pitchFamily="34" charset="0"/>
                          <a:ea typeface="+mn-ea"/>
                          <a:cs typeface="+mn-cs"/>
                        </a:rPr>
                        <a:t>Akhmad Fais Fauzi, ST., M. Eng.</a:t>
                      </a: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Kode Dosen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+mn-cs"/>
                        </a:rPr>
                        <a:t>7471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795604"/>
                  </a:ext>
                </a:extLst>
              </a:tr>
              <a:tr h="5096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Jumlah</a:t>
                      </a:r>
                      <a:r>
                        <a:rPr lang="en-US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Pertemuan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Gadugi" panose="020B0502040204020203" pitchFamily="34" charset="0"/>
                          <a:ea typeface="+mn-ea"/>
                          <a:cs typeface="+mn-cs"/>
                        </a:rPr>
                        <a:t>16 (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Gadugi" panose="020B0502040204020203" pitchFamily="34" charset="0"/>
                          <a:ea typeface="+mn-ea"/>
                          <a:cs typeface="+mn-cs"/>
                        </a:rPr>
                        <a:t>termasuk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Gadugi" panose="020B0502040204020203" pitchFamily="34" charset="0"/>
                          <a:ea typeface="+mn-ea"/>
                          <a:cs typeface="+mn-cs"/>
                        </a:rPr>
                        <a:t> UTS </a:t>
                      </a:r>
                      <a:r>
                        <a:rPr lang="en-US" sz="1400" kern="1200" baseline="0" dirty="0" err="1">
                          <a:solidFill>
                            <a:schemeClr val="tx1"/>
                          </a:solidFill>
                          <a:latin typeface="Gadugi" panose="020B0502040204020203" pitchFamily="34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Gadugi" panose="020B0502040204020203" pitchFamily="34" charset="0"/>
                          <a:ea typeface="+mn-ea"/>
                          <a:cs typeface="+mn-cs"/>
                        </a:rPr>
                        <a:t> UAS)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251330"/>
                  </a:ext>
                </a:extLst>
              </a:tr>
              <a:tr h="1597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Capaian Pembelajaran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	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Mahasiswa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mampu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memahami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pengendalian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pemanfaatan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	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Mahasiswa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keterampilan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membuat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peta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lahan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temporal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peta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lahan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eksisting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rencana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upaya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pengendalian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pemanfaatan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	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Mahasiswa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mampu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merekomendasikan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bentuk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pengendalian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pemanfaatan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kaidah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831943"/>
                  </a:ext>
                </a:extLst>
              </a:tr>
            </a:tbl>
          </a:graphicData>
        </a:graphic>
      </p:graphicFrame>
      <p:pic>
        <p:nvPicPr>
          <p:cNvPr id="1025" name="Picture 1" descr="logo UEU ke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103" y="106972"/>
            <a:ext cx="723044" cy="72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12128" y="4062046"/>
            <a:ext cx="4689424" cy="244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Gadugi" panose="020B0502040204020203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92466" y="4566035"/>
            <a:ext cx="4893274" cy="1789308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KESEPAKATAN PENILAIAN KELAS 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Kehadiran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			: 15%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Tugas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Kuis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Presentasi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kelas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	: 30%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Ujian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Tengah Semester (UTS)	: 25%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Ujian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Akhir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Semester (UAS)	: 30%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1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414299"/>
            <a:ext cx="8534400" cy="108256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183883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 PERKULIAHAN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ctr">
              <a:buFont typeface="+mj-lt"/>
              <a:buAutoNum type="arabicPeriod"/>
            </a:pPr>
            <a:r>
              <a:rPr lang="en-US" sz="2000" dirty="0" err="1">
                <a:latin typeface="Gadugi" panose="020B0502040204020203" pitchFamily="34" charset="0"/>
              </a:rPr>
              <a:t>Pengantar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dan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Penjelasan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Materi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Perkuliahan</a:t>
            </a:r>
            <a:endParaRPr lang="en-US" sz="2000" dirty="0">
              <a:latin typeface="Gadugi" panose="020B0502040204020203" pitchFamily="34" charset="0"/>
            </a:endParaRPr>
          </a:p>
          <a:p>
            <a:pPr marL="457200" indent="-457200" fontAlgn="ctr">
              <a:buFont typeface="+mj-lt"/>
              <a:buAutoNum type="arabicPeriod"/>
            </a:pPr>
            <a:r>
              <a:rPr lang="en-US" sz="2000" dirty="0" err="1">
                <a:latin typeface="Gadugi" panose="020B0502040204020203" pitchFamily="34" charset="0"/>
              </a:rPr>
              <a:t>Konsep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dan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Prinsip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Pengendalian</a:t>
            </a:r>
            <a:r>
              <a:rPr lang="en-US" sz="2000" dirty="0">
                <a:latin typeface="Gadugi" panose="020B0502040204020203" pitchFamily="34" charset="0"/>
              </a:rPr>
              <a:t> Pembangunan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en-US" sz="2000" dirty="0" err="1">
                <a:latin typeface="Gadugi" panose="020B0502040204020203" pitchFamily="34" charset="0"/>
              </a:rPr>
              <a:t>Peraturan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Zonasi</a:t>
            </a:r>
            <a:r>
              <a:rPr lang="en-US" sz="2000" dirty="0">
                <a:latin typeface="Gadugi" panose="020B0502040204020203" pitchFamily="34" charset="0"/>
              </a:rPr>
              <a:t>, </a:t>
            </a:r>
            <a:r>
              <a:rPr lang="en-US" sz="2000" dirty="0" err="1">
                <a:latin typeface="Gadugi" panose="020B0502040204020203" pitchFamily="34" charset="0"/>
              </a:rPr>
              <a:t>Perijinan</a:t>
            </a:r>
            <a:r>
              <a:rPr lang="en-US" sz="2000" dirty="0">
                <a:latin typeface="Gadugi" panose="020B0502040204020203" pitchFamily="34" charset="0"/>
              </a:rPr>
              <a:t>, </a:t>
            </a:r>
            <a:r>
              <a:rPr lang="en-US" sz="2000" dirty="0" err="1">
                <a:latin typeface="Gadugi" panose="020B0502040204020203" pitchFamily="34" charset="0"/>
              </a:rPr>
              <a:t>Insentif</a:t>
            </a:r>
            <a:r>
              <a:rPr lang="en-US" sz="2000" dirty="0">
                <a:latin typeface="Gadugi" panose="020B0502040204020203" pitchFamily="34" charset="0"/>
              </a:rPr>
              <a:t>, </a:t>
            </a:r>
            <a:r>
              <a:rPr lang="en-US" sz="2000" dirty="0" err="1">
                <a:latin typeface="Gadugi" panose="020B0502040204020203" pitchFamily="34" charset="0"/>
              </a:rPr>
              <a:t>dan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Disinsentif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dalam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Pengendalian</a:t>
            </a:r>
            <a:r>
              <a:rPr lang="en-US" sz="2000" dirty="0">
                <a:latin typeface="Gadugi" panose="020B0502040204020203" pitchFamily="34" charset="0"/>
              </a:rPr>
              <a:t> Pembangunan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en-US" sz="2000" dirty="0" err="1">
                <a:latin typeface="Gadugi" panose="020B0502040204020203" pitchFamily="34" charset="0"/>
              </a:rPr>
              <a:t>Pemanfaatan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Ruang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dan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Penertiban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Pemanfaatan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Ruang</a:t>
            </a:r>
            <a:endParaRPr lang="en-US" sz="2000" dirty="0">
              <a:latin typeface="Gadugi" panose="020B0502040204020203" pitchFamily="34" charset="0"/>
            </a:endParaRPr>
          </a:p>
          <a:p>
            <a:pPr marL="457200" indent="-457200" fontAlgn="ctr">
              <a:buFont typeface="+mj-lt"/>
              <a:buAutoNum type="arabicPeriod"/>
            </a:pPr>
            <a:r>
              <a:rPr lang="en-US" sz="2000" dirty="0" err="1">
                <a:latin typeface="Gadugi" panose="020B0502040204020203" pitchFamily="34" charset="0"/>
              </a:rPr>
              <a:t>Arahan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Peraturan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Zonasi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Sistem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Nasional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Untuk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Struktur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Ruang</a:t>
            </a:r>
            <a:endParaRPr lang="en-US" sz="2000" dirty="0">
              <a:latin typeface="Gadugi" panose="020B0502040204020203" pitchFamily="34" charset="0"/>
            </a:endParaRPr>
          </a:p>
          <a:p>
            <a:pPr marL="457200" indent="-457200" fontAlgn="ctr">
              <a:buFont typeface="+mj-lt"/>
              <a:buAutoNum type="arabicPeriod"/>
            </a:pPr>
            <a:r>
              <a:rPr lang="fi-FI" sz="2000" dirty="0">
                <a:latin typeface="Gadugi" panose="020B0502040204020203" pitchFamily="34" charset="0"/>
              </a:rPr>
              <a:t>Arahan Peraturan Zonasi Untuk Sistem Perkotaan Nasional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en-US" sz="2000" dirty="0" err="1">
                <a:latin typeface="Gadugi" panose="020B0502040204020203" pitchFamily="34" charset="0"/>
              </a:rPr>
              <a:t>Arahan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Peraturan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Zonasi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Sistem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Nasional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Untuk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Pola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Ruang</a:t>
            </a:r>
            <a:endParaRPr lang="en-US" sz="2000" dirty="0">
              <a:latin typeface="Gadugi" panose="020B0502040204020203" pitchFamily="34" charset="0"/>
            </a:endParaRPr>
          </a:p>
          <a:p>
            <a:pPr marL="457200" indent="-457200" fontAlgn="ctr">
              <a:buFont typeface="+mj-lt"/>
              <a:buAutoNum type="arabicPeriod"/>
            </a:pPr>
            <a:r>
              <a:rPr lang="en-US" sz="2000" dirty="0" err="1">
                <a:latin typeface="Gadugi" panose="020B0502040204020203" pitchFamily="34" charset="0"/>
              </a:rPr>
              <a:t>Ujian</a:t>
            </a:r>
            <a:r>
              <a:rPr lang="en-US" sz="2000" dirty="0">
                <a:latin typeface="Gadugi" panose="020B0502040204020203" pitchFamily="34" charset="0"/>
              </a:rPr>
              <a:t> Tengah Semester</a:t>
            </a:r>
          </a:p>
        </p:txBody>
      </p:sp>
      <p:pic>
        <p:nvPicPr>
          <p:cNvPr id="5" name="Picture 2" descr="http://tm.durusau.net/wp-content/uploads/2014/02/spatia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152" y="5408923"/>
            <a:ext cx="1462963" cy="146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6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414299"/>
            <a:ext cx="8534400" cy="108256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183883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 PERKULIAHAN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ctr">
              <a:buFont typeface="+mj-lt"/>
              <a:buAutoNum type="arabicPeriod" startAt="9"/>
            </a:pPr>
            <a:r>
              <a:rPr lang="en-US" sz="2000" dirty="0" err="1">
                <a:latin typeface="Gadugi" panose="020B0502040204020203" pitchFamily="34" charset="0"/>
              </a:rPr>
              <a:t>Arahan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Peraturan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Zonasi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Kawasan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Lindung</a:t>
            </a:r>
            <a:endParaRPr lang="en-US" sz="2000" dirty="0">
              <a:latin typeface="Gadugi" panose="020B0502040204020203" pitchFamily="34" charset="0"/>
            </a:endParaRPr>
          </a:p>
          <a:p>
            <a:pPr marL="457200" indent="-457200" fontAlgn="ctr">
              <a:buFont typeface="+mj-lt"/>
              <a:buAutoNum type="arabicPeriod" startAt="9"/>
            </a:pPr>
            <a:r>
              <a:rPr lang="en-US" sz="2000" dirty="0" err="1">
                <a:latin typeface="Gadugi" panose="020B0502040204020203" pitchFamily="34" charset="0"/>
              </a:rPr>
              <a:t>Arahan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Peraturan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Zonasi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Kawasan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Budidaya</a:t>
            </a:r>
            <a:endParaRPr lang="en-US" sz="2000" dirty="0">
              <a:latin typeface="Gadugi" panose="020B0502040204020203" pitchFamily="34" charset="0"/>
            </a:endParaRPr>
          </a:p>
          <a:p>
            <a:pPr marL="457200" indent="-457200" fontAlgn="ctr">
              <a:buFont typeface="+mj-lt"/>
              <a:buAutoNum type="arabicPeriod" startAt="9"/>
            </a:pPr>
            <a:r>
              <a:rPr lang="en-US" sz="2000" dirty="0" err="1">
                <a:latin typeface="Gadugi" panose="020B0502040204020203" pitchFamily="34" charset="0"/>
              </a:rPr>
              <a:t>Aspek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Pengawasan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dalam</a:t>
            </a:r>
            <a:r>
              <a:rPr lang="en-US" sz="2000" dirty="0">
                <a:latin typeface="Gadugi" panose="020B0502040204020203" pitchFamily="34" charset="0"/>
              </a:rPr>
              <a:t> Tata </a:t>
            </a:r>
            <a:r>
              <a:rPr lang="en-US" sz="2000" dirty="0" err="1">
                <a:latin typeface="Gadugi" panose="020B0502040204020203" pitchFamily="34" charset="0"/>
              </a:rPr>
              <a:t>Ruang</a:t>
            </a:r>
            <a:endParaRPr lang="en-US" sz="2000" dirty="0">
              <a:latin typeface="Gadugi" panose="020B0502040204020203" pitchFamily="34" charset="0"/>
            </a:endParaRPr>
          </a:p>
          <a:p>
            <a:pPr marL="457200" indent="-457200" fontAlgn="ctr">
              <a:buFont typeface="+mj-lt"/>
              <a:buAutoNum type="arabicPeriod" startAt="9"/>
            </a:pPr>
            <a:r>
              <a:rPr lang="en-US" sz="2000" dirty="0" err="1">
                <a:latin typeface="Gadugi" panose="020B0502040204020203" pitchFamily="34" charset="0"/>
              </a:rPr>
              <a:t>Evaluasi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Sandingan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Kebijakan</a:t>
            </a:r>
            <a:r>
              <a:rPr lang="en-US" sz="2000" dirty="0">
                <a:latin typeface="Gadugi" panose="020B0502040204020203" pitchFamily="34" charset="0"/>
              </a:rPr>
              <a:t> Pembangunan </a:t>
            </a:r>
            <a:r>
              <a:rPr lang="en-US" sz="2000" dirty="0" err="1">
                <a:latin typeface="Gadugi" panose="020B0502040204020203" pitchFamily="34" charset="0"/>
              </a:rPr>
              <a:t>dan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Kebijakan</a:t>
            </a:r>
            <a:r>
              <a:rPr lang="en-US" sz="2000" dirty="0">
                <a:latin typeface="Gadugi" panose="020B0502040204020203" pitchFamily="34" charset="0"/>
              </a:rPr>
              <a:t> Tata </a:t>
            </a:r>
            <a:r>
              <a:rPr lang="en-US" sz="2000" dirty="0" err="1">
                <a:latin typeface="Gadugi" panose="020B0502040204020203" pitchFamily="34" charset="0"/>
              </a:rPr>
              <a:t>Ruang</a:t>
            </a:r>
            <a:endParaRPr lang="en-US" sz="2000" dirty="0">
              <a:latin typeface="Gadugi" panose="020B0502040204020203" pitchFamily="34" charset="0"/>
            </a:endParaRPr>
          </a:p>
          <a:p>
            <a:pPr marL="457200" indent="-457200" fontAlgn="ctr">
              <a:buFont typeface="+mj-lt"/>
              <a:buAutoNum type="arabicPeriod" startAt="9"/>
            </a:pPr>
            <a:r>
              <a:rPr lang="en-US" sz="2000" dirty="0" err="1">
                <a:latin typeface="Gadugi" panose="020B0502040204020203" pitchFamily="34" charset="0"/>
              </a:rPr>
              <a:t>Instrumen</a:t>
            </a:r>
            <a:r>
              <a:rPr lang="en-US" sz="2000" dirty="0">
                <a:latin typeface="Gadugi" panose="020B0502040204020203" pitchFamily="34" charset="0"/>
              </a:rPr>
              <a:t> Monitoring </a:t>
            </a:r>
            <a:r>
              <a:rPr lang="en-US" sz="2000" dirty="0" err="1">
                <a:latin typeface="Gadugi" panose="020B0502040204020203" pitchFamily="34" charset="0"/>
              </a:rPr>
              <a:t>dan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Evaluasi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Manfaat</a:t>
            </a:r>
            <a:r>
              <a:rPr lang="en-US" sz="2000" dirty="0">
                <a:latin typeface="Gadugi" panose="020B0502040204020203" pitchFamily="34" charset="0"/>
              </a:rPr>
              <a:t> Program Pembangunan</a:t>
            </a:r>
          </a:p>
          <a:p>
            <a:pPr marL="457200" indent="-457200" fontAlgn="ctr">
              <a:buFont typeface="+mj-lt"/>
              <a:buAutoNum type="arabicPeriod" startAt="9"/>
            </a:pPr>
            <a:r>
              <a:rPr lang="es-ES" sz="2000" dirty="0" err="1">
                <a:latin typeface="Gadugi" panose="020B0502040204020203" pitchFamily="34" charset="0"/>
              </a:rPr>
              <a:t>Model</a:t>
            </a:r>
            <a:r>
              <a:rPr lang="es-ES" sz="2000" dirty="0">
                <a:latin typeface="Gadugi" panose="020B0502040204020203" pitchFamily="34" charset="0"/>
              </a:rPr>
              <a:t> dan </a:t>
            </a:r>
            <a:r>
              <a:rPr lang="es-ES" sz="2000" dirty="0" err="1">
                <a:latin typeface="Gadugi" panose="020B0502040204020203" pitchFamily="34" charset="0"/>
              </a:rPr>
              <a:t>Metode</a:t>
            </a:r>
            <a:r>
              <a:rPr lang="es-ES" sz="2000" dirty="0">
                <a:latin typeface="Gadugi" panose="020B0502040204020203" pitchFamily="34" charset="0"/>
              </a:rPr>
              <a:t> </a:t>
            </a:r>
            <a:r>
              <a:rPr lang="es-ES" sz="2000" dirty="0" err="1">
                <a:latin typeface="Gadugi" panose="020B0502040204020203" pitchFamily="34" charset="0"/>
              </a:rPr>
              <a:t>Evaluasi</a:t>
            </a:r>
            <a:r>
              <a:rPr lang="es-ES" sz="2000" dirty="0">
                <a:latin typeface="Gadugi" panose="020B0502040204020203" pitchFamily="34" charset="0"/>
              </a:rPr>
              <a:t> </a:t>
            </a:r>
            <a:r>
              <a:rPr lang="es-ES" sz="2000" dirty="0" err="1">
                <a:latin typeface="Gadugi" panose="020B0502040204020203" pitchFamily="34" charset="0"/>
              </a:rPr>
              <a:t>Pembangunan</a:t>
            </a:r>
            <a:endParaRPr lang="en-US" sz="2000" dirty="0">
              <a:latin typeface="Gadugi" panose="020B0502040204020203" pitchFamily="34" charset="0"/>
            </a:endParaRPr>
          </a:p>
          <a:p>
            <a:pPr marL="457200" indent="-457200" fontAlgn="ctr">
              <a:buFont typeface="+mj-lt"/>
              <a:buAutoNum type="arabicPeriod" startAt="9"/>
            </a:pPr>
            <a:r>
              <a:rPr lang="en-US" sz="2000" dirty="0" err="1">
                <a:latin typeface="Gadugi" panose="020B0502040204020203" pitchFamily="34" charset="0"/>
              </a:rPr>
              <a:t>Isu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dan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i="1" dirty="0">
                <a:latin typeface="Gadugi" panose="020B0502040204020203" pitchFamily="34" charset="0"/>
              </a:rPr>
              <a:t>Best Practice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Pengendalian</a:t>
            </a:r>
            <a:r>
              <a:rPr lang="en-US" sz="2000" dirty="0">
                <a:latin typeface="Gadugi" panose="020B0502040204020203" pitchFamily="34" charset="0"/>
              </a:rPr>
              <a:t> Pembangunan di </a:t>
            </a:r>
            <a:r>
              <a:rPr lang="en-US" sz="2000" dirty="0" err="1">
                <a:latin typeface="Gadugi" panose="020B0502040204020203" pitchFamily="34" charset="0"/>
              </a:rPr>
              <a:t>Berbagai</a:t>
            </a:r>
            <a:r>
              <a:rPr lang="en-US" sz="2000" dirty="0">
                <a:latin typeface="Gadugi" panose="020B0502040204020203" pitchFamily="34" charset="0"/>
              </a:rPr>
              <a:t> Negara </a:t>
            </a:r>
          </a:p>
          <a:p>
            <a:pPr marL="457200" indent="-457200" fontAlgn="ctr">
              <a:buFont typeface="+mj-lt"/>
              <a:buAutoNum type="arabicPeriod" startAt="9"/>
            </a:pPr>
            <a:r>
              <a:rPr lang="en-US" sz="2000" dirty="0" err="1">
                <a:latin typeface="Gadugi" panose="020B0502040204020203" pitchFamily="34" charset="0"/>
              </a:rPr>
              <a:t>Ujian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Akhir</a:t>
            </a:r>
            <a:r>
              <a:rPr lang="en-US" sz="2000" dirty="0">
                <a:latin typeface="Gadugi" panose="020B0502040204020203" pitchFamily="34" charset="0"/>
              </a:rPr>
              <a:t> Semester</a:t>
            </a:r>
          </a:p>
        </p:txBody>
      </p:sp>
      <p:pic>
        <p:nvPicPr>
          <p:cNvPr id="4" name="Picture 2" descr="http://tm.durusau.net/wp-content/uploads/2014/02/spatia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152" y="5408923"/>
            <a:ext cx="1462963" cy="146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19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414299"/>
            <a:ext cx="8534400" cy="108256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183883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7940" y="1669813"/>
            <a:ext cx="8427460" cy="23005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850" indent="-577850">
              <a:lnSpc>
                <a:spcPct val="120000"/>
              </a:lnSpc>
              <a:buFont typeface="Wingdings" charset="0"/>
              <a:buNone/>
            </a:pPr>
            <a:r>
              <a:rPr lang="en-US" sz="2600" b="1" dirty="0" err="1">
                <a:solidFill>
                  <a:srgbClr val="FF0000"/>
                </a:solidFill>
                <a:latin typeface="Gadugi" panose="020B0502040204020203" pitchFamily="34" charset="0"/>
              </a:rPr>
              <a:t>Pengawasan</a:t>
            </a:r>
            <a:endParaRPr lang="en-US" sz="2600" b="1" dirty="0">
              <a:solidFill>
                <a:srgbClr val="FF0000"/>
              </a:solidFill>
              <a:latin typeface="Gadugi" panose="020B0502040204020203" pitchFamily="34" charset="0"/>
            </a:endParaRPr>
          </a:p>
          <a:p>
            <a:pPr marL="577850" indent="-57785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id-ID" sz="2600" dirty="0">
                <a:latin typeface="Gadugi" panose="020B0502040204020203" pitchFamily="34" charset="0"/>
              </a:rPr>
              <a:t>	</a:t>
            </a:r>
            <a:r>
              <a:rPr lang="en-US" sz="2600" dirty="0" err="1">
                <a:latin typeface="Gadugi" panose="020B0502040204020203" pitchFamily="34" charset="0"/>
              </a:rPr>
              <a:t>segala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usaha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untuk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Gadugi" panose="020B0502040204020203" pitchFamily="34" charset="0"/>
              </a:rPr>
              <a:t>mengetahui</a:t>
            </a:r>
            <a:r>
              <a:rPr lang="en-US" sz="2600" dirty="0">
                <a:solidFill>
                  <a:srgbClr val="FF0000"/>
                </a:solidFill>
                <a:latin typeface="Gadugi" panose="020B0502040204020203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Gadugi" panose="020B0502040204020203" pitchFamily="34" charset="0"/>
              </a:rPr>
              <a:t>dan</a:t>
            </a:r>
            <a:r>
              <a:rPr lang="en-US" sz="2600" dirty="0">
                <a:solidFill>
                  <a:srgbClr val="FF0000"/>
                </a:solidFill>
                <a:latin typeface="Gadugi" panose="020B0502040204020203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Gadugi" panose="020B0502040204020203" pitchFamily="34" charset="0"/>
              </a:rPr>
              <a:t>menilai</a:t>
            </a:r>
            <a:r>
              <a:rPr lang="en-US" sz="2600" dirty="0">
                <a:solidFill>
                  <a:srgbClr val="FF0000"/>
                </a:solidFill>
                <a:latin typeface="Gadugi" panose="020B0502040204020203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Gadugi" panose="020B0502040204020203" pitchFamily="34" charset="0"/>
              </a:rPr>
              <a:t>kenyataan</a:t>
            </a:r>
            <a:r>
              <a:rPr lang="en-US" sz="2600" dirty="0">
                <a:solidFill>
                  <a:srgbClr val="FF0000"/>
                </a:solidFill>
                <a:latin typeface="Gadugi" panose="020B0502040204020203" pitchFamily="34" charset="0"/>
              </a:rPr>
              <a:t> yang </a:t>
            </a:r>
            <a:r>
              <a:rPr lang="en-US" sz="2600" dirty="0" err="1">
                <a:solidFill>
                  <a:srgbClr val="FF0000"/>
                </a:solidFill>
                <a:latin typeface="Gadugi" panose="020B0502040204020203" pitchFamily="34" charset="0"/>
              </a:rPr>
              <a:t>sebenarnya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mengenai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pelaksanaan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tugas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atau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kegiatan</a:t>
            </a:r>
            <a:r>
              <a:rPr lang="en-US" sz="2600" dirty="0">
                <a:latin typeface="Gadugi" panose="020B0502040204020203" pitchFamily="34" charset="0"/>
              </a:rPr>
              <a:t>, </a:t>
            </a:r>
            <a:r>
              <a:rPr lang="en-US" sz="2600" dirty="0" err="1">
                <a:latin typeface="Gadugi" panose="020B0502040204020203" pitchFamily="34" charset="0"/>
              </a:rPr>
              <a:t>apakah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sesuai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dengan</a:t>
            </a:r>
            <a:r>
              <a:rPr lang="en-US" sz="2600" dirty="0">
                <a:latin typeface="Gadugi" panose="020B0502040204020203" pitchFamily="34" charset="0"/>
              </a:rPr>
              <a:t> yang </a:t>
            </a:r>
            <a:r>
              <a:rPr lang="en-US" sz="2600" dirty="0" err="1">
                <a:latin typeface="Gadugi" panose="020B0502040204020203" pitchFamily="34" charset="0"/>
              </a:rPr>
              <a:t>semestinya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atau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tidak</a:t>
            </a:r>
            <a:endParaRPr lang="en-US" sz="2100" dirty="0">
              <a:latin typeface="Gadugi" panose="020B0502040204020203" pitchFamily="34" charset="0"/>
            </a:endParaRPr>
          </a:p>
          <a:p>
            <a:pPr marL="577850" indent="-577850">
              <a:lnSpc>
                <a:spcPct val="120000"/>
              </a:lnSpc>
              <a:buFont typeface="Wingdings" charset="0"/>
              <a:buNone/>
            </a:pPr>
            <a:r>
              <a:rPr lang="en-US" sz="2600" b="1" dirty="0" err="1">
                <a:solidFill>
                  <a:srgbClr val="FF0000"/>
                </a:solidFill>
                <a:latin typeface="Gadugi" panose="020B0502040204020203" pitchFamily="34" charset="0"/>
              </a:rPr>
              <a:t>Pengendalian</a:t>
            </a:r>
            <a:endParaRPr lang="en-US" sz="2600" b="1" dirty="0">
              <a:solidFill>
                <a:srgbClr val="FF0000"/>
              </a:solidFill>
              <a:latin typeface="Gadugi" panose="020B0502040204020203" pitchFamily="34" charset="0"/>
            </a:endParaRPr>
          </a:p>
          <a:p>
            <a:pPr marL="577850" indent="-57785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id-ID" sz="2600" dirty="0">
                <a:latin typeface="Gadugi" panose="020B0502040204020203" pitchFamily="34" charset="0"/>
              </a:rPr>
              <a:t>	se</a:t>
            </a:r>
            <a:r>
              <a:rPr lang="en-US" sz="2600" dirty="0">
                <a:latin typeface="Gadugi" panose="020B0502040204020203" pitchFamily="34" charset="0"/>
              </a:rPr>
              <a:t>gala </a:t>
            </a:r>
            <a:r>
              <a:rPr lang="en-US" sz="2600" dirty="0" err="1">
                <a:latin typeface="Gadugi" panose="020B0502040204020203" pitchFamily="34" charset="0"/>
              </a:rPr>
              <a:t>usaha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untuk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Gadugi" panose="020B0502040204020203" pitchFamily="34" charset="0"/>
              </a:rPr>
              <a:t>menjamin</a:t>
            </a:r>
            <a:r>
              <a:rPr lang="en-US" sz="2600" dirty="0">
                <a:solidFill>
                  <a:srgbClr val="FF0000"/>
                </a:solidFill>
                <a:latin typeface="Gadugi" panose="020B0502040204020203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Gadugi" panose="020B0502040204020203" pitchFamily="34" charset="0"/>
              </a:rPr>
              <a:t>dan</a:t>
            </a:r>
            <a:r>
              <a:rPr lang="en-US" sz="2600" dirty="0">
                <a:solidFill>
                  <a:srgbClr val="FF0000"/>
                </a:solidFill>
                <a:latin typeface="Gadugi" panose="020B0502040204020203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Gadugi" panose="020B0502040204020203" pitchFamily="34" charset="0"/>
              </a:rPr>
              <a:t>mengarahkan</a:t>
            </a:r>
            <a:r>
              <a:rPr lang="en-US" sz="2600" dirty="0">
                <a:solidFill>
                  <a:srgbClr val="FF0000"/>
                </a:solidFill>
                <a:latin typeface="Gadugi" panose="020B0502040204020203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Gadugi" panose="020B0502040204020203" pitchFamily="34" charset="0"/>
              </a:rPr>
              <a:t>suatu</a:t>
            </a:r>
            <a:r>
              <a:rPr lang="en-US" sz="2600" dirty="0">
                <a:solidFill>
                  <a:srgbClr val="FF0000"/>
                </a:solidFill>
                <a:latin typeface="Gadugi" panose="020B0502040204020203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Gadugi" panose="020B0502040204020203" pitchFamily="34" charset="0"/>
              </a:rPr>
              <a:t>kegiatan</a:t>
            </a:r>
            <a:r>
              <a:rPr lang="en-US" sz="2600" dirty="0">
                <a:latin typeface="Gadugi" panose="020B0502040204020203" pitchFamily="34" charset="0"/>
              </a:rPr>
              <a:t> agar </a:t>
            </a:r>
            <a:r>
              <a:rPr lang="en-US" sz="2600" dirty="0" err="1">
                <a:latin typeface="Gadugi" panose="020B0502040204020203" pitchFamily="34" charset="0"/>
              </a:rPr>
              <a:t>pekerjaan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atau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kegiatan</a:t>
            </a:r>
            <a:r>
              <a:rPr lang="en-US" sz="2600" dirty="0">
                <a:latin typeface="Gadugi" panose="020B0502040204020203" pitchFamily="34" charset="0"/>
              </a:rPr>
              <a:t> yang </a:t>
            </a:r>
            <a:r>
              <a:rPr lang="en-US" sz="2600" dirty="0" err="1">
                <a:latin typeface="Gadugi" panose="020B0502040204020203" pitchFamily="34" charset="0"/>
              </a:rPr>
              <a:t>sedang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dilaksanakan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dapat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berjalan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sesuai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dengan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rencana</a:t>
            </a:r>
            <a:r>
              <a:rPr lang="en-US" sz="2600" dirty="0">
                <a:latin typeface="Gadugi" panose="020B0502040204020203" pitchFamily="34" charset="0"/>
              </a:rPr>
              <a:t> yang </a:t>
            </a:r>
            <a:r>
              <a:rPr lang="en-US" sz="2600" dirty="0" err="1">
                <a:latin typeface="Gadugi" panose="020B0502040204020203" pitchFamily="34" charset="0"/>
              </a:rPr>
              <a:t>telah</a:t>
            </a:r>
            <a:r>
              <a:rPr lang="en-US" sz="2600" dirty="0">
                <a:latin typeface="Gadugi" panose="020B0502040204020203" pitchFamily="34" charset="0"/>
              </a:rPr>
              <a:t> </a:t>
            </a:r>
            <a:r>
              <a:rPr lang="en-US" sz="2600" dirty="0" err="1">
                <a:latin typeface="Gadugi" panose="020B0502040204020203" pitchFamily="34" charset="0"/>
              </a:rPr>
              <a:t>ditetapkan</a:t>
            </a:r>
            <a:endParaRPr lang="en-US" sz="2600" dirty="0">
              <a:latin typeface="Gadugi" panose="020B0502040204020203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48580" y="665124"/>
            <a:ext cx="8458200" cy="1022350"/>
          </a:xfrm>
        </p:spPr>
        <p:txBody>
          <a:bodyPr/>
          <a:lstStyle/>
          <a:p>
            <a:r>
              <a:rPr lang="en-US" sz="3100" b="1" dirty="0" err="1">
                <a:solidFill>
                  <a:srgbClr val="000000"/>
                </a:solidFill>
              </a:rPr>
              <a:t>Pengertian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Pengawasan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dan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Pengendalian</a:t>
            </a:r>
            <a:endParaRPr lang="en-US" sz="3100" b="1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8580" y="284124"/>
            <a:ext cx="864096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1325" indent="-441325" algn="l"/>
            <a:r>
              <a:rPr lang="id-ID" sz="2800" b="1" dirty="0">
                <a:solidFill>
                  <a:schemeClr val="accent2">
                    <a:lumMod val="50000"/>
                  </a:schemeClr>
                </a:solidFill>
              </a:rPr>
              <a:t>PENGANTAR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MATERI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34529"/>
            <a:ext cx="9144000" cy="405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4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414299"/>
            <a:ext cx="8534400" cy="108256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183883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7940" y="3612913"/>
            <a:ext cx="8427460" cy="23005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err="1">
                <a:solidFill>
                  <a:srgbClr val="000000"/>
                </a:solidFill>
              </a:rPr>
              <a:t>Pengendalian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b="1" dirty="0" err="1">
                <a:solidFill>
                  <a:srgbClr val="000000"/>
                </a:solidFill>
              </a:rPr>
              <a:t>pemanfaatan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b="1" dirty="0" err="1">
                <a:solidFill>
                  <a:srgbClr val="000000"/>
                </a:solidFill>
              </a:rPr>
              <a:t>ruang</a:t>
            </a:r>
            <a:r>
              <a:rPr lang="en-US" sz="2600" b="1" dirty="0">
                <a:solidFill>
                  <a:srgbClr val="000000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id-ID" dirty="0"/>
              <a:t>kegiatan yang berkaitan dengan </a:t>
            </a:r>
            <a:r>
              <a:rPr lang="en-US" b="1" dirty="0" err="1"/>
              <a:t>perijinan</a:t>
            </a:r>
            <a:r>
              <a:rPr lang="en-US" b="1" dirty="0"/>
              <a:t>, </a:t>
            </a:r>
            <a:r>
              <a:rPr lang="id-ID" b="1" dirty="0"/>
              <a:t>pengawasan</a:t>
            </a:r>
            <a:r>
              <a:rPr lang="id-ID" dirty="0"/>
              <a:t> dan </a:t>
            </a:r>
            <a:r>
              <a:rPr lang="id-ID" b="1" dirty="0"/>
              <a:t>penertiban</a:t>
            </a:r>
            <a:r>
              <a:rPr lang="id-ID" dirty="0"/>
              <a:t> agar pemanfaatan ruang sesuai dengan rencana tata ruang yang telah ditetapkan</a:t>
            </a:r>
            <a:endParaRPr lang="en-US" sz="2600" dirty="0">
              <a:latin typeface="Gadugi" panose="020B0502040204020203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458200" cy="1022350"/>
          </a:xfrm>
        </p:spPr>
        <p:txBody>
          <a:bodyPr/>
          <a:lstStyle/>
          <a:p>
            <a:r>
              <a:rPr lang="en-US" sz="3100" b="1" dirty="0" err="1">
                <a:solidFill>
                  <a:srgbClr val="000000"/>
                </a:solidFill>
              </a:rPr>
              <a:t>Pengertian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Pengendalian</a:t>
            </a:r>
            <a:r>
              <a:rPr lang="en-US" sz="3100" b="1" dirty="0">
                <a:solidFill>
                  <a:srgbClr val="000000"/>
                </a:solidFill>
              </a:rPr>
              <a:t> Pembangunan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540" y="1985486"/>
            <a:ext cx="797026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F402A"/>
                </a:solidFill>
                <a:latin typeface="Lucida Grande"/>
              </a:rPr>
              <a:t>Pembangunan </a:t>
            </a:r>
            <a:r>
              <a:rPr lang="en-US" dirty="0" err="1">
                <a:solidFill>
                  <a:srgbClr val="4F402A"/>
                </a:solidFill>
                <a:latin typeface="Lucida Grande"/>
              </a:rPr>
              <a:t>bisa</a:t>
            </a:r>
            <a:r>
              <a:rPr lang="en-US" dirty="0">
                <a:solidFill>
                  <a:srgbClr val="4F402A"/>
                </a:solidFill>
                <a:latin typeface="Lucida Grande"/>
              </a:rPr>
              <a:t> </a:t>
            </a:r>
            <a:r>
              <a:rPr lang="en-US" dirty="0" err="1">
                <a:solidFill>
                  <a:srgbClr val="4F402A"/>
                </a:solidFill>
                <a:latin typeface="Lucida Grande"/>
              </a:rPr>
              <a:t>juga</a:t>
            </a:r>
            <a:r>
              <a:rPr lang="en-US" dirty="0">
                <a:solidFill>
                  <a:srgbClr val="4F402A"/>
                </a:solidFill>
                <a:latin typeface="Lucida Grande"/>
              </a:rPr>
              <a:t> </a:t>
            </a:r>
            <a:r>
              <a:rPr lang="en-US" dirty="0" err="1">
                <a:solidFill>
                  <a:srgbClr val="4F402A"/>
                </a:solidFill>
                <a:latin typeface="Lucida Grande"/>
              </a:rPr>
              <a:t>diartikan</a:t>
            </a:r>
            <a:r>
              <a:rPr lang="en-US" dirty="0">
                <a:solidFill>
                  <a:srgbClr val="4F402A"/>
                </a:solidFill>
                <a:latin typeface="Lucida Grande"/>
              </a:rPr>
              <a:t> </a:t>
            </a:r>
            <a:r>
              <a:rPr lang="en-US" dirty="0" err="1">
                <a:solidFill>
                  <a:srgbClr val="4F402A"/>
                </a:solidFill>
                <a:latin typeface="Lucida Grande"/>
              </a:rPr>
              <a:t>sebagai</a:t>
            </a:r>
            <a:r>
              <a:rPr lang="en-US" dirty="0">
                <a:solidFill>
                  <a:srgbClr val="4F402A"/>
                </a:solidFill>
                <a:latin typeface="Lucida Grande"/>
              </a:rPr>
              <a:t> </a:t>
            </a:r>
            <a:r>
              <a:rPr lang="en-US" dirty="0" err="1">
                <a:solidFill>
                  <a:srgbClr val="4F402A"/>
                </a:solidFill>
                <a:latin typeface="Lucida Grande"/>
              </a:rPr>
              <a:t>pemanfaatan</a:t>
            </a:r>
            <a:r>
              <a:rPr lang="en-US" dirty="0">
                <a:solidFill>
                  <a:srgbClr val="4F402A"/>
                </a:solidFill>
                <a:latin typeface="Lucida Grande"/>
              </a:rPr>
              <a:t> </a:t>
            </a:r>
            <a:r>
              <a:rPr lang="en-US" dirty="0" err="1">
                <a:solidFill>
                  <a:srgbClr val="4F402A"/>
                </a:solidFill>
                <a:latin typeface="Lucida Grande"/>
              </a:rPr>
              <a:t>tata</a:t>
            </a:r>
            <a:r>
              <a:rPr lang="en-US" dirty="0">
                <a:solidFill>
                  <a:srgbClr val="4F402A"/>
                </a:solidFill>
                <a:latin typeface="Lucida Grande"/>
              </a:rPr>
              <a:t> </a:t>
            </a:r>
            <a:r>
              <a:rPr lang="en-US" dirty="0" err="1">
                <a:solidFill>
                  <a:srgbClr val="4F402A"/>
                </a:solidFill>
                <a:latin typeface="Lucida Grande"/>
              </a:rPr>
              <a:t>ruang</a:t>
            </a:r>
            <a:r>
              <a:rPr lang="en-US" dirty="0">
                <a:solidFill>
                  <a:srgbClr val="4F402A"/>
                </a:solidFill>
                <a:latin typeface="Lucida Grande"/>
              </a:rPr>
              <a:t>, </a:t>
            </a:r>
          </a:p>
          <a:p>
            <a:r>
              <a:rPr lang="en-US" dirty="0" err="1">
                <a:solidFill>
                  <a:srgbClr val="4F402A"/>
                </a:solidFill>
                <a:latin typeface="Lucida Grande"/>
              </a:rPr>
              <a:t>sehingga</a:t>
            </a:r>
            <a:r>
              <a:rPr lang="en-US" dirty="0">
                <a:solidFill>
                  <a:srgbClr val="4F402A"/>
                </a:solidFill>
                <a:latin typeface="Lucida Grande"/>
              </a:rPr>
              <a:t> </a:t>
            </a:r>
            <a:r>
              <a:rPr lang="en-US" dirty="0" err="1">
                <a:solidFill>
                  <a:srgbClr val="4F402A"/>
                </a:solidFill>
                <a:latin typeface="Lucida Grande"/>
              </a:rPr>
              <a:t>pengendalian</a:t>
            </a:r>
            <a:r>
              <a:rPr lang="en-US" dirty="0">
                <a:solidFill>
                  <a:srgbClr val="4F402A"/>
                </a:solidFill>
                <a:latin typeface="Lucida Grande"/>
              </a:rPr>
              <a:t> </a:t>
            </a:r>
            <a:r>
              <a:rPr lang="en-US" dirty="0" err="1">
                <a:solidFill>
                  <a:srgbClr val="4F402A"/>
                </a:solidFill>
                <a:latin typeface="Lucida Grande"/>
              </a:rPr>
              <a:t>pembangunan</a:t>
            </a:r>
            <a:r>
              <a:rPr lang="en-US" dirty="0">
                <a:solidFill>
                  <a:srgbClr val="4F402A"/>
                </a:solidFill>
                <a:latin typeface="Lucida Grande"/>
              </a:rPr>
              <a:t> </a:t>
            </a:r>
            <a:r>
              <a:rPr lang="en-US" dirty="0" err="1">
                <a:solidFill>
                  <a:srgbClr val="4F402A"/>
                </a:solidFill>
                <a:latin typeface="Lucida Grande"/>
              </a:rPr>
              <a:t>berkaitan</a:t>
            </a:r>
            <a:r>
              <a:rPr lang="en-US" dirty="0">
                <a:solidFill>
                  <a:srgbClr val="4F402A"/>
                </a:solidFill>
                <a:latin typeface="Lucida Grande"/>
              </a:rPr>
              <a:t> </a:t>
            </a:r>
            <a:r>
              <a:rPr lang="en-US" dirty="0" err="1">
                <a:solidFill>
                  <a:srgbClr val="4F402A"/>
                </a:solidFill>
                <a:latin typeface="Lucida Grande"/>
              </a:rPr>
              <a:t>erat</a:t>
            </a:r>
            <a:r>
              <a:rPr lang="en-US" dirty="0">
                <a:solidFill>
                  <a:srgbClr val="4F402A"/>
                </a:solidFill>
                <a:latin typeface="Lucida Grande"/>
              </a:rPr>
              <a:t> </a:t>
            </a:r>
            <a:r>
              <a:rPr lang="en-US" dirty="0" err="1">
                <a:solidFill>
                  <a:srgbClr val="4F402A"/>
                </a:solidFill>
                <a:latin typeface="Lucida Grande"/>
              </a:rPr>
              <a:t>dengan</a:t>
            </a:r>
            <a:r>
              <a:rPr lang="en-US" dirty="0">
                <a:solidFill>
                  <a:srgbClr val="4F402A"/>
                </a:solidFill>
                <a:latin typeface="Lucida Grande"/>
              </a:rPr>
              <a:t> </a:t>
            </a:r>
            <a:r>
              <a:rPr lang="en-US" dirty="0" err="1">
                <a:solidFill>
                  <a:srgbClr val="4F402A"/>
                </a:solidFill>
                <a:latin typeface="Lucida Grande"/>
              </a:rPr>
              <a:t>pengendalian</a:t>
            </a:r>
            <a:r>
              <a:rPr lang="en-US" dirty="0">
                <a:solidFill>
                  <a:srgbClr val="4F402A"/>
                </a:solidFill>
                <a:latin typeface="Lucida Grande"/>
              </a:rPr>
              <a:t> </a:t>
            </a:r>
            <a:r>
              <a:rPr lang="en-US" dirty="0" err="1">
                <a:solidFill>
                  <a:srgbClr val="4F402A"/>
                </a:solidFill>
                <a:latin typeface="Lucida Grande"/>
              </a:rPr>
              <a:t>pemanfaatan</a:t>
            </a:r>
            <a:r>
              <a:rPr lang="en-US" dirty="0">
                <a:solidFill>
                  <a:srgbClr val="4F402A"/>
                </a:solidFill>
                <a:latin typeface="Lucida Grande"/>
              </a:rPr>
              <a:t> </a:t>
            </a:r>
            <a:r>
              <a:rPr lang="en-US" dirty="0" err="1">
                <a:solidFill>
                  <a:srgbClr val="4F402A"/>
                </a:solidFill>
                <a:latin typeface="Lucida Grande"/>
              </a:rPr>
              <a:t>tata</a:t>
            </a:r>
            <a:r>
              <a:rPr lang="en-US" dirty="0">
                <a:solidFill>
                  <a:srgbClr val="4F402A"/>
                </a:solidFill>
                <a:latin typeface="Lucida Grande"/>
              </a:rPr>
              <a:t> </a:t>
            </a:r>
            <a:r>
              <a:rPr lang="en-US" dirty="0" err="1">
                <a:solidFill>
                  <a:srgbClr val="4F402A"/>
                </a:solidFill>
                <a:latin typeface="Lucida Grande"/>
              </a:rPr>
              <a:t>ruang</a:t>
            </a:r>
            <a:r>
              <a:rPr lang="en-US" dirty="0">
                <a:solidFill>
                  <a:srgbClr val="4F402A"/>
                </a:solidFill>
                <a:latin typeface="Lucida Grande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9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414299"/>
            <a:ext cx="8534400" cy="108256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183883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6785" y="1690142"/>
            <a:ext cx="6500553" cy="4863058"/>
          </a:xfrm>
          <a:noFill/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dirty="0" err="1">
                <a:latin typeface="Gadugi" panose="020B0502040204020203" pitchFamily="34" charset="0"/>
              </a:rPr>
              <a:t>Dalam</a:t>
            </a:r>
            <a:r>
              <a:rPr lang="en-US" sz="1600" dirty="0">
                <a:latin typeface="Gadugi" panose="020B0502040204020203" pitchFamily="34" charset="0"/>
              </a:rPr>
              <a:t> UU No. 26/2007: </a:t>
            </a:r>
            <a:r>
              <a:rPr lang="en-US" sz="1600" dirty="0" err="1">
                <a:latin typeface="Gadugi" panose="020B0502040204020203" pitchFamily="34" charset="0"/>
              </a:rPr>
              <a:t>bahwa</a:t>
            </a:r>
            <a:r>
              <a:rPr lang="en-US" sz="1600" dirty="0">
                <a:latin typeface="Gadugi" panose="020B0502040204020203" pitchFamily="34" charset="0"/>
              </a:rPr>
              <a:t> p</a:t>
            </a:r>
            <a:r>
              <a:rPr lang="sv-SE" sz="1600" dirty="0">
                <a:latin typeface="Gadugi" panose="020B0502040204020203" pitchFamily="34" charset="0"/>
              </a:rPr>
              <a:t>engendalian pemanfaatan ruang adalah upaya untuk mewujudkan </a:t>
            </a:r>
            <a:r>
              <a:rPr lang="sv-SE" sz="1600" b="1" dirty="0">
                <a:solidFill>
                  <a:srgbClr val="A50021"/>
                </a:solidFill>
                <a:latin typeface="Gadugi" panose="020B0502040204020203" pitchFamily="34" charset="0"/>
              </a:rPr>
              <a:t>tertib tata ruang</a:t>
            </a:r>
            <a:r>
              <a:rPr lang="sv-SE" sz="1600" b="1" dirty="0">
                <a:latin typeface="Gadugi" panose="020B0502040204020203" pitchFamily="34" charset="0"/>
              </a:rPr>
              <a:t> </a:t>
            </a:r>
            <a:r>
              <a:rPr lang="sv-SE" sz="1600" dirty="0">
                <a:latin typeface="Gadugi" panose="020B0502040204020203" pitchFamily="34" charset="0"/>
              </a:rPr>
              <a:t>agar </a:t>
            </a:r>
            <a:r>
              <a:rPr lang="en-US" sz="1600" dirty="0" err="1">
                <a:latin typeface="Gadugi" panose="020B0502040204020203" pitchFamily="34" charset="0"/>
              </a:rPr>
              <a:t>pembangunan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baik</a:t>
            </a:r>
            <a:r>
              <a:rPr lang="en-US" sz="1600" dirty="0">
                <a:latin typeface="Gadugi" panose="020B0502040204020203" pitchFamily="34" charset="0"/>
              </a:rPr>
              <a:t> di </a:t>
            </a:r>
            <a:r>
              <a:rPr lang="en-US" sz="1600" dirty="0" err="1">
                <a:latin typeface="Gadugi" panose="020B0502040204020203" pitchFamily="34" charset="0"/>
              </a:rPr>
              <a:t>tingkat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pusat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maupun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daerah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sesuai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dengan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rencana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tata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ruang</a:t>
            </a:r>
            <a:r>
              <a:rPr lang="en-US" sz="1600" dirty="0">
                <a:latin typeface="Gadugi" panose="020B0502040204020203" pitchFamily="34" charset="0"/>
              </a:rPr>
              <a:t> yang </a:t>
            </a:r>
            <a:r>
              <a:rPr lang="en-US" sz="1600" dirty="0" err="1">
                <a:latin typeface="Gadugi" panose="020B0502040204020203" pitchFamily="34" charset="0"/>
              </a:rPr>
              <a:t>telah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ditetapkan</a:t>
            </a:r>
            <a:r>
              <a:rPr lang="en-US" sz="1600" dirty="0">
                <a:latin typeface="Gadugi" panose="020B0502040204020203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600" dirty="0" err="1">
                <a:latin typeface="Gadugi" panose="020B0502040204020203" pitchFamily="34" charset="0"/>
              </a:rPr>
              <a:t>Praktek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pelaksanaan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pembangunan</a:t>
            </a:r>
            <a:r>
              <a:rPr lang="en-US" sz="1600" dirty="0">
                <a:latin typeface="Gadugi" panose="020B0502040204020203" pitchFamily="34" charset="0"/>
              </a:rPr>
              <a:t>/</a:t>
            </a:r>
            <a:r>
              <a:rPr lang="en-US" sz="1600" dirty="0" err="1">
                <a:latin typeface="Gadugi" panose="020B0502040204020203" pitchFamily="34" charset="0"/>
              </a:rPr>
              <a:t>pemanfaatan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ruang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tidak</a:t>
            </a:r>
            <a:r>
              <a:rPr lang="en-US" sz="1600" b="1" dirty="0">
                <a:solidFill>
                  <a:srgbClr val="A50021"/>
                </a:solidFill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dapat</a:t>
            </a:r>
            <a:r>
              <a:rPr lang="en-US" sz="1600" b="1" dirty="0">
                <a:solidFill>
                  <a:srgbClr val="A50021"/>
                </a:solidFill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berjalan</a:t>
            </a:r>
            <a:r>
              <a:rPr lang="en-US" sz="1600" b="1" dirty="0">
                <a:solidFill>
                  <a:srgbClr val="A50021"/>
                </a:solidFill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sesuai</a:t>
            </a:r>
            <a:r>
              <a:rPr lang="en-US" sz="1600" b="1" dirty="0">
                <a:solidFill>
                  <a:srgbClr val="A50021"/>
                </a:solidFill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dengan</a:t>
            </a:r>
            <a:r>
              <a:rPr lang="en-US" sz="1600" b="1" dirty="0">
                <a:solidFill>
                  <a:srgbClr val="A50021"/>
                </a:solidFill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tata</a:t>
            </a:r>
            <a:r>
              <a:rPr lang="en-US" sz="1600" b="1" dirty="0">
                <a:solidFill>
                  <a:srgbClr val="A50021"/>
                </a:solidFill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ruang</a:t>
            </a:r>
            <a:r>
              <a:rPr lang="en-US" sz="1600" dirty="0">
                <a:latin typeface="Gadugi" panose="020B0502040204020203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Pelanggaran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oleh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faktor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teknik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operasional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administrasi</a:t>
            </a:r>
            <a:r>
              <a:rPr lang="en-US" sz="1600" dirty="0">
                <a:latin typeface="Gadugi" panose="020B0502040204020203" pitchFamily="34" charset="0"/>
              </a:rPr>
              <a:t>/</a:t>
            </a:r>
            <a:r>
              <a:rPr lang="en-US" sz="1600" dirty="0" err="1">
                <a:latin typeface="Gadugi" panose="020B0502040204020203" pitchFamily="34" charset="0"/>
              </a:rPr>
              <a:t>politis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mekanisme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pasar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kurang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memperhatikan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rencana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tata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ruang</a:t>
            </a:r>
            <a:endParaRPr lang="en-US" sz="1600" dirty="0">
              <a:latin typeface="Gadug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 err="1">
                <a:latin typeface="Gadugi" panose="020B0502040204020203" pitchFamily="34" charset="0"/>
              </a:rPr>
              <a:t>Perubahan</a:t>
            </a:r>
            <a:r>
              <a:rPr lang="en-US" sz="1600" dirty="0">
                <a:latin typeface="Gadugi" panose="020B0502040204020203" pitchFamily="34" charset="0"/>
              </a:rPr>
              <a:t>/</a:t>
            </a:r>
            <a:r>
              <a:rPr lang="en-US" sz="1600" dirty="0" err="1">
                <a:latin typeface="Gadugi" panose="020B0502040204020203" pitchFamily="34" charset="0"/>
              </a:rPr>
              <a:t>pelanggaran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pemanfaatan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ruang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memberi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dampak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ketidakadilan</a:t>
            </a:r>
            <a:r>
              <a:rPr lang="en-US" sz="1600" b="1" dirty="0">
                <a:solidFill>
                  <a:srgbClr val="A50021"/>
                </a:solidFill>
                <a:latin typeface="Gadugi" panose="020B0502040204020203" pitchFamily="34" charset="0"/>
              </a:rPr>
              <a:t>, </a:t>
            </a: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dampak</a:t>
            </a:r>
            <a:r>
              <a:rPr lang="en-US" sz="1600" b="1" dirty="0">
                <a:solidFill>
                  <a:srgbClr val="A50021"/>
                </a:solidFill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A50021"/>
                </a:solidFill>
                <a:latin typeface="Gadugi" panose="020B0502040204020203" pitchFamily="34" charset="0"/>
              </a:rPr>
              <a:t>negatif</a:t>
            </a:r>
            <a:r>
              <a:rPr lang="en-US" sz="1600" b="1" dirty="0">
                <a:latin typeface="Gadugi" panose="020B0502040204020203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id-ID" sz="1600" dirty="0">
                <a:latin typeface="Gadugi" panose="020B0502040204020203" pitchFamily="34" charset="0"/>
              </a:rPr>
              <a:t>Memperbaiki suatu kegiatan yang telah berlangsung lama namun keberadaa</a:t>
            </a:r>
            <a:r>
              <a:rPr lang="en-US" sz="1600" dirty="0">
                <a:latin typeface="Gadugi" panose="020B0502040204020203" pitchFamily="34" charset="0"/>
              </a:rPr>
              <a:t>n</a:t>
            </a:r>
            <a:r>
              <a:rPr lang="id-ID" sz="1600" dirty="0">
                <a:latin typeface="Gadugi" panose="020B0502040204020203" pitchFamily="34" charset="0"/>
              </a:rPr>
              <a:t>nya tidak sesuai dengan rencana tata ruang yang ad</a:t>
            </a:r>
            <a:r>
              <a:rPr lang="en-US" sz="1600" dirty="0">
                <a:latin typeface="Gadugi" panose="020B0502040204020203" pitchFamily="34" charset="0"/>
              </a:rPr>
              <a:t>a</a:t>
            </a:r>
          </a:p>
          <a:p>
            <a:pPr>
              <a:spcAft>
                <a:spcPts val="600"/>
              </a:spcAft>
            </a:pPr>
            <a:r>
              <a:rPr lang="id-ID" sz="1600" dirty="0">
                <a:latin typeface="Gadugi" panose="020B0502040204020203" pitchFamily="34" charset="0"/>
              </a:rPr>
              <a:t>Mencegah terjadinya pembangunan yang tidak sesuai dengan acuan yang telah disusun.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1999" y="736035"/>
            <a:ext cx="7958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>
                <a:latin typeface="Candara" pitchFamily="34" charset="0"/>
              </a:rPr>
              <a:t>Mengapa Pemanfaatan Ruang Perlu Dikendalikan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651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419" y="720725"/>
            <a:ext cx="6865448" cy="58483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279400" y="777875"/>
            <a:ext cx="18303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66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Swis721 BT" pitchFamily="34" charset="0"/>
              </a:rPr>
              <a:t>NIMBY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279400" y="1651668"/>
            <a:ext cx="14970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66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Swis721 BT" pitchFamily="34" charset="0"/>
              </a:rPr>
              <a:t>LULU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279400" y="2571378"/>
            <a:ext cx="16466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66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Swis721 BT" pitchFamily="34" charset="0"/>
              </a:rPr>
              <a:t>NOPE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279400" y="3517166"/>
            <a:ext cx="18790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66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Swis721 BT" pitchFamily="34" charset="0"/>
              </a:rPr>
              <a:t>NIMTO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2109709" y="914400"/>
            <a:ext cx="3849131" cy="53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b="1" dirty="0">
                <a:solidFill>
                  <a:srgbClr val="FFFF00"/>
                </a:solidFill>
                <a:latin typeface="Swis721 BT" pitchFamily="34" charset="0"/>
              </a:rPr>
              <a:t>“not in my back yard”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2109709" y="3650516"/>
            <a:ext cx="4439036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b="1" dirty="0">
                <a:solidFill>
                  <a:srgbClr val="FFFF00"/>
                </a:solidFill>
                <a:latin typeface="Swis721 BT" pitchFamily="34" charset="0"/>
              </a:rPr>
              <a:t>“not in my term of office”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2109709" y="1756443"/>
            <a:ext cx="4931158" cy="53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b="1" dirty="0">
                <a:solidFill>
                  <a:srgbClr val="FFFF00"/>
                </a:solidFill>
                <a:latin typeface="Swis721 BT" pitchFamily="34" charset="0"/>
              </a:rPr>
              <a:t>“locally unwanted land use”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2109709" y="2693616"/>
            <a:ext cx="3719288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b="1" dirty="0">
                <a:solidFill>
                  <a:srgbClr val="FFFF00"/>
                </a:solidFill>
                <a:latin typeface="Swis721 BT" pitchFamily="34" charset="0"/>
              </a:rPr>
              <a:t>“not on planet earth”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9477429" y="6445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2052" name="Picture 4" descr="Image result for nimb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014" y="720725"/>
            <a:ext cx="2025388" cy="139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nope not on planet eart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867" y="2197707"/>
            <a:ext cx="2090024" cy="131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79400" y="4568051"/>
            <a:ext cx="21451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66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latin typeface="Swis721 BT" pitchFamily="34" charset="0"/>
              </a:rPr>
              <a:t>BANANA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355770" y="4701401"/>
            <a:ext cx="4464130" cy="15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FF00"/>
                </a:solidFill>
                <a:latin typeface="Swis721 BT" pitchFamily="34" charset="0"/>
              </a:rPr>
              <a:t>“Build Absolutely Nothing Anywhere Near Anything" (or "Anyone")”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304800" y="-62712"/>
            <a:ext cx="8534400" cy="752793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183883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2622" y="68524"/>
            <a:ext cx="7958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Candara" pitchFamily="34" charset="0"/>
              </a:rPr>
              <a:t>Beberapa</a:t>
            </a:r>
            <a:r>
              <a:rPr lang="en-US" sz="2800" b="1" dirty="0">
                <a:latin typeface="Candara" pitchFamily="34" charset="0"/>
              </a:rPr>
              <a:t> </a:t>
            </a:r>
            <a:r>
              <a:rPr lang="en-US" sz="2800" b="1" dirty="0" err="1">
                <a:latin typeface="Candara" pitchFamily="34" charset="0"/>
              </a:rPr>
              <a:t>istilah</a:t>
            </a:r>
            <a:r>
              <a:rPr lang="en-US" sz="2800" b="1" dirty="0">
                <a:latin typeface="Candara" pitchFamily="34" charset="0"/>
              </a:rPr>
              <a:t> ‘slang’ </a:t>
            </a:r>
            <a:r>
              <a:rPr lang="en-US" sz="2800" b="1" dirty="0" err="1">
                <a:latin typeface="Candara" pitchFamily="34" charset="0"/>
              </a:rPr>
              <a:t>terkait</a:t>
            </a:r>
            <a:r>
              <a:rPr lang="en-US" sz="2800" b="1" dirty="0">
                <a:latin typeface="Candara" pitchFamily="34" charset="0"/>
              </a:rPr>
              <a:t> </a:t>
            </a:r>
            <a:r>
              <a:rPr lang="en-US" sz="2800" b="1" dirty="0" err="1">
                <a:latin typeface="Candara" pitchFamily="34" charset="0"/>
              </a:rPr>
              <a:t>pengendalian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43586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12763"/>
            <a:ext cx="7886700" cy="1325563"/>
          </a:xfrm>
        </p:spPr>
        <p:txBody>
          <a:bodyPr/>
          <a:lstStyle/>
          <a:p>
            <a:r>
              <a:rPr lang="en-US" b="1" dirty="0">
                <a:latin typeface="Gadugi" panose="020B0502040204020203" pitchFamily="34" charset="0"/>
              </a:rPr>
              <a:t>BUAT KELOMPOK ! </a:t>
            </a:r>
          </a:p>
        </p:txBody>
      </p:sp>
    </p:spTree>
    <p:extLst>
      <p:ext uri="{BB962C8B-B14F-4D97-AF65-F5344CB8AC3E}">
        <p14:creationId xmlns:p14="http://schemas.microsoft.com/office/powerpoint/2010/main" val="3286809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1027</TotalTime>
  <Words>477</Words>
  <Application>Microsoft Office PowerPoint</Application>
  <PresentationFormat>On-screen Show (4:3)</PresentationFormat>
  <Paragraphs>92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Candara</vt:lpstr>
      <vt:lpstr>Gadugi</vt:lpstr>
      <vt:lpstr>Lucida Grande</vt:lpstr>
      <vt:lpstr>Optima</vt:lpstr>
      <vt:lpstr>Segoe UI</vt:lpstr>
      <vt:lpstr>Swis721 BT</vt:lpstr>
      <vt:lpstr>Times New Roman</vt:lpstr>
      <vt:lpstr>Trebuchet MS</vt:lpstr>
      <vt:lpstr>Wingdings</vt:lpstr>
      <vt:lpstr>Office Theme</vt:lpstr>
      <vt:lpstr>Bahan Ajar Sesi 1 </vt:lpstr>
      <vt:lpstr>PowerPoint Presentation</vt:lpstr>
      <vt:lpstr>MATERI PERKULIAHAN (1)</vt:lpstr>
      <vt:lpstr>MATERI PERKULIAHAN (2)</vt:lpstr>
      <vt:lpstr>Pengertian Pengawasan dan Pengendalian</vt:lpstr>
      <vt:lpstr>Pengertian Pengendalian Pembangunan</vt:lpstr>
      <vt:lpstr>PowerPoint Presentation</vt:lpstr>
      <vt:lpstr>PowerPoint Presentation</vt:lpstr>
      <vt:lpstr>BUAT KELOMPOK 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Bahan Ajar Sesi 1 Mata Kuliah Mata Kuliah Pengetahuan Lingkungan</dc:title>
  <dc:creator>Akhmad Fais Fauzi</dc:creator>
  <cp:lastModifiedBy>ASUS</cp:lastModifiedBy>
  <cp:revision>32</cp:revision>
  <dcterms:created xsi:type="dcterms:W3CDTF">2017-03-19T01:21:49Z</dcterms:created>
  <dcterms:modified xsi:type="dcterms:W3CDTF">2018-09-30T14:54:41Z</dcterms:modified>
</cp:coreProperties>
</file>