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62" r:id="rId2"/>
    <p:sldId id="285" r:id="rId3"/>
    <p:sldId id="273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6" r:id="rId12"/>
    <p:sldId id="287" r:id="rId13"/>
    <p:sldId id="290" r:id="rId14"/>
    <p:sldId id="291" r:id="rId15"/>
    <p:sldId id="289" r:id="rId16"/>
    <p:sldId id="274" r:id="rId17"/>
    <p:sldId id="275" r:id="rId18"/>
    <p:sldId id="263" r:id="rId19"/>
    <p:sldId id="264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92" r:id="rId28"/>
    <p:sldId id="260" r:id="rId29"/>
    <p:sldId id="257" r:id="rId30"/>
    <p:sldId id="256" r:id="rId31"/>
    <p:sldId id="258" r:id="rId32"/>
    <p:sldId id="293" r:id="rId33"/>
    <p:sldId id="261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A0DA2-71E1-4FB7-B417-12FA6BC58271}" type="datetimeFigureOut">
              <a:rPr lang="en-ID" smtClean="0"/>
              <a:t>30/09/2018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D77E3-A53D-4BA4-8B73-C0DB32A252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56353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C7BF6D-9F9B-4CE4-91AF-496F7DC909C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059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E8425F-2A6A-4DE3-A16A-8EB03512236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7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D26A91-741F-4717-907F-BFAAD0AB3EE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78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096BF8-98DA-406D-A925-0A7E2F60E70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86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5EAB9D-4C6A-48A8-A71F-00DDDBBADE2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96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D36C74-3566-6344-9F47-7DAB834A607F}" type="slidenum">
              <a:rPr lang="en-US"/>
              <a:pPr/>
              <a:t>23</a:t>
            </a:fld>
            <a:endParaRPr lang="en-US"/>
          </a:p>
        </p:txBody>
      </p:sp>
      <p:sp>
        <p:nvSpPr>
          <p:cNvPr id="203778" name="Rectangle 7"/>
          <p:cNvSpPr txBox="1">
            <a:spLocks noGrp="1" noChangeArrowheads="1"/>
          </p:cNvSpPr>
          <p:nvPr/>
        </p:nvSpPr>
        <p:spPr bwMode="auto">
          <a:xfrm>
            <a:off x="3860335" y="9446678"/>
            <a:ext cx="2953226" cy="49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2C1DFDA3-086D-B941-8DF4-8FE5A26980BE}" type="slidenum">
              <a:rPr lang="en-US" sz="1200"/>
              <a:pPr algn="r" eaLnBrk="1" hangingPunct="1"/>
              <a:t>23</a:t>
            </a:fld>
            <a:endParaRPr lang="en-US" sz="1200"/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98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502BA4-66E0-EE46-B3BC-58F910C2351B}" type="slidenum">
              <a:rPr lang="en-US"/>
              <a:pPr/>
              <a:t>24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75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F6F3AB-4077-47C4-B3C6-87DEFFF93EA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74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968C7F-4F82-4EA6-9336-118082B7E0E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3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93DB-FA4F-43F4-BC32-91ACEA3DECAE}" type="datetimeFigureOut">
              <a:rPr lang="en-ID" smtClean="0"/>
              <a:t>30/09/2018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EF82-600A-4BD0-84DF-719DED37540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49922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93DB-FA4F-43F4-BC32-91ACEA3DECAE}" type="datetimeFigureOut">
              <a:rPr lang="en-ID" smtClean="0"/>
              <a:t>30/09/2018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EF82-600A-4BD0-84DF-719DED37540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29167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93DB-FA4F-43F4-BC32-91ACEA3DECAE}" type="datetimeFigureOut">
              <a:rPr lang="en-ID" smtClean="0"/>
              <a:t>30/09/2018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EF82-600A-4BD0-84DF-719DED37540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60225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0" y="1905000"/>
            <a:ext cx="7010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BF451CDD-C4AC-B143-BA39-0CAB2CD9D5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6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93DB-FA4F-43F4-BC32-91ACEA3DECAE}" type="datetimeFigureOut">
              <a:rPr lang="en-ID" smtClean="0"/>
              <a:t>30/09/2018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EF82-600A-4BD0-84DF-719DED37540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13454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93DB-FA4F-43F4-BC32-91ACEA3DECAE}" type="datetimeFigureOut">
              <a:rPr lang="en-ID" smtClean="0"/>
              <a:t>30/09/2018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EF82-600A-4BD0-84DF-719DED37540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93255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93DB-FA4F-43F4-BC32-91ACEA3DECAE}" type="datetimeFigureOut">
              <a:rPr lang="en-ID" smtClean="0"/>
              <a:t>30/09/2018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EF82-600A-4BD0-84DF-719DED37540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78836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93DB-FA4F-43F4-BC32-91ACEA3DECAE}" type="datetimeFigureOut">
              <a:rPr lang="en-ID" smtClean="0"/>
              <a:t>30/09/2018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EF82-600A-4BD0-84DF-719DED37540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227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93DB-FA4F-43F4-BC32-91ACEA3DECAE}" type="datetimeFigureOut">
              <a:rPr lang="en-ID" smtClean="0"/>
              <a:t>30/09/2018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EF82-600A-4BD0-84DF-719DED37540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17208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93DB-FA4F-43F4-BC32-91ACEA3DECAE}" type="datetimeFigureOut">
              <a:rPr lang="en-ID" smtClean="0"/>
              <a:t>30/09/2018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EF82-600A-4BD0-84DF-719DED37540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41308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93DB-FA4F-43F4-BC32-91ACEA3DECAE}" type="datetimeFigureOut">
              <a:rPr lang="en-ID" smtClean="0"/>
              <a:t>30/09/2018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EF82-600A-4BD0-84DF-719DED37540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54335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93DB-FA4F-43F4-BC32-91ACEA3DECAE}" type="datetimeFigureOut">
              <a:rPr lang="en-ID" smtClean="0"/>
              <a:t>30/09/2018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EF82-600A-4BD0-84DF-719DED37540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5966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393DB-FA4F-43F4-BC32-91ACEA3DECAE}" type="datetimeFigureOut">
              <a:rPr lang="en-ID" smtClean="0"/>
              <a:t>30/09/2018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BEF82-600A-4BD0-84DF-719DED37540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400688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hyperlink" Target="mailto:inovasi_pemanfaatanig@big.go.i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135" y="4318206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err="1">
                <a:latin typeface="Gadugi" panose="020B0502040204020203" pitchFamily="34" charset="0"/>
              </a:rPr>
              <a:t>Konsep</a:t>
            </a:r>
            <a:r>
              <a:rPr lang="en-US" dirty="0">
                <a:latin typeface="Gadugi" panose="020B0502040204020203" pitchFamily="34" charset="0"/>
              </a:rPr>
              <a:t> </a:t>
            </a:r>
            <a:r>
              <a:rPr lang="en-US" dirty="0" err="1">
                <a:latin typeface="Gadugi" panose="020B0502040204020203" pitchFamily="34" charset="0"/>
              </a:rPr>
              <a:t>dan</a:t>
            </a:r>
            <a:r>
              <a:rPr lang="en-US" dirty="0">
                <a:latin typeface="Gadugi" panose="020B0502040204020203" pitchFamily="34" charset="0"/>
              </a:rPr>
              <a:t> </a:t>
            </a:r>
            <a:r>
              <a:rPr lang="en-US" dirty="0" err="1">
                <a:latin typeface="Gadugi" panose="020B0502040204020203" pitchFamily="34" charset="0"/>
              </a:rPr>
              <a:t>Prinsip</a:t>
            </a:r>
            <a:r>
              <a:rPr lang="en-US" dirty="0">
                <a:latin typeface="Gadugi" panose="020B0502040204020203" pitchFamily="34" charset="0"/>
              </a:rPr>
              <a:t> </a:t>
            </a:r>
            <a:r>
              <a:rPr lang="en-US" dirty="0" err="1">
                <a:latin typeface="Gadugi" panose="020B0502040204020203" pitchFamily="34" charset="0"/>
              </a:rPr>
              <a:t>Pengendalian</a:t>
            </a:r>
            <a:r>
              <a:rPr lang="en-US" dirty="0">
                <a:latin typeface="Gadugi" panose="020B0502040204020203" pitchFamily="34" charset="0"/>
              </a:rPr>
              <a:t> Pembangunan</a:t>
            </a:r>
            <a:endParaRPr lang="en-ID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72683"/>
            <a:ext cx="9144000" cy="7501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 err="1">
                <a:latin typeface="Gadugi" panose="020B0502040204020203" pitchFamily="34" charset="0"/>
              </a:rPr>
              <a:t>Bahan</a:t>
            </a:r>
            <a:r>
              <a:rPr lang="en-US" sz="1800" b="1" dirty="0">
                <a:latin typeface="Gadugi" panose="020B0502040204020203" pitchFamily="34" charset="0"/>
              </a:rPr>
              <a:t> Ajar </a:t>
            </a:r>
            <a:r>
              <a:rPr lang="en-US" sz="1800" b="1" dirty="0" err="1">
                <a:latin typeface="Gadugi" panose="020B0502040204020203" pitchFamily="34" charset="0"/>
              </a:rPr>
              <a:t>Sesi</a:t>
            </a:r>
            <a:r>
              <a:rPr lang="en-US" sz="1800" b="1" dirty="0">
                <a:latin typeface="Gadugi" panose="020B0502040204020203" pitchFamily="34" charset="0"/>
              </a:rPr>
              <a:t> 2</a:t>
            </a:r>
            <a:br>
              <a:rPr lang="en-US" sz="1800" dirty="0">
                <a:latin typeface="Gadugi" panose="020B0502040204020203" pitchFamily="34" charset="0"/>
              </a:rPr>
            </a:br>
            <a:endParaRPr lang="en-US" sz="1800" dirty="0">
              <a:latin typeface="Gadug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72762" y="272528"/>
            <a:ext cx="5671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Gadugi" panose="020B0502040204020203" pitchFamily="34" charset="0"/>
              </a:rPr>
              <a:t>Mata </a:t>
            </a:r>
            <a:r>
              <a:rPr lang="en-US" dirty="0" err="1">
                <a:latin typeface="Gadugi" panose="020B0502040204020203" pitchFamily="34" charset="0"/>
              </a:rPr>
              <a:t>Kuliah</a:t>
            </a:r>
            <a:r>
              <a:rPr lang="en-US" dirty="0">
                <a:latin typeface="Gadugi" panose="020B0502040204020203" pitchFamily="34" charset="0"/>
              </a:rPr>
              <a:t> </a:t>
            </a:r>
            <a:r>
              <a:rPr lang="en-US" dirty="0" err="1">
                <a:latin typeface="Gadugi" panose="020B0502040204020203" pitchFamily="34" charset="0"/>
              </a:rPr>
              <a:t>Pengendalian</a:t>
            </a:r>
            <a:r>
              <a:rPr lang="en-US" dirty="0">
                <a:latin typeface="Gadugi" panose="020B0502040204020203" pitchFamily="34" charset="0"/>
              </a:rPr>
              <a:t> Pembangunan</a:t>
            </a:r>
            <a:endParaRPr lang="en-US" dirty="0"/>
          </a:p>
        </p:txBody>
      </p:sp>
      <p:pic>
        <p:nvPicPr>
          <p:cNvPr id="7" name="Graphic 6" descr="Earth Globe Asia-Austral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7135" y="138765"/>
            <a:ext cx="914400" cy="914400"/>
          </a:xfrm>
          <a:prstGeom prst="rect">
            <a:avLst/>
          </a:prstGeom>
        </p:spPr>
      </p:pic>
      <p:pic>
        <p:nvPicPr>
          <p:cNvPr id="8" name="Picture 16" descr="http://esaunggul.mento.id/wp-content/uploads/sites/2/2015/05/Logo-esa-unggul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71854" y="272528"/>
            <a:ext cx="902795" cy="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2075940" y="871702"/>
            <a:ext cx="4724391" cy="405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7471 -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adugi" panose="020B0502040204020203" pitchFamily="34" charset="0"/>
                <a:ea typeface="+mn-ea"/>
                <a:cs typeface="+mn-cs"/>
              </a:rPr>
              <a:t>Akhmad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dugi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adugi" panose="020B0502040204020203" pitchFamily="34" charset="0"/>
                <a:ea typeface="+mn-ea"/>
                <a:cs typeface="+mn-cs"/>
              </a:rPr>
              <a:t>Fais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dugi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adugi" panose="020B0502040204020203" pitchFamily="34" charset="0"/>
                <a:ea typeface="+mn-ea"/>
                <a:cs typeface="+mn-cs"/>
              </a:rPr>
              <a:t>Fauzi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dugi" panose="020B0502040204020203" pitchFamily="34" charset="0"/>
                <a:ea typeface="+mn-ea"/>
                <a:cs typeface="+mn-cs"/>
              </a:rPr>
              <a:t>, ST.,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adugi" panose="020B0502040204020203" pitchFamily="34" charset="0"/>
                <a:ea typeface="+mn-ea"/>
                <a:cs typeface="+mn-cs"/>
              </a:rPr>
              <a:t>M.Eng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dugi" panose="020B0502040204020203" pitchFamily="34" charset="0"/>
                <a:ea typeface="+mn-ea"/>
                <a:cs typeface="+mn-cs"/>
              </a:rPr>
              <a:t>.</a:t>
            </a:r>
            <a:endParaRPr kumimoji="0" lang="en-GB" altLang="en-US" sz="12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Gadugi" panose="020B0502040204020203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en-US" sz="12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Gadugi" panose="020B0502040204020203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3038" y="6556621"/>
            <a:ext cx="88290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JURUSAN PERENCANAAN WILAYAH DAN KOTA | </a:t>
            </a:r>
            <a:r>
              <a:rPr kumimoji="0" lang="id-ID" alt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FAKULTAS</a:t>
            </a: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id-ID" alt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TEKNIK</a:t>
            </a: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| </a:t>
            </a:r>
            <a:r>
              <a:rPr kumimoji="0" lang="id-ID" alt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UNIVERSITAS ESA UNGGUL</a:t>
            </a: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| 2018</a:t>
            </a:r>
            <a:endParaRPr kumimoji="0" lang="id-ID" alt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4098" name="Picture 2" descr="https://www.portstephens.nsw.gov.au/__data/assets/image/0010/6868/grow_controls-plans_devcontrolplan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8773" b="31621"/>
          <a:stretch/>
        </p:blipFill>
        <p:spPr bwMode="auto">
          <a:xfrm>
            <a:off x="-424975" y="1651740"/>
            <a:ext cx="9993949" cy="2292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625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649308" y="1225786"/>
            <a:ext cx="6381750" cy="1925637"/>
          </a:xfrm>
        </p:spPr>
        <p:txBody>
          <a:bodyPr/>
          <a:lstStyle/>
          <a:p>
            <a:pPr eaLnBrk="1" hangingPunct="1"/>
            <a:r>
              <a:rPr lang="id-ID" altLang="en-US" sz="3400" dirty="0">
                <a:latin typeface="Gadugi" panose="020B0502040204020203" pitchFamily="34" charset="0"/>
              </a:rPr>
              <a:t>Pengendalian pendahuluan</a:t>
            </a:r>
          </a:p>
          <a:p>
            <a:pPr eaLnBrk="1" hangingPunct="1"/>
            <a:r>
              <a:rPr lang="id-ID" altLang="en-US" sz="3400" dirty="0">
                <a:latin typeface="Gadugi" panose="020B0502040204020203" pitchFamily="34" charset="0"/>
              </a:rPr>
              <a:t>Pengendalian concurrent</a:t>
            </a:r>
          </a:p>
          <a:p>
            <a:pPr eaLnBrk="1" hangingPunct="1"/>
            <a:r>
              <a:rPr lang="id-ID" altLang="en-US" sz="3400" dirty="0">
                <a:latin typeface="Gadugi" panose="020B0502040204020203" pitchFamily="34" charset="0"/>
              </a:rPr>
              <a:t>Pengendalian umpan balik</a:t>
            </a:r>
            <a:endParaRPr lang="en-US" altLang="en-US" sz="3400" dirty="0">
              <a:latin typeface="Gadugi" panose="020B0502040204020203" pitchFamily="34" charset="0"/>
            </a:endParaRPr>
          </a:p>
        </p:txBody>
      </p:sp>
      <p:pic>
        <p:nvPicPr>
          <p:cNvPr id="2" name="Graphic 1" descr="Network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27043" y="208345"/>
            <a:ext cx="914400" cy="914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9294" y="349558"/>
            <a:ext cx="5211876" cy="561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7850" indent="-577850">
              <a:lnSpc>
                <a:spcPct val="120000"/>
              </a:lnSpc>
              <a:buFont typeface="Wingdings" charset="0"/>
              <a:buNone/>
            </a:pPr>
            <a:r>
              <a:rPr lang="en-US" sz="2800" b="1" dirty="0">
                <a:latin typeface="Gadugi" panose="020B0502040204020203" pitchFamily="34" charset="0"/>
              </a:rPr>
              <a:t>JENIS-JENIS PENGENDALIAN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575586"/>
              </p:ext>
            </p:extLst>
          </p:nvPr>
        </p:nvGraphicFramePr>
        <p:xfrm>
          <a:off x="505850" y="3466216"/>
          <a:ext cx="8258175" cy="297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Visio" r:id="rId5" imgW="4267200" imgH="1549400" progId="Visio.Drawing.11">
                  <p:embed/>
                </p:oleObj>
              </mc:Choice>
              <mc:Fallback>
                <p:oleObj name="Visio" r:id="rId5" imgW="4267200" imgH="1549400" progId="Visio.Drawing.11">
                  <p:embed/>
                  <p:pic>
                    <p:nvPicPr>
                      <p:cNvPr id="1269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850" y="3466216"/>
                        <a:ext cx="8258175" cy="2978150"/>
                      </a:xfrm>
                      <a:prstGeom prst="rect">
                        <a:avLst/>
                      </a:prstGeom>
                      <a:solidFill>
                        <a:schemeClr val="tx1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466965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156749" y="3139593"/>
            <a:ext cx="4899833" cy="500101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 w="9525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sz="3200" b="1" dirty="0">
                <a:latin typeface="Optima"/>
                <a:cs typeface="Optima"/>
              </a:rPr>
              <a:t>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400529" y="3009418"/>
            <a:ext cx="4656053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41325" indent="-441325" algn="l"/>
            <a:r>
              <a:rPr lang="en-ID" sz="2800" b="1" dirty="0" err="1"/>
              <a:t>Konsepsi</a:t>
            </a:r>
            <a:r>
              <a:rPr lang="en-ID" sz="2800" b="1" dirty="0"/>
              <a:t> </a:t>
            </a:r>
            <a:r>
              <a:rPr lang="en-ID" sz="2800" b="1" dirty="0" err="1"/>
              <a:t>Umum</a:t>
            </a:r>
            <a:r>
              <a:rPr lang="en-ID" sz="2800" b="1" dirty="0"/>
              <a:t> Pembangunan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23183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>
                <a:latin typeface="Gadugi" panose="020B0502040204020203" pitchFamily="34" charset="0"/>
              </a:rPr>
              <a:t>Pengertian</a:t>
            </a:r>
            <a:r>
              <a:rPr lang="en-ID" dirty="0">
                <a:latin typeface="Gadugi" panose="020B0502040204020203" pitchFamily="34" charset="0"/>
              </a:rPr>
              <a:t> </a:t>
            </a:r>
            <a:r>
              <a:rPr lang="en-ID" b="1" dirty="0">
                <a:latin typeface="Gadugi" panose="020B0502040204020203" pitchFamily="34" charset="0"/>
              </a:rPr>
              <a:t>Pembangunan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121811" cy="4351338"/>
          </a:xfrm>
        </p:spPr>
        <p:txBody>
          <a:bodyPr>
            <a:normAutofit fontScale="92500"/>
          </a:bodyPr>
          <a:lstStyle/>
          <a:p>
            <a:r>
              <a:rPr lang="en-ID" b="1" i="1" dirty="0" err="1">
                <a:latin typeface="Gadugi" panose="020B0502040204020203" pitchFamily="34" charset="0"/>
              </a:rPr>
              <a:t>Ginanjar</a:t>
            </a:r>
            <a:r>
              <a:rPr lang="en-ID" b="1" i="1" dirty="0">
                <a:latin typeface="Gadugi" panose="020B0502040204020203" pitchFamily="34" charset="0"/>
              </a:rPr>
              <a:t> </a:t>
            </a:r>
            <a:r>
              <a:rPr lang="en-ID" b="1" i="1" dirty="0" err="1">
                <a:latin typeface="Gadugi" panose="020B0502040204020203" pitchFamily="34" charset="0"/>
              </a:rPr>
              <a:t>Kartasasmita</a:t>
            </a:r>
            <a:r>
              <a:rPr lang="en-ID" b="1" i="1" dirty="0">
                <a:latin typeface="Gadugi" panose="020B0502040204020203" pitchFamily="34" charset="0"/>
              </a:rPr>
              <a:t> (1994)</a:t>
            </a:r>
            <a:r>
              <a:rPr lang="en-ID" b="1" dirty="0">
                <a:latin typeface="Gadugi" panose="020B0502040204020203" pitchFamily="34" charset="0"/>
              </a:rPr>
              <a:t> :</a:t>
            </a:r>
          </a:p>
          <a:p>
            <a:pPr marL="358775" indent="0">
              <a:buNone/>
            </a:pPr>
            <a:r>
              <a:rPr lang="en-ID" dirty="0">
                <a:latin typeface="Gadugi" panose="020B0502040204020203" pitchFamily="34" charset="0"/>
              </a:rPr>
              <a:t>“</a:t>
            </a:r>
            <a:r>
              <a:rPr lang="en-ID" dirty="0" err="1">
                <a:latin typeface="Gadugi" panose="020B0502040204020203" pitchFamily="34" charset="0"/>
              </a:rPr>
              <a:t>suatu</a:t>
            </a:r>
            <a:r>
              <a:rPr lang="en-ID" dirty="0">
                <a:latin typeface="Gadugi" panose="020B0502040204020203" pitchFamily="34" charset="0"/>
              </a:rPr>
              <a:t> proses </a:t>
            </a:r>
            <a:r>
              <a:rPr lang="en-ID" dirty="0" err="1">
                <a:latin typeface="Gadugi" panose="020B0502040204020203" pitchFamily="34" charset="0"/>
              </a:rPr>
              <a:t>perubahan</a:t>
            </a:r>
            <a:r>
              <a:rPr lang="en-ID" dirty="0">
                <a:latin typeface="Gadugi" panose="020B0502040204020203" pitchFamily="34" charset="0"/>
              </a:rPr>
              <a:t> </a:t>
            </a:r>
            <a:r>
              <a:rPr lang="en-ID" dirty="0" err="1">
                <a:latin typeface="Gadugi" panose="020B0502040204020203" pitchFamily="34" charset="0"/>
              </a:rPr>
              <a:t>ke</a:t>
            </a:r>
            <a:r>
              <a:rPr lang="en-ID" dirty="0">
                <a:latin typeface="Gadugi" panose="020B0502040204020203" pitchFamily="34" charset="0"/>
              </a:rPr>
              <a:t> </a:t>
            </a:r>
            <a:r>
              <a:rPr lang="en-ID" dirty="0" err="1">
                <a:latin typeface="Gadugi" panose="020B0502040204020203" pitchFamily="34" charset="0"/>
              </a:rPr>
              <a:t>arah</a:t>
            </a:r>
            <a:r>
              <a:rPr lang="en-ID" dirty="0">
                <a:latin typeface="Gadugi" panose="020B0502040204020203" pitchFamily="34" charset="0"/>
              </a:rPr>
              <a:t> yang </a:t>
            </a:r>
            <a:r>
              <a:rPr lang="en-ID" dirty="0" err="1">
                <a:latin typeface="Gadugi" panose="020B0502040204020203" pitchFamily="34" charset="0"/>
              </a:rPr>
              <a:t>lebih</a:t>
            </a:r>
            <a:r>
              <a:rPr lang="en-ID" dirty="0">
                <a:latin typeface="Gadugi" panose="020B0502040204020203" pitchFamily="34" charset="0"/>
              </a:rPr>
              <a:t> </a:t>
            </a:r>
            <a:r>
              <a:rPr lang="en-ID" dirty="0" err="1">
                <a:latin typeface="Gadugi" panose="020B0502040204020203" pitchFamily="34" charset="0"/>
              </a:rPr>
              <a:t>baik</a:t>
            </a:r>
            <a:r>
              <a:rPr lang="en-ID" dirty="0">
                <a:latin typeface="Gadugi" panose="020B0502040204020203" pitchFamily="34" charset="0"/>
              </a:rPr>
              <a:t> </a:t>
            </a:r>
            <a:r>
              <a:rPr lang="en-ID" dirty="0" err="1">
                <a:latin typeface="Gadugi" panose="020B0502040204020203" pitchFamily="34" charset="0"/>
              </a:rPr>
              <a:t>melalui</a:t>
            </a:r>
            <a:r>
              <a:rPr lang="en-ID" dirty="0">
                <a:latin typeface="Gadugi" panose="020B0502040204020203" pitchFamily="34" charset="0"/>
              </a:rPr>
              <a:t> </a:t>
            </a:r>
            <a:r>
              <a:rPr lang="en-ID" dirty="0" err="1">
                <a:latin typeface="Gadugi" panose="020B0502040204020203" pitchFamily="34" charset="0"/>
              </a:rPr>
              <a:t>upaya</a:t>
            </a:r>
            <a:r>
              <a:rPr lang="en-ID" dirty="0">
                <a:latin typeface="Gadugi" panose="020B0502040204020203" pitchFamily="34" charset="0"/>
              </a:rPr>
              <a:t> yang </a:t>
            </a:r>
            <a:r>
              <a:rPr lang="en-ID" dirty="0" err="1">
                <a:latin typeface="Gadugi" panose="020B0502040204020203" pitchFamily="34" charset="0"/>
              </a:rPr>
              <a:t>dilakukan</a:t>
            </a:r>
            <a:r>
              <a:rPr lang="en-ID" dirty="0">
                <a:latin typeface="Gadugi" panose="020B0502040204020203" pitchFamily="34" charset="0"/>
              </a:rPr>
              <a:t> </a:t>
            </a:r>
            <a:r>
              <a:rPr lang="en-ID" dirty="0" err="1">
                <a:latin typeface="Gadugi" panose="020B0502040204020203" pitchFamily="34" charset="0"/>
              </a:rPr>
              <a:t>secara</a:t>
            </a:r>
            <a:r>
              <a:rPr lang="en-ID" dirty="0">
                <a:latin typeface="Gadugi" panose="020B0502040204020203" pitchFamily="34" charset="0"/>
              </a:rPr>
              <a:t> </a:t>
            </a:r>
            <a:r>
              <a:rPr lang="en-ID" dirty="0" err="1">
                <a:latin typeface="Gadugi" panose="020B0502040204020203" pitchFamily="34" charset="0"/>
              </a:rPr>
              <a:t>terencana</a:t>
            </a:r>
            <a:r>
              <a:rPr lang="en-ID" dirty="0">
                <a:latin typeface="Gadugi" panose="020B0502040204020203" pitchFamily="34" charset="0"/>
              </a:rPr>
              <a:t>”</a:t>
            </a:r>
          </a:p>
          <a:p>
            <a:pPr marL="358775" indent="0">
              <a:buNone/>
            </a:pPr>
            <a:endParaRPr lang="en-ID" dirty="0">
              <a:latin typeface="Gadugi" panose="020B0502040204020203" pitchFamily="34" charset="0"/>
            </a:endParaRPr>
          </a:p>
          <a:p>
            <a:r>
              <a:rPr lang="en-ID" b="1" i="1" dirty="0">
                <a:latin typeface="Gadugi" panose="020B0502040204020203" pitchFamily="34" charset="0"/>
              </a:rPr>
              <a:t>(Alexander 1994) </a:t>
            </a:r>
            <a:r>
              <a:rPr lang="en-ID" b="1" dirty="0">
                <a:latin typeface="Gadugi" panose="020B0502040204020203" pitchFamily="34" charset="0"/>
              </a:rPr>
              <a:t>:</a:t>
            </a:r>
            <a:endParaRPr lang="en-ID" dirty="0">
              <a:latin typeface="Gadugi" panose="020B0502040204020203" pitchFamily="34" charset="0"/>
            </a:endParaRPr>
          </a:p>
          <a:p>
            <a:pPr marL="173038" indent="0">
              <a:buNone/>
            </a:pPr>
            <a:r>
              <a:rPr lang="en-ID" dirty="0">
                <a:latin typeface="Gadugi" panose="020B0502040204020203" pitchFamily="34" charset="0"/>
              </a:rPr>
              <a:t>Pembangunan</a:t>
            </a:r>
            <a:r>
              <a:rPr lang="en-ID" i="1" dirty="0">
                <a:latin typeface="Gadugi" panose="020B0502040204020203" pitchFamily="34" charset="0"/>
              </a:rPr>
              <a:t> (development)</a:t>
            </a:r>
            <a:r>
              <a:rPr lang="en-ID" dirty="0">
                <a:latin typeface="Gadugi" panose="020B0502040204020203" pitchFamily="34" charset="0"/>
              </a:rPr>
              <a:t> </a:t>
            </a:r>
            <a:r>
              <a:rPr lang="en-ID" dirty="0" err="1">
                <a:latin typeface="Gadugi" panose="020B0502040204020203" pitchFamily="34" charset="0"/>
              </a:rPr>
              <a:t>adalah</a:t>
            </a:r>
            <a:r>
              <a:rPr lang="en-ID" dirty="0">
                <a:latin typeface="Gadugi" panose="020B0502040204020203" pitchFamily="34" charset="0"/>
              </a:rPr>
              <a:t> proses </a:t>
            </a:r>
            <a:r>
              <a:rPr lang="en-ID" dirty="0" err="1">
                <a:latin typeface="Gadugi" panose="020B0502040204020203" pitchFamily="34" charset="0"/>
              </a:rPr>
              <a:t>perubahan</a:t>
            </a:r>
            <a:r>
              <a:rPr lang="en-ID" dirty="0">
                <a:latin typeface="Gadugi" panose="020B0502040204020203" pitchFamily="34" charset="0"/>
              </a:rPr>
              <a:t> yang </a:t>
            </a:r>
            <a:r>
              <a:rPr lang="en-ID" dirty="0" err="1">
                <a:latin typeface="Gadugi" panose="020B0502040204020203" pitchFamily="34" charset="0"/>
              </a:rPr>
              <a:t>mencakup</a:t>
            </a:r>
            <a:r>
              <a:rPr lang="en-ID" dirty="0">
                <a:latin typeface="Gadugi" panose="020B0502040204020203" pitchFamily="34" charset="0"/>
              </a:rPr>
              <a:t> </a:t>
            </a:r>
            <a:r>
              <a:rPr lang="en-ID" dirty="0" err="1">
                <a:latin typeface="Gadugi" panose="020B0502040204020203" pitchFamily="34" charset="0"/>
              </a:rPr>
              <a:t>seluruh</a:t>
            </a:r>
            <a:r>
              <a:rPr lang="en-ID" dirty="0">
                <a:latin typeface="Gadugi" panose="020B0502040204020203" pitchFamily="34" charset="0"/>
              </a:rPr>
              <a:t> system </a:t>
            </a:r>
            <a:r>
              <a:rPr lang="en-ID" dirty="0" err="1">
                <a:latin typeface="Gadugi" panose="020B0502040204020203" pitchFamily="34" charset="0"/>
              </a:rPr>
              <a:t>sosial</a:t>
            </a:r>
            <a:r>
              <a:rPr lang="en-ID" dirty="0">
                <a:latin typeface="Gadugi" panose="020B0502040204020203" pitchFamily="34" charset="0"/>
              </a:rPr>
              <a:t>, </a:t>
            </a:r>
            <a:r>
              <a:rPr lang="en-ID" dirty="0" err="1">
                <a:latin typeface="Gadugi" panose="020B0502040204020203" pitchFamily="34" charset="0"/>
              </a:rPr>
              <a:t>seperti</a:t>
            </a:r>
            <a:r>
              <a:rPr lang="en-ID" dirty="0">
                <a:latin typeface="Gadugi" panose="020B0502040204020203" pitchFamily="34" charset="0"/>
              </a:rPr>
              <a:t> </a:t>
            </a:r>
            <a:r>
              <a:rPr lang="en-ID" dirty="0" err="1">
                <a:latin typeface="Gadugi" panose="020B0502040204020203" pitchFamily="34" charset="0"/>
              </a:rPr>
              <a:t>politik</a:t>
            </a:r>
            <a:r>
              <a:rPr lang="en-ID" dirty="0">
                <a:latin typeface="Gadugi" panose="020B0502040204020203" pitchFamily="34" charset="0"/>
              </a:rPr>
              <a:t>, </a:t>
            </a:r>
            <a:r>
              <a:rPr lang="en-ID" dirty="0" err="1">
                <a:latin typeface="Gadugi" panose="020B0502040204020203" pitchFamily="34" charset="0"/>
              </a:rPr>
              <a:t>ekonomi</a:t>
            </a:r>
            <a:r>
              <a:rPr lang="en-ID" dirty="0">
                <a:latin typeface="Gadugi" panose="020B0502040204020203" pitchFamily="34" charset="0"/>
              </a:rPr>
              <a:t>, </a:t>
            </a:r>
            <a:r>
              <a:rPr lang="en-ID" dirty="0" err="1">
                <a:latin typeface="Gadugi" panose="020B0502040204020203" pitchFamily="34" charset="0"/>
              </a:rPr>
              <a:t>infrastruktur</a:t>
            </a:r>
            <a:r>
              <a:rPr lang="en-ID" dirty="0">
                <a:latin typeface="Gadugi" panose="020B0502040204020203" pitchFamily="34" charset="0"/>
              </a:rPr>
              <a:t>, </a:t>
            </a:r>
            <a:r>
              <a:rPr lang="en-ID" dirty="0" err="1">
                <a:latin typeface="Gadugi" panose="020B0502040204020203" pitchFamily="34" charset="0"/>
              </a:rPr>
              <a:t>pertahanan</a:t>
            </a:r>
            <a:r>
              <a:rPr lang="en-ID" dirty="0">
                <a:latin typeface="Gadugi" panose="020B0502040204020203" pitchFamily="34" charset="0"/>
              </a:rPr>
              <a:t>, </a:t>
            </a:r>
            <a:r>
              <a:rPr lang="en-ID" dirty="0" err="1">
                <a:latin typeface="Gadugi" panose="020B0502040204020203" pitchFamily="34" charset="0"/>
              </a:rPr>
              <a:t>pendidikan</a:t>
            </a:r>
            <a:r>
              <a:rPr lang="en-ID" dirty="0">
                <a:latin typeface="Gadugi" panose="020B0502040204020203" pitchFamily="34" charset="0"/>
              </a:rPr>
              <a:t> </a:t>
            </a:r>
            <a:r>
              <a:rPr lang="en-ID" dirty="0" err="1">
                <a:latin typeface="Gadugi" panose="020B0502040204020203" pitchFamily="34" charset="0"/>
              </a:rPr>
              <a:t>dan</a:t>
            </a:r>
            <a:r>
              <a:rPr lang="en-ID" dirty="0">
                <a:latin typeface="Gadugi" panose="020B0502040204020203" pitchFamily="34" charset="0"/>
              </a:rPr>
              <a:t> </a:t>
            </a:r>
            <a:r>
              <a:rPr lang="en-ID" dirty="0" err="1">
                <a:latin typeface="Gadugi" panose="020B0502040204020203" pitchFamily="34" charset="0"/>
              </a:rPr>
              <a:t>teknologi</a:t>
            </a:r>
            <a:r>
              <a:rPr lang="en-ID" dirty="0">
                <a:latin typeface="Gadugi" panose="020B0502040204020203" pitchFamily="34" charset="0"/>
              </a:rPr>
              <a:t>, </a:t>
            </a:r>
            <a:r>
              <a:rPr lang="en-ID" dirty="0" err="1">
                <a:latin typeface="Gadugi" panose="020B0502040204020203" pitchFamily="34" charset="0"/>
              </a:rPr>
              <a:t>kelembagaan</a:t>
            </a:r>
            <a:r>
              <a:rPr lang="en-ID" dirty="0">
                <a:latin typeface="Gadugi" panose="020B0502040204020203" pitchFamily="34" charset="0"/>
              </a:rPr>
              <a:t>, </a:t>
            </a:r>
            <a:r>
              <a:rPr lang="en-ID" dirty="0" err="1">
                <a:latin typeface="Gadugi" panose="020B0502040204020203" pitchFamily="34" charset="0"/>
              </a:rPr>
              <a:t>dan</a:t>
            </a:r>
            <a:r>
              <a:rPr lang="en-ID" dirty="0">
                <a:latin typeface="Gadugi" panose="020B0502040204020203" pitchFamily="34" charset="0"/>
              </a:rPr>
              <a:t> </a:t>
            </a:r>
            <a:r>
              <a:rPr lang="en-ID" dirty="0" err="1">
                <a:latin typeface="Gadugi" panose="020B0502040204020203" pitchFamily="34" charset="0"/>
              </a:rPr>
              <a:t>budaya</a:t>
            </a:r>
            <a:r>
              <a:rPr lang="en-ID" dirty="0">
                <a:latin typeface="Gadugi" panose="020B0502040204020203" pitchFamily="34" charset="0"/>
              </a:rPr>
              <a:t> </a:t>
            </a:r>
            <a:r>
              <a:rPr lang="en-ID" b="1" i="1" dirty="0">
                <a:latin typeface="Gadugi" panose="020B0502040204020203" pitchFamily="34" charset="0"/>
              </a:rPr>
              <a:t> </a:t>
            </a:r>
            <a:endParaRPr lang="en-ID" dirty="0">
              <a:latin typeface="Gadugi" panose="020B0502040204020203" pitchFamily="34" charset="0"/>
            </a:endParaRPr>
          </a:p>
          <a:p>
            <a:endParaRPr lang="en-ID" dirty="0">
              <a:latin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783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160" y="447040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s-ES_tradnl" sz="4000" dirty="0" err="1">
                <a:latin typeface="Gadugi" panose="020B0502040204020203" pitchFamily="34" charset="0"/>
                <a:ea typeface="ＭＳ Ｐゴシック" charset="-128"/>
              </a:rPr>
              <a:t>Apa</a:t>
            </a:r>
            <a:r>
              <a:rPr lang="es-ES_tradnl" sz="4000" dirty="0">
                <a:latin typeface="Gadugi" panose="020B0502040204020203" pitchFamily="34" charset="0"/>
                <a:ea typeface="ＭＳ Ｐゴシック" charset="-128"/>
              </a:rPr>
              <a:t> </a:t>
            </a:r>
            <a:r>
              <a:rPr lang="es-ES_tradnl" sz="4000" dirty="0" err="1">
                <a:latin typeface="Gadugi" panose="020B0502040204020203" pitchFamily="34" charset="0"/>
                <a:ea typeface="ＭＳ Ｐゴシック" charset="-128"/>
              </a:rPr>
              <a:t>Tujuan</a:t>
            </a:r>
            <a:r>
              <a:rPr lang="es-ES_tradnl" sz="4000" dirty="0">
                <a:latin typeface="Gadugi" panose="020B0502040204020203" pitchFamily="34" charset="0"/>
                <a:ea typeface="ＭＳ Ｐゴシック" charset="-128"/>
              </a:rPr>
              <a:t> </a:t>
            </a:r>
            <a:r>
              <a:rPr lang="es-ES_tradnl" sz="4000" dirty="0" err="1">
                <a:latin typeface="Gadugi" panose="020B0502040204020203" pitchFamily="34" charset="0"/>
                <a:ea typeface="ＭＳ Ｐゴシック" charset="-128"/>
              </a:rPr>
              <a:t>Pembangunan</a:t>
            </a:r>
            <a:r>
              <a:rPr lang="es-ES_tradnl" sz="4000" dirty="0">
                <a:latin typeface="Gadugi" panose="020B0502040204020203" pitchFamily="34" charset="0"/>
                <a:ea typeface="ＭＳ Ｐゴシック" charset="-128"/>
              </a:rPr>
              <a:t>?</a:t>
            </a:r>
            <a:br>
              <a:rPr lang="es-ES_tradnl" sz="4000" dirty="0">
                <a:latin typeface="Gadugi" panose="020B0502040204020203" pitchFamily="34" charset="0"/>
                <a:ea typeface="ＭＳ Ｐゴシック" charset="-128"/>
              </a:rPr>
            </a:br>
            <a:r>
              <a:rPr lang="en-US" sz="1200" dirty="0">
                <a:latin typeface="Gadugi" panose="020B0502040204020203" pitchFamily="34" charset="0"/>
                <a:ea typeface="ＭＳ Ｐゴシック" charset="-128"/>
              </a:rPr>
              <a:t>(</a:t>
            </a:r>
            <a:r>
              <a:rPr lang="en-US" sz="1200" i="1" dirty="0" err="1">
                <a:latin typeface="Gadugi" panose="020B0502040204020203" pitchFamily="34" charset="0"/>
                <a:ea typeface="ＭＳ Ｐゴシック" charset="-128"/>
              </a:rPr>
              <a:t>Todaro</a:t>
            </a:r>
            <a:r>
              <a:rPr lang="en-US" sz="1200" i="1" dirty="0">
                <a:latin typeface="Gadugi" panose="020B0502040204020203" pitchFamily="34" charset="0"/>
                <a:ea typeface="ＭＳ Ｐゴシック" charset="-128"/>
              </a:rPr>
              <a:t>: the three objectives of development)</a:t>
            </a:r>
            <a:br>
              <a:rPr lang="en-US" sz="1200" i="1" dirty="0">
                <a:latin typeface="Gadugi" panose="020B0502040204020203" pitchFamily="34" charset="0"/>
                <a:ea typeface="ＭＳ Ｐゴシック" charset="-128"/>
              </a:rPr>
            </a:br>
            <a:endParaRPr lang="en-US" sz="1200" dirty="0">
              <a:latin typeface="Gadugi" panose="020B0502040204020203" pitchFamily="34" charset="0"/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160" y="1742440"/>
            <a:ext cx="7848600" cy="4800600"/>
          </a:xfrm>
        </p:spPr>
        <p:txBody>
          <a:bodyPr>
            <a:normAutofit/>
          </a:bodyPr>
          <a:lstStyle/>
          <a:p>
            <a:pPr marL="82550" indent="0">
              <a:buFont typeface="Wingdings 2" charset="0"/>
              <a:buNone/>
              <a:defRPr/>
            </a:pPr>
            <a:r>
              <a:rPr lang="en-US" sz="2400" b="1" dirty="0">
                <a:latin typeface="Gadugi" panose="020B0502040204020203" pitchFamily="34" charset="0"/>
                <a:ea typeface="ＭＳ Ｐゴシック" charset="-128"/>
              </a:rPr>
              <a:t>1. </a:t>
            </a:r>
            <a:r>
              <a:rPr lang="en-US" sz="2400" b="1" dirty="0" err="1">
                <a:latin typeface="Gadugi" panose="020B0502040204020203" pitchFamily="34" charset="0"/>
                <a:ea typeface="ＭＳ Ｐゴシック" charset="-128"/>
              </a:rPr>
              <a:t>Peningkatan</a:t>
            </a:r>
            <a:r>
              <a:rPr lang="en-US" sz="2400" b="1" dirty="0">
                <a:latin typeface="Gadugi" panose="020B0502040204020203" pitchFamily="34" charset="0"/>
                <a:ea typeface="ＭＳ Ｐゴシック" charset="-128"/>
              </a:rPr>
              <a:t> </a:t>
            </a:r>
            <a:r>
              <a:rPr lang="en-US" sz="2400" b="1" dirty="0" err="1">
                <a:latin typeface="Gadugi" panose="020B0502040204020203" pitchFamily="34" charset="0"/>
                <a:ea typeface="ＭＳ Ｐゴシック" charset="-128"/>
              </a:rPr>
              <a:t>standar</a:t>
            </a:r>
            <a:r>
              <a:rPr lang="en-US" sz="2400" b="1" dirty="0">
                <a:latin typeface="Gadugi" panose="020B0502040204020203" pitchFamily="34" charset="0"/>
                <a:ea typeface="ＭＳ Ｐゴシック" charset="-128"/>
              </a:rPr>
              <a:t> </a:t>
            </a:r>
            <a:r>
              <a:rPr lang="en-US" sz="2400" b="1" dirty="0" err="1">
                <a:latin typeface="Gadugi" panose="020B0502040204020203" pitchFamily="34" charset="0"/>
                <a:ea typeface="ＭＳ Ｐゴシック" charset="-128"/>
              </a:rPr>
              <a:t>hidup</a:t>
            </a:r>
            <a:r>
              <a:rPr lang="en-US" sz="2400" b="1" dirty="0">
                <a:latin typeface="Gadugi" panose="020B0502040204020203" pitchFamily="34" charset="0"/>
                <a:ea typeface="ＭＳ Ｐゴシック" charset="-128"/>
              </a:rPr>
              <a:t> </a:t>
            </a:r>
            <a:r>
              <a:rPr lang="en-US" sz="2400" b="1" i="1" dirty="0">
                <a:latin typeface="Gadugi" panose="020B0502040204020203" pitchFamily="34" charset="0"/>
                <a:ea typeface="ＭＳ Ｐゴシック" charset="-128"/>
              </a:rPr>
              <a:t>(levels of living) </a:t>
            </a:r>
            <a:r>
              <a:rPr lang="en-US" sz="2400" dirty="0" err="1">
                <a:latin typeface="Gadugi" panose="020B0502040204020203" pitchFamily="34" charset="0"/>
                <a:ea typeface="ＭＳ Ｐゴシック" charset="-128"/>
              </a:rPr>
              <a:t>setiap</a:t>
            </a:r>
            <a:r>
              <a:rPr lang="en-US" sz="2400" dirty="0">
                <a:latin typeface="Gadugi" panose="020B0502040204020203" pitchFamily="34" charset="0"/>
                <a:ea typeface="ＭＳ Ｐゴシック" charset="-128"/>
              </a:rPr>
              <a:t> orang, </a:t>
            </a:r>
            <a:r>
              <a:rPr lang="en-US" sz="2400" dirty="0" err="1">
                <a:latin typeface="Gadugi" panose="020B0502040204020203" pitchFamily="34" charset="0"/>
                <a:ea typeface="ＭＳ Ｐゴシック" charset="-128"/>
              </a:rPr>
              <a:t>baik</a:t>
            </a:r>
            <a:endParaRPr lang="en-US" sz="2400" dirty="0">
              <a:latin typeface="Gadugi" panose="020B0502040204020203" pitchFamily="34" charset="0"/>
              <a:ea typeface="ＭＳ Ｐゴシック" charset="-128"/>
            </a:endParaRPr>
          </a:p>
          <a:p>
            <a:pPr lvl="1">
              <a:buFont typeface="Wingdings 2" charset="0"/>
              <a:buChar char=""/>
              <a:defRPr/>
            </a:pPr>
            <a:r>
              <a:rPr lang="fr-FR" sz="2000" dirty="0" err="1">
                <a:latin typeface="Gadugi" panose="020B0502040204020203" pitchFamily="34" charset="0"/>
                <a:ea typeface="ＭＳ Ｐゴシック" charset="-128"/>
              </a:rPr>
              <a:t>pendapatannya</a:t>
            </a:r>
            <a:r>
              <a:rPr lang="fr-FR" sz="2000" dirty="0">
                <a:latin typeface="Gadugi" panose="020B0502040204020203" pitchFamily="34" charset="0"/>
                <a:ea typeface="ＭＳ Ｐゴシック" charset="-128"/>
              </a:rPr>
              <a:t>, </a:t>
            </a:r>
            <a:r>
              <a:rPr lang="fr-FR" sz="2000" dirty="0" err="1">
                <a:latin typeface="Gadugi" panose="020B0502040204020203" pitchFamily="34" charset="0"/>
                <a:ea typeface="ＭＳ Ｐゴシック" charset="-128"/>
              </a:rPr>
              <a:t>tingkat</a:t>
            </a:r>
            <a:r>
              <a:rPr lang="fr-FR" sz="2000" dirty="0">
                <a:latin typeface="Gadugi" panose="020B0502040204020203" pitchFamily="34" charset="0"/>
                <a:ea typeface="ＭＳ Ｐゴシック" charset="-128"/>
              </a:rPr>
              <a:t> </a:t>
            </a:r>
            <a:r>
              <a:rPr lang="fr-FR" sz="2000" dirty="0" err="1">
                <a:latin typeface="Gadugi" panose="020B0502040204020203" pitchFamily="34" charset="0"/>
                <a:ea typeface="ＭＳ Ｐゴシック" charset="-128"/>
              </a:rPr>
              <a:t>konsumsi</a:t>
            </a:r>
            <a:r>
              <a:rPr lang="fr-FR" sz="2000" dirty="0">
                <a:latin typeface="Gadugi" panose="020B0502040204020203" pitchFamily="34" charset="0"/>
                <a:ea typeface="ＭＳ Ｐゴシック" charset="-128"/>
              </a:rPr>
              <a:t> </a:t>
            </a:r>
            <a:r>
              <a:rPr lang="fr-FR" sz="2000" dirty="0" err="1">
                <a:latin typeface="Gadugi" panose="020B0502040204020203" pitchFamily="34" charset="0"/>
                <a:ea typeface="ＭＳ Ｐゴシック" charset="-128"/>
              </a:rPr>
              <a:t>pangan</a:t>
            </a:r>
            <a:r>
              <a:rPr lang="fr-FR" sz="2000" dirty="0">
                <a:latin typeface="Gadugi" panose="020B0502040204020203" pitchFamily="34" charset="0"/>
                <a:ea typeface="ＭＳ Ｐゴシック" charset="-128"/>
              </a:rPr>
              <a:t>, </a:t>
            </a:r>
            <a:r>
              <a:rPr lang="fr-FR" sz="2000" dirty="0" err="1">
                <a:latin typeface="Gadugi" panose="020B0502040204020203" pitchFamily="34" charset="0"/>
                <a:ea typeface="ＭＳ Ｐゴシック" charset="-128"/>
              </a:rPr>
              <a:t>sandang</a:t>
            </a:r>
            <a:r>
              <a:rPr lang="fr-FR" sz="2000" dirty="0">
                <a:latin typeface="Gadugi" panose="020B0502040204020203" pitchFamily="34" charset="0"/>
                <a:ea typeface="ＭＳ Ｐゴシック" charset="-128"/>
              </a:rPr>
              <a:t>, </a:t>
            </a:r>
            <a:r>
              <a:rPr lang="fr-FR" sz="2000" dirty="0" err="1">
                <a:latin typeface="Gadugi" panose="020B0502040204020203" pitchFamily="34" charset="0"/>
                <a:ea typeface="ＭＳ Ｐゴシック" charset="-128"/>
              </a:rPr>
              <a:t>papan</a:t>
            </a:r>
            <a:r>
              <a:rPr lang="fr-FR" sz="2000" dirty="0">
                <a:latin typeface="Gadugi" panose="020B0502040204020203" pitchFamily="34" charset="0"/>
                <a:ea typeface="ＭＳ Ｐゴシック" charset="-128"/>
              </a:rPr>
              <a:t>,</a:t>
            </a:r>
          </a:p>
          <a:p>
            <a:pPr lvl="1">
              <a:buFont typeface="Wingdings 2" charset="0"/>
              <a:buChar char=""/>
              <a:defRPr/>
            </a:pPr>
            <a:r>
              <a:rPr lang="tr-TR" sz="2000" dirty="0" err="1">
                <a:latin typeface="Gadugi" panose="020B0502040204020203" pitchFamily="34" charset="0"/>
                <a:ea typeface="ＭＳ Ｐゴシック" charset="-128"/>
              </a:rPr>
              <a:t>pelayanan</a:t>
            </a:r>
            <a:r>
              <a:rPr lang="tr-TR" sz="2000" dirty="0">
                <a:latin typeface="Gadugi" panose="020B0502040204020203" pitchFamily="34" charset="0"/>
                <a:ea typeface="ＭＳ Ｐゴシック" charset="-128"/>
              </a:rPr>
              <a:t> </a:t>
            </a:r>
            <a:r>
              <a:rPr lang="tr-TR" sz="2000" dirty="0" err="1">
                <a:latin typeface="Gadugi" panose="020B0502040204020203" pitchFamily="34" charset="0"/>
                <a:ea typeface="ＭＳ Ｐゴシック" charset="-128"/>
              </a:rPr>
              <a:t>kesehatan</a:t>
            </a:r>
            <a:r>
              <a:rPr lang="tr-TR" sz="2000" dirty="0">
                <a:latin typeface="Gadugi" panose="020B0502040204020203" pitchFamily="34" charset="0"/>
                <a:ea typeface="ＭＳ Ｐゴシック" charset="-128"/>
              </a:rPr>
              <a:t>, </a:t>
            </a:r>
            <a:r>
              <a:rPr lang="tr-TR" sz="2000" dirty="0" err="1">
                <a:latin typeface="Gadugi" panose="020B0502040204020203" pitchFamily="34" charset="0"/>
                <a:ea typeface="ＭＳ Ｐゴシック" charset="-128"/>
              </a:rPr>
              <a:t>pendidikan</a:t>
            </a:r>
            <a:r>
              <a:rPr lang="tr-TR" sz="2000" dirty="0">
                <a:latin typeface="Gadugi" panose="020B0502040204020203" pitchFamily="34" charset="0"/>
                <a:ea typeface="ＭＳ Ｐゴシック" charset="-128"/>
              </a:rPr>
              <a:t>, </a:t>
            </a:r>
            <a:r>
              <a:rPr lang="tr-TR" sz="2000" dirty="0" err="1">
                <a:latin typeface="Gadugi" panose="020B0502040204020203" pitchFamily="34" charset="0"/>
                <a:ea typeface="ＭＳ Ｐゴシック" charset="-128"/>
              </a:rPr>
              <a:t>dll</a:t>
            </a:r>
            <a:r>
              <a:rPr lang="tr-TR" sz="2000" dirty="0">
                <a:latin typeface="Gadugi" panose="020B0502040204020203" pitchFamily="34" charset="0"/>
                <a:ea typeface="ＭＳ Ｐゴシック" charset="-128"/>
              </a:rPr>
              <a:t>.</a:t>
            </a:r>
          </a:p>
          <a:p>
            <a:pPr marL="82550" indent="0">
              <a:buFont typeface="Wingdings 2" charset="0"/>
              <a:buNone/>
              <a:defRPr/>
            </a:pPr>
            <a:r>
              <a:rPr lang="tr-TR" sz="2400" dirty="0">
                <a:latin typeface="Gadugi" panose="020B0502040204020203" pitchFamily="34" charset="0"/>
                <a:ea typeface="ＭＳ Ｐゴシック" charset="-128"/>
              </a:rPr>
              <a:t>2. </a:t>
            </a:r>
            <a:r>
              <a:rPr lang="tr-TR" sz="2400" dirty="0" err="1">
                <a:latin typeface="Gadugi" panose="020B0502040204020203" pitchFamily="34" charset="0"/>
                <a:ea typeface="ＭＳ Ｐゴシック" charset="-128"/>
              </a:rPr>
              <a:t>Penciptaan</a:t>
            </a:r>
            <a:r>
              <a:rPr lang="tr-TR" sz="2400" dirty="0">
                <a:latin typeface="Gadugi" panose="020B0502040204020203" pitchFamily="34" charset="0"/>
                <a:ea typeface="ＭＳ Ｐゴシック" charset="-128"/>
              </a:rPr>
              <a:t> </a:t>
            </a:r>
            <a:r>
              <a:rPr lang="tr-TR" sz="2400" dirty="0" err="1">
                <a:latin typeface="Gadugi" panose="020B0502040204020203" pitchFamily="34" charset="0"/>
                <a:ea typeface="ＭＳ Ｐゴシック" charset="-128"/>
              </a:rPr>
              <a:t>berbagai</a:t>
            </a:r>
            <a:r>
              <a:rPr lang="tr-TR" sz="2400" dirty="0">
                <a:latin typeface="Gadugi" panose="020B0502040204020203" pitchFamily="34" charset="0"/>
                <a:ea typeface="ＭＳ Ｐゴシック" charset="-128"/>
              </a:rPr>
              <a:t> </a:t>
            </a:r>
            <a:r>
              <a:rPr lang="tr-TR" sz="2400" dirty="0" err="1">
                <a:latin typeface="Gadugi" panose="020B0502040204020203" pitchFamily="34" charset="0"/>
                <a:ea typeface="ＭＳ Ｐゴシック" charset="-128"/>
              </a:rPr>
              <a:t>kondisi</a:t>
            </a:r>
            <a:r>
              <a:rPr lang="tr-TR" sz="2400" dirty="0">
                <a:latin typeface="Gadugi" panose="020B0502040204020203" pitchFamily="34" charset="0"/>
                <a:ea typeface="ＭＳ Ｐゴシック" charset="-128"/>
              </a:rPr>
              <a:t> </a:t>
            </a:r>
            <a:r>
              <a:rPr lang="tr-TR" sz="2400" dirty="0" err="1">
                <a:latin typeface="Gadugi" panose="020B0502040204020203" pitchFamily="34" charset="0"/>
                <a:ea typeface="ＭＳ Ｐゴシック" charset="-128"/>
              </a:rPr>
              <a:t>yang</a:t>
            </a:r>
            <a:r>
              <a:rPr lang="tr-TR" sz="2400" dirty="0">
                <a:latin typeface="Gadugi" panose="020B0502040204020203" pitchFamily="34" charset="0"/>
                <a:ea typeface="ＭＳ Ｐゴシック" charset="-128"/>
              </a:rPr>
              <a:t> </a:t>
            </a:r>
            <a:r>
              <a:rPr lang="tr-TR" sz="2400" dirty="0" err="1">
                <a:latin typeface="Gadugi" panose="020B0502040204020203" pitchFamily="34" charset="0"/>
                <a:ea typeface="ＭＳ Ｐゴシック" charset="-128"/>
              </a:rPr>
              <a:t>memungkinkan</a:t>
            </a:r>
            <a:r>
              <a:rPr lang="tr-TR" sz="2400" dirty="0">
                <a:latin typeface="Gadugi" panose="020B0502040204020203" pitchFamily="34" charset="0"/>
                <a:ea typeface="ＭＳ Ｐゴシック" charset="-128"/>
              </a:rPr>
              <a:t> </a:t>
            </a:r>
            <a:r>
              <a:rPr lang="tr-TR" sz="2400" b="1" dirty="0" err="1">
                <a:latin typeface="Gadugi" panose="020B0502040204020203" pitchFamily="34" charset="0"/>
                <a:ea typeface="ＭＳ Ｐゴシック" charset="-128"/>
              </a:rPr>
              <a:t>tumbuhnya</a:t>
            </a:r>
            <a:endParaRPr lang="tr-TR" sz="2400" b="1" dirty="0">
              <a:latin typeface="Gadugi" panose="020B0502040204020203" pitchFamily="34" charset="0"/>
              <a:ea typeface="ＭＳ Ｐゴシック" charset="-128"/>
            </a:endParaRPr>
          </a:p>
          <a:p>
            <a:pPr lvl="1">
              <a:buFont typeface="Wingdings 2" charset="0"/>
              <a:buChar char=""/>
              <a:defRPr/>
            </a:pPr>
            <a:r>
              <a:rPr lang="nl-NL" sz="2000" b="1" dirty="0" err="1">
                <a:latin typeface="Gadugi" panose="020B0502040204020203" pitchFamily="34" charset="0"/>
                <a:ea typeface="ＭＳ Ｐゴシック" charset="-128"/>
              </a:rPr>
              <a:t>rasa</a:t>
            </a:r>
            <a:r>
              <a:rPr lang="nl-NL" sz="2000" b="1" dirty="0">
                <a:latin typeface="Gadugi" panose="020B0502040204020203" pitchFamily="34" charset="0"/>
                <a:ea typeface="ＭＳ Ｐゴシック" charset="-128"/>
              </a:rPr>
              <a:t> </a:t>
            </a:r>
            <a:r>
              <a:rPr lang="nl-NL" sz="2000" b="1" dirty="0" err="1">
                <a:latin typeface="Gadugi" panose="020B0502040204020203" pitchFamily="34" charset="0"/>
                <a:ea typeface="ＭＳ Ｐゴシック" charset="-128"/>
              </a:rPr>
              <a:t>percaya</a:t>
            </a:r>
            <a:r>
              <a:rPr lang="nl-NL" sz="2000" b="1" dirty="0">
                <a:latin typeface="Gadugi" panose="020B0502040204020203" pitchFamily="34" charset="0"/>
                <a:ea typeface="ＭＳ Ｐゴシック" charset="-128"/>
              </a:rPr>
              <a:t> </a:t>
            </a:r>
            <a:r>
              <a:rPr lang="nl-NL" sz="2000" b="1" dirty="0" err="1">
                <a:latin typeface="Gadugi" panose="020B0502040204020203" pitchFamily="34" charset="0"/>
                <a:ea typeface="ＭＳ Ｐゴシック" charset="-128"/>
              </a:rPr>
              <a:t>diri</a:t>
            </a:r>
            <a:r>
              <a:rPr lang="nl-NL" sz="2000" b="1" dirty="0">
                <a:latin typeface="Gadugi" panose="020B0502040204020203" pitchFamily="34" charset="0"/>
                <a:ea typeface="ＭＳ Ｐゴシック" charset="-128"/>
              </a:rPr>
              <a:t> </a:t>
            </a:r>
            <a:r>
              <a:rPr lang="nl-NL" sz="2000" b="1" i="1" dirty="0">
                <a:latin typeface="Gadugi" panose="020B0502040204020203" pitchFamily="34" charset="0"/>
                <a:ea typeface="ＭＳ Ｐゴシック" charset="-128"/>
              </a:rPr>
              <a:t>(</a:t>
            </a:r>
            <a:r>
              <a:rPr lang="nl-NL" sz="2000" b="1" i="1" dirty="0" err="1">
                <a:latin typeface="Gadugi" panose="020B0502040204020203" pitchFamily="34" charset="0"/>
                <a:ea typeface="ＭＳ Ｐゴシック" charset="-128"/>
              </a:rPr>
              <a:t>self-esteem</a:t>
            </a:r>
            <a:r>
              <a:rPr lang="nl-NL" sz="2000" b="1" i="1" dirty="0">
                <a:latin typeface="Gadugi" panose="020B0502040204020203" pitchFamily="34" charset="0"/>
                <a:ea typeface="ＭＳ Ｐゴシック" charset="-128"/>
              </a:rPr>
              <a:t>) </a:t>
            </a:r>
            <a:r>
              <a:rPr lang="nl-NL" sz="2000" dirty="0" err="1">
                <a:latin typeface="Gadugi" panose="020B0502040204020203" pitchFamily="34" charset="0"/>
                <a:ea typeface="ＭＳ Ｐゴシック" charset="-128"/>
              </a:rPr>
              <a:t>setiap</a:t>
            </a:r>
            <a:r>
              <a:rPr lang="nl-NL" sz="2000" dirty="0">
                <a:latin typeface="Gadugi" panose="020B0502040204020203" pitchFamily="34" charset="0"/>
                <a:ea typeface="ＭＳ Ｐゴシック" charset="-128"/>
              </a:rPr>
              <a:t> </a:t>
            </a:r>
            <a:r>
              <a:rPr lang="nl-NL" sz="2000" dirty="0" err="1">
                <a:latin typeface="Gadugi" panose="020B0502040204020203" pitchFamily="34" charset="0"/>
                <a:ea typeface="ＭＳ Ｐゴシック" charset="-128"/>
              </a:rPr>
              <a:t>orang</a:t>
            </a:r>
            <a:r>
              <a:rPr lang="nl-NL" sz="2000" dirty="0">
                <a:latin typeface="Gadugi" panose="020B0502040204020203" pitchFamily="34" charset="0"/>
                <a:ea typeface="ＭＳ Ｐゴシック" charset="-128"/>
              </a:rPr>
              <a:t>.</a:t>
            </a:r>
          </a:p>
          <a:p>
            <a:pPr marL="82550" indent="0">
              <a:buFont typeface="Wingdings 2" charset="0"/>
              <a:buNone/>
              <a:defRPr/>
            </a:pPr>
            <a:r>
              <a:rPr lang="en-US" sz="2400" b="1" dirty="0">
                <a:latin typeface="Gadugi" panose="020B0502040204020203" pitchFamily="34" charset="0"/>
                <a:ea typeface="ＭＳ Ｐゴシック" charset="-128"/>
              </a:rPr>
              <a:t>3. </a:t>
            </a:r>
            <a:r>
              <a:rPr lang="en-US" sz="2400" b="1" dirty="0" err="1">
                <a:latin typeface="Gadugi" panose="020B0502040204020203" pitchFamily="34" charset="0"/>
                <a:ea typeface="ＭＳ Ｐゴシック" charset="-128"/>
              </a:rPr>
              <a:t>Peningkatan</a:t>
            </a:r>
            <a:r>
              <a:rPr lang="en-US" sz="2400" b="1" dirty="0">
                <a:latin typeface="Gadugi" panose="020B0502040204020203" pitchFamily="34" charset="0"/>
                <a:ea typeface="ＭＳ Ｐゴシック" charset="-128"/>
              </a:rPr>
              <a:t> </a:t>
            </a:r>
            <a:r>
              <a:rPr lang="en-US" sz="2400" b="1" dirty="0" err="1">
                <a:latin typeface="Gadugi" panose="020B0502040204020203" pitchFamily="34" charset="0"/>
                <a:ea typeface="ＭＳ Ｐゴシック" charset="-128"/>
              </a:rPr>
              <a:t>kebebasan</a:t>
            </a:r>
            <a:r>
              <a:rPr lang="en-US" sz="2400" b="1" dirty="0">
                <a:latin typeface="Gadugi" panose="020B0502040204020203" pitchFamily="34" charset="0"/>
                <a:ea typeface="ＭＳ Ｐゴシック" charset="-128"/>
              </a:rPr>
              <a:t> </a:t>
            </a:r>
            <a:r>
              <a:rPr lang="en-US" sz="2400" b="1" i="1" dirty="0">
                <a:latin typeface="Gadugi" panose="020B0502040204020203" pitchFamily="34" charset="0"/>
                <a:ea typeface="ＭＳ Ｐゴシック" charset="-128"/>
              </a:rPr>
              <a:t>(freedom/democracy) </a:t>
            </a:r>
            <a:r>
              <a:rPr lang="en-US" sz="2400" dirty="0" err="1">
                <a:latin typeface="Gadugi" panose="020B0502040204020203" pitchFamily="34" charset="0"/>
                <a:ea typeface="ＭＳ Ｐゴシック" charset="-128"/>
              </a:rPr>
              <a:t>setiap</a:t>
            </a:r>
            <a:r>
              <a:rPr lang="en-US" sz="2400" dirty="0">
                <a:latin typeface="Gadugi" panose="020B0502040204020203" pitchFamily="34" charset="0"/>
                <a:ea typeface="ＭＳ Ｐゴシック" charset="-128"/>
              </a:rPr>
              <a:t> orang</a:t>
            </a:r>
          </a:p>
        </p:txBody>
      </p:sp>
    </p:spTree>
    <p:extLst>
      <p:ext uri="{BB962C8B-B14F-4D97-AF65-F5344CB8AC3E}">
        <p14:creationId xmlns:p14="http://schemas.microsoft.com/office/powerpoint/2010/main" val="1684172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365760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n-US" b="1" dirty="0" err="1">
                <a:ea typeface="ＭＳ Ｐゴシック" charset="-128"/>
              </a:rPr>
              <a:t>Bagaimana</a:t>
            </a:r>
            <a:r>
              <a:rPr lang="en-US" b="1" dirty="0">
                <a:ea typeface="ＭＳ Ｐゴシック" charset="-128"/>
              </a:rPr>
              <a:t> </a:t>
            </a:r>
            <a:r>
              <a:rPr lang="en-US" b="1" dirty="0" err="1">
                <a:ea typeface="ＭＳ Ｐゴシック" charset="-128"/>
              </a:rPr>
              <a:t>Caranya</a:t>
            </a:r>
            <a:r>
              <a:rPr lang="en-US" b="1" dirty="0">
                <a:ea typeface="ＭＳ Ｐゴシック" charset="-128"/>
              </a:rPr>
              <a:t>?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914400" y="1437640"/>
            <a:ext cx="79248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s-IS" altLang="en-US" sz="2000" dirty="0"/>
              <a:t>1. Mengurangi disparitas atau ketimpangan pembangunan</a:t>
            </a:r>
          </a:p>
          <a:p>
            <a:pPr lvl="1"/>
            <a:r>
              <a:rPr lang="es-ES_tradnl" altLang="en-US" sz="1800" dirty="0" err="1"/>
              <a:t>antar</a:t>
            </a:r>
            <a:r>
              <a:rPr lang="es-ES_tradnl" altLang="en-US" sz="1800" dirty="0"/>
              <a:t> </a:t>
            </a:r>
            <a:r>
              <a:rPr lang="es-ES_tradnl" altLang="en-US" sz="1800" dirty="0" err="1"/>
              <a:t>daerah</a:t>
            </a:r>
            <a:endParaRPr lang="es-ES_tradnl" altLang="en-US" sz="1800" dirty="0"/>
          </a:p>
          <a:p>
            <a:pPr lvl="1"/>
            <a:r>
              <a:rPr lang="ro-RO" altLang="en-US" sz="1800" dirty="0"/>
              <a:t>antar sub daerah</a:t>
            </a:r>
          </a:p>
          <a:p>
            <a:pPr lvl="1"/>
            <a:r>
              <a:rPr lang="nl-NL" altLang="en-US" sz="1800" dirty="0"/>
              <a:t>antar warga masyarakat (pemerataan dan keadilan).</a:t>
            </a:r>
          </a:p>
          <a:p>
            <a:pPr marL="0" indent="0">
              <a:buNone/>
            </a:pPr>
            <a:r>
              <a:rPr lang="tr-TR" altLang="en-US" sz="2000" dirty="0"/>
              <a:t>2. Memberdayakan masyarakat dan mengentaskan kemiskinan.</a:t>
            </a:r>
          </a:p>
          <a:p>
            <a:pPr marL="0" indent="0">
              <a:buNone/>
            </a:pPr>
            <a:r>
              <a:rPr lang="is-IS" altLang="en-US" sz="2000" dirty="0"/>
              <a:t>3. Menciptakan atau menambah lapangan kerja.</a:t>
            </a:r>
          </a:p>
          <a:p>
            <a:pPr marL="0" indent="0">
              <a:buNone/>
            </a:pPr>
            <a:r>
              <a:rPr lang="fi-FI" altLang="en-US" sz="2000" dirty="0"/>
              <a:t>4. Meningkatkan pendapatan dan kesejahteraan masyarakat daerah.</a:t>
            </a:r>
          </a:p>
          <a:p>
            <a:pPr marL="263525" indent="-263525">
              <a:buNone/>
            </a:pPr>
            <a:r>
              <a:rPr lang="tr-TR" altLang="en-US" sz="2000" dirty="0"/>
              <a:t>5. Mempertahankan atau menjaga kelestarian sumber daya alam</a:t>
            </a:r>
            <a:r>
              <a:rPr lang="en-ID" altLang="en-US" sz="2000" dirty="0"/>
              <a:t> </a:t>
            </a:r>
            <a:r>
              <a:rPr lang="nl-NL" altLang="en-US" sz="2000" dirty="0"/>
              <a:t>agar bermanfaat bagi generasi sekarang dan generasi masa </a:t>
            </a:r>
            <a:r>
              <a:rPr lang="hr-HR" altLang="en-US" sz="2000" dirty="0"/>
              <a:t>datang (berkelanjutan).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62796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442" y="1282421"/>
            <a:ext cx="3261643" cy="417612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906964" y="1282421"/>
            <a:ext cx="3165675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Clr>
                <a:srgbClr val="FFFF00"/>
              </a:buClr>
              <a:buSzPct val="115000"/>
              <a:defRPr/>
            </a:pPr>
            <a:r>
              <a:rPr lang="en-ID" sz="2400" b="1" dirty="0" err="1">
                <a:latin typeface="Gadugi" panose="020B0502040204020203" pitchFamily="34" charset="0"/>
              </a:rPr>
              <a:t>Ironi</a:t>
            </a:r>
            <a:r>
              <a:rPr lang="en-ID" sz="2400" b="1" dirty="0">
                <a:latin typeface="Gadugi" panose="020B0502040204020203" pitchFamily="34" charset="0"/>
              </a:rPr>
              <a:t> Pembangunan?</a:t>
            </a:r>
            <a:endParaRPr lang="id-ID" sz="2400" b="1" dirty="0">
              <a:latin typeface="Gadugi" panose="020B050204020402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32084" y="5467260"/>
            <a:ext cx="36274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FFFF00"/>
              </a:buClr>
              <a:buSzPct val="115000"/>
              <a:defRPr/>
            </a:pPr>
            <a:r>
              <a:rPr lang="en-ID" dirty="0">
                <a:latin typeface="Gadugi" panose="020B0502040204020203" pitchFamily="34" charset="0"/>
              </a:rPr>
              <a:t>Pembangunan </a:t>
            </a:r>
            <a:r>
              <a:rPr lang="en-ID" dirty="0" err="1">
                <a:latin typeface="Gadugi" panose="020B0502040204020203" pitchFamily="34" charset="0"/>
              </a:rPr>
              <a:t>perlu</a:t>
            </a:r>
            <a:r>
              <a:rPr lang="en-ID" dirty="0">
                <a:latin typeface="Gadugi" panose="020B0502040204020203" pitchFamily="34" charset="0"/>
              </a:rPr>
              <a:t> “</a:t>
            </a:r>
            <a:r>
              <a:rPr lang="en-ID" dirty="0" err="1">
                <a:latin typeface="Gadugi" panose="020B0502040204020203" pitchFamily="34" charset="0"/>
              </a:rPr>
              <a:t>tertib</a:t>
            </a:r>
            <a:r>
              <a:rPr lang="en-ID" dirty="0">
                <a:latin typeface="Gadugi" panose="020B0502040204020203" pitchFamily="34" charset="0"/>
              </a:rPr>
              <a:t> </a:t>
            </a:r>
            <a:r>
              <a:rPr lang="en-ID" dirty="0" err="1">
                <a:latin typeface="Gadugi" panose="020B0502040204020203" pitchFamily="34" charset="0"/>
              </a:rPr>
              <a:t>tata</a:t>
            </a:r>
            <a:r>
              <a:rPr lang="en-ID" dirty="0">
                <a:latin typeface="Gadugi" panose="020B0502040204020203" pitchFamily="34" charset="0"/>
              </a:rPr>
              <a:t> </a:t>
            </a:r>
            <a:r>
              <a:rPr lang="en-ID" dirty="0" err="1">
                <a:latin typeface="Gadugi" panose="020B0502040204020203" pitchFamily="34" charset="0"/>
              </a:rPr>
              <a:t>ruang</a:t>
            </a:r>
            <a:r>
              <a:rPr lang="en-ID" dirty="0">
                <a:latin typeface="Gadugi" panose="020B0502040204020203" pitchFamily="34" charset="0"/>
              </a:rPr>
              <a:t>” </a:t>
            </a:r>
            <a:r>
              <a:rPr lang="en-ID" dirty="0" err="1">
                <a:latin typeface="Gadugi" panose="020B0502040204020203" pitchFamily="34" charset="0"/>
              </a:rPr>
              <a:t>untuk</a:t>
            </a:r>
            <a:r>
              <a:rPr lang="en-ID" dirty="0">
                <a:latin typeface="Gadugi" panose="020B0502040204020203" pitchFamily="34" charset="0"/>
              </a:rPr>
              <a:t> </a:t>
            </a:r>
            <a:r>
              <a:rPr lang="en-ID" dirty="0" err="1">
                <a:latin typeface="Gadugi" panose="020B0502040204020203" pitchFamily="34" charset="0"/>
              </a:rPr>
              <a:t>menyelesaikan</a:t>
            </a:r>
            <a:r>
              <a:rPr lang="en-ID" dirty="0">
                <a:latin typeface="Gadugi" panose="020B0502040204020203" pitchFamily="34" charset="0"/>
              </a:rPr>
              <a:t> </a:t>
            </a:r>
            <a:r>
              <a:rPr lang="en-ID" dirty="0" err="1">
                <a:latin typeface="Gadugi" panose="020B0502040204020203" pitchFamily="34" charset="0"/>
              </a:rPr>
              <a:t>permasalahan</a:t>
            </a:r>
            <a:r>
              <a:rPr lang="en-ID" dirty="0">
                <a:latin typeface="Gadugi" panose="020B0502040204020203" pitchFamily="34" charset="0"/>
              </a:rPr>
              <a:t> </a:t>
            </a:r>
            <a:r>
              <a:rPr lang="en-ID" dirty="0" err="1">
                <a:latin typeface="Gadugi" panose="020B0502040204020203" pitchFamily="34" charset="0"/>
              </a:rPr>
              <a:t>ruang</a:t>
            </a:r>
            <a:r>
              <a:rPr lang="en-ID" dirty="0">
                <a:latin typeface="Gadugi" panose="020B0502040204020203" pitchFamily="34" charset="0"/>
              </a:rPr>
              <a:t> yang </a:t>
            </a:r>
            <a:r>
              <a:rPr lang="en-ID" dirty="0" err="1">
                <a:latin typeface="Gadugi" panose="020B0502040204020203" pitchFamily="34" charset="0"/>
              </a:rPr>
              <a:t>ada</a:t>
            </a:r>
            <a:r>
              <a:rPr lang="en-ID" dirty="0">
                <a:latin typeface="Gadugi" panose="020B0502040204020203" pitchFamily="34" charset="0"/>
              </a:rPr>
              <a:t> </a:t>
            </a:r>
            <a:r>
              <a:rPr lang="en-ID" dirty="0" err="1">
                <a:latin typeface="Gadugi" panose="020B0502040204020203" pitchFamily="34" charset="0"/>
              </a:rPr>
              <a:t>dan</a:t>
            </a:r>
            <a:r>
              <a:rPr lang="en-ID" dirty="0">
                <a:latin typeface="Gadugi" panose="020B0502040204020203" pitchFamily="34" charset="0"/>
              </a:rPr>
              <a:t> </a:t>
            </a:r>
            <a:r>
              <a:rPr lang="en-ID" dirty="0" err="1">
                <a:latin typeface="Gadugi" panose="020B0502040204020203" pitchFamily="34" charset="0"/>
              </a:rPr>
              <a:t>mengantisipasi</a:t>
            </a:r>
            <a:r>
              <a:rPr lang="en-ID" dirty="0">
                <a:latin typeface="Gadugi" panose="020B0502040204020203" pitchFamily="34" charset="0"/>
              </a:rPr>
              <a:t> </a:t>
            </a:r>
            <a:r>
              <a:rPr lang="en-ID" dirty="0" err="1">
                <a:latin typeface="Gadugi" panose="020B0502040204020203" pitchFamily="34" charset="0"/>
              </a:rPr>
              <a:t>permasalahan</a:t>
            </a:r>
            <a:r>
              <a:rPr lang="en-ID" dirty="0">
                <a:latin typeface="Gadugi" panose="020B0502040204020203" pitchFamily="34" charset="0"/>
              </a:rPr>
              <a:t> </a:t>
            </a:r>
            <a:r>
              <a:rPr lang="en-ID" dirty="0" err="1">
                <a:latin typeface="Gadugi" panose="020B0502040204020203" pitchFamily="34" charset="0"/>
              </a:rPr>
              <a:t>baru</a:t>
            </a:r>
            <a:r>
              <a:rPr lang="en-ID" dirty="0">
                <a:latin typeface="Gadugi" panose="020B0502040204020203" pitchFamily="34" charset="0"/>
              </a:rPr>
              <a:t> yang </a:t>
            </a:r>
            <a:r>
              <a:rPr lang="en-ID" dirty="0" err="1">
                <a:latin typeface="Gadugi" panose="020B0502040204020203" pitchFamily="34" charset="0"/>
              </a:rPr>
              <a:t>akan</a:t>
            </a:r>
            <a:r>
              <a:rPr lang="en-ID" dirty="0">
                <a:latin typeface="Gadugi" panose="020B0502040204020203" pitchFamily="34" charset="0"/>
              </a:rPr>
              <a:t> </a:t>
            </a:r>
            <a:r>
              <a:rPr lang="en-ID" dirty="0" err="1">
                <a:latin typeface="Gadugi" panose="020B0502040204020203" pitchFamily="34" charset="0"/>
              </a:rPr>
              <a:t>muncul</a:t>
            </a:r>
            <a:r>
              <a:rPr lang="en-ID" dirty="0">
                <a:latin typeface="Gadugi" panose="020B0502040204020203" pitchFamily="34" charset="0"/>
              </a:rPr>
              <a:t> </a:t>
            </a:r>
            <a:endParaRPr lang="id-ID" dirty="0">
              <a:latin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858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304800" y="414299"/>
            <a:ext cx="8534400" cy="1082568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sz="3200" b="1" dirty="0">
                <a:latin typeface="Optima"/>
                <a:cs typeface="Optima"/>
              </a:rPr>
              <a:t>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87940" y="3612913"/>
            <a:ext cx="8427460" cy="230051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 err="1"/>
              <a:t>Pengendalian</a:t>
            </a:r>
            <a:r>
              <a:rPr lang="en-US" sz="2600" b="1" dirty="0"/>
              <a:t> </a:t>
            </a:r>
            <a:r>
              <a:rPr lang="en-US" sz="2600" b="1" dirty="0" err="1"/>
              <a:t>pemanfaatan</a:t>
            </a:r>
            <a:r>
              <a:rPr lang="en-US" sz="2600" b="1" dirty="0"/>
              <a:t> </a:t>
            </a:r>
            <a:r>
              <a:rPr lang="en-US" sz="2600" b="1" dirty="0" err="1"/>
              <a:t>ruang</a:t>
            </a:r>
            <a:r>
              <a:rPr lang="en-US" sz="2600" b="1" dirty="0"/>
              <a:t>:</a:t>
            </a:r>
          </a:p>
          <a:p>
            <a:pPr marL="457200" lvl="1" indent="0">
              <a:buNone/>
            </a:pPr>
            <a:r>
              <a:rPr lang="id-ID" dirty="0"/>
              <a:t>kegiatan yang berkaitan dengan </a:t>
            </a:r>
            <a:r>
              <a:rPr lang="en-US" b="1" dirty="0" err="1"/>
              <a:t>perijinan</a:t>
            </a:r>
            <a:r>
              <a:rPr lang="en-US" b="1" dirty="0"/>
              <a:t>, </a:t>
            </a:r>
            <a:r>
              <a:rPr lang="id-ID" b="1" dirty="0"/>
              <a:t>pengawasan</a:t>
            </a:r>
            <a:r>
              <a:rPr lang="id-ID" dirty="0"/>
              <a:t> dan </a:t>
            </a:r>
            <a:r>
              <a:rPr lang="id-ID" b="1" dirty="0"/>
              <a:t>penertiban</a:t>
            </a:r>
            <a:r>
              <a:rPr lang="id-ID" dirty="0"/>
              <a:t> agar pemanfaatan ruang sesuai dengan rencana tata ruang yang telah ditetapkan</a:t>
            </a:r>
            <a:endParaRPr lang="en-US" sz="2600" dirty="0">
              <a:latin typeface="Gadugi" panose="020B0502040204020203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458200" cy="1022350"/>
          </a:xfrm>
        </p:spPr>
        <p:txBody>
          <a:bodyPr/>
          <a:lstStyle/>
          <a:p>
            <a:r>
              <a:rPr lang="en-US" sz="3100" b="1" dirty="0" err="1"/>
              <a:t>Pengendalian</a:t>
            </a:r>
            <a:r>
              <a:rPr lang="en-US" sz="3100" b="1" dirty="0"/>
              <a:t> Pembangunan</a:t>
            </a:r>
          </a:p>
        </p:txBody>
      </p:sp>
      <p:sp>
        <p:nvSpPr>
          <p:cNvPr id="6" name="Rectangle 5"/>
          <p:cNvSpPr/>
          <p:nvPr/>
        </p:nvSpPr>
        <p:spPr>
          <a:xfrm>
            <a:off x="716540" y="1985486"/>
            <a:ext cx="7970260" cy="92333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Lucida Grande"/>
              </a:rPr>
              <a:t>Pembangunan </a:t>
            </a:r>
            <a:r>
              <a:rPr lang="en-US" dirty="0" err="1">
                <a:latin typeface="Lucida Grande"/>
              </a:rPr>
              <a:t>sangat</a:t>
            </a:r>
            <a:r>
              <a:rPr lang="en-US" dirty="0">
                <a:latin typeface="Lucida Grande"/>
              </a:rPr>
              <a:t> </a:t>
            </a:r>
            <a:r>
              <a:rPr lang="en-US" dirty="0" err="1">
                <a:latin typeface="Lucida Grande"/>
              </a:rPr>
              <a:t>erat</a:t>
            </a:r>
            <a:r>
              <a:rPr lang="en-US" dirty="0">
                <a:latin typeface="Lucida Grande"/>
              </a:rPr>
              <a:t> </a:t>
            </a:r>
            <a:r>
              <a:rPr lang="en-US" dirty="0" err="1">
                <a:latin typeface="Lucida Grande"/>
              </a:rPr>
              <a:t>kaitannya</a:t>
            </a:r>
            <a:r>
              <a:rPr lang="en-US" dirty="0">
                <a:latin typeface="Lucida Grande"/>
              </a:rPr>
              <a:t> </a:t>
            </a:r>
            <a:r>
              <a:rPr lang="en-US" dirty="0" err="1">
                <a:latin typeface="Lucida Grande"/>
              </a:rPr>
              <a:t>dengan</a:t>
            </a:r>
            <a:r>
              <a:rPr lang="en-US" dirty="0">
                <a:latin typeface="Lucida Grande"/>
              </a:rPr>
              <a:t> </a:t>
            </a:r>
            <a:r>
              <a:rPr lang="en-US" dirty="0" err="1">
                <a:latin typeface="Lucida Grande"/>
              </a:rPr>
              <a:t>pemanfaatan</a:t>
            </a:r>
            <a:r>
              <a:rPr lang="en-US" dirty="0">
                <a:latin typeface="Lucida Grande"/>
              </a:rPr>
              <a:t> </a:t>
            </a:r>
            <a:r>
              <a:rPr lang="en-US" dirty="0" err="1">
                <a:latin typeface="Lucida Grande"/>
              </a:rPr>
              <a:t>tata</a:t>
            </a:r>
            <a:r>
              <a:rPr lang="en-US" dirty="0">
                <a:latin typeface="Lucida Grande"/>
              </a:rPr>
              <a:t> </a:t>
            </a:r>
            <a:r>
              <a:rPr lang="en-US" dirty="0" err="1">
                <a:latin typeface="Lucida Grande"/>
              </a:rPr>
              <a:t>ruang</a:t>
            </a:r>
            <a:r>
              <a:rPr lang="en-US" dirty="0">
                <a:latin typeface="Lucida Grande"/>
              </a:rPr>
              <a:t>, </a:t>
            </a:r>
          </a:p>
          <a:p>
            <a:r>
              <a:rPr lang="en-US" dirty="0" err="1">
                <a:latin typeface="Lucida Grande"/>
              </a:rPr>
              <a:t>sehingga</a:t>
            </a:r>
            <a:r>
              <a:rPr lang="en-US" dirty="0">
                <a:latin typeface="Lucida Grande"/>
              </a:rPr>
              <a:t> </a:t>
            </a:r>
            <a:r>
              <a:rPr lang="en-US" dirty="0" err="1">
                <a:latin typeface="Lucida Grande"/>
              </a:rPr>
              <a:t>pengendalian</a:t>
            </a:r>
            <a:r>
              <a:rPr lang="en-US" dirty="0">
                <a:latin typeface="Lucida Grande"/>
              </a:rPr>
              <a:t> </a:t>
            </a:r>
            <a:r>
              <a:rPr lang="en-US" dirty="0" err="1">
                <a:latin typeface="Lucida Grande"/>
              </a:rPr>
              <a:t>pembangunan</a:t>
            </a:r>
            <a:r>
              <a:rPr lang="en-US" dirty="0">
                <a:latin typeface="Lucida Grande"/>
              </a:rPr>
              <a:t> </a:t>
            </a:r>
            <a:r>
              <a:rPr lang="en-US" dirty="0" err="1">
                <a:latin typeface="Lucida Grande"/>
              </a:rPr>
              <a:t>berkaitan</a:t>
            </a:r>
            <a:r>
              <a:rPr lang="en-US" dirty="0">
                <a:latin typeface="Lucida Grande"/>
              </a:rPr>
              <a:t> </a:t>
            </a:r>
            <a:r>
              <a:rPr lang="en-US" dirty="0" err="1">
                <a:latin typeface="Lucida Grande"/>
              </a:rPr>
              <a:t>erat</a:t>
            </a:r>
            <a:r>
              <a:rPr lang="en-US" dirty="0">
                <a:latin typeface="Lucida Grande"/>
              </a:rPr>
              <a:t> </a:t>
            </a:r>
            <a:r>
              <a:rPr lang="en-US" dirty="0" err="1">
                <a:latin typeface="Lucida Grande"/>
              </a:rPr>
              <a:t>dengan</a:t>
            </a:r>
            <a:r>
              <a:rPr lang="en-US" dirty="0">
                <a:latin typeface="Lucida Grande"/>
              </a:rPr>
              <a:t> </a:t>
            </a:r>
            <a:r>
              <a:rPr lang="en-US" dirty="0" err="1">
                <a:latin typeface="Lucida Grande"/>
              </a:rPr>
              <a:t>pengendalian</a:t>
            </a:r>
            <a:r>
              <a:rPr lang="en-US" dirty="0">
                <a:latin typeface="Lucida Grande"/>
              </a:rPr>
              <a:t> </a:t>
            </a:r>
            <a:r>
              <a:rPr lang="en-US" dirty="0" err="1">
                <a:latin typeface="Lucida Grande"/>
              </a:rPr>
              <a:t>pemanfaatan</a:t>
            </a:r>
            <a:r>
              <a:rPr lang="en-US" dirty="0">
                <a:latin typeface="Lucida Grande"/>
              </a:rPr>
              <a:t> </a:t>
            </a:r>
            <a:r>
              <a:rPr lang="en-US" dirty="0" err="1">
                <a:latin typeface="Lucida Grande"/>
              </a:rPr>
              <a:t>tata</a:t>
            </a:r>
            <a:r>
              <a:rPr lang="en-US" dirty="0">
                <a:latin typeface="Lucida Grande"/>
              </a:rPr>
              <a:t> </a:t>
            </a:r>
            <a:r>
              <a:rPr lang="en-US" dirty="0" err="1">
                <a:latin typeface="Lucida Grande"/>
              </a:rPr>
              <a:t>ruang</a:t>
            </a:r>
            <a:r>
              <a:rPr lang="en-US" dirty="0">
                <a:latin typeface="Lucida Grande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093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304800" y="414299"/>
            <a:ext cx="8534400" cy="1082568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183883"/>
                </a:solidFill>
                <a:latin typeface="Optima"/>
                <a:cs typeface="Optima"/>
              </a:rPr>
              <a:t>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96785" y="1690142"/>
            <a:ext cx="6500553" cy="4863058"/>
          </a:xfrm>
          <a:noFill/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1600" dirty="0" err="1">
                <a:latin typeface="Gadugi" panose="020B0502040204020203" pitchFamily="34" charset="0"/>
              </a:rPr>
              <a:t>Dalam</a:t>
            </a:r>
            <a:r>
              <a:rPr lang="en-US" sz="1600" dirty="0">
                <a:latin typeface="Gadugi" panose="020B0502040204020203" pitchFamily="34" charset="0"/>
              </a:rPr>
              <a:t> UU No. 26/2007: </a:t>
            </a:r>
            <a:r>
              <a:rPr lang="en-US" sz="1600" dirty="0" err="1">
                <a:latin typeface="Gadugi" panose="020B0502040204020203" pitchFamily="34" charset="0"/>
              </a:rPr>
              <a:t>bahwa</a:t>
            </a:r>
            <a:r>
              <a:rPr lang="en-US" sz="1600" dirty="0">
                <a:latin typeface="Gadugi" panose="020B0502040204020203" pitchFamily="34" charset="0"/>
              </a:rPr>
              <a:t> p</a:t>
            </a:r>
            <a:r>
              <a:rPr lang="sv-SE" sz="1600" dirty="0">
                <a:latin typeface="Gadugi" panose="020B0502040204020203" pitchFamily="34" charset="0"/>
              </a:rPr>
              <a:t>engendalian pemanfaatan ruang adalah upaya untuk mewujudkan </a:t>
            </a:r>
            <a:r>
              <a:rPr lang="sv-SE" sz="1600" b="1" dirty="0">
                <a:solidFill>
                  <a:srgbClr val="A50021"/>
                </a:solidFill>
                <a:latin typeface="Gadugi" panose="020B0502040204020203" pitchFamily="34" charset="0"/>
              </a:rPr>
              <a:t>tertib tata ruang</a:t>
            </a:r>
            <a:r>
              <a:rPr lang="sv-SE" sz="1600" b="1" dirty="0">
                <a:latin typeface="Gadugi" panose="020B0502040204020203" pitchFamily="34" charset="0"/>
              </a:rPr>
              <a:t> </a:t>
            </a:r>
            <a:r>
              <a:rPr lang="sv-SE" sz="1600" dirty="0">
                <a:latin typeface="Gadugi" panose="020B0502040204020203" pitchFamily="34" charset="0"/>
              </a:rPr>
              <a:t>agar </a:t>
            </a:r>
            <a:r>
              <a:rPr lang="en-US" sz="1600" dirty="0" err="1">
                <a:latin typeface="Gadugi" panose="020B0502040204020203" pitchFamily="34" charset="0"/>
              </a:rPr>
              <a:t>pembangunan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baik</a:t>
            </a:r>
            <a:r>
              <a:rPr lang="en-US" sz="1600" dirty="0">
                <a:latin typeface="Gadugi" panose="020B0502040204020203" pitchFamily="34" charset="0"/>
              </a:rPr>
              <a:t> di </a:t>
            </a:r>
            <a:r>
              <a:rPr lang="en-US" sz="1600" dirty="0" err="1">
                <a:latin typeface="Gadugi" panose="020B0502040204020203" pitchFamily="34" charset="0"/>
              </a:rPr>
              <a:t>tingkat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pusat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maupun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daerah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sesuai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dengan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rencana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tata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ruang</a:t>
            </a:r>
            <a:r>
              <a:rPr lang="en-US" sz="1600" dirty="0">
                <a:latin typeface="Gadugi" panose="020B0502040204020203" pitchFamily="34" charset="0"/>
              </a:rPr>
              <a:t> yang </a:t>
            </a:r>
            <a:r>
              <a:rPr lang="en-US" sz="1600" dirty="0" err="1">
                <a:latin typeface="Gadugi" panose="020B0502040204020203" pitchFamily="34" charset="0"/>
              </a:rPr>
              <a:t>telah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ditetapkan</a:t>
            </a:r>
            <a:r>
              <a:rPr lang="en-US" sz="1600" dirty="0">
                <a:latin typeface="Gadugi" panose="020B0502040204020203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sz="1600" dirty="0" err="1">
                <a:latin typeface="Gadugi" panose="020B0502040204020203" pitchFamily="34" charset="0"/>
              </a:rPr>
              <a:t>Praktek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pelaksanaan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pembangunan</a:t>
            </a:r>
            <a:r>
              <a:rPr lang="en-US" sz="1600" dirty="0">
                <a:latin typeface="Gadugi" panose="020B0502040204020203" pitchFamily="34" charset="0"/>
              </a:rPr>
              <a:t>/</a:t>
            </a:r>
            <a:r>
              <a:rPr lang="en-US" sz="1600" dirty="0" err="1">
                <a:latin typeface="Gadugi" panose="020B0502040204020203" pitchFamily="34" charset="0"/>
              </a:rPr>
              <a:t>pemanfaatan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ruang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A50021"/>
                </a:solidFill>
                <a:latin typeface="Gadugi" panose="020B0502040204020203" pitchFamily="34" charset="0"/>
              </a:rPr>
              <a:t>tidak</a:t>
            </a:r>
            <a:r>
              <a:rPr lang="en-US" sz="1600" b="1" dirty="0">
                <a:solidFill>
                  <a:srgbClr val="A50021"/>
                </a:solidFill>
                <a:latin typeface="Gadug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A50021"/>
                </a:solidFill>
                <a:latin typeface="Gadugi" panose="020B0502040204020203" pitchFamily="34" charset="0"/>
              </a:rPr>
              <a:t>dapat</a:t>
            </a:r>
            <a:r>
              <a:rPr lang="en-US" sz="1600" b="1" dirty="0">
                <a:solidFill>
                  <a:srgbClr val="A50021"/>
                </a:solidFill>
                <a:latin typeface="Gadug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A50021"/>
                </a:solidFill>
                <a:latin typeface="Gadugi" panose="020B0502040204020203" pitchFamily="34" charset="0"/>
              </a:rPr>
              <a:t>berjalan</a:t>
            </a:r>
            <a:r>
              <a:rPr lang="en-US" sz="1600" b="1" dirty="0">
                <a:solidFill>
                  <a:srgbClr val="A50021"/>
                </a:solidFill>
                <a:latin typeface="Gadug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A50021"/>
                </a:solidFill>
                <a:latin typeface="Gadugi" panose="020B0502040204020203" pitchFamily="34" charset="0"/>
              </a:rPr>
              <a:t>sesuai</a:t>
            </a:r>
            <a:r>
              <a:rPr lang="en-US" sz="1600" b="1" dirty="0">
                <a:solidFill>
                  <a:srgbClr val="A50021"/>
                </a:solidFill>
                <a:latin typeface="Gadug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A50021"/>
                </a:solidFill>
                <a:latin typeface="Gadugi" panose="020B0502040204020203" pitchFamily="34" charset="0"/>
              </a:rPr>
              <a:t>dengan</a:t>
            </a:r>
            <a:r>
              <a:rPr lang="en-US" sz="1600" b="1" dirty="0">
                <a:solidFill>
                  <a:srgbClr val="A50021"/>
                </a:solidFill>
                <a:latin typeface="Gadug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A50021"/>
                </a:solidFill>
                <a:latin typeface="Gadugi" panose="020B0502040204020203" pitchFamily="34" charset="0"/>
              </a:rPr>
              <a:t>tata</a:t>
            </a:r>
            <a:r>
              <a:rPr lang="en-US" sz="1600" b="1" dirty="0">
                <a:solidFill>
                  <a:srgbClr val="A50021"/>
                </a:solidFill>
                <a:latin typeface="Gadug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A50021"/>
                </a:solidFill>
                <a:latin typeface="Gadugi" panose="020B0502040204020203" pitchFamily="34" charset="0"/>
              </a:rPr>
              <a:t>ruang</a:t>
            </a:r>
            <a:r>
              <a:rPr lang="en-US" sz="1600" dirty="0">
                <a:latin typeface="Gadugi" panose="020B0502040204020203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1600" b="1" dirty="0" err="1">
                <a:solidFill>
                  <a:srgbClr val="A50021"/>
                </a:solidFill>
                <a:latin typeface="Gadugi" panose="020B0502040204020203" pitchFamily="34" charset="0"/>
              </a:rPr>
              <a:t>Pelanggaran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oleh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faktor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teknik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operasional</a:t>
            </a:r>
            <a:r>
              <a:rPr lang="en-US" sz="1600" dirty="0">
                <a:latin typeface="Gadugi" panose="020B0502040204020203" pitchFamily="34" charset="0"/>
              </a:rPr>
              <a:t>, </a:t>
            </a:r>
            <a:r>
              <a:rPr lang="en-US" sz="1600" dirty="0" err="1">
                <a:latin typeface="Gadugi" panose="020B0502040204020203" pitchFamily="34" charset="0"/>
              </a:rPr>
              <a:t>administrasi</a:t>
            </a:r>
            <a:r>
              <a:rPr lang="en-US" sz="1600" dirty="0">
                <a:latin typeface="Gadugi" panose="020B0502040204020203" pitchFamily="34" charset="0"/>
              </a:rPr>
              <a:t>/</a:t>
            </a:r>
            <a:r>
              <a:rPr lang="en-US" sz="1600" dirty="0" err="1">
                <a:latin typeface="Gadugi" panose="020B0502040204020203" pitchFamily="34" charset="0"/>
              </a:rPr>
              <a:t>politis</a:t>
            </a:r>
            <a:r>
              <a:rPr lang="en-US" sz="1600" dirty="0">
                <a:latin typeface="Gadugi" panose="020B0502040204020203" pitchFamily="34" charset="0"/>
              </a:rPr>
              <a:t>, </a:t>
            </a:r>
            <a:r>
              <a:rPr lang="en-US" sz="1600" dirty="0" err="1">
                <a:latin typeface="Gadugi" panose="020B0502040204020203" pitchFamily="34" charset="0"/>
              </a:rPr>
              <a:t>mekanisme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pasar</a:t>
            </a:r>
            <a:r>
              <a:rPr lang="en-US" sz="1600" dirty="0">
                <a:latin typeface="Gadugi" panose="020B0502040204020203" pitchFamily="34" charset="0"/>
              </a:rPr>
              <a:t>, </a:t>
            </a:r>
            <a:r>
              <a:rPr lang="en-US" sz="1600" dirty="0" err="1">
                <a:latin typeface="Gadugi" panose="020B0502040204020203" pitchFamily="34" charset="0"/>
              </a:rPr>
              <a:t>kurang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memperhatikan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rencana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tata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ruang</a:t>
            </a:r>
            <a:endParaRPr lang="en-US" sz="1600" dirty="0">
              <a:latin typeface="Gadugi" panose="020B0502040204020203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600" dirty="0" err="1">
                <a:latin typeface="Gadugi" panose="020B0502040204020203" pitchFamily="34" charset="0"/>
              </a:rPr>
              <a:t>Perubahan</a:t>
            </a:r>
            <a:r>
              <a:rPr lang="en-US" sz="1600" dirty="0">
                <a:latin typeface="Gadugi" panose="020B0502040204020203" pitchFamily="34" charset="0"/>
              </a:rPr>
              <a:t>/</a:t>
            </a:r>
            <a:r>
              <a:rPr lang="en-US" sz="1600" dirty="0" err="1">
                <a:latin typeface="Gadugi" panose="020B0502040204020203" pitchFamily="34" charset="0"/>
              </a:rPr>
              <a:t>pelanggaran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pemanfaatan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ruang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memberi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dampak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A50021"/>
                </a:solidFill>
                <a:latin typeface="Gadugi" panose="020B0502040204020203" pitchFamily="34" charset="0"/>
              </a:rPr>
              <a:t>ketidakadilan</a:t>
            </a:r>
            <a:r>
              <a:rPr lang="en-US" sz="1600" b="1" dirty="0">
                <a:solidFill>
                  <a:srgbClr val="A50021"/>
                </a:solidFill>
                <a:latin typeface="Gadugi" panose="020B0502040204020203" pitchFamily="34" charset="0"/>
              </a:rPr>
              <a:t>, </a:t>
            </a:r>
            <a:r>
              <a:rPr lang="en-US" sz="1600" b="1" dirty="0" err="1">
                <a:solidFill>
                  <a:srgbClr val="A50021"/>
                </a:solidFill>
                <a:latin typeface="Gadugi" panose="020B0502040204020203" pitchFamily="34" charset="0"/>
              </a:rPr>
              <a:t>dampak</a:t>
            </a:r>
            <a:r>
              <a:rPr lang="en-US" sz="1600" b="1" dirty="0">
                <a:solidFill>
                  <a:srgbClr val="A50021"/>
                </a:solidFill>
                <a:latin typeface="Gadug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A50021"/>
                </a:solidFill>
                <a:latin typeface="Gadugi" panose="020B0502040204020203" pitchFamily="34" charset="0"/>
              </a:rPr>
              <a:t>negatif</a:t>
            </a:r>
            <a:r>
              <a:rPr lang="en-US" sz="1600" b="1" dirty="0">
                <a:latin typeface="Gadugi" panose="020B0502040204020203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id-ID" sz="1600" dirty="0">
                <a:latin typeface="Gadugi" panose="020B0502040204020203" pitchFamily="34" charset="0"/>
              </a:rPr>
              <a:t>Memperbaiki suatu kegiatan yang telah berlangsung lama namun keberadaa</a:t>
            </a:r>
            <a:r>
              <a:rPr lang="en-US" sz="1600" dirty="0">
                <a:latin typeface="Gadugi" panose="020B0502040204020203" pitchFamily="34" charset="0"/>
              </a:rPr>
              <a:t>n</a:t>
            </a:r>
            <a:r>
              <a:rPr lang="id-ID" sz="1600" dirty="0">
                <a:latin typeface="Gadugi" panose="020B0502040204020203" pitchFamily="34" charset="0"/>
              </a:rPr>
              <a:t>nya tidak sesuai dengan rencana tata ruang yang ad</a:t>
            </a:r>
            <a:r>
              <a:rPr lang="en-US" sz="1600" dirty="0">
                <a:latin typeface="Gadugi" panose="020B0502040204020203" pitchFamily="34" charset="0"/>
              </a:rPr>
              <a:t>a</a:t>
            </a:r>
          </a:p>
          <a:p>
            <a:pPr>
              <a:spcAft>
                <a:spcPts val="600"/>
              </a:spcAft>
            </a:pPr>
            <a:r>
              <a:rPr lang="id-ID" sz="1600" dirty="0">
                <a:latin typeface="Gadugi" panose="020B0502040204020203" pitchFamily="34" charset="0"/>
              </a:rPr>
              <a:t>Mencegah terjadinya pembangunan yang tidak sesuai dengan acuan yang telah disusun.</a:t>
            </a:r>
          </a:p>
        </p:txBody>
      </p:sp>
      <p:sp>
        <p:nvSpPr>
          <p:cNvPr id="6" name="Rectangle 5"/>
          <p:cNvSpPr/>
          <p:nvPr/>
        </p:nvSpPr>
        <p:spPr>
          <a:xfrm>
            <a:off x="761999" y="736035"/>
            <a:ext cx="79587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dirty="0">
                <a:latin typeface="Candara" pitchFamily="34" charset="0"/>
              </a:rPr>
              <a:t>Mengapa Pemanfaatan Ruang Perlu Dikendalikan 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6512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25196" y="716900"/>
            <a:ext cx="5628004" cy="1143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dirty="0" err="1"/>
              <a:t>Mengapa</a:t>
            </a:r>
            <a:r>
              <a:rPr lang="en-US" dirty="0"/>
              <a:t> </a:t>
            </a:r>
            <a:r>
              <a:rPr lang="en-US" dirty="0" err="1"/>
              <a:t>dikendalikan</a:t>
            </a:r>
            <a:r>
              <a:rPr lang="en-US" dirty="0"/>
              <a:t>?</a:t>
            </a:r>
          </a:p>
        </p:txBody>
      </p:sp>
      <p:sp>
        <p:nvSpPr>
          <p:cNvPr id="860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158876" y="1893213"/>
            <a:ext cx="5981728" cy="3857652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z="2800" b="1" dirty="0"/>
              <a:t>Rationales:</a:t>
            </a:r>
          </a:p>
          <a:p>
            <a:pPr marL="268288" indent="-268288" eaLnBrk="1" hangingPunct="1">
              <a:defRPr/>
            </a:pPr>
            <a:r>
              <a:rPr lang="en-US" sz="2000" b="1" dirty="0"/>
              <a:t>Police power </a:t>
            </a:r>
            <a:r>
              <a:rPr lang="en-US" sz="2000" dirty="0"/>
              <a:t>of government</a:t>
            </a:r>
          </a:p>
          <a:p>
            <a:pPr marL="268288" indent="-268288" eaLnBrk="1" hangingPunct="1">
              <a:defRPr/>
            </a:pPr>
            <a:r>
              <a:rPr lang="id-ID" sz="2000" b="1" dirty="0"/>
              <a:t>P</a:t>
            </a:r>
            <a:r>
              <a:rPr lang="en-US" sz="2000" b="1" dirty="0" err="1"/>
              <a:t>rivate</a:t>
            </a:r>
            <a:r>
              <a:rPr lang="en-US" sz="2000" b="1" dirty="0"/>
              <a:t> domain </a:t>
            </a:r>
            <a:r>
              <a:rPr lang="en-US" sz="2000" dirty="0"/>
              <a:t>vs. </a:t>
            </a:r>
            <a:r>
              <a:rPr lang="en-US" sz="2000" b="1" dirty="0"/>
              <a:t>public right</a:t>
            </a:r>
          </a:p>
          <a:p>
            <a:pPr marL="268288" lvl="1" indent="-268288" eaLnBrk="1" hangingPunct="1">
              <a:buFont typeface="Wingdings" pitchFamily="2" charset="2"/>
              <a:buNone/>
              <a:defRPr/>
            </a:pPr>
            <a:r>
              <a:rPr lang="id-ID" sz="2000" dirty="0"/>
              <a:t>    </a:t>
            </a:r>
            <a:r>
              <a:rPr lang="en-US" sz="2000" dirty="0">
                <a:solidFill>
                  <a:srgbClr val="FF0000"/>
                </a:solidFill>
              </a:rPr>
              <a:t>(public control over private property)</a:t>
            </a:r>
          </a:p>
          <a:p>
            <a:pPr marL="268288" indent="-268288" eaLnBrk="1" hangingPunct="1">
              <a:defRPr/>
            </a:pPr>
            <a:r>
              <a:rPr lang="en-US" sz="2000" b="1" dirty="0"/>
              <a:t>Individual benefit </a:t>
            </a:r>
            <a:r>
              <a:rPr lang="en-US" sz="2000" dirty="0"/>
              <a:t>vs. </a:t>
            </a:r>
            <a:r>
              <a:rPr lang="en-US" sz="2000" b="1" dirty="0"/>
              <a:t>social cost</a:t>
            </a:r>
          </a:p>
          <a:p>
            <a:pPr marL="268288" indent="-268288" eaLnBrk="1" hangingPunct="1">
              <a:defRPr/>
            </a:pPr>
            <a:r>
              <a:rPr lang="en-US" sz="2000" b="1" dirty="0"/>
              <a:t>Economic reasons </a:t>
            </a:r>
            <a:r>
              <a:rPr lang="en-US" sz="2000" dirty="0">
                <a:solidFill>
                  <a:srgbClr val="FF0000"/>
                </a:solidFill>
              </a:rPr>
              <a:t>(efficiency, bankruptcy)</a:t>
            </a:r>
          </a:p>
          <a:p>
            <a:pPr marL="268288" indent="-268288" eaLnBrk="1" hangingPunct="1">
              <a:defRPr/>
            </a:pPr>
            <a:r>
              <a:rPr lang="en-US" sz="2000" b="1" dirty="0"/>
              <a:t>Moral reasons </a:t>
            </a:r>
            <a:r>
              <a:rPr lang="en-US" sz="2000" dirty="0"/>
              <a:t>(adult entertainment)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7902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48640" y="406400"/>
            <a:ext cx="7711440" cy="6858000"/>
          </a:xfrm>
          <a:noFill/>
        </p:spPr>
        <p:txBody>
          <a:bodyPr>
            <a:normAutofit/>
          </a:bodyPr>
          <a:lstStyle/>
          <a:p>
            <a:pPr eaLnBrk="1" hangingPunct="1">
              <a:spcAft>
                <a:spcPct val="50000"/>
              </a:spcAft>
              <a:buFontTx/>
              <a:buNone/>
            </a:pPr>
            <a:endParaRPr lang="id-ID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spcAft>
                <a:spcPct val="50000"/>
              </a:spcAft>
              <a:buFontTx/>
              <a:buNone/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Kewajiban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Pemerintah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spcAft>
                <a:spcPct val="50000"/>
              </a:spcAft>
            </a:pPr>
            <a:r>
              <a:rPr lang="en-US" sz="2000" dirty="0" err="1"/>
              <a:t>Mewujudkan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A50021"/>
                </a:solidFill>
              </a:rPr>
              <a:t>keadilan</a:t>
            </a:r>
            <a:r>
              <a:rPr lang="en-US" sz="2000" dirty="0"/>
              <a:t>, </a:t>
            </a:r>
            <a:r>
              <a:rPr lang="en-US" sz="2000" dirty="0" err="1"/>
              <a:t>mengurangi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A50021"/>
                </a:solidFill>
              </a:rPr>
              <a:t>konflik</a:t>
            </a:r>
            <a:r>
              <a:rPr lang="en-US" sz="2000" dirty="0"/>
              <a:t> dan </a:t>
            </a:r>
            <a:r>
              <a:rPr lang="en-US" sz="2000" b="1" dirty="0" err="1">
                <a:solidFill>
                  <a:srgbClr val="A50021"/>
                </a:solidFill>
              </a:rPr>
              <a:t>dampak</a:t>
            </a:r>
            <a:r>
              <a:rPr lang="en-US" sz="2000" dirty="0"/>
              <a:t> </a:t>
            </a:r>
            <a:r>
              <a:rPr lang="en-US" sz="2000" dirty="0" err="1"/>
              <a:t>negatif</a:t>
            </a:r>
            <a:r>
              <a:rPr lang="en-US" sz="2000" dirty="0"/>
              <a:t> </a:t>
            </a:r>
            <a:r>
              <a:rPr lang="en-US" sz="2000" dirty="0" err="1"/>
              <a:t>pemanfaatan</a:t>
            </a:r>
            <a:r>
              <a:rPr lang="en-US" sz="2000" dirty="0"/>
              <a:t> </a:t>
            </a:r>
            <a:r>
              <a:rPr lang="en-US" sz="2000" dirty="0" err="1"/>
              <a:t>ruang</a:t>
            </a:r>
            <a:r>
              <a:rPr lang="en-US" sz="2000" dirty="0"/>
              <a:t>, </a:t>
            </a:r>
            <a:r>
              <a:rPr lang="en-US" sz="2000" dirty="0" err="1"/>
              <a:t>menjamin</a:t>
            </a:r>
            <a:r>
              <a:rPr lang="en-US" sz="2000" dirty="0"/>
              <a:t> </a:t>
            </a:r>
            <a:r>
              <a:rPr lang="en-US" sz="2000" dirty="0" err="1"/>
              <a:t>berlangsungnya</a:t>
            </a:r>
            <a:r>
              <a:rPr lang="en-US" sz="2000" dirty="0"/>
              <a:t> </a:t>
            </a:r>
            <a:r>
              <a:rPr lang="en-US" sz="2000" dirty="0" err="1"/>
              <a:t>pembangunan</a:t>
            </a:r>
            <a:r>
              <a:rPr lang="en-US" sz="2000" dirty="0"/>
              <a:t> </a:t>
            </a:r>
            <a:r>
              <a:rPr lang="en-US" sz="2000" dirty="0" err="1"/>
              <a:t>kota</a:t>
            </a:r>
            <a:r>
              <a:rPr lang="en-US" sz="2000" dirty="0"/>
              <a:t> yang </a:t>
            </a:r>
            <a:r>
              <a:rPr lang="en-US" sz="2000" b="1" dirty="0" err="1">
                <a:solidFill>
                  <a:srgbClr val="A50021"/>
                </a:solidFill>
              </a:rPr>
              <a:t>efisien</a:t>
            </a:r>
            <a:r>
              <a:rPr lang="en-US" sz="2000" dirty="0">
                <a:solidFill>
                  <a:srgbClr val="A50021"/>
                </a:solidFill>
              </a:rPr>
              <a:t>, </a:t>
            </a:r>
            <a:r>
              <a:rPr lang="en-US" sz="2000" b="1" dirty="0" err="1">
                <a:solidFill>
                  <a:srgbClr val="A50021"/>
                </a:solidFill>
              </a:rPr>
              <a:t>efektif</a:t>
            </a:r>
            <a:r>
              <a:rPr lang="en-US" sz="2000" dirty="0"/>
              <a:t>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A50021"/>
                </a:solidFill>
              </a:rPr>
              <a:t>sesuai</a:t>
            </a:r>
            <a:r>
              <a:rPr lang="en-US" sz="2000" dirty="0"/>
              <a:t> </a:t>
            </a:r>
            <a:r>
              <a:rPr lang="en-US" sz="2000" dirty="0" err="1"/>
              <a:t>fungsi</a:t>
            </a:r>
            <a:r>
              <a:rPr lang="en-US" sz="2000" dirty="0"/>
              <a:t> </a:t>
            </a:r>
            <a:r>
              <a:rPr lang="en-US" sz="2000" dirty="0" err="1"/>
              <a:t>kota</a:t>
            </a:r>
            <a:r>
              <a:rPr lang="en-US" sz="2000" dirty="0"/>
              <a:t> dan </a:t>
            </a:r>
            <a:r>
              <a:rPr lang="en-US" sz="2000" b="1" dirty="0" err="1">
                <a:solidFill>
                  <a:srgbClr val="A50021"/>
                </a:solidFill>
              </a:rPr>
              <a:t>konsisten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rencana</a:t>
            </a:r>
            <a:r>
              <a:rPr lang="en-US" sz="2000" dirty="0"/>
              <a:t> </a:t>
            </a:r>
            <a:r>
              <a:rPr lang="en-US" sz="2000" dirty="0" err="1"/>
              <a:t>tata</a:t>
            </a:r>
            <a:r>
              <a:rPr lang="en-US" sz="2000" dirty="0"/>
              <a:t> </a:t>
            </a:r>
            <a:r>
              <a:rPr lang="en-US" sz="2000" dirty="0" err="1"/>
              <a:t>ruang</a:t>
            </a:r>
            <a:r>
              <a:rPr lang="en-US" sz="2000" dirty="0"/>
              <a:t>.</a:t>
            </a:r>
          </a:p>
          <a:p>
            <a:pPr eaLnBrk="1" hangingPunct="1">
              <a:spcAft>
                <a:spcPct val="50000"/>
              </a:spcAft>
            </a:pPr>
            <a:r>
              <a:rPr lang="en-US" sz="2000" dirty="0" err="1"/>
              <a:t>Menjalankan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A50021"/>
                </a:solidFill>
              </a:rPr>
              <a:t>fungsi</a:t>
            </a:r>
            <a:r>
              <a:rPr lang="en-US" sz="2000" b="1" dirty="0">
                <a:solidFill>
                  <a:srgbClr val="A50021"/>
                </a:solidFill>
              </a:rPr>
              <a:t> </a:t>
            </a:r>
            <a:r>
              <a:rPr lang="en-US" sz="2000" b="1" dirty="0" err="1">
                <a:solidFill>
                  <a:srgbClr val="A50021"/>
                </a:solidFill>
              </a:rPr>
              <a:t>pengendalian</a:t>
            </a:r>
            <a:r>
              <a:rPr lang="en-US" sz="2000" b="1" dirty="0"/>
              <a:t> </a:t>
            </a:r>
            <a:r>
              <a:rPr lang="en-US" sz="2000" dirty="0" err="1"/>
              <a:t>pemanfaatan</a:t>
            </a:r>
            <a:r>
              <a:rPr lang="en-US" sz="2000" dirty="0"/>
              <a:t> </a:t>
            </a:r>
            <a:r>
              <a:rPr lang="en-US" sz="2000" dirty="0" err="1"/>
              <a:t>ruang</a:t>
            </a:r>
            <a:r>
              <a:rPr lang="en-US" sz="2000" dirty="0"/>
              <a:t>, di </a:t>
            </a:r>
            <a:r>
              <a:rPr lang="en-US" sz="2000" dirty="0" err="1"/>
              <a:t>samping</a:t>
            </a:r>
            <a:r>
              <a:rPr lang="en-US" sz="2000" dirty="0"/>
              <a:t> </a:t>
            </a:r>
            <a:r>
              <a:rPr lang="en-US" sz="2000" dirty="0" err="1"/>
              <a:t>melaksanakan</a:t>
            </a:r>
            <a:r>
              <a:rPr lang="en-US" sz="2000" dirty="0"/>
              <a:t> </a:t>
            </a:r>
            <a:r>
              <a:rPr lang="en-US" sz="2000" dirty="0" err="1"/>
              <a:t>pembangunan</a:t>
            </a:r>
            <a:r>
              <a:rPr lang="en-US" sz="2000" dirty="0"/>
              <a:t>.</a:t>
            </a:r>
          </a:p>
          <a:p>
            <a:pPr eaLnBrk="1" hangingPunct="1">
              <a:spcAft>
                <a:spcPct val="50000"/>
              </a:spcAft>
            </a:pPr>
            <a:r>
              <a:rPr lang="en-US" sz="2000" dirty="0" err="1"/>
              <a:t>Menyelenggarakan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A50021"/>
                </a:solidFill>
              </a:rPr>
              <a:t>peran</a:t>
            </a:r>
            <a:r>
              <a:rPr lang="en-US" sz="2000" b="1" dirty="0">
                <a:solidFill>
                  <a:srgbClr val="A50021"/>
                </a:solidFill>
              </a:rPr>
              <a:t> </a:t>
            </a:r>
            <a:r>
              <a:rPr lang="en-US" sz="2000" b="1" dirty="0" err="1">
                <a:solidFill>
                  <a:srgbClr val="A50021"/>
                </a:solidFill>
              </a:rPr>
              <a:t>masyarakat</a:t>
            </a:r>
            <a:r>
              <a:rPr lang="en-US" sz="2000" b="1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perencanaan</a:t>
            </a:r>
            <a:r>
              <a:rPr lang="en-US" sz="2000" dirty="0"/>
              <a:t>, </a:t>
            </a:r>
            <a:r>
              <a:rPr lang="en-US" sz="2000" dirty="0" err="1"/>
              <a:t>pemanfaatan</a:t>
            </a:r>
            <a:r>
              <a:rPr lang="en-US" sz="2000" dirty="0"/>
              <a:t>, dan </a:t>
            </a:r>
            <a:r>
              <a:rPr lang="en-US" sz="2000" dirty="0" err="1"/>
              <a:t>pengendalian</a:t>
            </a:r>
            <a:r>
              <a:rPr lang="en-US" sz="2000" dirty="0"/>
              <a:t> </a:t>
            </a:r>
            <a:r>
              <a:rPr lang="en-US" sz="2000" dirty="0" err="1"/>
              <a:t>pemanfaatan</a:t>
            </a:r>
            <a:r>
              <a:rPr lang="en-US" sz="2000" dirty="0"/>
              <a:t> </a:t>
            </a:r>
            <a:r>
              <a:rPr lang="en-US" sz="2000" dirty="0" err="1"/>
              <a:t>ruang</a:t>
            </a:r>
            <a:r>
              <a:rPr lang="en-US" sz="20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1802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156749" y="3139593"/>
            <a:ext cx="4753337" cy="500101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 w="9525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sz="3200" b="1" dirty="0">
                <a:latin typeface="Optima"/>
                <a:cs typeface="Optima"/>
              </a:rPr>
              <a:t>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400529" y="3009418"/>
            <a:ext cx="4509557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41325" indent="-441325" algn="l"/>
            <a:r>
              <a:rPr lang="en-ID" sz="2800" b="1" dirty="0" err="1"/>
              <a:t>Konsepsi</a:t>
            </a:r>
            <a:r>
              <a:rPr lang="en-ID" sz="2800" b="1" dirty="0"/>
              <a:t> </a:t>
            </a:r>
            <a:r>
              <a:rPr lang="en-ID" sz="2800" b="1" dirty="0" err="1"/>
              <a:t>Umum</a:t>
            </a:r>
            <a:r>
              <a:rPr lang="en-ID" sz="2800" b="1" dirty="0"/>
              <a:t> </a:t>
            </a:r>
            <a:r>
              <a:rPr lang="en-ID" sz="2800" b="1" dirty="0" err="1"/>
              <a:t>Pengendalian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10515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14762" y="375920"/>
            <a:ext cx="5786478" cy="9906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 eaLnBrk="1" hangingPunct="1"/>
            <a:r>
              <a:rPr lang="en-US" sz="2800" b="1" dirty="0" err="1"/>
              <a:t>Landasan</a:t>
            </a:r>
            <a:r>
              <a:rPr lang="en-US" sz="2800" b="1" dirty="0"/>
              <a:t> </a:t>
            </a:r>
            <a:r>
              <a:rPr lang="en-US" sz="2800" b="1" dirty="0" err="1"/>
              <a:t>Kewenangan</a:t>
            </a:r>
            <a:r>
              <a:rPr lang="en-US" sz="2800" b="1" dirty="0"/>
              <a:t> </a:t>
            </a:r>
            <a:r>
              <a:rPr lang="en-US" sz="2800" b="1" dirty="0" err="1"/>
              <a:t>Pemerintah</a:t>
            </a:r>
            <a:r>
              <a:rPr lang="en-US" sz="2800" b="1" dirty="0"/>
              <a:t> </a:t>
            </a:r>
            <a:r>
              <a:rPr lang="en-US" sz="2800" b="1" dirty="0" err="1"/>
              <a:t>Dalam</a:t>
            </a:r>
            <a:r>
              <a:rPr lang="en-US" sz="2800" b="1" dirty="0"/>
              <a:t> </a:t>
            </a:r>
            <a:r>
              <a:rPr lang="en-US" sz="2800" b="1" dirty="0" err="1"/>
              <a:t>Pengendalian</a:t>
            </a:r>
            <a:r>
              <a:rPr lang="en-US" sz="2800" b="1" dirty="0"/>
              <a:t> Pembangunan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814514"/>
            <a:ext cx="7811164" cy="4686320"/>
          </a:xfrm>
        </p:spPr>
        <p:txBody>
          <a:bodyPr>
            <a:noAutofit/>
          </a:bodyPr>
          <a:lstStyle/>
          <a:p>
            <a:pPr marL="457200" indent="-457200" eaLnBrk="1" hangingPunct="1">
              <a:lnSpc>
                <a:spcPct val="110000"/>
              </a:lnSpc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1800" b="1" i="1" dirty="0">
                <a:solidFill>
                  <a:srgbClr val="A50021"/>
                </a:solidFill>
              </a:rPr>
              <a:t>Bundles of Rights </a:t>
            </a:r>
            <a:r>
              <a:rPr lang="en-US" sz="1800" b="1" dirty="0">
                <a:solidFill>
                  <a:srgbClr val="A50021"/>
                </a:solidFill>
              </a:rPr>
              <a:t>(</a:t>
            </a:r>
            <a:r>
              <a:rPr lang="en-US" sz="1800" b="1" dirty="0" err="1">
                <a:solidFill>
                  <a:srgbClr val="A50021"/>
                </a:solidFill>
              </a:rPr>
              <a:t>Hak</a:t>
            </a:r>
            <a:r>
              <a:rPr lang="en-US" sz="1800" b="1" dirty="0">
                <a:solidFill>
                  <a:srgbClr val="A50021"/>
                </a:solidFill>
              </a:rPr>
              <a:t> </a:t>
            </a:r>
            <a:r>
              <a:rPr lang="en-US" sz="1800" b="1" dirty="0" err="1">
                <a:solidFill>
                  <a:srgbClr val="A50021"/>
                </a:solidFill>
              </a:rPr>
              <a:t>atas</a:t>
            </a:r>
            <a:r>
              <a:rPr lang="en-US" sz="1800" b="1" dirty="0">
                <a:solidFill>
                  <a:srgbClr val="A50021"/>
                </a:solidFill>
              </a:rPr>
              <a:t> </a:t>
            </a:r>
            <a:r>
              <a:rPr lang="en-US" sz="1800" b="1" dirty="0" err="1">
                <a:solidFill>
                  <a:srgbClr val="A50021"/>
                </a:solidFill>
              </a:rPr>
              <a:t>Lahan</a:t>
            </a:r>
            <a:r>
              <a:rPr lang="en-US" sz="1800" b="1" dirty="0">
                <a:solidFill>
                  <a:srgbClr val="A50021"/>
                </a:solidFill>
              </a:rPr>
              <a:t>)</a:t>
            </a:r>
          </a:p>
          <a:p>
            <a:pPr marL="838200" lvl="1" indent="-381000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1600" dirty="0" err="1"/>
              <a:t>Kewenangan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mengatur</a:t>
            </a:r>
            <a:r>
              <a:rPr lang="en-US" sz="1600" dirty="0"/>
              <a:t> </a:t>
            </a:r>
            <a:r>
              <a:rPr lang="en-US" sz="1600" dirty="0" err="1"/>
              <a:t>hak</a:t>
            </a:r>
            <a:r>
              <a:rPr lang="en-US" sz="1600" dirty="0"/>
              <a:t> </a:t>
            </a:r>
            <a:r>
              <a:rPr lang="en-US" sz="1600" dirty="0" err="1"/>
              <a:t>atas</a:t>
            </a:r>
            <a:r>
              <a:rPr lang="en-US" sz="1600" dirty="0"/>
              <a:t> </a:t>
            </a:r>
            <a:r>
              <a:rPr lang="en-US" sz="1600" dirty="0" err="1"/>
              <a:t>lahan</a:t>
            </a:r>
            <a:r>
              <a:rPr lang="en-US" sz="1600" dirty="0"/>
              <a:t>, </a:t>
            </a:r>
            <a:r>
              <a:rPr lang="en-US" sz="1600" dirty="0" err="1"/>
              <a:t>hubungan</a:t>
            </a:r>
            <a:r>
              <a:rPr lang="en-US" sz="1600" dirty="0"/>
              <a:t> </a:t>
            </a:r>
            <a:r>
              <a:rPr lang="en-US" sz="1600" dirty="0" err="1"/>
              <a:t>hukum</a:t>
            </a:r>
            <a:r>
              <a:rPr lang="en-US" sz="1600" dirty="0"/>
              <a:t> </a:t>
            </a:r>
            <a:r>
              <a:rPr lang="en-US" sz="1600" dirty="0" err="1"/>
              <a:t>antara</a:t>
            </a:r>
            <a:r>
              <a:rPr lang="en-US" sz="1600" dirty="0"/>
              <a:t> orang/</a:t>
            </a:r>
            <a:r>
              <a:rPr lang="en-US" sz="1600" dirty="0" err="1"/>
              <a:t>badan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lahan</a:t>
            </a:r>
            <a:r>
              <a:rPr lang="en-US" sz="1600" dirty="0"/>
              <a:t>, dan </a:t>
            </a:r>
            <a:r>
              <a:rPr lang="en-US" sz="1600" dirty="0" err="1"/>
              <a:t>perbuatan</a:t>
            </a:r>
            <a:r>
              <a:rPr lang="en-US" sz="1600" dirty="0"/>
              <a:t> </a:t>
            </a:r>
            <a:r>
              <a:rPr lang="en-US" sz="1600" dirty="0" err="1"/>
              <a:t>hukum</a:t>
            </a:r>
            <a:r>
              <a:rPr lang="en-US" sz="1600" dirty="0"/>
              <a:t> </a:t>
            </a:r>
            <a:r>
              <a:rPr lang="en-US" sz="1600" dirty="0" err="1"/>
              <a:t>mengenai</a:t>
            </a:r>
            <a:r>
              <a:rPr lang="en-US" sz="1600" dirty="0"/>
              <a:t> </a:t>
            </a:r>
            <a:r>
              <a:rPr lang="en-US" sz="1600" dirty="0" err="1"/>
              <a:t>lahan</a:t>
            </a:r>
            <a:r>
              <a:rPr lang="en-US" sz="1600" dirty="0"/>
              <a:t>.</a:t>
            </a:r>
          </a:p>
          <a:p>
            <a:pPr marL="457200" indent="-457200" eaLnBrk="1" hangingPunct="1">
              <a:lnSpc>
                <a:spcPct val="110000"/>
              </a:lnSpc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1800" b="1" i="1" dirty="0">
                <a:solidFill>
                  <a:srgbClr val="FF0000"/>
                </a:solidFill>
              </a:rPr>
              <a:t>Police Power </a:t>
            </a:r>
            <a:r>
              <a:rPr lang="en-US" sz="1800" b="1" dirty="0">
                <a:solidFill>
                  <a:srgbClr val="FF0000"/>
                </a:solidFill>
              </a:rPr>
              <a:t>(</a:t>
            </a:r>
            <a:r>
              <a:rPr lang="en-US" sz="1800" b="1" dirty="0" err="1">
                <a:solidFill>
                  <a:srgbClr val="FF0000"/>
                </a:solidFill>
              </a:rPr>
              <a:t>Pengaturan</a:t>
            </a:r>
            <a:r>
              <a:rPr lang="en-US" sz="1800" b="1" dirty="0">
                <a:solidFill>
                  <a:srgbClr val="FF0000"/>
                </a:solidFill>
              </a:rPr>
              <a:t>)</a:t>
            </a:r>
          </a:p>
          <a:p>
            <a:pPr marL="838200" lvl="1" indent="-381000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1600" dirty="0" err="1"/>
              <a:t>Kewenangan</a:t>
            </a:r>
            <a:r>
              <a:rPr lang="en-US" sz="1600" dirty="0"/>
              <a:t> </a:t>
            </a:r>
            <a:r>
              <a:rPr lang="en-US" sz="1600" b="1" dirty="0" err="1">
                <a:solidFill>
                  <a:srgbClr val="A50021"/>
                </a:solidFill>
              </a:rPr>
              <a:t>menerapkan</a:t>
            </a:r>
            <a:r>
              <a:rPr lang="en-US" sz="1600" b="1" dirty="0">
                <a:solidFill>
                  <a:srgbClr val="A50021"/>
                </a:solidFill>
              </a:rPr>
              <a:t> </a:t>
            </a:r>
            <a:r>
              <a:rPr lang="en-US" sz="1600" b="1" dirty="0" err="1">
                <a:solidFill>
                  <a:srgbClr val="A50021"/>
                </a:solidFill>
              </a:rPr>
              <a:t>peraturan</a:t>
            </a:r>
            <a:r>
              <a:rPr lang="en-US" sz="1600" b="1" dirty="0">
                <a:solidFill>
                  <a:srgbClr val="A50021"/>
                </a:solidFill>
              </a:rPr>
              <a:t> </a:t>
            </a:r>
            <a:r>
              <a:rPr lang="en-US" sz="1600" b="1" dirty="0" err="1">
                <a:solidFill>
                  <a:srgbClr val="A50021"/>
                </a:solidFill>
              </a:rPr>
              <a:t>hukum</a:t>
            </a:r>
            <a:r>
              <a:rPr lang="en-US" sz="1600" b="1" dirty="0"/>
              <a:t> </a:t>
            </a:r>
            <a:r>
              <a:rPr lang="en-US" sz="1600" dirty="0"/>
              <a:t>(</a:t>
            </a:r>
            <a:r>
              <a:rPr lang="en-US" sz="1600" dirty="0" err="1"/>
              <a:t>pengaturan</a:t>
            </a:r>
            <a:r>
              <a:rPr lang="en-US" sz="1600" dirty="0"/>
              <a:t>, </a:t>
            </a:r>
            <a:r>
              <a:rPr lang="en-US" sz="1600" dirty="0" err="1"/>
              <a:t>pengawasan</a:t>
            </a:r>
            <a:r>
              <a:rPr lang="en-US" sz="1600" dirty="0"/>
              <a:t> dan </a:t>
            </a:r>
            <a:r>
              <a:rPr lang="en-US" sz="1600" dirty="0" err="1"/>
              <a:t>pengendalian</a:t>
            </a:r>
            <a:r>
              <a:rPr lang="en-US" sz="1600" dirty="0"/>
              <a:t> </a:t>
            </a:r>
            <a:r>
              <a:rPr lang="en-US" sz="1600" dirty="0" err="1"/>
              <a:t>pembangunan</a:t>
            </a:r>
            <a:r>
              <a:rPr lang="en-US" sz="1600" dirty="0"/>
              <a:t> di </a:t>
            </a:r>
            <a:r>
              <a:rPr lang="en-US" sz="1600" dirty="0" err="1"/>
              <a:t>atas</a:t>
            </a:r>
            <a:r>
              <a:rPr lang="en-US" sz="1600" dirty="0"/>
              <a:t> </a:t>
            </a:r>
            <a:r>
              <a:rPr lang="en-US" sz="1600" dirty="0" err="1"/>
              <a:t>lahan</a:t>
            </a:r>
            <a:r>
              <a:rPr lang="en-US" sz="1600" dirty="0"/>
              <a:t> </a:t>
            </a:r>
            <a:r>
              <a:rPr lang="en-US" sz="1600" dirty="0" err="1"/>
              <a:t>maupun</a:t>
            </a:r>
            <a:r>
              <a:rPr lang="en-US" sz="1600" dirty="0"/>
              <a:t> </a:t>
            </a:r>
            <a:r>
              <a:rPr lang="en-US" sz="1600" dirty="0" err="1"/>
              <a:t>kegiatan</a:t>
            </a:r>
            <a:r>
              <a:rPr lang="en-US" sz="1600" dirty="0"/>
              <a:t> </a:t>
            </a:r>
            <a:r>
              <a:rPr lang="en-US" sz="1600" dirty="0" err="1"/>
              <a:t>manusia</a:t>
            </a:r>
            <a:r>
              <a:rPr lang="en-US" sz="1600" dirty="0"/>
              <a:t> yang </a:t>
            </a:r>
            <a:r>
              <a:rPr lang="en-US" sz="1600" dirty="0" err="1"/>
              <a:t>menghuninya</a:t>
            </a:r>
            <a:r>
              <a:rPr lang="en-US" sz="1600" dirty="0"/>
              <a:t>)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menjamin</a:t>
            </a:r>
            <a:r>
              <a:rPr lang="en-US" sz="1600" dirty="0"/>
              <a:t> </a:t>
            </a:r>
            <a:r>
              <a:rPr lang="en-US" sz="1600" dirty="0" err="1"/>
              <a:t>kesehatan</a:t>
            </a:r>
            <a:r>
              <a:rPr lang="en-US" sz="1600" dirty="0"/>
              <a:t> </a:t>
            </a:r>
            <a:r>
              <a:rPr lang="en-US" sz="1600" dirty="0" err="1"/>
              <a:t>umum</a:t>
            </a:r>
            <a:r>
              <a:rPr lang="en-US" sz="1600" dirty="0"/>
              <a:t>, </a:t>
            </a:r>
            <a:r>
              <a:rPr lang="en-US" sz="1600" dirty="0" err="1"/>
              <a:t>keselamatan</a:t>
            </a:r>
            <a:r>
              <a:rPr lang="en-US" sz="1600" dirty="0"/>
              <a:t>, moral dan </a:t>
            </a:r>
            <a:r>
              <a:rPr lang="en-US" sz="1600" dirty="0" err="1"/>
              <a:t>kesejahteraan</a:t>
            </a:r>
            <a:r>
              <a:rPr lang="en-US" sz="1600" dirty="0"/>
              <a:t>. </a:t>
            </a:r>
          </a:p>
          <a:p>
            <a:pPr marL="838200" lvl="1" indent="-381000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1600" dirty="0" err="1"/>
              <a:t>Seringkali</a:t>
            </a:r>
            <a:r>
              <a:rPr lang="en-US" sz="1600" dirty="0"/>
              <a:t> </a:t>
            </a:r>
            <a:r>
              <a:rPr lang="en-US" sz="1600" dirty="0" err="1"/>
              <a:t>dianggap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b="1" dirty="0">
                <a:solidFill>
                  <a:srgbClr val="A50021"/>
                </a:solidFill>
              </a:rPr>
              <a:t>‘</a:t>
            </a:r>
            <a:r>
              <a:rPr lang="en-US" sz="1600" b="1" i="1" dirty="0">
                <a:solidFill>
                  <a:srgbClr val="A50021"/>
                </a:solidFill>
              </a:rPr>
              <a:t>limitation on private property/ individual rights</a:t>
            </a:r>
            <a:r>
              <a:rPr lang="en-US" sz="1600" b="1" dirty="0">
                <a:solidFill>
                  <a:srgbClr val="A50021"/>
                </a:solidFill>
              </a:rPr>
              <a:t>’.</a:t>
            </a:r>
          </a:p>
          <a:p>
            <a:pPr marL="838200" lvl="1" indent="-381000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1600" b="1" dirty="0" err="1">
                <a:solidFill>
                  <a:srgbClr val="A50021"/>
                </a:solidFill>
              </a:rPr>
              <a:t>Pertimbangan</a:t>
            </a:r>
            <a:r>
              <a:rPr lang="en-US" sz="1600" b="1" dirty="0"/>
              <a:t>: </a:t>
            </a:r>
          </a:p>
          <a:p>
            <a:pPr lvl="2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1400" dirty="0" err="1"/>
              <a:t>Tujuan</a:t>
            </a:r>
            <a:r>
              <a:rPr lang="en-US" sz="1400" dirty="0"/>
              <a:t> </a:t>
            </a:r>
            <a:r>
              <a:rPr lang="en-US" sz="1400" dirty="0" err="1"/>
              <a:t>umum</a:t>
            </a:r>
            <a:r>
              <a:rPr lang="en-US" sz="1400" dirty="0"/>
              <a:t> (</a:t>
            </a:r>
            <a:r>
              <a:rPr lang="en-US" sz="1400" i="1" dirty="0"/>
              <a:t>public purpose</a:t>
            </a:r>
            <a:r>
              <a:rPr lang="en-US" sz="1400" dirty="0"/>
              <a:t>):</a:t>
            </a:r>
          </a:p>
          <a:p>
            <a:pPr lvl="2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1400" dirty="0" err="1"/>
              <a:t>Kepentingan</a:t>
            </a:r>
            <a:r>
              <a:rPr lang="en-US" sz="1400" dirty="0"/>
              <a:t> </a:t>
            </a:r>
            <a:r>
              <a:rPr lang="en-US" sz="1400" dirty="0" err="1"/>
              <a:t>umum</a:t>
            </a:r>
            <a:r>
              <a:rPr lang="en-US" sz="1400" dirty="0"/>
              <a:t> (</a:t>
            </a:r>
            <a:r>
              <a:rPr lang="en-US" sz="1400" i="1" dirty="0"/>
              <a:t>public interest</a:t>
            </a:r>
            <a:r>
              <a:rPr lang="en-US" sz="1400" dirty="0"/>
              <a:t>)</a:t>
            </a:r>
          </a:p>
          <a:p>
            <a:pPr lvl="2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1400" dirty="0" err="1"/>
              <a:t>Kesejahteraan</a:t>
            </a:r>
            <a:r>
              <a:rPr lang="en-US" sz="1400" dirty="0"/>
              <a:t> </a:t>
            </a:r>
            <a:r>
              <a:rPr lang="en-US" sz="1400" dirty="0" err="1"/>
              <a:t>umum</a:t>
            </a:r>
            <a:r>
              <a:rPr lang="en-US" sz="1400" dirty="0"/>
              <a:t> (</a:t>
            </a:r>
            <a:r>
              <a:rPr lang="en-US" sz="1400" i="1" dirty="0"/>
              <a:t>general welfare</a:t>
            </a:r>
            <a:r>
              <a:rPr lang="en-US" sz="1400" dirty="0"/>
              <a:t>)</a:t>
            </a:r>
          </a:p>
          <a:p>
            <a:pPr marL="838200" lvl="1" indent="-381000" eaLnBrk="1" hangingPunct="1">
              <a:lnSpc>
                <a:spcPct val="110000"/>
              </a:lnSpc>
              <a:spcBef>
                <a:spcPct val="0"/>
              </a:spcBef>
            </a:pPr>
            <a:endParaRPr lang="en-US" sz="1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710EC-9C63-4315-BAF5-9FE7CEE598C5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26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3471874"/>
          </a:xfrm>
        </p:spPr>
        <p:txBody>
          <a:bodyPr>
            <a:normAutofit lnSpcReduction="10000"/>
          </a:bodyPr>
          <a:lstStyle/>
          <a:p>
            <a:pPr marL="457200" indent="-457200" eaLnBrk="1" hangingPunct="1">
              <a:lnSpc>
                <a:spcPct val="90000"/>
              </a:lnSpc>
              <a:buFont typeface="Calibri" pitchFamily="34" charset="0"/>
              <a:buAutoNum type="arabicPeriod" startAt="3"/>
            </a:pPr>
            <a:r>
              <a:rPr lang="en-US" sz="2000" b="1" i="1" dirty="0">
                <a:solidFill>
                  <a:srgbClr val="A50021"/>
                </a:solidFill>
              </a:rPr>
              <a:t>Eminent Domain </a:t>
            </a:r>
            <a:r>
              <a:rPr lang="en-US" sz="2000" b="1" dirty="0">
                <a:solidFill>
                  <a:srgbClr val="A50021"/>
                </a:solidFill>
              </a:rPr>
              <a:t>(</a:t>
            </a:r>
            <a:r>
              <a:rPr lang="en-US" sz="2000" b="1" dirty="0" err="1">
                <a:solidFill>
                  <a:srgbClr val="A50021"/>
                </a:solidFill>
              </a:rPr>
              <a:t>Pencabutan</a:t>
            </a:r>
            <a:r>
              <a:rPr lang="en-US" sz="2000" b="1" dirty="0">
                <a:solidFill>
                  <a:srgbClr val="A50021"/>
                </a:solidFill>
              </a:rPr>
              <a:t> </a:t>
            </a:r>
            <a:r>
              <a:rPr lang="en-US" sz="2000" b="1" dirty="0" err="1">
                <a:solidFill>
                  <a:srgbClr val="A50021"/>
                </a:solidFill>
              </a:rPr>
              <a:t>Hak</a:t>
            </a:r>
            <a:r>
              <a:rPr lang="en-US" sz="2000" b="1" dirty="0">
                <a:solidFill>
                  <a:srgbClr val="A50021"/>
                </a:solidFill>
              </a:rPr>
              <a:t> </a:t>
            </a:r>
            <a:r>
              <a:rPr lang="en-US" sz="2000" b="1" dirty="0" err="1">
                <a:solidFill>
                  <a:srgbClr val="A50021"/>
                </a:solidFill>
              </a:rPr>
              <a:t>atas</a:t>
            </a:r>
            <a:r>
              <a:rPr lang="en-US" sz="2000" b="1" dirty="0">
                <a:solidFill>
                  <a:srgbClr val="A50021"/>
                </a:solidFill>
              </a:rPr>
              <a:t> </a:t>
            </a:r>
            <a:r>
              <a:rPr lang="en-US" sz="2000" b="1" dirty="0" err="1">
                <a:solidFill>
                  <a:srgbClr val="A50021"/>
                </a:solidFill>
              </a:rPr>
              <a:t>Lahan</a:t>
            </a:r>
            <a:r>
              <a:rPr lang="en-US" sz="2000" b="1" dirty="0">
                <a:solidFill>
                  <a:srgbClr val="A50021"/>
                </a:solidFill>
              </a:rPr>
              <a:t>)</a:t>
            </a:r>
          </a:p>
          <a:p>
            <a:pPr marL="838200" lvl="1" indent="-381000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1800" dirty="0" err="1"/>
              <a:t>Kewenangan</a:t>
            </a:r>
            <a:r>
              <a:rPr lang="en-US" sz="1800" dirty="0"/>
              <a:t> </a:t>
            </a:r>
            <a:r>
              <a:rPr lang="en-US" sz="1800" dirty="0" err="1"/>
              <a:t>tindakan</a:t>
            </a:r>
            <a:r>
              <a:rPr lang="en-US" sz="1800" dirty="0"/>
              <a:t> </a:t>
            </a:r>
            <a:r>
              <a:rPr lang="en-US" sz="1800" dirty="0" err="1"/>
              <a:t>mengambil</a:t>
            </a:r>
            <a:r>
              <a:rPr lang="en-US" sz="1800" dirty="0"/>
              <a:t> </a:t>
            </a:r>
            <a:r>
              <a:rPr lang="en-US" sz="1800" dirty="0" err="1"/>
              <a:t>alih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mencabut</a:t>
            </a:r>
            <a:r>
              <a:rPr lang="en-US" sz="1800" dirty="0"/>
              <a:t> </a:t>
            </a:r>
            <a:r>
              <a:rPr lang="en-US" sz="1800" dirty="0" err="1"/>
              <a:t>hak</a:t>
            </a:r>
            <a:r>
              <a:rPr lang="en-US" sz="1800" dirty="0"/>
              <a:t> </a:t>
            </a:r>
            <a:r>
              <a:rPr lang="en-US" sz="1800" dirty="0" err="1"/>
              <a:t>atas</a:t>
            </a:r>
            <a:r>
              <a:rPr lang="en-US" sz="1800" dirty="0"/>
              <a:t> </a:t>
            </a:r>
            <a:r>
              <a:rPr lang="en-US" sz="1800" dirty="0" err="1"/>
              <a:t>lahan</a:t>
            </a:r>
            <a:r>
              <a:rPr lang="en-US" sz="1800" dirty="0"/>
              <a:t> di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batas</a:t>
            </a:r>
            <a:r>
              <a:rPr lang="en-US" sz="1800" dirty="0"/>
              <a:t> </a:t>
            </a:r>
            <a:r>
              <a:rPr lang="en-US" sz="1800" dirty="0" err="1"/>
              <a:t>kewenangannya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kompensasi</a:t>
            </a:r>
            <a:r>
              <a:rPr lang="en-US" sz="1800" dirty="0"/>
              <a:t> </a:t>
            </a:r>
            <a:r>
              <a:rPr lang="en-US" sz="1800" dirty="0" err="1"/>
              <a:t>seperlunya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alasan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kepentingan</a:t>
            </a:r>
            <a:r>
              <a:rPr lang="en-US" sz="1800" dirty="0"/>
              <a:t> </a:t>
            </a:r>
            <a:r>
              <a:rPr lang="en-US" sz="1800" dirty="0" err="1"/>
              <a:t>umum</a:t>
            </a:r>
            <a:endParaRPr lang="en-US" sz="1800" dirty="0"/>
          </a:p>
          <a:p>
            <a:pPr marL="457200" indent="-457200" eaLnBrk="1" hangingPunct="1">
              <a:lnSpc>
                <a:spcPct val="90000"/>
              </a:lnSpc>
              <a:buFont typeface="Calibri" pitchFamily="34" charset="0"/>
              <a:buAutoNum type="arabicPeriod" startAt="4"/>
            </a:pPr>
            <a:r>
              <a:rPr lang="en-US" sz="2000" b="1" i="1" dirty="0">
                <a:solidFill>
                  <a:srgbClr val="FF0000"/>
                </a:solidFill>
              </a:rPr>
              <a:t>Taxation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</a:p>
          <a:p>
            <a:pPr marL="838200" lvl="1" indent="-3810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1800" dirty="0" err="1"/>
              <a:t>Kewenangan</a:t>
            </a:r>
            <a:r>
              <a:rPr lang="en-US" sz="1800" dirty="0"/>
              <a:t> </a:t>
            </a:r>
            <a:r>
              <a:rPr lang="en-US" sz="1800" dirty="0" err="1"/>
              <a:t>mengenakan</a:t>
            </a:r>
            <a:r>
              <a:rPr lang="en-US" sz="1800" dirty="0"/>
              <a:t> </a:t>
            </a:r>
            <a:r>
              <a:rPr lang="en-US" sz="1800" dirty="0" err="1"/>
              <a:t>beban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pungutan</a:t>
            </a:r>
            <a:r>
              <a:rPr lang="en-US" sz="1800" dirty="0"/>
              <a:t> yang </a:t>
            </a:r>
            <a:r>
              <a:rPr lang="en-US" sz="1800" dirty="0" err="1"/>
              <a:t>dilandasi</a:t>
            </a:r>
            <a:r>
              <a:rPr lang="en-US" sz="1800" dirty="0"/>
              <a:t> </a:t>
            </a:r>
            <a:r>
              <a:rPr lang="en-US" sz="1800" dirty="0" err="1"/>
              <a:t>kewajiban</a:t>
            </a:r>
            <a:r>
              <a:rPr lang="en-US" sz="1800" dirty="0"/>
              <a:t> </a:t>
            </a:r>
            <a:r>
              <a:rPr lang="en-US" sz="1800" dirty="0" err="1"/>
              <a:t>hukum</a:t>
            </a:r>
            <a:r>
              <a:rPr lang="en-US" sz="1800" dirty="0"/>
              <a:t> </a:t>
            </a:r>
            <a:r>
              <a:rPr lang="en-US" sz="1800" dirty="0" err="1"/>
              <a:t>terhadap</a:t>
            </a:r>
            <a:r>
              <a:rPr lang="en-US" sz="1800" dirty="0"/>
              <a:t> </a:t>
            </a:r>
            <a:r>
              <a:rPr lang="en-US" sz="1800" dirty="0" err="1"/>
              <a:t>perorangan</a:t>
            </a:r>
            <a:r>
              <a:rPr lang="en-US" sz="1800" dirty="0"/>
              <a:t>/</a:t>
            </a:r>
            <a:r>
              <a:rPr lang="en-US" sz="1800" dirty="0" err="1"/>
              <a:t>kelompok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pemilik</a:t>
            </a:r>
            <a:r>
              <a:rPr lang="en-US" sz="1800" dirty="0"/>
              <a:t> </a:t>
            </a:r>
            <a:r>
              <a:rPr lang="en-US" sz="1800" dirty="0" err="1"/>
              <a:t>lahan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tujuan</a:t>
            </a:r>
            <a:r>
              <a:rPr lang="en-US" sz="1800" dirty="0"/>
              <a:t> </a:t>
            </a:r>
            <a:r>
              <a:rPr lang="en-US" sz="1800" dirty="0" err="1"/>
              <a:t>kepentingan</a:t>
            </a:r>
            <a:r>
              <a:rPr lang="en-US" sz="1800" dirty="0"/>
              <a:t> </a:t>
            </a:r>
            <a:r>
              <a:rPr lang="en-US" sz="1800" dirty="0" err="1"/>
              <a:t>umum</a:t>
            </a:r>
            <a:r>
              <a:rPr lang="en-US" sz="1800" dirty="0"/>
              <a:t>.</a:t>
            </a:r>
          </a:p>
          <a:p>
            <a:pPr marL="457200" indent="-457200" eaLnBrk="1" hangingPunct="1">
              <a:lnSpc>
                <a:spcPct val="90000"/>
              </a:lnSpc>
              <a:buFont typeface="Calibri" pitchFamily="34" charset="0"/>
              <a:buAutoNum type="arabicPeriod" startAt="4"/>
            </a:pPr>
            <a:r>
              <a:rPr lang="en-US" sz="2000" b="1" i="1" dirty="0">
                <a:solidFill>
                  <a:srgbClr val="A50021"/>
                </a:solidFill>
              </a:rPr>
              <a:t>Spending Power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sz="1800" dirty="0" err="1"/>
              <a:t>Kewenangan</a:t>
            </a:r>
            <a:r>
              <a:rPr lang="en-US" sz="1800" dirty="0"/>
              <a:t> </a:t>
            </a:r>
            <a:r>
              <a:rPr lang="en-US" sz="1800" dirty="0" err="1"/>
              <a:t>membelanjakan</a:t>
            </a:r>
            <a:r>
              <a:rPr lang="en-US" sz="1800" dirty="0"/>
              <a:t> </a:t>
            </a:r>
            <a:r>
              <a:rPr lang="en-US" sz="1800" dirty="0" err="1"/>
              <a:t>dana</a:t>
            </a:r>
            <a:r>
              <a:rPr lang="en-US" sz="1800" dirty="0"/>
              <a:t> </a:t>
            </a:r>
            <a:r>
              <a:rPr lang="en-US" sz="1800" dirty="0" err="1"/>
              <a:t>publik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kepentingan</a:t>
            </a:r>
            <a:r>
              <a:rPr lang="en-US" sz="1800" dirty="0"/>
              <a:t> </a:t>
            </a:r>
            <a:r>
              <a:rPr lang="en-US" sz="1800" dirty="0" err="1"/>
              <a:t>umum</a:t>
            </a:r>
            <a:r>
              <a:rPr lang="en-US" sz="1800" dirty="0"/>
              <a:t> (</a:t>
            </a:r>
            <a:r>
              <a:rPr lang="en-US" sz="1800" dirty="0" err="1"/>
              <a:t>melalui</a:t>
            </a:r>
            <a:r>
              <a:rPr lang="en-US" sz="1800" dirty="0"/>
              <a:t> </a:t>
            </a:r>
            <a:r>
              <a:rPr lang="en-US" sz="1800" dirty="0" err="1"/>
              <a:t>APBN</a:t>
            </a:r>
            <a:r>
              <a:rPr lang="en-US" sz="1800" dirty="0"/>
              <a:t> dan/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APBD</a:t>
            </a:r>
            <a:r>
              <a:rPr lang="en-US" sz="1800" dirty="0"/>
              <a:t>)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A132B-C7F5-4EBA-89D3-C035D1B5DBA7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28575" y="6464300"/>
            <a:ext cx="5334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25328B0-A65F-40A1-9F8C-09636E86F297}" type="slidenum">
              <a:rPr lang="en-US" sz="2000">
                <a:solidFill>
                  <a:schemeClr val="bg1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3241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" y="593210"/>
            <a:ext cx="8544560" cy="3886200"/>
          </a:xfrm>
        </p:spPr>
        <p:txBody>
          <a:bodyPr>
            <a:normAutofit/>
          </a:bodyPr>
          <a:lstStyle/>
          <a:p>
            <a:pPr marL="441325" indent="-441325" eaLnBrk="1" hangingPunct="1">
              <a:buFontTx/>
              <a:buNone/>
            </a:pPr>
            <a:r>
              <a:rPr lang="id-ID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Pertimbangan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Dalam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Pengendalian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Pemanfaatan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Ruang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/>
            <a:r>
              <a:rPr lang="en-US" sz="2400" b="1" dirty="0" err="1">
                <a:solidFill>
                  <a:srgbClr val="FF0000"/>
                </a:solidFill>
              </a:rPr>
              <a:t>Tujuan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umum</a:t>
            </a:r>
            <a:r>
              <a:rPr lang="en-US" sz="2400" b="1" dirty="0">
                <a:solidFill>
                  <a:srgbClr val="FF0000"/>
                </a:solidFill>
              </a:rPr>
              <a:t> (</a:t>
            </a:r>
            <a:r>
              <a:rPr lang="en-US" sz="2400" b="1" i="1" dirty="0">
                <a:solidFill>
                  <a:srgbClr val="FF0000"/>
                </a:solidFill>
              </a:rPr>
              <a:t>public purpose</a:t>
            </a:r>
            <a:r>
              <a:rPr lang="en-US" sz="2400" b="1" dirty="0">
                <a:solidFill>
                  <a:srgbClr val="FF0000"/>
                </a:solidFill>
              </a:rPr>
              <a:t>):</a:t>
            </a:r>
          </a:p>
          <a:p>
            <a:pPr lvl="1" eaLnBrk="1" hangingPunct="1"/>
            <a:r>
              <a:rPr lang="en-US" sz="2000" dirty="0" err="1"/>
              <a:t>Keamanan</a:t>
            </a:r>
            <a:r>
              <a:rPr lang="en-US" sz="2000" dirty="0"/>
              <a:t>, </a:t>
            </a:r>
            <a:r>
              <a:rPr lang="en-US" sz="2000" dirty="0" err="1"/>
              <a:t>ketertiban</a:t>
            </a:r>
            <a:r>
              <a:rPr lang="en-US" sz="2000" dirty="0"/>
              <a:t>, </a:t>
            </a:r>
            <a:r>
              <a:rPr lang="en-US" sz="2000" dirty="0" err="1"/>
              <a:t>keefektifan</a:t>
            </a:r>
            <a:r>
              <a:rPr lang="en-US" sz="2000" dirty="0"/>
              <a:t>, </a:t>
            </a:r>
            <a:r>
              <a:rPr lang="en-US" sz="2000" dirty="0" err="1"/>
              <a:t>efisiensi</a:t>
            </a:r>
            <a:r>
              <a:rPr lang="en-US" sz="2000" dirty="0"/>
              <a:t>, </a:t>
            </a:r>
            <a:r>
              <a:rPr lang="en-US" sz="2000" dirty="0" err="1"/>
              <a:t>pertahanan</a:t>
            </a:r>
            <a:r>
              <a:rPr lang="en-US" sz="2000" dirty="0"/>
              <a:t>, </a:t>
            </a:r>
            <a:r>
              <a:rPr lang="en-US" sz="2000" dirty="0" err="1"/>
              <a:t>pemerataan</a:t>
            </a:r>
            <a:r>
              <a:rPr lang="en-US" sz="2000" dirty="0"/>
              <a:t>, </a:t>
            </a:r>
            <a:r>
              <a:rPr lang="en-US" sz="2000" dirty="0" err="1"/>
              <a:t>keadilan</a:t>
            </a:r>
            <a:r>
              <a:rPr lang="en-US" sz="2000" dirty="0"/>
              <a:t>, </a:t>
            </a:r>
            <a:r>
              <a:rPr lang="en-US" sz="2000" dirty="0" err="1"/>
              <a:t>kesehatan</a:t>
            </a:r>
            <a:r>
              <a:rPr lang="en-US" sz="2000" dirty="0"/>
              <a:t>, </a:t>
            </a:r>
            <a:r>
              <a:rPr lang="en-US" sz="2000" dirty="0" err="1"/>
              <a:t>lingkungan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energi</a:t>
            </a:r>
            <a:r>
              <a:rPr lang="en-US" sz="2000" dirty="0"/>
              <a:t>, moral, </a:t>
            </a:r>
            <a:r>
              <a:rPr lang="en-US" sz="2000" dirty="0" err="1"/>
              <a:t>pelestarian</a:t>
            </a:r>
            <a:r>
              <a:rPr lang="en-US" sz="2000" dirty="0"/>
              <a:t>, </a:t>
            </a:r>
            <a:r>
              <a:rPr lang="en-US" sz="2000" dirty="0" err="1"/>
              <a:t>dll</a:t>
            </a:r>
            <a:endParaRPr lang="en-US" sz="2000" dirty="0"/>
          </a:p>
          <a:p>
            <a:pPr eaLnBrk="1" hangingPunct="1"/>
            <a:r>
              <a:rPr lang="en-US" sz="2400" b="1" dirty="0" err="1">
                <a:solidFill>
                  <a:srgbClr val="FF0000"/>
                </a:solidFill>
              </a:rPr>
              <a:t>Kepentingan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umum</a:t>
            </a:r>
            <a:r>
              <a:rPr lang="en-US" sz="2400" b="1" dirty="0">
                <a:solidFill>
                  <a:srgbClr val="FF0000"/>
                </a:solidFill>
              </a:rPr>
              <a:t> (</a:t>
            </a:r>
            <a:r>
              <a:rPr lang="en-US" sz="2400" b="1" i="1" dirty="0">
                <a:solidFill>
                  <a:srgbClr val="FF0000"/>
                </a:solidFill>
              </a:rPr>
              <a:t>public interest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</a:p>
          <a:p>
            <a:pPr lvl="1" eaLnBrk="1" hangingPunct="1"/>
            <a:r>
              <a:rPr lang="en-US" sz="2000" dirty="0" err="1"/>
              <a:t>Kenyamanan</a:t>
            </a:r>
            <a:r>
              <a:rPr lang="en-US" sz="2000" dirty="0"/>
              <a:t>, </a:t>
            </a:r>
            <a:r>
              <a:rPr lang="en-US" sz="2000" dirty="0" err="1"/>
              <a:t>angkutan</a:t>
            </a:r>
            <a:r>
              <a:rPr lang="en-US" sz="2000" dirty="0"/>
              <a:t> </a:t>
            </a:r>
            <a:r>
              <a:rPr lang="en-US" sz="2000" dirty="0" err="1"/>
              <a:t>massal</a:t>
            </a:r>
            <a:r>
              <a:rPr lang="en-US" sz="2000" dirty="0"/>
              <a:t>/</a:t>
            </a:r>
            <a:r>
              <a:rPr lang="en-US" sz="2000" dirty="0" err="1"/>
              <a:t>umum</a:t>
            </a:r>
            <a:r>
              <a:rPr lang="en-US" sz="2000" dirty="0"/>
              <a:t>, </a:t>
            </a:r>
            <a:r>
              <a:rPr lang="en-US" sz="2000" dirty="0" err="1"/>
              <a:t>prasarana</a:t>
            </a:r>
            <a:r>
              <a:rPr lang="en-US" sz="2000" dirty="0"/>
              <a:t>, </a:t>
            </a:r>
            <a:r>
              <a:rPr lang="en-US" sz="2000" dirty="0" err="1"/>
              <a:t>perumahan</a:t>
            </a:r>
            <a:r>
              <a:rPr lang="en-US" sz="2000" dirty="0"/>
              <a:t>, </a:t>
            </a:r>
            <a:r>
              <a:rPr lang="en-US" sz="2000" dirty="0" err="1"/>
              <a:t>kebangkrutan</a:t>
            </a:r>
            <a:r>
              <a:rPr lang="en-US" sz="2000" dirty="0"/>
              <a:t>, </a:t>
            </a:r>
          </a:p>
          <a:p>
            <a:pPr eaLnBrk="1" hangingPunct="1"/>
            <a:r>
              <a:rPr lang="en-US" sz="2400" b="1" dirty="0" err="1">
                <a:solidFill>
                  <a:srgbClr val="FF0000"/>
                </a:solidFill>
              </a:rPr>
              <a:t>Kesejahteraan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umum</a:t>
            </a:r>
            <a:r>
              <a:rPr lang="en-US" sz="2400" b="1" dirty="0">
                <a:solidFill>
                  <a:srgbClr val="FF0000"/>
                </a:solidFill>
              </a:rPr>
              <a:t> (</a:t>
            </a:r>
            <a:r>
              <a:rPr lang="en-US" sz="2400" b="1" i="1" dirty="0">
                <a:solidFill>
                  <a:srgbClr val="FF0000"/>
                </a:solidFill>
              </a:rPr>
              <a:t>general welfare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</a:p>
          <a:p>
            <a:pPr lvl="1" eaLnBrk="1" hangingPunct="1"/>
            <a:r>
              <a:rPr lang="en-US" sz="2000" dirty="0" err="1"/>
              <a:t>Kepastian</a:t>
            </a:r>
            <a:r>
              <a:rPr lang="en-US" sz="2000" dirty="0"/>
              <a:t> </a:t>
            </a:r>
            <a:r>
              <a:rPr lang="en-US" sz="2000" dirty="0" err="1"/>
              <a:t>usaha</a:t>
            </a:r>
            <a:r>
              <a:rPr lang="en-US" sz="2000" dirty="0"/>
              <a:t>, </a:t>
            </a:r>
            <a:r>
              <a:rPr lang="en-US" sz="2000" dirty="0" err="1"/>
              <a:t>keberlanjutan</a:t>
            </a:r>
            <a:r>
              <a:rPr lang="en-US" sz="2000" dirty="0"/>
              <a:t> </a:t>
            </a:r>
            <a:r>
              <a:rPr lang="en-US" sz="2000" dirty="0" err="1"/>
              <a:t>usaha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514294" y="5858511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Setiap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tindakan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yang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potensial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melanggar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kriteria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tersebut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harus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dikendaikan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248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90500"/>
            <a:ext cx="7924800" cy="1527175"/>
          </a:xfrm>
        </p:spPr>
        <p:txBody>
          <a:bodyPr/>
          <a:lstStyle/>
          <a:p>
            <a:r>
              <a:rPr lang="en-US" sz="3800" b="1" dirty="0"/>
              <a:t>CONCERNS OF CONTROL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609600" y="1620838"/>
            <a:ext cx="3897313" cy="4114800"/>
          </a:xfrm>
          <a:noFill/>
        </p:spPr>
        <p:txBody>
          <a:bodyPr>
            <a:normAutofit fontScale="92500" lnSpcReduction="10000"/>
          </a:bodyPr>
          <a:lstStyle/>
          <a:p>
            <a:pPr marL="1035050" indent="-252413">
              <a:lnSpc>
                <a:spcPct val="80000"/>
              </a:lnSpc>
              <a:buFont typeface="Wingdings" charset="0"/>
              <a:buNone/>
            </a:pPr>
            <a:r>
              <a:rPr lang="en-US" sz="2200" b="1" dirty="0"/>
              <a:t>Concerns:</a:t>
            </a:r>
          </a:p>
          <a:p>
            <a:pPr marL="1035050" indent="-252413">
              <a:lnSpc>
                <a:spcPct val="80000"/>
              </a:lnSpc>
            </a:pPr>
            <a:r>
              <a:rPr lang="en-US" sz="2200" dirty="0"/>
              <a:t>Safety</a:t>
            </a:r>
          </a:p>
          <a:p>
            <a:pPr marL="1035050" indent="-252413">
              <a:lnSpc>
                <a:spcPct val="80000"/>
              </a:lnSpc>
            </a:pPr>
            <a:r>
              <a:rPr lang="en-US" sz="2200" dirty="0"/>
              <a:t>Health</a:t>
            </a:r>
          </a:p>
          <a:p>
            <a:pPr marL="1035050" indent="-252413">
              <a:lnSpc>
                <a:spcPct val="80000"/>
              </a:lnSpc>
            </a:pPr>
            <a:r>
              <a:rPr lang="en-US" sz="2200" dirty="0"/>
              <a:t>Security</a:t>
            </a:r>
          </a:p>
          <a:p>
            <a:pPr marL="1035050" indent="-252413">
              <a:lnSpc>
                <a:spcPct val="80000"/>
              </a:lnSpc>
            </a:pPr>
            <a:r>
              <a:rPr lang="en-US" sz="2200" dirty="0"/>
              <a:t>Convenience</a:t>
            </a:r>
          </a:p>
          <a:p>
            <a:pPr marL="1035050" indent="-252413">
              <a:lnSpc>
                <a:spcPct val="80000"/>
              </a:lnSpc>
            </a:pPr>
            <a:r>
              <a:rPr lang="en-US" sz="2200" dirty="0"/>
              <a:t>Efficiency </a:t>
            </a:r>
          </a:p>
          <a:p>
            <a:pPr marL="1035050" indent="-252413">
              <a:lnSpc>
                <a:spcPct val="80000"/>
              </a:lnSpc>
            </a:pPr>
            <a:r>
              <a:rPr lang="en-US" sz="2200" dirty="0"/>
              <a:t>Aesthetics</a:t>
            </a:r>
          </a:p>
          <a:p>
            <a:pPr marL="1035050" indent="-252413">
              <a:lnSpc>
                <a:spcPct val="80000"/>
              </a:lnSpc>
            </a:pPr>
            <a:r>
              <a:rPr lang="en-US" sz="2200" dirty="0"/>
              <a:t>Justice</a:t>
            </a:r>
          </a:p>
          <a:p>
            <a:pPr marL="1035050" indent="-252413">
              <a:lnSpc>
                <a:spcPct val="80000"/>
              </a:lnSpc>
            </a:pPr>
            <a:r>
              <a:rPr lang="en-US" sz="2200" dirty="0" err="1"/>
              <a:t>etc</a:t>
            </a:r>
            <a:endParaRPr lang="en-US" sz="2200" dirty="0"/>
          </a:p>
          <a:p>
            <a:pPr marL="1035050" indent="-252413">
              <a:lnSpc>
                <a:spcPct val="80000"/>
              </a:lnSpc>
              <a:buFontTx/>
              <a:buAutoNum type="arabicPeriod"/>
            </a:pPr>
            <a:endParaRPr lang="en-US" sz="2200" dirty="0"/>
          </a:p>
          <a:p>
            <a:pPr marL="1035050" indent="-252413">
              <a:lnSpc>
                <a:spcPct val="80000"/>
              </a:lnSpc>
              <a:buFontTx/>
              <a:buNone/>
            </a:pPr>
            <a:r>
              <a:rPr lang="en-US" sz="1800" b="1" dirty="0">
                <a:solidFill>
                  <a:srgbClr val="000000"/>
                </a:solidFill>
              </a:rPr>
              <a:t>Any act compromising those concerns should be controlled</a:t>
            </a:r>
          </a:p>
          <a:p>
            <a:pPr marL="1035050" indent="-252413" algn="ctr">
              <a:lnSpc>
                <a:spcPct val="90000"/>
              </a:lnSpc>
              <a:buFontTx/>
              <a:buAutoNum type="arabicPeriod"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4800600" y="1524000"/>
            <a:ext cx="3440113" cy="4114800"/>
          </a:xfrm>
          <a:noFill/>
        </p:spPr>
        <p:txBody>
          <a:bodyPr>
            <a:normAutofit/>
          </a:bodyPr>
          <a:lstStyle/>
          <a:p>
            <a:pPr marL="533400" indent="-533400">
              <a:lnSpc>
                <a:spcPct val="90000"/>
              </a:lnSpc>
              <a:buFont typeface="Wingdings" charset="0"/>
              <a:buNone/>
            </a:pPr>
            <a:r>
              <a:rPr lang="en-US" sz="2200" b="1" dirty="0"/>
              <a:t>Instruments: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200" dirty="0"/>
              <a:t>Plan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200" dirty="0"/>
              <a:t>Land control system 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200" dirty="0"/>
              <a:t>Regulation, code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200" dirty="0"/>
              <a:t>Control procedure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200" dirty="0"/>
              <a:t>Licensing and permitting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200" dirty="0"/>
              <a:t>Enforcement 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200" dirty="0" err="1"/>
              <a:t>Lawfull</a:t>
            </a:r>
            <a:endParaRPr lang="en-US" sz="2200" dirty="0"/>
          </a:p>
          <a:p>
            <a:pPr marL="533400" indent="-533400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92184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610" name="Group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6704869"/>
              </p:ext>
            </p:extLst>
          </p:nvPr>
        </p:nvGraphicFramePr>
        <p:xfrm>
          <a:off x="533400" y="1447800"/>
          <a:ext cx="8077200" cy="4179888"/>
        </p:xfrm>
        <a:graphic>
          <a:graphicData uri="http://schemas.openxmlformats.org/drawingml/2006/table">
            <a:tbl>
              <a:tblPr/>
              <a:tblGrid>
                <a:gridCol w="2249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5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8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Preventif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Kuratif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Mengarahkan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Pembangunan (Direct Development)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0"/>
                        <a:buChar char="¢"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Zoning.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0"/>
                        <a:buChar char="¢"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Development control/ Development Permit.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0"/>
                        <a:buChar char="¢"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Site Plan Control.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0"/>
                        <a:buChar char="¢"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Disinsentif,  dll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Enforcement.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Mendorong Pembangunan (Promote Development)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Insentif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Insentif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, RTRWK RDTRK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6628" name="Text Box 20"/>
          <p:cNvSpPr txBox="1">
            <a:spLocks noChangeArrowheads="1"/>
          </p:cNvSpPr>
          <p:nvPr/>
        </p:nvSpPr>
        <p:spPr bwMode="auto">
          <a:xfrm>
            <a:off x="381000" y="5334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</a:rPr>
              <a:t>SIFAT PENGENDALIAN</a:t>
            </a:r>
          </a:p>
        </p:txBody>
      </p:sp>
    </p:spTree>
    <p:extLst>
      <p:ext uri="{BB962C8B-B14F-4D97-AF65-F5344CB8AC3E}">
        <p14:creationId xmlns:p14="http://schemas.microsoft.com/office/powerpoint/2010/main" val="1802383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48BF81-68B4-4576-B251-793527DC8BBA}" type="slidenum">
              <a:rPr lang="en-US">
                <a:solidFill>
                  <a:schemeClr val="tx1"/>
                </a:solidFill>
              </a:rPr>
              <a:pPr>
                <a:defRPr/>
              </a:pPr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58800" y="991220"/>
            <a:ext cx="8229600" cy="78581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id-ID" sz="3200" b="1" dirty="0">
                <a:sym typeface="Wingdings" pitchFamily="2" charset="2"/>
              </a:rPr>
              <a:t>Apa Yang Seharusnya Dikendalikan</a:t>
            </a:r>
            <a:endParaRPr lang="en-US" sz="3200" b="1" dirty="0"/>
          </a:p>
        </p:txBody>
      </p:sp>
      <p:sp>
        <p:nvSpPr>
          <p:cNvPr id="880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30206" y="1848476"/>
            <a:ext cx="3929090" cy="3286148"/>
          </a:xfrm>
          <a:noFill/>
        </p:spPr>
        <p:txBody>
          <a:bodyPr>
            <a:noAutofit/>
          </a:bodyPr>
          <a:lstStyle/>
          <a:p>
            <a:pPr marL="609600" indent="-609600" eaLnBrk="1" hangingPunct="1">
              <a:buClr>
                <a:schemeClr val="tx1"/>
              </a:buClr>
              <a:defRPr/>
            </a:pPr>
            <a:r>
              <a:rPr lang="id-ID" sz="2400" dirty="0"/>
              <a:t>Aktivitas</a:t>
            </a:r>
            <a:r>
              <a:rPr lang="en-US" sz="2400" dirty="0"/>
              <a:t> </a:t>
            </a:r>
          </a:p>
          <a:p>
            <a:pPr marL="609600" indent="-609600" eaLnBrk="1" hangingPunct="1">
              <a:buClr>
                <a:schemeClr val="tx1"/>
              </a:buClr>
              <a:defRPr/>
            </a:pPr>
            <a:r>
              <a:rPr lang="id-ID" sz="2400" dirty="0"/>
              <a:t>Penggunaan lahan</a:t>
            </a:r>
            <a:endParaRPr lang="en-US" sz="2400" dirty="0"/>
          </a:p>
          <a:p>
            <a:pPr marL="609600" indent="-609600" eaLnBrk="1" hangingPunct="1">
              <a:buClr>
                <a:schemeClr val="tx1"/>
              </a:buClr>
              <a:defRPr/>
            </a:pPr>
            <a:r>
              <a:rPr lang="id-ID" sz="2400" dirty="0"/>
              <a:t>Intensitas </a:t>
            </a:r>
            <a:endParaRPr lang="en-US" sz="2400" dirty="0"/>
          </a:p>
          <a:p>
            <a:pPr marL="609600" indent="-609600" eaLnBrk="1" hangingPunct="1">
              <a:buClr>
                <a:schemeClr val="tx1"/>
              </a:buClr>
              <a:defRPr/>
            </a:pPr>
            <a:r>
              <a:rPr lang="id-ID" sz="2400" dirty="0"/>
              <a:t> Struktur fisik dan infrastruktur</a:t>
            </a:r>
            <a:endParaRPr lang="en-US" sz="2400" dirty="0"/>
          </a:p>
          <a:p>
            <a:pPr marL="990600" lvl="1" indent="-533400" eaLnBrk="1" hangingPunct="1">
              <a:buClr>
                <a:schemeClr val="tx1"/>
              </a:buClr>
              <a:defRPr/>
            </a:pPr>
            <a:r>
              <a:rPr lang="id-ID" sz="2000" dirty="0"/>
              <a:t>bangunan</a:t>
            </a:r>
            <a:r>
              <a:rPr lang="en-US" sz="2000" dirty="0"/>
              <a:t>, fences</a:t>
            </a:r>
          </a:p>
          <a:p>
            <a:pPr marL="990600" lvl="1" indent="-533400" eaLnBrk="1" hangingPunct="1">
              <a:buClr>
                <a:schemeClr val="tx1"/>
              </a:buClr>
              <a:defRPr/>
            </a:pPr>
            <a:r>
              <a:rPr lang="id-ID" sz="2000" dirty="0"/>
              <a:t>jalan</a:t>
            </a:r>
            <a:r>
              <a:rPr lang="en-US" sz="2000" dirty="0"/>
              <a:t>, </a:t>
            </a:r>
            <a:r>
              <a:rPr lang="id-ID" sz="2000" dirty="0"/>
              <a:t>parkir</a:t>
            </a:r>
            <a:r>
              <a:rPr lang="en-US" sz="2000" dirty="0"/>
              <a:t>, </a:t>
            </a:r>
            <a:r>
              <a:rPr lang="id-ID" sz="2000" dirty="0"/>
              <a:t>drainase</a:t>
            </a:r>
            <a:r>
              <a:rPr lang="en-US" sz="2000" dirty="0"/>
              <a:t>, etc.</a:t>
            </a:r>
          </a:p>
          <a:p>
            <a:pPr marL="590550" indent="-533400" eaLnBrk="1" hangingPunct="1">
              <a:buClr>
                <a:schemeClr val="tx1"/>
              </a:buClr>
              <a:defRPr/>
            </a:pPr>
            <a:r>
              <a:rPr lang="id-ID" sz="2400" dirty="0"/>
              <a:t>Penampilan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24788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609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800" b="1" dirty="0" err="1">
                <a:solidFill>
                  <a:srgbClr val="632523"/>
                </a:solidFill>
              </a:rPr>
              <a:t>Obyek</a:t>
            </a:r>
            <a:r>
              <a:rPr lang="en-US" sz="2800" b="1" dirty="0">
                <a:solidFill>
                  <a:srgbClr val="632523"/>
                </a:solidFill>
              </a:rPr>
              <a:t> yang </a:t>
            </a:r>
            <a:r>
              <a:rPr lang="en-US" sz="2800" b="1" dirty="0" err="1">
                <a:solidFill>
                  <a:srgbClr val="632523"/>
                </a:solidFill>
              </a:rPr>
              <a:t>Dikendalikan</a:t>
            </a:r>
            <a:r>
              <a:rPr lang="en-US" sz="2800" b="1" dirty="0">
                <a:solidFill>
                  <a:srgbClr val="632523"/>
                </a:solidFill>
              </a:rPr>
              <a:t>: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sz="2000" b="1" dirty="0" err="1">
                <a:solidFill>
                  <a:srgbClr val="A50021"/>
                </a:solidFill>
              </a:rPr>
              <a:t>Penggunaan</a:t>
            </a:r>
            <a:r>
              <a:rPr lang="en-US" sz="2000" dirty="0"/>
              <a:t> </a:t>
            </a:r>
            <a:r>
              <a:rPr lang="en-US" sz="2000" dirty="0" err="1"/>
              <a:t>lahan</a:t>
            </a:r>
            <a:r>
              <a:rPr lang="en-US" sz="2000" dirty="0"/>
              <a:t>/</a:t>
            </a:r>
            <a:r>
              <a:rPr lang="en-US" sz="2000" dirty="0" err="1"/>
              <a:t>kegiatan</a:t>
            </a:r>
            <a:r>
              <a:rPr lang="en-US" sz="2000" dirty="0"/>
              <a:t>:</a:t>
            </a:r>
          </a:p>
          <a:p>
            <a:pPr lvl="1" eaLnBrk="1" hangingPunct="1">
              <a:buClr>
                <a:schemeClr val="tx1"/>
              </a:buClr>
            </a:pPr>
            <a:r>
              <a:rPr lang="en-US" sz="2000" dirty="0"/>
              <a:t>(</a:t>
            </a:r>
            <a:r>
              <a:rPr lang="en-US" sz="2000" dirty="0" err="1"/>
              <a:t>Memperkecil</a:t>
            </a:r>
            <a:r>
              <a:rPr lang="en-US" sz="2000" dirty="0"/>
              <a:t>) </a:t>
            </a:r>
            <a:r>
              <a:rPr lang="en-US" sz="2000" dirty="0" err="1"/>
              <a:t>konflik</a:t>
            </a:r>
            <a:r>
              <a:rPr lang="en-US" sz="2000" dirty="0"/>
              <a:t> </a:t>
            </a:r>
            <a:r>
              <a:rPr lang="en-US" sz="2000" dirty="0" err="1"/>
              <a:t>antarguna</a:t>
            </a:r>
            <a:r>
              <a:rPr lang="en-US" sz="2000" dirty="0"/>
              <a:t> </a:t>
            </a:r>
            <a:r>
              <a:rPr lang="en-US" sz="2000" dirty="0" err="1"/>
              <a:t>lahan</a:t>
            </a:r>
            <a:r>
              <a:rPr lang="en-US" sz="2000" dirty="0"/>
              <a:t> (</a:t>
            </a:r>
            <a:r>
              <a:rPr lang="en-US" sz="2000" i="1" dirty="0"/>
              <a:t>negative externalities</a:t>
            </a:r>
            <a:r>
              <a:rPr lang="en-US" sz="2000" dirty="0"/>
              <a:t>)</a:t>
            </a:r>
          </a:p>
          <a:p>
            <a:pPr lvl="1" eaLnBrk="1" hangingPunct="1">
              <a:buClr>
                <a:schemeClr val="tx1"/>
              </a:buClr>
            </a:pPr>
            <a:r>
              <a:rPr lang="en-US" sz="2000" dirty="0"/>
              <a:t>(</a:t>
            </a:r>
            <a:r>
              <a:rPr lang="en-US" sz="2000" dirty="0" err="1"/>
              <a:t>Memaksimalkan</a:t>
            </a:r>
            <a:r>
              <a:rPr lang="en-US" sz="2000" dirty="0"/>
              <a:t>) </a:t>
            </a:r>
            <a:r>
              <a:rPr lang="en-US" sz="2000" dirty="0" err="1"/>
              <a:t>manfaat</a:t>
            </a:r>
            <a:r>
              <a:rPr lang="en-US" sz="2000" dirty="0"/>
              <a:t> </a:t>
            </a:r>
            <a:r>
              <a:rPr lang="en-US" sz="2000" dirty="0" err="1"/>
              <a:t>antarguna</a:t>
            </a:r>
            <a:r>
              <a:rPr lang="en-US" sz="2000" dirty="0"/>
              <a:t> </a:t>
            </a:r>
            <a:r>
              <a:rPr lang="en-US" sz="2000" dirty="0" err="1"/>
              <a:t>lahan</a:t>
            </a:r>
            <a:endParaRPr lang="en-US" sz="2000" dirty="0"/>
          </a:p>
          <a:p>
            <a:pPr eaLnBrk="1" hangingPunct="1">
              <a:buClr>
                <a:schemeClr val="tx1"/>
              </a:buClr>
            </a:pPr>
            <a:r>
              <a:rPr lang="en-US" sz="2000" b="1" dirty="0" err="1">
                <a:solidFill>
                  <a:srgbClr val="A50021"/>
                </a:solidFill>
              </a:rPr>
              <a:t>Lokasi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/</a:t>
            </a:r>
            <a:r>
              <a:rPr lang="en-US" sz="2000" dirty="0" err="1"/>
              <a:t>pembangunan</a:t>
            </a:r>
            <a:endParaRPr lang="en-US" sz="2000" dirty="0"/>
          </a:p>
          <a:p>
            <a:pPr eaLnBrk="1" hangingPunct="1">
              <a:buClr>
                <a:schemeClr val="tx1"/>
              </a:buClr>
            </a:pPr>
            <a:r>
              <a:rPr lang="en-US" sz="2000" b="1" dirty="0" err="1">
                <a:solidFill>
                  <a:srgbClr val="A50021"/>
                </a:solidFill>
              </a:rPr>
              <a:t>Waktu</a:t>
            </a:r>
            <a:r>
              <a:rPr lang="en-US" sz="2000" dirty="0"/>
              <a:t> </a:t>
            </a:r>
            <a:r>
              <a:rPr lang="en-US" sz="2000" dirty="0" err="1"/>
              <a:t>pembangunan</a:t>
            </a:r>
            <a:r>
              <a:rPr lang="en-US" sz="2000" dirty="0"/>
              <a:t>/</a:t>
            </a:r>
            <a:r>
              <a:rPr lang="en-US" sz="2000" i="1" dirty="0"/>
              <a:t>redevelopment</a:t>
            </a:r>
          </a:p>
          <a:p>
            <a:pPr eaLnBrk="1" hangingPunct="1">
              <a:buClr>
                <a:schemeClr val="tx1"/>
              </a:buClr>
            </a:pPr>
            <a:r>
              <a:rPr lang="en-US" sz="2000" dirty="0" err="1"/>
              <a:t>Penyediaan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A50021"/>
                </a:solidFill>
              </a:rPr>
              <a:t>prasarana</a:t>
            </a:r>
            <a:r>
              <a:rPr lang="en-US" sz="2000" b="1" dirty="0">
                <a:solidFill>
                  <a:srgbClr val="A50021"/>
                </a:solidFill>
              </a:rPr>
              <a:t> minimum</a:t>
            </a:r>
            <a:r>
              <a:rPr lang="en-US" sz="2000" b="1" dirty="0"/>
              <a:t> </a:t>
            </a:r>
            <a:r>
              <a:rPr lang="en-US" sz="2000" dirty="0"/>
              <a:t>yang </a:t>
            </a:r>
            <a:r>
              <a:rPr lang="en-US" sz="2000" dirty="0" err="1"/>
              <a:t>diperlukan</a:t>
            </a:r>
            <a:endParaRPr lang="en-US" sz="2000" dirty="0"/>
          </a:p>
          <a:p>
            <a:pPr eaLnBrk="1" hangingPunct="1">
              <a:buClr>
                <a:schemeClr val="tx1"/>
              </a:buClr>
            </a:pPr>
            <a:r>
              <a:rPr lang="en-US" sz="2000" b="1" dirty="0" err="1">
                <a:solidFill>
                  <a:srgbClr val="A50021"/>
                </a:solidFill>
              </a:rPr>
              <a:t>Tampilan</a:t>
            </a:r>
            <a:r>
              <a:rPr lang="en-US" sz="2000" dirty="0"/>
              <a:t> </a:t>
            </a:r>
            <a:r>
              <a:rPr lang="en-US" sz="2000" dirty="0" err="1"/>
              <a:t>lingkungan</a:t>
            </a:r>
            <a:r>
              <a:rPr lang="en-US" sz="2000" dirty="0"/>
              <a:t> </a:t>
            </a:r>
          </a:p>
          <a:p>
            <a:pPr lvl="1" eaLnBrk="1" hangingPunct="1">
              <a:buClr>
                <a:schemeClr val="tx1"/>
              </a:buClr>
            </a:pPr>
            <a:r>
              <a:rPr lang="en-US" sz="2000" dirty="0" err="1"/>
              <a:t>struktur</a:t>
            </a:r>
            <a:r>
              <a:rPr lang="en-US" sz="2000" dirty="0"/>
              <a:t> dan </a:t>
            </a:r>
            <a:r>
              <a:rPr lang="en-US" sz="2000" dirty="0" err="1"/>
              <a:t>tapak</a:t>
            </a:r>
            <a:r>
              <a:rPr lang="en-US" sz="2000" dirty="0"/>
              <a:t> </a:t>
            </a:r>
            <a:r>
              <a:rPr lang="en-US" sz="2000" dirty="0" err="1"/>
              <a:t>bersejarah</a:t>
            </a:r>
            <a:r>
              <a:rPr lang="en-US" sz="2000" dirty="0"/>
              <a:t>/</a:t>
            </a:r>
            <a:r>
              <a:rPr lang="en-US" sz="2000" dirty="0" err="1"/>
              <a:t>estetik</a:t>
            </a:r>
            <a:r>
              <a:rPr lang="en-US" sz="2000" dirty="0"/>
              <a:t>; </a:t>
            </a:r>
          </a:p>
          <a:p>
            <a:pPr lvl="1" eaLnBrk="1" hangingPunct="1">
              <a:buClr>
                <a:schemeClr val="tx1"/>
              </a:buClr>
            </a:pPr>
            <a:r>
              <a:rPr lang="en-US" sz="2000" dirty="0" err="1"/>
              <a:t>lingkungan</a:t>
            </a:r>
            <a:r>
              <a:rPr lang="en-US" sz="2000" dirty="0"/>
              <a:t> lama yang </a:t>
            </a:r>
            <a:r>
              <a:rPr lang="en-US" sz="2000" dirty="0" err="1"/>
              <a:t>indah</a:t>
            </a:r>
            <a:r>
              <a:rPr lang="en-US" sz="2000" dirty="0"/>
              <a:t>/</a:t>
            </a:r>
            <a:r>
              <a:rPr lang="en-US" sz="2000" dirty="0" err="1"/>
              <a:t>menarik</a:t>
            </a:r>
            <a:r>
              <a:rPr lang="en-US" sz="2000" dirty="0"/>
              <a:t>;  </a:t>
            </a:r>
          </a:p>
          <a:p>
            <a:pPr lvl="1" eaLnBrk="1" hangingPunct="1">
              <a:buClr>
                <a:schemeClr val="tx1"/>
              </a:buClr>
            </a:pPr>
            <a:r>
              <a:rPr lang="en-US" sz="2000" dirty="0" err="1"/>
              <a:t>keragaman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pembangunan</a:t>
            </a:r>
            <a:r>
              <a:rPr lang="en-US" sz="2000" dirty="0"/>
              <a:t> </a:t>
            </a:r>
            <a:r>
              <a:rPr lang="en-US" sz="2000" dirty="0" err="1"/>
              <a:t>baru</a:t>
            </a:r>
            <a:r>
              <a:rPr lang="en-US" sz="2000" dirty="0"/>
              <a:t>/</a:t>
            </a:r>
            <a:r>
              <a:rPr lang="en-US" sz="2000" i="1" dirty="0"/>
              <a:t>redevelopment</a:t>
            </a:r>
            <a:r>
              <a:rPr lang="en-US" sz="2000" dirty="0"/>
              <a:t>)</a:t>
            </a:r>
          </a:p>
          <a:p>
            <a:pPr eaLnBrk="1" hangingPunct="1">
              <a:buClr>
                <a:schemeClr val="tx1"/>
              </a:buClr>
            </a:pPr>
            <a:r>
              <a:rPr lang="en-US" sz="2000" dirty="0" err="1"/>
              <a:t>Alat</a:t>
            </a:r>
            <a:r>
              <a:rPr lang="en-US" sz="2000" dirty="0"/>
              <a:t>/</a:t>
            </a:r>
            <a:r>
              <a:rPr lang="en-US" sz="2000" dirty="0" err="1"/>
              <a:t>cara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A50021"/>
                </a:solidFill>
              </a:rPr>
              <a:t>kompensasi</a:t>
            </a:r>
            <a:r>
              <a:rPr lang="en-US" sz="2000" dirty="0"/>
              <a:t> </a:t>
            </a:r>
            <a:r>
              <a:rPr lang="en-US" sz="2000" dirty="0" err="1"/>
              <a:t>ekonomi</a:t>
            </a:r>
            <a:endParaRPr lang="en-US" sz="2000" dirty="0"/>
          </a:p>
          <a:p>
            <a:pPr eaLnBrk="1" hangingPunct="1">
              <a:buClr>
                <a:schemeClr val="tx1"/>
              </a:buClr>
            </a:pPr>
            <a:r>
              <a:rPr lang="en-US" sz="2000" dirty="0" err="1"/>
              <a:t>Kecukupan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A50021"/>
                </a:solidFill>
              </a:rPr>
              <a:t>rancangan</a:t>
            </a:r>
            <a:r>
              <a:rPr lang="en-US" sz="2000" b="1" dirty="0">
                <a:solidFill>
                  <a:srgbClr val="A50021"/>
                </a:solidFill>
              </a:rPr>
              <a:t> </a:t>
            </a:r>
            <a:r>
              <a:rPr lang="en-US" sz="2000" b="1" dirty="0" err="1">
                <a:solidFill>
                  <a:srgbClr val="A50021"/>
                </a:solidFill>
              </a:rPr>
              <a:t>fisik</a:t>
            </a:r>
            <a:r>
              <a:rPr lang="en-US" sz="2000" b="1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pembangunan</a:t>
            </a:r>
            <a:r>
              <a:rPr lang="en-US" sz="2000" dirty="0"/>
              <a:t> </a:t>
            </a:r>
            <a:r>
              <a:rPr lang="en-US" sz="2000" dirty="0" err="1"/>
              <a:t>baru</a:t>
            </a:r>
            <a:r>
              <a:rPr lang="en-US" sz="2000" dirty="0"/>
              <a:t>, dan </a:t>
            </a:r>
          </a:p>
          <a:p>
            <a:pPr eaLnBrk="1" hangingPunct="1">
              <a:buClr>
                <a:schemeClr val="tx1"/>
              </a:buClr>
            </a:pPr>
            <a:r>
              <a:rPr lang="en-US" sz="2000" dirty="0" err="1"/>
              <a:t>pemeliharaan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A50021"/>
                </a:solidFill>
              </a:rPr>
              <a:t>kualitas</a:t>
            </a:r>
            <a:r>
              <a:rPr lang="en-US" sz="2000" b="1" dirty="0">
                <a:solidFill>
                  <a:srgbClr val="A50021"/>
                </a:solidFill>
              </a:rPr>
              <a:t> </a:t>
            </a:r>
            <a:r>
              <a:rPr lang="en-US" sz="2000" b="1" dirty="0" err="1">
                <a:solidFill>
                  <a:srgbClr val="A50021"/>
                </a:solidFill>
              </a:rPr>
              <a:t>lingkungan</a:t>
            </a:r>
            <a:r>
              <a:rPr lang="en-US" sz="2000" b="1" dirty="0"/>
              <a:t> </a:t>
            </a:r>
            <a:r>
              <a:rPr lang="en-US" sz="2000" dirty="0" err="1"/>
              <a:t>binaan</a:t>
            </a:r>
            <a:r>
              <a:rPr lang="en-US" sz="2000" dirty="0"/>
              <a:t>/</a:t>
            </a:r>
            <a:r>
              <a:rPr lang="en-US" sz="2000" dirty="0" err="1"/>
              <a:t>terbangun</a:t>
            </a:r>
            <a:endParaRPr lang="en-US" sz="2000" dirty="0"/>
          </a:p>
          <a:p>
            <a:pPr eaLnBrk="1" hangingPunct="1">
              <a:buClr>
                <a:schemeClr val="tx1"/>
              </a:buClr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713218-9C8F-4967-B87D-6F52630FDEDB}" type="slidenum">
              <a:rPr lang="en-US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059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690" y="2254886"/>
            <a:ext cx="7886700" cy="1325563"/>
          </a:xfrm>
        </p:spPr>
        <p:txBody>
          <a:bodyPr/>
          <a:lstStyle/>
          <a:p>
            <a:r>
              <a:rPr lang="en-ID" dirty="0"/>
              <a:t>TUGAS BESAR</a:t>
            </a:r>
          </a:p>
        </p:txBody>
      </p:sp>
    </p:spTree>
    <p:extLst>
      <p:ext uri="{BB962C8B-B14F-4D97-AF65-F5344CB8AC3E}">
        <p14:creationId xmlns:p14="http://schemas.microsoft.com/office/powerpoint/2010/main" val="17089330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782129"/>
          </a:xfrm>
        </p:spPr>
        <p:txBody>
          <a:bodyPr>
            <a:normAutofit/>
          </a:bodyPr>
          <a:lstStyle/>
          <a:p>
            <a:r>
              <a:rPr lang="en-ID" sz="3200" b="1" dirty="0"/>
              <a:t>TUGAS BESAR PRAKTIKUM: </a:t>
            </a:r>
            <a:br>
              <a:rPr lang="en-ID" sz="3200" dirty="0"/>
            </a:br>
            <a:r>
              <a:rPr lang="en-ID" sz="3200" dirty="0" err="1">
                <a:solidFill>
                  <a:srgbClr val="FF0000"/>
                </a:solidFill>
              </a:rPr>
              <a:t>Mengikuti</a:t>
            </a:r>
            <a:r>
              <a:rPr lang="en-ID" sz="3200" dirty="0">
                <a:solidFill>
                  <a:srgbClr val="FF0000"/>
                </a:solidFill>
              </a:rPr>
              <a:t> Geo Innovation Bootcamp </a:t>
            </a:r>
            <a:r>
              <a:rPr lang="en-ID" sz="3200" dirty="0" err="1">
                <a:solidFill>
                  <a:srgbClr val="FF0000"/>
                </a:solidFill>
              </a:rPr>
              <a:t>dari</a:t>
            </a:r>
            <a:r>
              <a:rPr lang="en-ID" sz="3200" dirty="0">
                <a:solidFill>
                  <a:srgbClr val="FF0000"/>
                </a:solidFill>
              </a:rPr>
              <a:t> BIG </a:t>
            </a:r>
          </a:p>
        </p:txBody>
      </p:sp>
      <p:sp>
        <p:nvSpPr>
          <p:cNvPr id="4" name="Rectangle 3"/>
          <p:cNvSpPr/>
          <p:nvPr/>
        </p:nvSpPr>
        <p:spPr>
          <a:xfrm>
            <a:off x="628650" y="1368139"/>
            <a:ext cx="82003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400" dirty="0"/>
              <a:t>http://www.bakosurtanal.go.id/geo-innovation-bootcamp/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787" y="2011681"/>
            <a:ext cx="7293971" cy="4612640"/>
          </a:xfrm>
          <a:prstGeom prst="rect">
            <a:avLst/>
          </a:prstGeom>
        </p:spPr>
      </p:pic>
      <p:pic>
        <p:nvPicPr>
          <p:cNvPr id="7" name="Graphic 6" descr="Pi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7652621" y="1671823"/>
            <a:ext cx="679716" cy="67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34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262" y="335280"/>
            <a:ext cx="8824705" cy="6068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00960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D" sz="1200" dirty="0"/>
              <a:t>http://www.bakosurtanal.go.id/geo-innovation-bootcamp/</a:t>
            </a:r>
          </a:p>
        </p:txBody>
      </p:sp>
    </p:spTree>
    <p:extLst>
      <p:ext uri="{BB962C8B-B14F-4D97-AF65-F5344CB8AC3E}">
        <p14:creationId xmlns:p14="http://schemas.microsoft.com/office/powerpoint/2010/main" val="1280657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39690" y="1232146"/>
            <a:ext cx="8427460" cy="230051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7850" indent="-57785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id-ID" sz="2600" dirty="0">
                <a:latin typeface="Gadugi" panose="020B0502040204020203" pitchFamily="34" charset="0"/>
              </a:rPr>
              <a:t>	se</a:t>
            </a:r>
            <a:r>
              <a:rPr lang="en-US" sz="2600" dirty="0">
                <a:latin typeface="Gadugi" panose="020B0502040204020203" pitchFamily="34" charset="0"/>
              </a:rPr>
              <a:t>gala </a:t>
            </a:r>
            <a:r>
              <a:rPr lang="en-US" sz="2600" dirty="0" err="1">
                <a:latin typeface="Gadugi" panose="020B0502040204020203" pitchFamily="34" charset="0"/>
              </a:rPr>
              <a:t>usaha</a:t>
            </a:r>
            <a:r>
              <a:rPr lang="en-US" sz="2600" dirty="0">
                <a:latin typeface="Gadugi" panose="020B0502040204020203" pitchFamily="34" charset="0"/>
              </a:rPr>
              <a:t> </a:t>
            </a:r>
            <a:r>
              <a:rPr lang="en-US" sz="2600" dirty="0" err="1">
                <a:latin typeface="Gadugi" panose="020B0502040204020203" pitchFamily="34" charset="0"/>
              </a:rPr>
              <a:t>untuk</a:t>
            </a:r>
            <a:r>
              <a:rPr lang="en-US" sz="2600" dirty="0">
                <a:latin typeface="Gadugi" panose="020B0502040204020203" pitchFamily="34" charset="0"/>
              </a:rPr>
              <a:t> </a:t>
            </a:r>
            <a:r>
              <a:rPr lang="en-US" sz="2600" dirty="0" err="1">
                <a:latin typeface="Gadugi" panose="020B0502040204020203" pitchFamily="34" charset="0"/>
              </a:rPr>
              <a:t>menjamin</a:t>
            </a:r>
            <a:r>
              <a:rPr lang="en-US" sz="2600" dirty="0">
                <a:latin typeface="Gadugi" panose="020B0502040204020203" pitchFamily="34" charset="0"/>
              </a:rPr>
              <a:t> </a:t>
            </a:r>
            <a:r>
              <a:rPr lang="en-US" sz="2600" dirty="0" err="1">
                <a:latin typeface="Gadugi" panose="020B0502040204020203" pitchFamily="34" charset="0"/>
              </a:rPr>
              <a:t>dan</a:t>
            </a:r>
            <a:r>
              <a:rPr lang="en-US" sz="2600" dirty="0">
                <a:latin typeface="Gadugi" panose="020B0502040204020203" pitchFamily="34" charset="0"/>
              </a:rPr>
              <a:t> </a:t>
            </a:r>
            <a:r>
              <a:rPr lang="en-US" sz="2600" dirty="0" err="1">
                <a:latin typeface="Gadugi" panose="020B0502040204020203" pitchFamily="34" charset="0"/>
              </a:rPr>
              <a:t>mengarahkan</a:t>
            </a:r>
            <a:r>
              <a:rPr lang="en-US" sz="2600" dirty="0">
                <a:latin typeface="Gadugi" panose="020B0502040204020203" pitchFamily="34" charset="0"/>
              </a:rPr>
              <a:t> </a:t>
            </a:r>
            <a:r>
              <a:rPr lang="en-US" sz="2600" dirty="0" err="1">
                <a:latin typeface="Gadugi" panose="020B0502040204020203" pitchFamily="34" charset="0"/>
              </a:rPr>
              <a:t>suatu</a:t>
            </a:r>
            <a:r>
              <a:rPr lang="en-US" sz="2600" dirty="0">
                <a:latin typeface="Gadugi" panose="020B0502040204020203" pitchFamily="34" charset="0"/>
              </a:rPr>
              <a:t> </a:t>
            </a:r>
            <a:r>
              <a:rPr lang="en-US" sz="2600" dirty="0" err="1">
                <a:latin typeface="Gadugi" panose="020B0502040204020203" pitchFamily="34" charset="0"/>
              </a:rPr>
              <a:t>kegiatan</a:t>
            </a:r>
            <a:r>
              <a:rPr lang="en-US" sz="2600" dirty="0">
                <a:latin typeface="Gadugi" panose="020B0502040204020203" pitchFamily="34" charset="0"/>
              </a:rPr>
              <a:t> agar </a:t>
            </a:r>
            <a:r>
              <a:rPr lang="en-US" sz="2600" dirty="0" err="1">
                <a:latin typeface="Gadugi" panose="020B0502040204020203" pitchFamily="34" charset="0"/>
              </a:rPr>
              <a:t>pekerjaan</a:t>
            </a:r>
            <a:r>
              <a:rPr lang="en-US" sz="2600" dirty="0">
                <a:latin typeface="Gadugi" panose="020B0502040204020203" pitchFamily="34" charset="0"/>
              </a:rPr>
              <a:t> </a:t>
            </a:r>
            <a:r>
              <a:rPr lang="en-US" sz="2600" dirty="0" err="1">
                <a:latin typeface="Gadugi" panose="020B0502040204020203" pitchFamily="34" charset="0"/>
              </a:rPr>
              <a:t>atau</a:t>
            </a:r>
            <a:r>
              <a:rPr lang="en-US" sz="2600" dirty="0">
                <a:latin typeface="Gadugi" panose="020B0502040204020203" pitchFamily="34" charset="0"/>
              </a:rPr>
              <a:t> </a:t>
            </a:r>
            <a:r>
              <a:rPr lang="en-US" sz="2600" dirty="0" err="1">
                <a:latin typeface="Gadugi" panose="020B0502040204020203" pitchFamily="34" charset="0"/>
              </a:rPr>
              <a:t>kegiatan</a:t>
            </a:r>
            <a:r>
              <a:rPr lang="en-US" sz="2600" dirty="0">
                <a:latin typeface="Gadugi" panose="020B0502040204020203" pitchFamily="34" charset="0"/>
              </a:rPr>
              <a:t> yang </a:t>
            </a:r>
            <a:r>
              <a:rPr lang="en-US" sz="2600" dirty="0" err="1">
                <a:latin typeface="Gadugi" panose="020B0502040204020203" pitchFamily="34" charset="0"/>
              </a:rPr>
              <a:t>sedang</a:t>
            </a:r>
            <a:r>
              <a:rPr lang="en-US" sz="2600" dirty="0">
                <a:latin typeface="Gadugi" panose="020B0502040204020203" pitchFamily="34" charset="0"/>
              </a:rPr>
              <a:t> </a:t>
            </a:r>
            <a:r>
              <a:rPr lang="en-US" sz="2600" dirty="0" err="1">
                <a:latin typeface="Gadugi" panose="020B0502040204020203" pitchFamily="34" charset="0"/>
              </a:rPr>
              <a:t>dilaksanakan</a:t>
            </a:r>
            <a:r>
              <a:rPr lang="en-US" sz="2600" dirty="0">
                <a:latin typeface="Gadugi" panose="020B0502040204020203" pitchFamily="34" charset="0"/>
              </a:rPr>
              <a:t> </a:t>
            </a:r>
            <a:r>
              <a:rPr lang="en-US" sz="2600" dirty="0" err="1">
                <a:latin typeface="Gadugi" panose="020B0502040204020203" pitchFamily="34" charset="0"/>
              </a:rPr>
              <a:t>dapat</a:t>
            </a:r>
            <a:r>
              <a:rPr lang="en-US" sz="2600" dirty="0">
                <a:latin typeface="Gadugi" panose="020B0502040204020203" pitchFamily="34" charset="0"/>
              </a:rPr>
              <a:t> </a:t>
            </a:r>
            <a:r>
              <a:rPr lang="en-US" sz="2600" dirty="0" err="1">
                <a:latin typeface="Gadugi" panose="020B0502040204020203" pitchFamily="34" charset="0"/>
              </a:rPr>
              <a:t>berjalan</a:t>
            </a:r>
            <a:r>
              <a:rPr lang="en-US" sz="2600" dirty="0">
                <a:latin typeface="Gadugi" panose="020B0502040204020203" pitchFamily="34" charset="0"/>
              </a:rPr>
              <a:t> </a:t>
            </a:r>
            <a:r>
              <a:rPr lang="en-US" sz="2600" dirty="0" err="1">
                <a:latin typeface="Gadugi" panose="020B0502040204020203" pitchFamily="34" charset="0"/>
              </a:rPr>
              <a:t>sesuai</a:t>
            </a:r>
            <a:r>
              <a:rPr lang="en-US" sz="2600" dirty="0">
                <a:latin typeface="Gadugi" panose="020B0502040204020203" pitchFamily="34" charset="0"/>
              </a:rPr>
              <a:t> </a:t>
            </a:r>
            <a:r>
              <a:rPr lang="en-US" sz="2600" dirty="0" err="1">
                <a:latin typeface="Gadugi" panose="020B0502040204020203" pitchFamily="34" charset="0"/>
              </a:rPr>
              <a:t>dengan</a:t>
            </a:r>
            <a:r>
              <a:rPr lang="en-US" sz="2600" dirty="0">
                <a:latin typeface="Gadugi" panose="020B0502040204020203" pitchFamily="34" charset="0"/>
              </a:rPr>
              <a:t> </a:t>
            </a:r>
            <a:r>
              <a:rPr lang="en-US" sz="2600" dirty="0" err="1">
                <a:latin typeface="Gadugi" panose="020B0502040204020203" pitchFamily="34" charset="0"/>
              </a:rPr>
              <a:t>rencana</a:t>
            </a:r>
            <a:r>
              <a:rPr lang="en-US" sz="2600" dirty="0">
                <a:latin typeface="Gadugi" panose="020B0502040204020203" pitchFamily="34" charset="0"/>
              </a:rPr>
              <a:t> yang </a:t>
            </a:r>
            <a:r>
              <a:rPr lang="en-US" sz="2600" dirty="0" err="1">
                <a:latin typeface="Gadugi" panose="020B0502040204020203" pitchFamily="34" charset="0"/>
              </a:rPr>
              <a:t>telah</a:t>
            </a:r>
            <a:r>
              <a:rPr lang="en-US" sz="2600" dirty="0">
                <a:latin typeface="Gadugi" panose="020B0502040204020203" pitchFamily="34" charset="0"/>
              </a:rPr>
              <a:t> </a:t>
            </a:r>
            <a:r>
              <a:rPr lang="en-US" sz="2600" dirty="0" err="1">
                <a:latin typeface="Gadugi" panose="020B0502040204020203" pitchFamily="34" charset="0"/>
              </a:rPr>
              <a:t>ditetapkan</a:t>
            </a:r>
            <a:endParaRPr lang="en-US" sz="2600" dirty="0">
              <a:latin typeface="Gadugi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34529"/>
            <a:ext cx="9144000" cy="40558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9294" y="349558"/>
            <a:ext cx="4421531" cy="561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7850" indent="-577850">
              <a:lnSpc>
                <a:spcPct val="120000"/>
              </a:lnSpc>
              <a:buFont typeface="Wingdings" charset="0"/>
              <a:buNone/>
            </a:pPr>
            <a:r>
              <a:rPr lang="en-US" sz="2800" b="1" dirty="0" err="1">
                <a:latin typeface="Gadugi" panose="020B0502040204020203" pitchFamily="34" charset="0"/>
              </a:rPr>
              <a:t>Pengertian</a:t>
            </a:r>
            <a:r>
              <a:rPr lang="en-US" sz="2800" b="1" dirty="0">
                <a:latin typeface="Gadugi" panose="020B0502040204020203" pitchFamily="34" charset="0"/>
              </a:rPr>
              <a:t> </a:t>
            </a:r>
            <a:r>
              <a:rPr lang="en-US" sz="2800" b="1" dirty="0" err="1">
                <a:latin typeface="Gadugi" panose="020B0502040204020203" pitchFamily="34" charset="0"/>
              </a:rPr>
              <a:t>Pengendalian</a:t>
            </a:r>
            <a:endParaRPr lang="en-US" sz="2800" b="1" dirty="0">
              <a:latin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5422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164032"/>
            <a:ext cx="8730762" cy="64169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00960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D" sz="1200" dirty="0"/>
              <a:t>http://www.bakosurtanal.go.id/geo-innovation-bootcamp/</a:t>
            </a:r>
          </a:p>
        </p:txBody>
      </p:sp>
    </p:spTree>
    <p:extLst>
      <p:ext uri="{BB962C8B-B14F-4D97-AF65-F5344CB8AC3E}">
        <p14:creationId xmlns:p14="http://schemas.microsoft.com/office/powerpoint/2010/main" val="17743784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D" dirty="0" err="1"/>
              <a:t>Jenis</a:t>
            </a:r>
            <a:r>
              <a:rPr lang="en-ID" dirty="0"/>
              <a:t> </a:t>
            </a:r>
            <a:r>
              <a:rPr lang="en-ID" dirty="0" err="1"/>
              <a:t>Inovasi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 err="1"/>
              <a:t>Inovasi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berupa</a:t>
            </a:r>
            <a:r>
              <a:rPr lang="en-ID" dirty="0"/>
              <a:t> </a:t>
            </a:r>
            <a:r>
              <a:rPr lang="en-ID" dirty="0" err="1"/>
              <a:t>gagasan</a:t>
            </a:r>
            <a:r>
              <a:rPr lang="en-ID" dirty="0"/>
              <a:t> </a:t>
            </a:r>
            <a:r>
              <a:rPr lang="en-ID" dirty="0" err="1"/>
              <a:t>awal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prototipe</a:t>
            </a:r>
            <a:r>
              <a:rPr lang="en-ID" dirty="0"/>
              <a:t>, </a:t>
            </a:r>
            <a:r>
              <a:rPr lang="en-ID" dirty="0" err="1"/>
              <a:t>misal</a:t>
            </a:r>
            <a:r>
              <a:rPr lang="en-ID" dirty="0"/>
              <a:t>:</a:t>
            </a:r>
          </a:p>
          <a:p>
            <a:pPr lvl="1"/>
            <a:r>
              <a:rPr lang="en-ID" dirty="0"/>
              <a:t>Low Cost GPS</a:t>
            </a:r>
          </a:p>
          <a:p>
            <a:pPr lvl="1"/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Desa</a:t>
            </a:r>
            <a:r>
              <a:rPr lang="en-ID" dirty="0"/>
              <a:t> </a:t>
            </a:r>
            <a:r>
              <a:rPr lang="en-ID" dirty="0" err="1"/>
              <a:t>Berbasis</a:t>
            </a:r>
            <a:r>
              <a:rPr lang="en-ID" dirty="0"/>
              <a:t> </a:t>
            </a:r>
            <a:r>
              <a:rPr lang="en-ID" dirty="0" err="1"/>
              <a:t>Geospasial</a:t>
            </a:r>
            <a:endParaRPr lang="en-ID" dirty="0"/>
          </a:p>
          <a:p>
            <a:pPr lvl="1"/>
            <a:r>
              <a:rPr lang="en-ID" dirty="0" err="1"/>
              <a:t>Pemetaan</a:t>
            </a:r>
            <a:r>
              <a:rPr lang="en-ID" dirty="0"/>
              <a:t> </a:t>
            </a:r>
            <a:r>
              <a:rPr lang="en-ID" dirty="0" err="1"/>
              <a:t>Partisipatif</a:t>
            </a:r>
            <a:endParaRPr lang="en-ID" dirty="0"/>
          </a:p>
          <a:p>
            <a:pPr lvl="1"/>
            <a:r>
              <a:rPr lang="en-ID" dirty="0" err="1"/>
              <a:t>Kompresi</a:t>
            </a:r>
            <a:r>
              <a:rPr lang="en-ID" dirty="0"/>
              <a:t> Data </a:t>
            </a:r>
            <a:r>
              <a:rPr lang="en-ID" dirty="0" err="1"/>
              <a:t>Geospasial</a:t>
            </a:r>
            <a:r>
              <a:rPr lang="en-ID" dirty="0"/>
              <a:t> </a:t>
            </a:r>
          </a:p>
          <a:p>
            <a:pPr lvl="1"/>
            <a:r>
              <a:rPr lang="en-ID" dirty="0" err="1"/>
              <a:t>Pengendalian</a:t>
            </a:r>
            <a:r>
              <a:rPr lang="en-ID" dirty="0"/>
              <a:t> </a:t>
            </a:r>
            <a:r>
              <a:rPr lang="en-ID" dirty="0" err="1"/>
              <a:t>Pemanfaatan</a:t>
            </a:r>
            <a:r>
              <a:rPr lang="en-ID" dirty="0"/>
              <a:t> </a:t>
            </a:r>
            <a:r>
              <a:rPr lang="en-ID" dirty="0" err="1"/>
              <a:t>Ruang</a:t>
            </a:r>
            <a:r>
              <a:rPr lang="en-ID" dirty="0"/>
              <a:t> </a:t>
            </a:r>
            <a:r>
              <a:rPr lang="en-ID" dirty="0" err="1"/>
              <a:t>berbasis</a:t>
            </a:r>
            <a:r>
              <a:rPr lang="en-ID" dirty="0"/>
              <a:t> </a:t>
            </a:r>
            <a:r>
              <a:rPr lang="en-ID" dirty="0" err="1"/>
              <a:t>Geospasial</a:t>
            </a:r>
            <a:endParaRPr lang="en-ID" dirty="0"/>
          </a:p>
          <a:p>
            <a:pPr lvl="1"/>
            <a:r>
              <a:rPr lang="en-ID" dirty="0" err="1"/>
              <a:t>dll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354185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" y="-21928"/>
            <a:ext cx="9144000" cy="15123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2800" dirty="0"/>
              <a:t> </a:t>
            </a:r>
            <a:endParaRPr lang="id-ID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356365" y="533400"/>
            <a:ext cx="8701828" cy="1433304"/>
            <a:chOff x="356365" y="537366"/>
            <a:chExt cx="9318051" cy="1534804"/>
          </a:xfrm>
        </p:grpSpPr>
        <p:grpSp>
          <p:nvGrpSpPr>
            <p:cNvPr id="6" name="Group 5"/>
            <p:cNvGrpSpPr/>
            <p:nvPr/>
          </p:nvGrpSpPr>
          <p:grpSpPr>
            <a:xfrm>
              <a:off x="356365" y="537366"/>
              <a:ext cx="9318051" cy="1534804"/>
              <a:chOff x="642115" y="1217972"/>
              <a:chExt cx="15594998" cy="2568699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4370076" y="1217972"/>
                <a:ext cx="4145743" cy="2568699"/>
                <a:chOff x="1916028" y="2233296"/>
                <a:chExt cx="5064987" cy="3138262"/>
              </a:xfrm>
            </p:grpSpPr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16028" y="2245604"/>
                  <a:ext cx="4167939" cy="3125954"/>
                </a:xfrm>
                <a:prstGeom prst="rect">
                  <a:avLst/>
                </a:prstGeom>
              </p:spPr>
            </p:pic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833802" y="2233296"/>
                  <a:ext cx="2147213" cy="1750851"/>
                </a:xfrm>
                <a:prstGeom prst="rect">
                  <a:avLst/>
                </a:prstGeom>
              </p:spPr>
            </p:pic>
          </p:grpSp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2115" y="1268171"/>
                <a:ext cx="3526917" cy="2478374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649854" y="1280161"/>
                <a:ext cx="3587259" cy="2461846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642115" y="1268171"/>
                <a:ext cx="3526917" cy="247837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73096" y="567798"/>
              <a:ext cx="2076689" cy="1504372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-148340" y="2462312"/>
            <a:ext cx="14086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Kawasan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perdagangan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jasa</a:t>
            </a:r>
            <a:endParaRPr lang="en-US" sz="14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60089" y="1657917"/>
            <a:ext cx="0" cy="1023752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12639" y="2001730"/>
            <a:ext cx="1216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Kawasan</a:t>
            </a:r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permukiman</a:t>
            </a:r>
            <a:endParaRPr lang="en-US" sz="135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316720" y="1159805"/>
            <a:ext cx="0" cy="897595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349275" y="2158452"/>
            <a:ext cx="1327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Rawa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sawah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belukar</a:t>
            </a:r>
            <a:endParaRPr lang="en-US" sz="14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5872820" y="1503807"/>
            <a:ext cx="0" cy="654643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635488" y="2282284"/>
            <a:ext cx="10592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Tanah Negara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Lainnya</a:t>
            </a:r>
            <a:endParaRPr lang="en-US" sz="14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8061286" y="1097280"/>
            <a:ext cx="0" cy="1061169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979505" y="2158449"/>
            <a:ext cx="1216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Kawasan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perkantoran</a:t>
            </a:r>
            <a:endParaRPr lang="en-US" sz="14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3447732" y="1222331"/>
            <a:ext cx="0" cy="936118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884820" y="1180850"/>
            <a:ext cx="0" cy="1521864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354520" y="2685012"/>
            <a:ext cx="14086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Kawasan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perkantoran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960089" y="184385"/>
            <a:ext cx="865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RTRW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30710" y="173585"/>
            <a:ext cx="2052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PENGGUNAAN EKSISTING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76114" y="184385"/>
            <a:ext cx="1765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PENGUASAAN TANAH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98062" y="184385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RDTR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84159" y="64088"/>
            <a:ext cx="603416" cy="674504"/>
            <a:chOff x="194695" y="64088"/>
            <a:chExt cx="469278" cy="524563"/>
          </a:xfrm>
        </p:grpSpPr>
        <p:sp>
          <p:nvSpPr>
            <p:cNvPr id="31" name="Oval 30"/>
            <p:cNvSpPr/>
            <p:nvPr/>
          </p:nvSpPr>
          <p:spPr>
            <a:xfrm>
              <a:off x="194695" y="64088"/>
              <a:ext cx="469278" cy="52456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73352" y="88748"/>
              <a:ext cx="305680" cy="4547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id-ID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9189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254906" y="500144"/>
            <a:ext cx="3889094" cy="1803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ABSTRAKSI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990215"/>
          </a:xfrm>
        </p:spPr>
        <p:txBody>
          <a:bodyPr>
            <a:normAutofit/>
          </a:bodyPr>
          <a:lstStyle/>
          <a:p>
            <a:r>
              <a:rPr lang="en-ID" sz="2000" dirty="0"/>
              <a:t>ABSTRAK INOVASI</a:t>
            </a:r>
          </a:p>
          <a:p>
            <a:pPr lvl="1"/>
            <a:r>
              <a:rPr lang="en-US" sz="1800" dirty="0" err="1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Maksimal</a:t>
            </a:r>
            <a:r>
              <a:rPr lang="en-US" sz="18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500 Kata</a:t>
            </a:r>
            <a:endParaRPr lang="en-ID" sz="1800" dirty="0"/>
          </a:p>
          <a:p>
            <a:r>
              <a:rPr lang="en-US" sz="2000" dirty="0" err="1"/>
              <a:t>Motivasi</a:t>
            </a:r>
            <a:r>
              <a:rPr lang="en-US" sz="2000" dirty="0"/>
              <a:t> </a:t>
            </a:r>
            <a:r>
              <a:rPr lang="en-US" sz="2000" dirty="0" err="1"/>
              <a:t>Mengikuti</a:t>
            </a:r>
            <a:r>
              <a:rPr lang="en-US" sz="2000" dirty="0"/>
              <a:t> </a:t>
            </a:r>
            <a:r>
              <a:rPr lang="en-US" sz="2000" dirty="0" err="1"/>
              <a:t>Kompetisi</a:t>
            </a:r>
            <a:r>
              <a:rPr lang="en-US" sz="2000" dirty="0"/>
              <a:t> </a:t>
            </a:r>
          </a:p>
          <a:p>
            <a:pPr lvl="1"/>
            <a:r>
              <a:rPr lang="en-US" sz="1800" dirty="0" err="1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Maksimal</a:t>
            </a:r>
            <a:r>
              <a:rPr lang="en-US" sz="18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200 Kata</a:t>
            </a:r>
            <a:endParaRPr lang="en-ID" sz="1800" dirty="0"/>
          </a:p>
          <a:p>
            <a:r>
              <a:rPr lang="en-US" sz="2000" dirty="0" err="1"/>
              <a:t>Langkah</a:t>
            </a:r>
            <a:r>
              <a:rPr lang="en-US" sz="2000" dirty="0"/>
              <a:t> </a:t>
            </a:r>
            <a:r>
              <a:rPr lang="en-US" sz="2000" dirty="0" err="1"/>
              <a:t>Aktualisasi</a:t>
            </a:r>
            <a:r>
              <a:rPr lang="en-US" sz="2000" dirty="0"/>
              <a:t> </a:t>
            </a:r>
            <a:r>
              <a:rPr lang="en-US" sz="2000" dirty="0" err="1"/>
              <a:t>Inovasi</a:t>
            </a:r>
            <a:r>
              <a:rPr lang="en-US" sz="2000" dirty="0"/>
              <a:t> </a:t>
            </a:r>
          </a:p>
          <a:p>
            <a:pPr lvl="1"/>
            <a:r>
              <a:rPr lang="en-US" sz="1800" dirty="0" err="1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Dapat</a:t>
            </a:r>
            <a:r>
              <a:rPr lang="en-US" sz="18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800" dirty="0" err="1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berupa</a:t>
            </a:r>
            <a:r>
              <a:rPr lang="en-US" sz="18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800" dirty="0" err="1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gambar</a:t>
            </a:r>
            <a:r>
              <a:rPr lang="en-US" sz="18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, diagram, </a:t>
            </a:r>
            <a:r>
              <a:rPr lang="en-US" sz="1800" dirty="0" err="1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atau</a:t>
            </a:r>
            <a:r>
              <a:rPr lang="en-US" sz="18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800" dirty="0" err="1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deskripsi</a:t>
            </a:r>
            <a:r>
              <a:rPr lang="en-US" sz="18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ID" sz="1800" dirty="0"/>
          </a:p>
          <a:p>
            <a:pPr lvl="1"/>
            <a:endParaRPr lang="en-ID" sz="1800" dirty="0"/>
          </a:p>
          <a:p>
            <a:endParaRPr lang="en-ID" sz="2000" dirty="0"/>
          </a:p>
        </p:txBody>
      </p:sp>
      <p:sp>
        <p:nvSpPr>
          <p:cNvPr id="4" name="Rectangle 3"/>
          <p:cNvSpPr/>
          <p:nvPr/>
        </p:nvSpPr>
        <p:spPr>
          <a:xfrm>
            <a:off x="208344" y="6074493"/>
            <a:ext cx="8515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dikirim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melalui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alamat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surel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inovasi_pemanfaatanig@big.go.id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format pdf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ukuran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berkas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maksimal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2Mb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59" r="4682" b="13645"/>
          <a:stretch/>
        </p:blipFill>
        <p:spPr>
          <a:xfrm>
            <a:off x="628650" y="3966749"/>
            <a:ext cx="5993130" cy="130698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1630" y="5342318"/>
            <a:ext cx="437074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Curriculum Vitae –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Ketua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Anggota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Tim </a:t>
            </a:r>
            <a:endParaRPr lang="en-ID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78997" y="1503239"/>
            <a:ext cx="32500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600" dirty="0"/>
              <a:t>http://www.bakosurtanal.go.id/geo-innovation-bootcamp/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578997" y="698600"/>
            <a:ext cx="3565003" cy="868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2400" b="1" dirty="0" err="1"/>
              <a:t>Informasi</a:t>
            </a:r>
            <a:r>
              <a:rPr lang="en-ID" sz="2400" b="1" dirty="0"/>
              <a:t> </a:t>
            </a:r>
            <a:r>
              <a:rPr lang="en-ID" sz="2400" b="1" dirty="0" err="1"/>
              <a:t>lengkap</a:t>
            </a:r>
            <a:r>
              <a:rPr lang="en-ID" sz="2400" b="1" dirty="0"/>
              <a:t> </a:t>
            </a:r>
            <a:r>
              <a:rPr lang="en-ID" sz="2400" b="1" dirty="0" err="1"/>
              <a:t>dan</a:t>
            </a:r>
            <a:r>
              <a:rPr lang="en-ID" sz="2400" b="1" dirty="0"/>
              <a:t> </a:t>
            </a:r>
            <a:r>
              <a:rPr lang="en-ID" sz="2400" b="1" dirty="0" err="1"/>
              <a:t>rinci</a:t>
            </a:r>
            <a:endParaRPr lang="en-ID" sz="2400" b="1" dirty="0"/>
          </a:p>
        </p:txBody>
      </p:sp>
    </p:spTree>
    <p:extLst>
      <p:ext uri="{BB962C8B-B14F-4D97-AF65-F5344CB8AC3E}">
        <p14:creationId xmlns:p14="http://schemas.microsoft.com/office/powerpoint/2010/main" val="2911878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90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4000306"/>
              </p:ext>
            </p:extLst>
          </p:nvPr>
        </p:nvGraphicFramePr>
        <p:xfrm>
          <a:off x="250825" y="2205038"/>
          <a:ext cx="8497888" cy="316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Visio" r:id="rId3" imgW="5880100" imgH="2197100" progId="Visio.Drawing.11">
                  <p:embed/>
                </p:oleObj>
              </mc:Choice>
              <mc:Fallback>
                <p:oleObj name="Visio" r:id="rId3" imgW="5880100" imgH="2197100" progId="Visio.Drawing.11">
                  <p:embed/>
                  <p:pic>
                    <p:nvPicPr>
                      <p:cNvPr id="1239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205038"/>
                        <a:ext cx="8497888" cy="3167062"/>
                      </a:xfrm>
                      <a:prstGeom prst="rect">
                        <a:avLst/>
                      </a:prstGeom>
                      <a:solidFill>
                        <a:schemeClr val="tx1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49294" y="349558"/>
            <a:ext cx="5211876" cy="561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7850" indent="-577850">
              <a:lnSpc>
                <a:spcPct val="120000"/>
              </a:lnSpc>
              <a:buFont typeface="Wingdings" charset="0"/>
              <a:buNone/>
            </a:pPr>
            <a:r>
              <a:rPr lang="en-US" sz="2800" b="1" dirty="0" err="1">
                <a:latin typeface="Gadugi" panose="020B0502040204020203" pitchFamily="34" charset="0"/>
              </a:rPr>
              <a:t>Langkah</a:t>
            </a:r>
            <a:r>
              <a:rPr lang="en-US" sz="2800" b="1" dirty="0">
                <a:latin typeface="Gadugi" panose="020B0502040204020203" pitchFamily="34" charset="0"/>
              </a:rPr>
              <a:t> proses </a:t>
            </a:r>
            <a:r>
              <a:rPr lang="en-US" sz="2800" b="1" dirty="0" err="1">
                <a:latin typeface="Gadugi" panose="020B0502040204020203" pitchFamily="34" charset="0"/>
              </a:rPr>
              <a:t>pengendalian</a:t>
            </a:r>
            <a:endParaRPr lang="en-US" sz="2800" b="1" dirty="0">
              <a:latin typeface="Gadugi" panose="020B0502040204020203" pitchFamily="34" charset="0"/>
            </a:endParaRPr>
          </a:p>
        </p:txBody>
      </p:sp>
      <p:pic>
        <p:nvPicPr>
          <p:cNvPr id="6" name="Graphic 5" descr="Databas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7002" y="17307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369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335666" y="1752600"/>
            <a:ext cx="8379709" cy="4891088"/>
          </a:xfrm>
        </p:spPr>
        <p:txBody>
          <a:bodyPr/>
          <a:lstStyle/>
          <a:p>
            <a:pPr marL="514350" indent="-51435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2800" dirty="0" err="1">
                <a:latin typeface="Gadugi" panose="020B0502040204020203" pitchFamily="34" charset="0"/>
              </a:rPr>
              <a:t>Penetapan</a:t>
            </a:r>
            <a:r>
              <a:rPr lang="en-US" altLang="en-US" sz="2800" dirty="0">
                <a:latin typeface="Gadugi" panose="020B0502040204020203" pitchFamily="34" charset="0"/>
              </a:rPr>
              <a:t> </a:t>
            </a:r>
            <a:r>
              <a:rPr lang="en-US" altLang="en-US" sz="2800" dirty="0" err="1">
                <a:latin typeface="Gadugi" panose="020B0502040204020203" pitchFamily="34" charset="0"/>
              </a:rPr>
              <a:t>Standar</a:t>
            </a:r>
            <a:endParaRPr lang="en-US" altLang="en-US" sz="2800" dirty="0">
              <a:latin typeface="Gadugi" panose="020B0502040204020203" pitchFamily="34" charset="0"/>
            </a:endParaRPr>
          </a:p>
          <a:p>
            <a:pPr marL="514350" indent="-514350" eaLnBrk="1" hangingPunct="1">
              <a:buFont typeface="Wingdings" panose="05000000000000000000" pitchFamily="2" charset="2"/>
              <a:buNone/>
            </a:pPr>
            <a:r>
              <a:rPr lang="en-US" altLang="en-US" sz="2800" dirty="0">
                <a:latin typeface="Gadugi" panose="020B0502040204020203" pitchFamily="34" charset="0"/>
              </a:rPr>
              <a:t>	</a:t>
            </a:r>
            <a:r>
              <a:rPr lang="en-US" altLang="en-US" sz="2800" dirty="0" err="1">
                <a:latin typeface="Gadugi" panose="020B0502040204020203" pitchFamily="34" charset="0"/>
              </a:rPr>
              <a:t>Standar</a:t>
            </a:r>
            <a:r>
              <a:rPr lang="en-US" altLang="en-US" sz="2800" dirty="0">
                <a:latin typeface="Gadugi" panose="020B0502040204020203" pitchFamily="34" charset="0"/>
              </a:rPr>
              <a:t> </a:t>
            </a:r>
            <a:r>
              <a:rPr lang="en-US" altLang="en-US" sz="2800" dirty="0" err="1">
                <a:latin typeface="Gadugi" panose="020B0502040204020203" pitchFamily="34" charset="0"/>
              </a:rPr>
              <a:t>mengandung</a:t>
            </a:r>
            <a:r>
              <a:rPr lang="en-US" altLang="en-US" sz="2800" dirty="0">
                <a:latin typeface="Gadugi" panose="020B0502040204020203" pitchFamily="34" charset="0"/>
              </a:rPr>
              <a:t> </a:t>
            </a:r>
            <a:r>
              <a:rPr lang="en-US" altLang="en-US" sz="2800" dirty="0" err="1">
                <a:latin typeface="Gadugi" panose="020B0502040204020203" pitchFamily="34" charset="0"/>
              </a:rPr>
              <a:t>arti</a:t>
            </a:r>
            <a:r>
              <a:rPr lang="en-US" altLang="en-US" sz="2800" dirty="0">
                <a:latin typeface="Gadugi" panose="020B0502040204020203" pitchFamily="34" charset="0"/>
              </a:rPr>
              <a:t> </a:t>
            </a:r>
            <a:r>
              <a:rPr lang="en-US" altLang="en-US" sz="2800" dirty="0" err="1">
                <a:latin typeface="Gadugi" panose="020B0502040204020203" pitchFamily="34" charset="0"/>
              </a:rPr>
              <a:t>sebagai</a:t>
            </a:r>
            <a:r>
              <a:rPr lang="en-US" altLang="en-US" sz="2800" dirty="0">
                <a:latin typeface="Gadugi" panose="020B0502040204020203" pitchFamily="34" charset="0"/>
              </a:rPr>
              <a:t> </a:t>
            </a:r>
            <a:r>
              <a:rPr lang="en-US" altLang="en-US" sz="2800" dirty="0" err="1">
                <a:latin typeface="Gadugi" panose="020B0502040204020203" pitchFamily="34" charset="0"/>
              </a:rPr>
              <a:t>suatu</a:t>
            </a:r>
            <a:r>
              <a:rPr lang="en-US" altLang="en-US" sz="2800" dirty="0">
                <a:latin typeface="Gadugi" panose="020B0502040204020203" pitchFamily="34" charset="0"/>
              </a:rPr>
              <a:t> </a:t>
            </a:r>
            <a:r>
              <a:rPr lang="en-US" altLang="en-US" sz="2800" dirty="0" err="1">
                <a:latin typeface="Gadugi" panose="020B0502040204020203" pitchFamily="34" charset="0"/>
              </a:rPr>
              <a:t>satuan</a:t>
            </a:r>
            <a:r>
              <a:rPr lang="en-US" altLang="en-US" sz="2800" dirty="0">
                <a:latin typeface="Gadugi" panose="020B0502040204020203" pitchFamily="34" charset="0"/>
              </a:rPr>
              <a:t> </a:t>
            </a:r>
            <a:r>
              <a:rPr lang="en-US" altLang="en-US" sz="2800" dirty="0" err="1">
                <a:latin typeface="Gadugi" panose="020B0502040204020203" pitchFamily="34" charset="0"/>
              </a:rPr>
              <a:t>pengukuran</a:t>
            </a:r>
            <a:r>
              <a:rPr lang="en-US" altLang="en-US" sz="2800" dirty="0">
                <a:latin typeface="Gadugi" panose="020B0502040204020203" pitchFamily="34" charset="0"/>
              </a:rPr>
              <a:t> yang </a:t>
            </a:r>
            <a:r>
              <a:rPr lang="en-US" altLang="en-US" sz="2800" dirty="0" err="1">
                <a:latin typeface="Gadugi" panose="020B0502040204020203" pitchFamily="34" charset="0"/>
              </a:rPr>
              <a:t>dapat</a:t>
            </a:r>
            <a:r>
              <a:rPr lang="en-US" altLang="en-US" sz="2800" dirty="0">
                <a:latin typeface="Gadugi" panose="020B0502040204020203" pitchFamily="34" charset="0"/>
              </a:rPr>
              <a:t> </a:t>
            </a:r>
            <a:r>
              <a:rPr lang="en-US" altLang="en-US" sz="2800" dirty="0" err="1">
                <a:latin typeface="Gadugi" panose="020B0502040204020203" pitchFamily="34" charset="0"/>
              </a:rPr>
              <a:t>digunakan</a:t>
            </a:r>
            <a:r>
              <a:rPr lang="en-US" altLang="en-US" sz="2800" dirty="0">
                <a:latin typeface="Gadugi" panose="020B0502040204020203" pitchFamily="34" charset="0"/>
              </a:rPr>
              <a:t> </a:t>
            </a:r>
            <a:r>
              <a:rPr lang="en-US" altLang="en-US" sz="2800" dirty="0" err="1">
                <a:latin typeface="Gadugi" panose="020B0502040204020203" pitchFamily="34" charset="0"/>
              </a:rPr>
              <a:t>sebagai</a:t>
            </a:r>
            <a:r>
              <a:rPr lang="en-US" altLang="en-US" sz="2800" dirty="0">
                <a:latin typeface="Gadugi" panose="020B0502040204020203" pitchFamily="34" charset="0"/>
              </a:rPr>
              <a:t> </a:t>
            </a:r>
            <a:r>
              <a:rPr lang="ja-JP" altLang="en-US" sz="2800" dirty="0">
                <a:latin typeface="Gadugi" panose="020B0502040204020203" pitchFamily="34" charset="0"/>
              </a:rPr>
              <a:t>“</a:t>
            </a:r>
            <a:r>
              <a:rPr lang="en-US" altLang="ja-JP" sz="2800" dirty="0" err="1">
                <a:latin typeface="Gadugi" panose="020B0502040204020203" pitchFamily="34" charset="0"/>
              </a:rPr>
              <a:t>patokan</a:t>
            </a:r>
            <a:r>
              <a:rPr lang="ja-JP" altLang="en-US" sz="2800" dirty="0">
                <a:latin typeface="Gadugi" panose="020B0502040204020203" pitchFamily="34" charset="0"/>
              </a:rPr>
              <a:t>”</a:t>
            </a:r>
            <a:r>
              <a:rPr lang="en-US" altLang="ja-JP" sz="2800" dirty="0">
                <a:latin typeface="Gadugi" panose="020B0502040204020203" pitchFamily="34" charset="0"/>
              </a:rPr>
              <a:t> </a:t>
            </a:r>
            <a:r>
              <a:rPr lang="en-US" altLang="ja-JP" sz="2800" dirty="0" err="1">
                <a:latin typeface="Gadugi" panose="020B0502040204020203" pitchFamily="34" charset="0"/>
              </a:rPr>
              <a:t>untuk</a:t>
            </a:r>
            <a:r>
              <a:rPr lang="en-US" altLang="ja-JP" sz="2800" dirty="0">
                <a:latin typeface="Gadugi" panose="020B0502040204020203" pitchFamily="34" charset="0"/>
              </a:rPr>
              <a:t> </a:t>
            </a:r>
            <a:r>
              <a:rPr lang="en-US" altLang="ja-JP" sz="2800" dirty="0" err="1">
                <a:latin typeface="Gadugi" panose="020B0502040204020203" pitchFamily="34" charset="0"/>
              </a:rPr>
              <a:t>penilaian</a:t>
            </a:r>
            <a:r>
              <a:rPr lang="en-US" altLang="ja-JP" sz="2800" dirty="0">
                <a:latin typeface="Gadugi" panose="020B0502040204020203" pitchFamily="34" charset="0"/>
              </a:rPr>
              <a:t> </a:t>
            </a:r>
            <a:r>
              <a:rPr lang="en-US" altLang="ja-JP" sz="2800" dirty="0" err="1">
                <a:latin typeface="Gadugi" panose="020B0502040204020203" pitchFamily="34" charset="0"/>
              </a:rPr>
              <a:t>hasil-hasil</a:t>
            </a:r>
            <a:r>
              <a:rPr lang="en-US" altLang="ja-JP" sz="2800" dirty="0">
                <a:latin typeface="Gadugi" panose="020B0502040204020203" pitchFamily="34" charset="0"/>
              </a:rPr>
              <a:t>.</a:t>
            </a:r>
          </a:p>
          <a:p>
            <a:pPr marL="514350" indent="-514350" eaLnBrk="1" hangingPunct="1">
              <a:buFont typeface="Wingdings" panose="05000000000000000000" pitchFamily="2" charset="2"/>
              <a:buNone/>
            </a:pPr>
            <a:r>
              <a:rPr lang="en-US" altLang="en-US" sz="2800" dirty="0">
                <a:latin typeface="Gadugi" panose="020B0502040204020203" pitchFamily="34" charset="0"/>
              </a:rPr>
              <a:t>	</a:t>
            </a:r>
            <a:r>
              <a:rPr lang="en-US" altLang="en-US" sz="2800" dirty="0" err="1">
                <a:latin typeface="Gadugi" panose="020B0502040204020203" pitchFamily="34" charset="0"/>
              </a:rPr>
              <a:t>Tiga</a:t>
            </a:r>
            <a:r>
              <a:rPr lang="en-US" altLang="en-US" sz="2800" dirty="0">
                <a:latin typeface="Gadugi" panose="020B0502040204020203" pitchFamily="34" charset="0"/>
              </a:rPr>
              <a:t> </a:t>
            </a:r>
            <a:r>
              <a:rPr lang="en-US" altLang="en-US" sz="2800" dirty="0" err="1">
                <a:latin typeface="Gadugi" panose="020B0502040204020203" pitchFamily="34" charset="0"/>
              </a:rPr>
              <a:t>bentuk</a:t>
            </a:r>
            <a:r>
              <a:rPr lang="en-US" altLang="en-US" sz="2800" dirty="0">
                <a:latin typeface="Gadugi" panose="020B0502040204020203" pitchFamily="34" charset="0"/>
              </a:rPr>
              <a:t> </a:t>
            </a:r>
            <a:r>
              <a:rPr lang="en-US" altLang="en-US" sz="2800" dirty="0" err="1">
                <a:latin typeface="Gadugi" panose="020B0502040204020203" pitchFamily="34" charset="0"/>
              </a:rPr>
              <a:t>standar</a:t>
            </a:r>
            <a:r>
              <a:rPr lang="en-US" altLang="en-US" sz="2800" dirty="0">
                <a:latin typeface="Gadugi" panose="020B0502040204020203" pitchFamily="34" charset="0"/>
              </a:rPr>
              <a:t> </a:t>
            </a:r>
            <a:r>
              <a:rPr lang="en-US" altLang="en-US" sz="2800" dirty="0" err="1">
                <a:latin typeface="Gadugi" panose="020B0502040204020203" pitchFamily="34" charset="0"/>
              </a:rPr>
              <a:t>umum</a:t>
            </a:r>
            <a:r>
              <a:rPr lang="en-US" altLang="en-US" sz="2800" dirty="0">
                <a:latin typeface="Gadugi" panose="020B0502040204020203" pitchFamily="34" charset="0"/>
              </a:rPr>
              <a:t> </a:t>
            </a:r>
            <a:r>
              <a:rPr lang="en-US" altLang="en-US" sz="2800" dirty="0" err="1">
                <a:latin typeface="Gadugi" panose="020B0502040204020203" pitchFamily="34" charset="0"/>
              </a:rPr>
              <a:t>adalah</a:t>
            </a:r>
            <a:r>
              <a:rPr lang="en-US" altLang="en-US" sz="2800" dirty="0">
                <a:latin typeface="Gadugi" panose="020B0502040204020203" pitchFamily="34" charset="0"/>
              </a:rPr>
              <a:t>:</a:t>
            </a:r>
          </a:p>
          <a:p>
            <a:pPr marL="890588" indent="-358775" eaLnBrk="1" hangingPunct="1">
              <a:buFont typeface="+mj-lt"/>
              <a:buAutoNum type="alphaLcParenR"/>
            </a:pPr>
            <a:r>
              <a:rPr lang="en-US" altLang="en-US" sz="2800" dirty="0" err="1">
                <a:latin typeface="Gadugi" panose="020B0502040204020203" pitchFamily="34" charset="0"/>
              </a:rPr>
              <a:t>Standar-standar</a:t>
            </a:r>
            <a:r>
              <a:rPr lang="en-US" altLang="en-US" sz="2800" dirty="0">
                <a:latin typeface="Gadugi" panose="020B0502040204020203" pitchFamily="34" charset="0"/>
              </a:rPr>
              <a:t> </a:t>
            </a:r>
            <a:r>
              <a:rPr lang="en-US" altLang="en-US" sz="2800" dirty="0" err="1">
                <a:latin typeface="Gadugi" panose="020B0502040204020203" pitchFamily="34" charset="0"/>
              </a:rPr>
              <a:t>fisik</a:t>
            </a:r>
            <a:endParaRPr lang="en-US" altLang="en-US" sz="2800" dirty="0">
              <a:latin typeface="Gadugi" panose="020B0502040204020203" pitchFamily="34" charset="0"/>
            </a:endParaRPr>
          </a:p>
          <a:p>
            <a:pPr marL="890588" indent="-358775" eaLnBrk="1" hangingPunct="1">
              <a:buFont typeface="+mj-lt"/>
              <a:buAutoNum type="alphaLcParenR"/>
            </a:pPr>
            <a:r>
              <a:rPr lang="en-US" altLang="en-US" sz="2800" dirty="0" err="1">
                <a:latin typeface="Gadugi" panose="020B0502040204020203" pitchFamily="34" charset="0"/>
              </a:rPr>
              <a:t>Standar-standar</a:t>
            </a:r>
            <a:r>
              <a:rPr lang="en-US" altLang="en-US" sz="2800" dirty="0">
                <a:latin typeface="Gadugi" panose="020B0502040204020203" pitchFamily="34" charset="0"/>
              </a:rPr>
              <a:t> </a:t>
            </a:r>
            <a:r>
              <a:rPr lang="en-US" altLang="en-US" sz="2800" dirty="0" err="1">
                <a:latin typeface="Gadugi" panose="020B0502040204020203" pitchFamily="34" charset="0"/>
              </a:rPr>
              <a:t>moneter</a:t>
            </a:r>
            <a:endParaRPr lang="en-US" altLang="en-US" sz="2800" dirty="0">
              <a:latin typeface="Gadugi" panose="020B0502040204020203" pitchFamily="34" charset="0"/>
            </a:endParaRPr>
          </a:p>
          <a:p>
            <a:pPr marL="890588" indent="-358775" eaLnBrk="1" hangingPunct="1">
              <a:buFont typeface="+mj-lt"/>
              <a:buAutoNum type="alphaLcParenR"/>
            </a:pPr>
            <a:r>
              <a:rPr lang="en-US" altLang="en-US" sz="2800" dirty="0" err="1">
                <a:latin typeface="Gadugi" panose="020B0502040204020203" pitchFamily="34" charset="0"/>
              </a:rPr>
              <a:t>Standar-standar</a:t>
            </a:r>
            <a:r>
              <a:rPr lang="en-US" altLang="en-US" sz="2800" dirty="0">
                <a:latin typeface="Gadugi" panose="020B0502040204020203" pitchFamily="34" charset="0"/>
              </a:rPr>
              <a:t> </a:t>
            </a:r>
            <a:r>
              <a:rPr lang="en-US" altLang="en-US" sz="2800" dirty="0" err="1">
                <a:latin typeface="Gadugi" panose="020B0502040204020203" pitchFamily="34" charset="0"/>
              </a:rPr>
              <a:t>waktu</a:t>
            </a:r>
            <a:endParaRPr lang="en-US" altLang="en-US" sz="2800" dirty="0">
              <a:latin typeface="Gadug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294" y="349558"/>
            <a:ext cx="5211876" cy="561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7850" indent="-577850">
              <a:lnSpc>
                <a:spcPct val="120000"/>
              </a:lnSpc>
              <a:buFont typeface="Wingdings" charset="0"/>
              <a:buNone/>
            </a:pPr>
            <a:r>
              <a:rPr lang="en-US" sz="2800" b="1" dirty="0" err="1">
                <a:latin typeface="Gadugi" panose="020B0502040204020203" pitchFamily="34" charset="0"/>
              </a:rPr>
              <a:t>Langkah</a:t>
            </a:r>
            <a:r>
              <a:rPr lang="en-US" sz="2800" b="1" dirty="0">
                <a:latin typeface="Gadugi" panose="020B0502040204020203" pitchFamily="34" charset="0"/>
              </a:rPr>
              <a:t> proses </a:t>
            </a:r>
            <a:r>
              <a:rPr lang="en-US" sz="2800" b="1" dirty="0" err="1">
                <a:latin typeface="Gadugi" panose="020B0502040204020203" pitchFamily="34" charset="0"/>
              </a:rPr>
              <a:t>pengendalian</a:t>
            </a:r>
            <a:endParaRPr lang="en-US" sz="2800" b="1" dirty="0">
              <a:latin typeface="Gadugi" panose="020B0502040204020203" pitchFamily="34" charset="0"/>
            </a:endParaRPr>
          </a:p>
        </p:txBody>
      </p:sp>
      <p:pic>
        <p:nvPicPr>
          <p:cNvPr id="8" name="Graphic 7" descr="Databas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7002" y="17307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68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289366" y="1752600"/>
            <a:ext cx="8278371" cy="4462463"/>
          </a:xfrm>
        </p:spPr>
        <p:txBody>
          <a:bodyPr>
            <a:normAutofit lnSpcReduction="10000"/>
          </a:bodyPr>
          <a:lstStyle/>
          <a:p>
            <a:pPr marL="625475" indent="-452438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Gadugi" panose="020B0502040204020203" pitchFamily="34" charset="0"/>
              </a:rPr>
              <a:t>2.  </a:t>
            </a:r>
            <a:r>
              <a:rPr lang="en-US" altLang="en-US" sz="2800" dirty="0" err="1">
                <a:latin typeface="Gadugi" panose="020B0502040204020203" pitchFamily="34" charset="0"/>
              </a:rPr>
              <a:t>Penentuan</a:t>
            </a:r>
            <a:r>
              <a:rPr lang="en-US" altLang="en-US" sz="2800" dirty="0">
                <a:latin typeface="Gadugi" panose="020B0502040204020203" pitchFamily="34" charset="0"/>
              </a:rPr>
              <a:t> </a:t>
            </a:r>
            <a:r>
              <a:rPr lang="en-US" altLang="en-US" sz="2800" dirty="0" err="1">
                <a:latin typeface="Gadugi" panose="020B0502040204020203" pitchFamily="34" charset="0"/>
              </a:rPr>
              <a:t>Pengukuran</a:t>
            </a:r>
            <a:r>
              <a:rPr lang="en-US" altLang="en-US" sz="2800" dirty="0">
                <a:latin typeface="Gadugi" panose="020B0502040204020203" pitchFamily="34" charset="0"/>
              </a:rPr>
              <a:t> </a:t>
            </a:r>
            <a:r>
              <a:rPr lang="en-US" altLang="en-US" sz="2800" dirty="0" err="1">
                <a:latin typeface="Gadugi" panose="020B0502040204020203" pitchFamily="34" charset="0"/>
              </a:rPr>
              <a:t>Pelaksanaan</a:t>
            </a:r>
            <a:r>
              <a:rPr lang="en-US" altLang="en-US" sz="2800" dirty="0">
                <a:latin typeface="Gadugi" panose="020B0502040204020203" pitchFamily="34" charset="0"/>
              </a:rPr>
              <a:t> </a:t>
            </a:r>
            <a:r>
              <a:rPr lang="en-US" altLang="en-US" sz="2800" dirty="0" err="1">
                <a:latin typeface="Gadugi" panose="020B0502040204020203" pitchFamily="34" charset="0"/>
              </a:rPr>
              <a:t>Kegiatan</a:t>
            </a:r>
            <a:endParaRPr lang="en-US" altLang="en-US" sz="2800" dirty="0">
              <a:latin typeface="Gadugi" panose="020B0502040204020203" pitchFamily="34" charset="0"/>
            </a:endParaRPr>
          </a:p>
          <a:p>
            <a:pPr marL="396875" indent="0">
              <a:buNone/>
            </a:pPr>
            <a:r>
              <a:rPr lang="en-US" altLang="en-US" sz="2800" dirty="0" err="1">
                <a:latin typeface="Gadugi" panose="020B0502040204020203" pitchFamily="34" charset="0"/>
              </a:rPr>
              <a:t>Menentukan</a:t>
            </a:r>
            <a:r>
              <a:rPr lang="en-US" altLang="en-US" sz="2800" dirty="0">
                <a:latin typeface="Gadugi" panose="020B0502040204020203" pitchFamily="34" charset="0"/>
              </a:rPr>
              <a:t> </a:t>
            </a:r>
            <a:r>
              <a:rPr lang="en-US" altLang="en-US" sz="2800" dirty="0" err="1">
                <a:latin typeface="Gadugi" panose="020B0502040204020203" pitchFamily="34" charset="0"/>
              </a:rPr>
              <a:t>pengukuran</a:t>
            </a:r>
            <a:r>
              <a:rPr lang="en-US" altLang="en-US" sz="2800" dirty="0">
                <a:latin typeface="Gadugi" panose="020B0502040204020203" pitchFamily="34" charset="0"/>
              </a:rPr>
              <a:t> </a:t>
            </a:r>
            <a:r>
              <a:rPr lang="en-US" altLang="en-US" sz="2800" dirty="0" err="1">
                <a:latin typeface="Gadugi" panose="020B0502040204020203" pitchFamily="34" charset="0"/>
              </a:rPr>
              <a:t>pelaksanaan</a:t>
            </a:r>
            <a:r>
              <a:rPr lang="en-US" altLang="en-US" sz="2800" dirty="0">
                <a:latin typeface="Gadugi" panose="020B0502040204020203" pitchFamily="34" charset="0"/>
              </a:rPr>
              <a:t> </a:t>
            </a:r>
            <a:r>
              <a:rPr lang="en-US" altLang="en-US" sz="2800" dirty="0" err="1">
                <a:latin typeface="Gadugi" panose="020B0502040204020203" pitchFamily="34" charset="0"/>
              </a:rPr>
              <a:t>kegiatan</a:t>
            </a:r>
            <a:r>
              <a:rPr lang="en-US" altLang="en-US" sz="2800" dirty="0">
                <a:latin typeface="Gadugi" panose="020B0502040204020203" pitchFamily="34" charset="0"/>
              </a:rPr>
              <a:t> </a:t>
            </a:r>
            <a:r>
              <a:rPr lang="en-US" altLang="en-US" sz="2800" dirty="0" err="1">
                <a:latin typeface="Gadugi" panose="020B0502040204020203" pitchFamily="34" charset="0"/>
              </a:rPr>
              <a:t>secara</a:t>
            </a:r>
            <a:r>
              <a:rPr lang="en-US" altLang="en-US" sz="2800" dirty="0">
                <a:latin typeface="Gadugi" panose="020B0502040204020203" pitchFamily="34" charset="0"/>
              </a:rPr>
              <a:t> </a:t>
            </a:r>
            <a:r>
              <a:rPr lang="en-US" altLang="en-US" sz="2800" dirty="0" err="1">
                <a:latin typeface="Gadugi" panose="020B0502040204020203" pitchFamily="34" charset="0"/>
              </a:rPr>
              <a:t>tepat</a:t>
            </a:r>
            <a:r>
              <a:rPr lang="en-US" altLang="en-US" sz="2800" dirty="0">
                <a:latin typeface="Gadugi" panose="020B0502040204020203" pitchFamily="34" charset="0"/>
              </a:rPr>
              <a:t> </a:t>
            </a:r>
            <a:r>
              <a:rPr lang="en-US" altLang="en-US" sz="2800" dirty="0" err="1">
                <a:latin typeface="Gadugi" panose="020B0502040204020203" pitchFamily="34" charset="0"/>
              </a:rPr>
              <a:t>menggunakan</a:t>
            </a:r>
            <a:r>
              <a:rPr lang="en-US" altLang="en-US" sz="2800" dirty="0">
                <a:latin typeface="Gadugi" panose="020B0502040204020203" pitchFamily="34" charset="0"/>
              </a:rPr>
              <a:t> </a:t>
            </a:r>
            <a:r>
              <a:rPr lang="en-US" altLang="en-US" sz="2800" dirty="0" err="1">
                <a:latin typeface="Gadugi" panose="020B0502040204020203" pitchFamily="34" charset="0"/>
              </a:rPr>
              <a:t>beberapa</a:t>
            </a:r>
            <a:r>
              <a:rPr lang="en-US" altLang="en-US" sz="2800" dirty="0">
                <a:latin typeface="Gadugi" panose="020B0502040204020203" pitchFamily="34" charset="0"/>
              </a:rPr>
              <a:t> </a:t>
            </a:r>
            <a:r>
              <a:rPr lang="en-US" altLang="en-US" sz="2800" dirty="0" err="1">
                <a:latin typeface="Gadugi" panose="020B0502040204020203" pitchFamily="34" charset="0"/>
              </a:rPr>
              <a:t>pertanyaan</a:t>
            </a:r>
            <a:r>
              <a:rPr lang="en-US" altLang="en-US" sz="2800" dirty="0">
                <a:latin typeface="Gadugi" panose="020B0502040204020203" pitchFamily="34" charset="0"/>
              </a:rPr>
              <a:t> yang </a:t>
            </a:r>
            <a:r>
              <a:rPr lang="en-US" altLang="en-US" sz="2800" dirty="0" err="1">
                <a:latin typeface="Gadugi" panose="020B0502040204020203" pitchFamily="34" charset="0"/>
              </a:rPr>
              <a:t>penting</a:t>
            </a:r>
            <a:r>
              <a:rPr lang="en-US" altLang="en-US" sz="2800" dirty="0">
                <a:latin typeface="Gadugi" panose="020B0502040204020203" pitchFamily="34" charset="0"/>
              </a:rPr>
              <a:t> (</a:t>
            </a:r>
            <a:r>
              <a:rPr lang="en-US" altLang="en-US" sz="2800" dirty="0" err="1">
                <a:latin typeface="Gadugi" panose="020B0502040204020203" pitchFamily="34" charset="0"/>
              </a:rPr>
              <a:t>standar</a:t>
            </a:r>
            <a:r>
              <a:rPr lang="en-US" altLang="en-US" sz="2800" dirty="0">
                <a:latin typeface="Gadugi" panose="020B0502040204020203" pitchFamily="34" charset="0"/>
              </a:rPr>
              <a:t> minimal) </a:t>
            </a:r>
            <a:r>
              <a:rPr lang="en-US" altLang="en-US" sz="2800" dirty="0" err="1">
                <a:latin typeface="Gadugi" panose="020B0502040204020203" pitchFamily="34" charset="0"/>
              </a:rPr>
              <a:t>berikut</a:t>
            </a:r>
            <a:r>
              <a:rPr lang="en-US" altLang="en-US" sz="2800" dirty="0">
                <a:latin typeface="Gadugi" panose="020B0502040204020203" pitchFamily="34" charset="0"/>
              </a:rPr>
              <a:t> </a:t>
            </a:r>
            <a:r>
              <a:rPr lang="en-US" altLang="en-US" sz="2800" dirty="0" err="1">
                <a:latin typeface="Gadugi" panose="020B0502040204020203" pitchFamily="34" charset="0"/>
              </a:rPr>
              <a:t>ini</a:t>
            </a:r>
            <a:r>
              <a:rPr lang="en-US" altLang="en-US" sz="2800" dirty="0">
                <a:latin typeface="Gadugi" panose="020B0502040204020203" pitchFamily="34" charset="0"/>
              </a:rPr>
              <a:t> : </a:t>
            </a:r>
          </a:p>
          <a:p>
            <a:pPr marL="854075" indent="-457200"/>
            <a:r>
              <a:rPr lang="en-US" altLang="en-US" sz="2800" dirty="0" err="1">
                <a:latin typeface="Gadugi" panose="020B0502040204020203" pitchFamily="34" charset="0"/>
              </a:rPr>
              <a:t>Berapa</a:t>
            </a:r>
            <a:r>
              <a:rPr lang="en-US" altLang="en-US" sz="2800" dirty="0">
                <a:latin typeface="Gadugi" panose="020B0502040204020203" pitchFamily="34" charset="0"/>
              </a:rPr>
              <a:t> kali (how often) </a:t>
            </a:r>
            <a:r>
              <a:rPr lang="en-US" altLang="en-US" sz="2800" dirty="0" err="1">
                <a:latin typeface="Gadugi" panose="020B0502040204020203" pitchFamily="34" charset="0"/>
              </a:rPr>
              <a:t>pelaksanan</a:t>
            </a:r>
            <a:r>
              <a:rPr lang="en-US" altLang="en-US" sz="2800" dirty="0">
                <a:latin typeface="Gadugi" panose="020B0502040204020203" pitchFamily="34" charset="0"/>
              </a:rPr>
              <a:t> </a:t>
            </a:r>
            <a:r>
              <a:rPr lang="en-US" altLang="en-US" sz="2800" dirty="0" err="1">
                <a:latin typeface="Gadugi" panose="020B0502040204020203" pitchFamily="34" charset="0"/>
              </a:rPr>
              <a:t>seharusnya</a:t>
            </a:r>
            <a:r>
              <a:rPr lang="en-US" altLang="en-US" sz="2800" dirty="0">
                <a:latin typeface="Gadugi" panose="020B0502040204020203" pitchFamily="34" charset="0"/>
              </a:rPr>
              <a:t> </a:t>
            </a:r>
            <a:r>
              <a:rPr lang="en-US" altLang="en-US" sz="2800" dirty="0" err="1">
                <a:latin typeface="Gadugi" panose="020B0502040204020203" pitchFamily="34" charset="0"/>
              </a:rPr>
              <a:t>diukur</a:t>
            </a:r>
            <a:r>
              <a:rPr lang="en-US" altLang="en-US" sz="2800" dirty="0">
                <a:latin typeface="Gadugi" panose="020B0502040204020203" pitchFamily="34" charset="0"/>
              </a:rPr>
              <a:t>, </a:t>
            </a:r>
          </a:p>
          <a:p>
            <a:pPr marL="854075" indent="-457200"/>
            <a:r>
              <a:rPr lang="en-US" altLang="en-US" sz="2800" dirty="0" err="1">
                <a:latin typeface="Gadugi" panose="020B0502040204020203" pitchFamily="34" charset="0"/>
              </a:rPr>
              <a:t>Dalam</a:t>
            </a:r>
            <a:r>
              <a:rPr lang="en-US" altLang="en-US" sz="2800" dirty="0">
                <a:latin typeface="Gadugi" panose="020B0502040204020203" pitchFamily="34" charset="0"/>
              </a:rPr>
              <a:t> </a:t>
            </a:r>
            <a:r>
              <a:rPr lang="en-US" altLang="en-US" sz="2800" dirty="0" err="1">
                <a:latin typeface="Gadugi" panose="020B0502040204020203" pitchFamily="34" charset="0"/>
              </a:rPr>
              <a:t>bentuk</a:t>
            </a:r>
            <a:r>
              <a:rPr lang="en-US" altLang="en-US" sz="2800" dirty="0">
                <a:latin typeface="Gadugi" panose="020B0502040204020203" pitchFamily="34" charset="0"/>
              </a:rPr>
              <a:t> </a:t>
            </a:r>
            <a:r>
              <a:rPr lang="en-US" altLang="en-US" sz="2800" dirty="0" err="1">
                <a:latin typeface="Gadugi" panose="020B0502040204020203" pitchFamily="34" charset="0"/>
              </a:rPr>
              <a:t>apa</a:t>
            </a:r>
            <a:r>
              <a:rPr lang="en-US" altLang="en-US" sz="2800" dirty="0">
                <a:latin typeface="Gadugi" panose="020B0502040204020203" pitchFamily="34" charset="0"/>
              </a:rPr>
              <a:t> (what form) </a:t>
            </a:r>
            <a:r>
              <a:rPr lang="en-US" altLang="en-US" sz="2800" dirty="0" err="1">
                <a:latin typeface="Gadugi" panose="020B0502040204020203" pitchFamily="34" charset="0"/>
              </a:rPr>
              <a:t>pengukuran</a:t>
            </a:r>
            <a:r>
              <a:rPr lang="en-US" altLang="en-US" sz="2800" dirty="0">
                <a:latin typeface="Gadugi" panose="020B0502040204020203" pitchFamily="34" charset="0"/>
              </a:rPr>
              <a:t> </a:t>
            </a:r>
            <a:r>
              <a:rPr lang="en-US" altLang="en-US" sz="2800" dirty="0" err="1">
                <a:latin typeface="Gadugi" panose="020B0502040204020203" pitchFamily="34" charset="0"/>
              </a:rPr>
              <a:t>akan</a:t>
            </a:r>
            <a:r>
              <a:rPr lang="en-US" altLang="en-US" sz="2800" dirty="0">
                <a:latin typeface="Gadugi" panose="020B0502040204020203" pitchFamily="34" charset="0"/>
              </a:rPr>
              <a:t> </a:t>
            </a:r>
            <a:r>
              <a:rPr lang="en-US" altLang="en-US" sz="2800" dirty="0" err="1">
                <a:latin typeface="Gadugi" panose="020B0502040204020203" pitchFamily="34" charset="0"/>
              </a:rPr>
              <a:t>dilakukan</a:t>
            </a:r>
            <a:r>
              <a:rPr lang="en-US" altLang="en-US" sz="2800" dirty="0">
                <a:latin typeface="Gadugi" panose="020B0502040204020203" pitchFamily="34" charset="0"/>
              </a:rPr>
              <a:t>, </a:t>
            </a:r>
          </a:p>
          <a:p>
            <a:pPr marL="854075" indent="-457200"/>
            <a:r>
              <a:rPr lang="en-US" altLang="en-US" sz="2800" dirty="0" err="1">
                <a:latin typeface="Gadugi" panose="020B0502040204020203" pitchFamily="34" charset="0"/>
              </a:rPr>
              <a:t>Siapa</a:t>
            </a:r>
            <a:r>
              <a:rPr lang="en-US" altLang="en-US" sz="2800" dirty="0">
                <a:latin typeface="Gadugi" panose="020B0502040204020203" pitchFamily="34" charset="0"/>
              </a:rPr>
              <a:t> (how) yang </a:t>
            </a:r>
            <a:r>
              <a:rPr lang="en-US" altLang="en-US" sz="2800" dirty="0" err="1">
                <a:latin typeface="Gadugi" panose="020B0502040204020203" pitchFamily="34" charset="0"/>
              </a:rPr>
              <a:t>akan</a:t>
            </a:r>
            <a:r>
              <a:rPr lang="en-US" altLang="en-US" sz="2800" dirty="0">
                <a:latin typeface="Gadugi" panose="020B0502040204020203" pitchFamily="34" charset="0"/>
              </a:rPr>
              <a:t> </a:t>
            </a:r>
            <a:r>
              <a:rPr lang="en-US" altLang="en-US" sz="2800" dirty="0" err="1">
                <a:latin typeface="Gadugi" panose="020B0502040204020203" pitchFamily="34" charset="0"/>
              </a:rPr>
              <a:t>terlibat</a:t>
            </a:r>
            <a:r>
              <a:rPr lang="en-US" altLang="en-US" sz="2800" dirty="0">
                <a:latin typeface="Gadugi" panose="020B0502040204020203" pitchFamily="34" charset="0"/>
              </a:rPr>
              <a:t>,</a:t>
            </a:r>
          </a:p>
          <a:p>
            <a:pPr marL="854075" indent="-457200"/>
            <a:r>
              <a:rPr lang="en-US" altLang="en-US" dirty="0" err="1">
                <a:latin typeface="Gadugi" panose="020B0502040204020203" pitchFamily="34" charset="0"/>
              </a:rPr>
              <a:t>dll</a:t>
            </a:r>
            <a:endParaRPr lang="en-US" altLang="en-US" sz="2800" dirty="0">
              <a:latin typeface="Gadug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294" y="349558"/>
            <a:ext cx="5211876" cy="561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7850" indent="-577850">
              <a:lnSpc>
                <a:spcPct val="120000"/>
              </a:lnSpc>
              <a:buFont typeface="Wingdings" charset="0"/>
              <a:buNone/>
            </a:pPr>
            <a:r>
              <a:rPr lang="en-US" sz="2800" b="1" dirty="0" err="1">
                <a:latin typeface="Gadugi" panose="020B0502040204020203" pitchFamily="34" charset="0"/>
              </a:rPr>
              <a:t>Langkah</a:t>
            </a:r>
            <a:r>
              <a:rPr lang="en-US" sz="2800" b="1" dirty="0">
                <a:latin typeface="Gadugi" panose="020B0502040204020203" pitchFamily="34" charset="0"/>
              </a:rPr>
              <a:t> proses </a:t>
            </a:r>
            <a:r>
              <a:rPr lang="en-US" sz="2800" b="1" dirty="0" err="1">
                <a:latin typeface="Gadugi" panose="020B0502040204020203" pitchFamily="34" charset="0"/>
              </a:rPr>
              <a:t>pengendalian</a:t>
            </a:r>
            <a:endParaRPr lang="en-US" sz="2800" b="1" dirty="0">
              <a:latin typeface="Gadugi" panose="020B0502040204020203" pitchFamily="34" charset="0"/>
            </a:endParaRPr>
          </a:p>
        </p:txBody>
      </p:sp>
      <p:pic>
        <p:nvPicPr>
          <p:cNvPr id="7" name="Graphic 6" descr="Databas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7002" y="17307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11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449294" y="1744603"/>
            <a:ext cx="8359040" cy="43513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dirty="0">
                <a:latin typeface="Gadugi" panose="020B0502040204020203" pitchFamily="34" charset="0"/>
              </a:rPr>
              <a:t>3. </a:t>
            </a:r>
            <a:r>
              <a:rPr lang="en-US" altLang="en-US" sz="2800" dirty="0" err="1">
                <a:latin typeface="Gadugi" panose="020B0502040204020203" pitchFamily="34" charset="0"/>
              </a:rPr>
              <a:t>Pengukuran</a:t>
            </a:r>
            <a:r>
              <a:rPr lang="en-US" altLang="en-US" sz="2800" dirty="0">
                <a:latin typeface="Gadugi" panose="020B0502040204020203" pitchFamily="34" charset="0"/>
              </a:rPr>
              <a:t> </a:t>
            </a:r>
            <a:r>
              <a:rPr lang="en-US" altLang="en-US" sz="2800" dirty="0" err="1">
                <a:latin typeface="Gadugi" panose="020B0502040204020203" pitchFamily="34" charset="0"/>
              </a:rPr>
              <a:t>Pelaksanaan</a:t>
            </a:r>
            <a:r>
              <a:rPr lang="en-US" altLang="en-US" sz="2800" dirty="0">
                <a:latin typeface="Gadugi" panose="020B0502040204020203" pitchFamily="34" charset="0"/>
              </a:rPr>
              <a:t> </a:t>
            </a:r>
            <a:r>
              <a:rPr lang="en-US" altLang="en-US" sz="2800" dirty="0" err="1">
                <a:latin typeface="Gadugi" panose="020B0502040204020203" pitchFamily="34" charset="0"/>
              </a:rPr>
              <a:t>kegiatan</a:t>
            </a:r>
            <a:endParaRPr lang="en-US" altLang="en-US" sz="2800" dirty="0">
              <a:latin typeface="Gadugi" panose="020B0502040204020203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dirty="0">
                <a:latin typeface="Gadugi" panose="020B0502040204020203" pitchFamily="34" charset="0"/>
              </a:rPr>
              <a:t>	Ada </a:t>
            </a:r>
            <a:r>
              <a:rPr lang="en-US" altLang="en-US" sz="2800" dirty="0" err="1">
                <a:latin typeface="Gadugi" panose="020B0502040204020203" pitchFamily="34" charset="0"/>
              </a:rPr>
              <a:t>berbagai</a:t>
            </a:r>
            <a:r>
              <a:rPr lang="en-US" altLang="en-US" sz="2800" dirty="0">
                <a:latin typeface="Gadugi" panose="020B0502040204020203" pitchFamily="34" charset="0"/>
              </a:rPr>
              <a:t> </a:t>
            </a:r>
            <a:r>
              <a:rPr lang="en-US" altLang="en-US" sz="2800" dirty="0" err="1">
                <a:latin typeface="Gadugi" panose="020B0502040204020203" pitchFamily="34" charset="0"/>
              </a:rPr>
              <a:t>cara</a:t>
            </a:r>
            <a:r>
              <a:rPr lang="en-US" altLang="en-US" sz="2800" dirty="0">
                <a:latin typeface="Gadugi" panose="020B0502040204020203" pitchFamily="34" charset="0"/>
              </a:rPr>
              <a:t> </a:t>
            </a:r>
            <a:r>
              <a:rPr lang="en-US" altLang="en-US" sz="2800" dirty="0" err="1">
                <a:latin typeface="Gadugi" panose="020B0502040204020203" pitchFamily="34" charset="0"/>
              </a:rPr>
              <a:t>untuk</a:t>
            </a:r>
            <a:r>
              <a:rPr lang="en-US" altLang="en-US" sz="2800" dirty="0">
                <a:latin typeface="Gadugi" panose="020B0502040204020203" pitchFamily="34" charset="0"/>
              </a:rPr>
              <a:t> </a:t>
            </a:r>
            <a:r>
              <a:rPr lang="en-US" altLang="en-US" sz="2800" dirty="0" err="1">
                <a:latin typeface="Gadugi" panose="020B0502040204020203" pitchFamily="34" charset="0"/>
              </a:rPr>
              <a:t>melakukan</a:t>
            </a:r>
            <a:r>
              <a:rPr lang="en-US" altLang="en-US" sz="2800" dirty="0">
                <a:latin typeface="Gadugi" panose="020B0502040204020203" pitchFamily="34" charset="0"/>
              </a:rPr>
              <a:t> </a:t>
            </a:r>
            <a:r>
              <a:rPr lang="en-US" altLang="en-US" sz="2800" dirty="0" err="1">
                <a:latin typeface="Gadugi" panose="020B0502040204020203" pitchFamily="34" charset="0"/>
              </a:rPr>
              <a:t>pengukuran</a:t>
            </a:r>
            <a:r>
              <a:rPr lang="en-US" altLang="en-US" sz="2800" dirty="0">
                <a:latin typeface="Gadugi" panose="020B0502040204020203" pitchFamily="34" charset="0"/>
              </a:rPr>
              <a:t> </a:t>
            </a:r>
            <a:r>
              <a:rPr lang="en-US" altLang="en-US" sz="2800" dirty="0" err="1">
                <a:latin typeface="Gadugi" panose="020B0502040204020203" pitchFamily="34" charset="0"/>
              </a:rPr>
              <a:t>pelaksanaan</a:t>
            </a:r>
            <a:r>
              <a:rPr lang="en-US" altLang="en-US" sz="2800" dirty="0">
                <a:latin typeface="Gadugi" panose="020B0502040204020203" pitchFamily="34" charset="0"/>
              </a:rPr>
              <a:t> </a:t>
            </a:r>
            <a:r>
              <a:rPr lang="en-US" altLang="en-US" sz="2800" dirty="0" err="1">
                <a:latin typeface="Gadugi" panose="020B0502040204020203" pitchFamily="34" charset="0"/>
              </a:rPr>
              <a:t>yaitu</a:t>
            </a:r>
            <a:r>
              <a:rPr lang="en-US" altLang="en-US" sz="2800" dirty="0">
                <a:latin typeface="Gadugi" panose="020B0502040204020203" pitchFamily="34" charset="0"/>
              </a:rPr>
              <a:t>: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altLang="en-US" dirty="0" err="1">
                <a:latin typeface="Gadugi" panose="020B0502040204020203" pitchFamily="34" charset="0"/>
              </a:rPr>
              <a:t>Pengamatan</a:t>
            </a:r>
            <a:r>
              <a:rPr lang="en-US" altLang="en-US" dirty="0">
                <a:latin typeface="Gadugi" panose="020B0502040204020203" pitchFamily="34" charset="0"/>
              </a:rPr>
              <a:t> (</a:t>
            </a:r>
            <a:r>
              <a:rPr lang="en-US" altLang="en-US" dirty="0" err="1">
                <a:latin typeface="Gadugi" panose="020B0502040204020203" pitchFamily="34" charset="0"/>
              </a:rPr>
              <a:t>observasi</a:t>
            </a:r>
            <a:r>
              <a:rPr lang="en-US" altLang="en-US" dirty="0">
                <a:latin typeface="Gadugi" panose="020B0502040204020203" pitchFamily="34" charset="0"/>
              </a:rPr>
              <a:t>)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altLang="en-US" dirty="0" err="1">
                <a:latin typeface="Gadugi" panose="020B0502040204020203" pitchFamily="34" charset="0"/>
              </a:rPr>
              <a:t>Laporan-laporan</a:t>
            </a:r>
            <a:r>
              <a:rPr lang="en-US" altLang="en-US" dirty="0">
                <a:latin typeface="Gadugi" panose="020B0502040204020203" pitchFamily="34" charset="0"/>
              </a:rPr>
              <a:t>, </a:t>
            </a:r>
            <a:r>
              <a:rPr lang="en-US" altLang="en-US" dirty="0" err="1">
                <a:latin typeface="Gadugi" panose="020B0502040204020203" pitchFamily="34" charset="0"/>
              </a:rPr>
              <a:t>baik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lisan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dan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tertulis</a:t>
            </a:r>
            <a:endParaRPr lang="en-US" altLang="en-US" dirty="0">
              <a:latin typeface="Gadugi" panose="020B0502040204020203" pitchFamily="34" charset="0"/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en-US" altLang="en-US" dirty="0" err="1">
                <a:latin typeface="Gadugi" panose="020B0502040204020203" pitchFamily="34" charset="0"/>
              </a:rPr>
              <a:t>Metoda-metoda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otomatis</a:t>
            </a:r>
            <a:r>
              <a:rPr lang="en-US" altLang="en-US" dirty="0">
                <a:latin typeface="Gadugi" panose="020B0502040204020203" pitchFamily="34" charset="0"/>
              </a:rPr>
              <a:t>, </a:t>
            </a:r>
            <a:r>
              <a:rPr lang="en-US" altLang="en-US" dirty="0" err="1">
                <a:latin typeface="Gadugi" panose="020B0502040204020203" pitchFamily="34" charset="0"/>
              </a:rPr>
              <a:t>dan</a:t>
            </a:r>
            <a:endParaRPr lang="en-US" altLang="en-US" dirty="0">
              <a:latin typeface="Gadugi" panose="020B0502040204020203" pitchFamily="34" charset="0"/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en-US" altLang="en-US" dirty="0" err="1">
                <a:latin typeface="Gadugi" panose="020B0502040204020203" pitchFamily="34" charset="0"/>
              </a:rPr>
              <a:t>Inspeksi</a:t>
            </a:r>
            <a:r>
              <a:rPr lang="en-US" altLang="en-US" dirty="0">
                <a:latin typeface="Gadugi" panose="020B0502040204020203" pitchFamily="34" charset="0"/>
              </a:rPr>
              <a:t>, </a:t>
            </a:r>
            <a:r>
              <a:rPr lang="en-US" altLang="en-US" dirty="0" err="1">
                <a:latin typeface="Gadugi" panose="020B0502040204020203" pitchFamily="34" charset="0"/>
              </a:rPr>
              <a:t>pengujian</a:t>
            </a:r>
            <a:r>
              <a:rPr lang="en-US" altLang="en-US" dirty="0">
                <a:latin typeface="Gadugi" panose="020B0502040204020203" pitchFamily="34" charset="0"/>
              </a:rPr>
              <a:t> (test), </a:t>
            </a:r>
            <a:r>
              <a:rPr lang="en-US" altLang="en-US" dirty="0" err="1">
                <a:latin typeface="Gadugi" panose="020B0502040204020203" pitchFamily="34" charset="0"/>
              </a:rPr>
              <a:t>atau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dengan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pengambilan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sampel</a:t>
            </a:r>
            <a:endParaRPr lang="en-US" altLang="en-US" dirty="0">
              <a:latin typeface="Gadug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294" y="349558"/>
            <a:ext cx="5211876" cy="561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7850" indent="-577850">
              <a:lnSpc>
                <a:spcPct val="120000"/>
              </a:lnSpc>
              <a:buFont typeface="Wingdings" charset="0"/>
              <a:buNone/>
            </a:pPr>
            <a:r>
              <a:rPr lang="en-US" sz="2800" b="1" dirty="0" err="1">
                <a:latin typeface="Gadugi" panose="020B0502040204020203" pitchFamily="34" charset="0"/>
              </a:rPr>
              <a:t>Langkah</a:t>
            </a:r>
            <a:r>
              <a:rPr lang="en-US" sz="2800" b="1" dirty="0">
                <a:latin typeface="Gadugi" panose="020B0502040204020203" pitchFamily="34" charset="0"/>
              </a:rPr>
              <a:t> proses </a:t>
            </a:r>
            <a:r>
              <a:rPr lang="en-US" sz="2800" b="1" dirty="0" err="1">
                <a:latin typeface="Gadugi" panose="020B0502040204020203" pitchFamily="34" charset="0"/>
              </a:rPr>
              <a:t>pengendalian</a:t>
            </a:r>
            <a:endParaRPr lang="en-US" sz="2800" b="1" dirty="0">
              <a:latin typeface="Gadugi" panose="020B0502040204020203" pitchFamily="34" charset="0"/>
            </a:endParaRPr>
          </a:p>
        </p:txBody>
      </p:sp>
      <p:pic>
        <p:nvPicPr>
          <p:cNvPr id="5" name="Graphic 4" descr="Databas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7002" y="17307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61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362432" y="1698303"/>
            <a:ext cx="8144960" cy="4351338"/>
          </a:xfrm>
        </p:spPr>
        <p:txBody>
          <a:bodyPr>
            <a:normAutofit/>
          </a:bodyPr>
          <a:lstStyle/>
          <a:p>
            <a:pPr marL="450850" indent="-320675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Gadugi" panose="020B0502040204020203" pitchFamily="34" charset="0"/>
              </a:rPr>
              <a:t>4. </a:t>
            </a:r>
            <a:r>
              <a:rPr lang="en-US" altLang="en-US" dirty="0" err="1">
                <a:latin typeface="Gadugi" panose="020B0502040204020203" pitchFamily="34" charset="0"/>
              </a:rPr>
              <a:t>Pembandingan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Pelaksanaan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dengan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Standar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dan</a:t>
            </a:r>
            <a:r>
              <a:rPr lang="en-US" altLang="en-US" dirty="0">
                <a:latin typeface="Gadugi" panose="020B0502040204020203" pitchFamily="34" charset="0"/>
              </a:rPr>
              <a:t> Analisa  </a:t>
            </a:r>
            <a:r>
              <a:rPr lang="en-US" altLang="en-US" dirty="0" err="1">
                <a:latin typeface="Gadugi" panose="020B0502040204020203" pitchFamily="34" charset="0"/>
              </a:rPr>
              <a:t>Penyimpangan</a:t>
            </a:r>
            <a:endParaRPr lang="en-US" altLang="en-US" dirty="0">
              <a:latin typeface="Gadugi" panose="020B0502040204020203" pitchFamily="34" charset="0"/>
            </a:endParaRPr>
          </a:p>
          <a:p>
            <a:pPr marL="679450" indent="-457200"/>
            <a:r>
              <a:rPr lang="en-US" altLang="en-US" dirty="0" err="1">
                <a:latin typeface="Gadugi" panose="020B0502040204020203" pitchFamily="34" charset="0"/>
              </a:rPr>
              <a:t>Tahap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kritis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dari</a:t>
            </a:r>
            <a:r>
              <a:rPr lang="en-US" altLang="en-US" dirty="0">
                <a:latin typeface="Gadugi" panose="020B0502040204020203" pitchFamily="34" charset="0"/>
              </a:rPr>
              <a:t> proses </a:t>
            </a:r>
            <a:r>
              <a:rPr lang="en-US" altLang="en-US" dirty="0" err="1">
                <a:latin typeface="Gadugi" panose="020B0502040204020203" pitchFamily="34" charset="0"/>
              </a:rPr>
              <a:t>pengawasan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adalah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pembandingan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pelaksanaan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nyata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dengan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pelaksanaan</a:t>
            </a:r>
            <a:r>
              <a:rPr lang="en-US" altLang="en-US" dirty="0">
                <a:latin typeface="Gadugi" panose="020B0502040204020203" pitchFamily="34" charset="0"/>
              </a:rPr>
              <a:t> yang </a:t>
            </a:r>
            <a:r>
              <a:rPr lang="en-US" altLang="en-US" dirty="0" err="1">
                <a:latin typeface="Gadugi" panose="020B0502040204020203" pitchFamily="34" charset="0"/>
              </a:rPr>
              <a:t>direncanakan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atau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standar</a:t>
            </a:r>
            <a:r>
              <a:rPr lang="en-US" altLang="en-US" dirty="0">
                <a:latin typeface="Gadugi" panose="020B0502040204020203" pitchFamily="34" charset="0"/>
              </a:rPr>
              <a:t> yang </a:t>
            </a:r>
            <a:r>
              <a:rPr lang="en-US" altLang="en-US" dirty="0" err="1">
                <a:latin typeface="Gadugi" panose="020B0502040204020203" pitchFamily="34" charset="0"/>
              </a:rPr>
              <a:t>telah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ditetapkan</a:t>
            </a:r>
            <a:r>
              <a:rPr lang="en-US" altLang="en-US" dirty="0">
                <a:latin typeface="Gadugi" panose="020B0502040204020203" pitchFamily="34" charset="0"/>
              </a:rPr>
              <a:t>. </a:t>
            </a:r>
          </a:p>
          <a:p>
            <a:pPr marL="679450" indent="-457200"/>
            <a:r>
              <a:rPr lang="en-US" altLang="en-US" dirty="0" err="1">
                <a:latin typeface="Gadugi" panose="020B0502040204020203" pitchFamily="34" charset="0"/>
              </a:rPr>
              <a:t>Walau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tahap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ini</a:t>
            </a:r>
            <a:r>
              <a:rPr lang="en-US" altLang="en-US" dirty="0">
                <a:latin typeface="Gadugi" panose="020B0502040204020203" pitchFamily="34" charset="0"/>
              </a:rPr>
              <a:t> paling </a:t>
            </a:r>
            <a:r>
              <a:rPr lang="en-US" altLang="en-US" dirty="0" err="1">
                <a:latin typeface="Gadugi" panose="020B0502040204020203" pitchFamily="34" charset="0"/>
              </a:rPr>
              <a:t>mudah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dilakukan</a:t>
            </a:r>
            <a:r>
              <a:rPr lang="en-US" altLang="en-US" dirty="0">
                <a:latin typeface="Gadugi" panose="020B0502040204020203" pitchFamily="34" charset="0"/>
              </a:rPr>
              <a:t>, </a:t>
            </a:r>
            <a:r>
              <a:rPr lang="en-US" altLang="en-US" dirty="0" err="1">
                <a:latin typeface="Gadugi" panose="020B0502040204020203" pitchFamily="34" charset="0"/>
              </a:rPr>
              <a:t>tetapi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kompleksitas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dapat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terjadi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pada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saat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penginterprestasikan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adanya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penyimpangan</a:t>
            </a:r>
            <a:r>
              <a:rPr lang="en-US" altLang="en-US" dirty="0">
                <a:latin typeface="Gadugi" panose="020B0502040204020203" pitchFamily="34" charset="0"/>
              </a:rPr>
              <a:t> (</a:t>
            </a:r>
            <a:r>
              <a:rPr lang="en-US" altLang="en-US" dirty="0" err="1">
                <a:latin typeface="Gadugi" panose="020B0502040204020203" pitchFamily="34" charset="0"/>
              </a:rPr>
              <a:t>deviasi</a:t>
            </a:r>
            <a:r>
              <a:rPr lang="en-US" altLang="en-US" dirty="0">
                <a:latin typeface="Gadugi" panose="020B0502040204020203" pitchFamily="34" charset="0"/>
              </a:rPr>
              <a:t>).</a:t>
            </a:r>
          </a:p>
        </p:txBody>
      </p:sp>
      <p:sp>
        <p:nvSpPr>
          <p:cNvPr id="6" name="Rectangle 5"/>
          <p:cNvSpPr/>
          <p:nvPr/>
        </p:nvSpPr>
        <p:spPr>
          <a:xfrm>
            <a:off x="449294" y="349558"/>
            <a:ext cx="5211876" cy="561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7850" indent="-577850">
              <a:lnSpc>
                <a:spcPct val="120000"/>
              </a:lnSpc>
              <a:buFont typeface="Wingdings" charset="0"/>
              <a:buNone/>
            </a:pPr>
            <a:r>
              <a:rPr lang="en-US" sz="2800" b="1" dirty="0" err="1">
                <a:latin typeface="Gadugi" panose="020B0502040204020203" pitchFamily="34" charset="0"/>
              </a:rPr>
              <a:t>Langkah</a:t>
            </a:r>
            <a:r>
              <a:rPr lang="en-US" sz="2800" b="1" dirty="0">
                <a:latin typeface="Gadugi" panose="020B0502040204020203" pitchFamily="34" charset="0"/>
              </a:rPr>
              <a:t> proses </a:t>
            </a:r>
            <a:r>
              <a:rPr lang="en-US" sz="2800" b="1" dirty="0" err="1">
                <a:latin typeface="Gadugi" panose="020B0502040204020203" pitchFamily="34" charset="0"/>
              </a:rPr>
              <a:t>pengendalian</a:t>
            </a:r>
            <a:endParaRPr lang="en-US" sz="2800" b="1" dirty="0">
              <a:latin typeface="Gadugi" panose="020B0502040204020203" pitchFamily="34" charset="0"/>
            </a:endParaRPr>
          </a:p>
        </p:txBody>
      </p:sp>
      <p:pic>
        <p:nvPicPr>
          <p:cNvPr id="7" name="Graphic 6" descr="Databas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7002" y="17307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40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49294" y="1744602"/>
            <a:ext cx="7886700" cy="4725646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Gadugi" panose="020B0502040204020203" pitchFamily="34" charset="0"/>
              </a:rPr>
              <a:t>5. </a:t>
            </a:r>
            <a:r>
              <a:rPr lang="en-US" altLang="en-US" dirty="0" err="1">
                <a:latin typeface="Gadugi" panose="020B0502040204020203" pitchFamily="34" charset="0"/>
              </a:rPr>
              <a:t>Pengambilan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Tindakan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Koreksi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Bila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Diperlukan</a:t>
            </a:r>
            <a:endParaRPr lang="en-US" altLang="en-US" dirty="0">
              <a:latin typeface="Gadugi" panose="020B0502040204020203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Gadugi" panose="020B0502040204020203" pitchFamily="34" charset="0"/>
              </a:rPr>
              <a:t>	</a:t>
            </a:r>
            <a:r>
              <a:rPr lang="en-US" altLang="en-US" dirty="0" err="1">
                <a:latin typeface="Gadugi" panose="020B0502040204020203" pitchFamily="34" charset="0"/>
              </a:rPr>
              <a:t>Tindakan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koreksi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dapat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diambil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dalam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berbagai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bentuk</a:t>
            </a:r>
            <a:r>
              <a:rPr lang="en-US" altLang="en-US" dirty="0">
                <a:latin typeface="Gadugi" panose="020B0502040204020203" pitchFamily="34" charset="0"/>
              </a:rPr>
              <a:t>. </a:t>
            </a:r>
            <a:r>
              <a:rPr lang="en-US" altLang="en-US" dirty="0" err="1">
                <a:latin typeface="Gadugi" panose="020B0502040204020203" pitchFamily="34" charset="0"/>
              </a:rPr>
              <a:t>Standar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mungkin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diubah</a:t>
            </a:r>
            <a:r>
              <a:rPr lang="en-US" altLang="en-US" dirty="0">
                <a:latin typeface="Gadugi" panose="020B0502040204020203" pitchFamily="34" charset="0"/>
              </a:rPr>
              <a:t>, </a:t>
            </a:r>
            <a:r>
              <a:rPr lang="en-US" altLang="en-US" dirty="0" err="1">
                <a:latin typeface="Gadugi" panose="020B0502040204020203" pitchFamily="34" charset="0"/>
              </a:rPr>
              <a:t>pelaksanaan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diperbaiki</a:t>
            </a:r>
            <a:r>
              <a:rPr lang="en-US" altLang="en-US" dirty="0">
                <a:latin typeface="Gadugi" panose="020B0502040204020203" pitchFamily="34" charset="0"/>
              </a:rPr>
              <a:t>, </a:t>
            </a:r>
            <a:r>
              <a:rPr lang="en-US" altLang="en-US" dirty="0" err="1">
                <a:latin typeface="Gadugi" panose="020B0502040204020203" pitchFamily="34" charset="0"/>
              </a:rPr>
              <a:t>atau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keduanya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dilakukan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bersamaan</a:t>
            </a:r>
            <a:r>
              <a:rPr lang="en-US" altLang="en-US" dirty="0">
                <a:latin typeface="Gadugi" panose="020B0502040204020203" pitchFamily="34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Gadugi" panose="020B0502040204020203" pitchFamily="34" charset="0"/>
              </a:rPr>
              <a:t>	</a:t>
            </a:r>
            <a:r>
              <a:rPr lang="en-US" altLang="en-US" dirty="0" err="1">
                <a:latin typeface="Gadugi" panose="020B0502040204020203" pitchFamily="34" charset="0"/>
              </a:rPr>
              <a:t>Tindakan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koreksi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berupa</a:t>
            </a:r>
            <a:r>
              <a:rPr lang="en-US" altLang="en-US" dirty="0">
                <a:latin typeface="Gadugi" panose="020B0502040204020203" pitchFamily="34" charset="0"/>
              </a:rPr>
              <a:t>: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altLang="en-US" dirty="0" err="1">
                <a:latin typeface="Gadugi" panose="020B0502040204020203" pitchFamily="34" charset="0"/>
              </a:rPr>
              <a:t>Mengubah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standar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mula-mula</a:t>
            </a:r>
            <a:r>
              <a:rPr lang="en-US" altLang="en-US" dirty="0">
                <a:latin typeface="Gadugi" panose="020B0502040204020203" pitchFamily="34" charset="0"/>
              </a:rPr>
              <a:t> (</a:t>
            </a:r>
            <a:r>
              <a:rPr lang="en-US" altLang="en-US" dirty="0" err="1">
                <a:latin typeface="Gadugi" panose="020B0502040204020203" pitchFamily="34" charset="0"/>
              </a:rPr>
              <a:t>barang</a:t>
            </a:r>
            <a:r>
              <a:rPr lang="en-US" altLang="en-US" dirty="0">
                <a:latin typeface="Gadugi" panose="020B0502040204020203" pitchFamily="34" charset="0"/>
              </a:rPr>
              <a:t> kali </a:t>
            </a:r>
            <a:r>
              <a:rPr lang="en-US" altLang="en-US" dirty="0" err="1">
                <a:latin typeface="Gadugi" panose="020B0502040204020203" pitchFamily="34" charset="0"/>
              </a:rPr>
              <a:t>terlalu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tinggi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atau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terlalu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rendah</a:t>
            </a:r>
            <a:r>
              <a:rPr lang="en-US" altLang="en-US" dirty="0">
                <a:latin typeface="Gadugi" panose="020B0502040204020203" pitchFamily="34" charset="0"/>
              </a:rPr>
              <a:t>)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altLang="en-US" dirty="0" err="1">
                <a:latin typeface="Gadugi" panose="020B0502040204020203" pitchFamily="34" charset="0"/>
              </a:rPr>
              <a:t>Mengubah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pengukuran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pelaksanaan</a:t>
            </a:r>
            <a:r>
              <a:rPr lang="en-US" altLang="en-US" dirty="0">
                <a:latin typeface="Gadugi" panose="020B0502040204020203" pitchFamily="34" charset="0"/>
              </a:rPr>
              <a:t> (</a:t>
            </a:r>
            <a:r>
              <a:rPr lang="en-US" altLang="en-US" dirty="0" err="1">
                <a:latin typeface="Gadugi" panose="020B0502040204020203" pitchFamily="34" charset="0"/>
              </a:rPr>
              <a:t>inpeksi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terlalu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sering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frekuensinya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atau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kurang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atau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bahkan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mengganti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sistem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pengukuran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itu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sendiri</a:t>
            </a:r>
            <a:r>
              <a:rPr lang="en-US" altLang="en-US" dirty="0">
                <a:latin typeface="Gadugi" panose="020B0502040204020203" pitchFamily="34" charset="0"/>
              </a:rPr>
              <a:t>)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altLang="en-US" dirty="0" err="1">
                <a:latin typeface="Gadugi" panose="020B0502040204020203" pitchFamily="34" charset="0"/>
              </a:rPr>
              <a:t>Mengubah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cara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dalam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menganalisa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dan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menginterorestasikan</a:t>
            </a:r>
            <a:r>
              <a:rPr lang="en-US" altLang="en-US" dirty="0">
                <a:latin typeface="Gadugi" panose="020B0502040204020203" pitchFamily="34" charset="0"/>
              </a:rPr>
              <a:t> </a:t>
            </a:r>
            <a:r>
              <a:rPr lang="en-US" altLang="en-US" dirty="0" err="1">
                <a:latin typeface="Gadugi" panose="020B0502040204020203" pitchFamily="34" charset="0"/>
              </a:rPr>
              <a:t>penyimpangan-penyimpangan</a:t>
            </a:r>
            <a:r>
              <a:rPr lang="en-US" altLang="en-US" dirty="0">
                <a:latin typeface="Gadugi" panose="020B0502040204020203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49294" y="349558"/>
            <a:ext cx="5211876" cy="561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7850" indent="-577850">
              <a:lnSpc>
                <a:spcPct val="120000"/>
              </a:lnSpc>
              <a:buFont typeface="Wingdings" charset="0"/>
              <a:buNone/>
            </a:pPr>
            <a:r>
              <a:rPr lang="en-US" sz="2800" b="1" dirty="0" err="1">
                <a:latin typeface="Gadugi" panose="020B0502040204020203" pitchFamily="34" charset="0"/>
              </a:rPr>
              <a:t>Langkah</a:t>
            </a:r>
            <a:r>
              <a:rPr lang="en-US" sz="2800" b="1" dirty="0">
                <a:latin typeface="Gadugi" panose="020B0502040204020203" pitchFamily="34" charset="0"/>
              </a:rPr>
              <a:t> proses </a:t>
            </a:r>
            <a:r>
              <a:rPr lang="en-US" sz="2800" b="1" dirty="0" err="1">
                <a:latin typeface="Gadugi" panose="020B0502040204020203" pitchFamily="34" charset="0"/>
              </a:rPr>
              <a:t>pengendalian</a:t>
            </a:r>
            <a:endParaRPr lang="en-US" sz="2800" b="1" dirty="0">
              <a:latin typeface="Gadugi" panose="020B0502040204020203" pitchFamily="34" charset="0"/>
            </a:endParaRPr>
          </a:p>
        </p:txBody>
      </p:sp>
      <p:pic>
        <p:nvPicPr>
          <p:cNvPr id="7" name="Graphic 6" descr="Databas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7002" y="17307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64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334</TotalTime>
  <Words>1230</Words>
  <Application>Microsoft Office PowerPoint</Application>
  <PresentationFormat>On-screen Show (4:3)</PresentationFormat>
  <Paragraphs>229</Paragraphs>
  <Slides>33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ＭＳ Ｐゴシック</vt:lpstr>
      <vt:lpstr>游ゴシック</vt:lpstr>
      <vt:lpstr>Arial</vt:lpstr>
      <vt:lpstr>Calibri</vt:lpstr>
      <vt:lpstr>Calibri Light</vt:lpstr>
      <vt:lpstr>Candara</vt:lpstr>
      <vt:lpstr>Gadugi</vt:lpstr>
      <vt:lpstr>Lucida Grande</vt:lpstr>
      <vt:lpstr>Optima</vt:lpstr>
      <vt:lpstr>Times New Roman</vt:lpstr>
      <vt:lpstr>Wingdings</vt:lpstr>
      <vt:lpstr>Wingdings 2</vt:lpstr>
      <vt:lpstr>Office Theme</vt:lpstr>
      <vt:lpstr>Visio</vt:lpstr>
      <vt:lpstr>Konsep dan Prinsip Pengendalian Pembangunan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Pengertian Pembangunan</vt:lpstr>
      <vt:lpstr>Apa Tujuan Pembangunan? (Todaro: the three objectives of development) </vt:lpstr>
      <vt:lpstr>Bagaimana Caranya?</vt:lpstr>
      <vt:lpstr>PowerPoint Presentation</vt:lpstr>
      <vt:lpstr>Pengendalian Pembangunan</vt:lpstr>
      <vt:lpstr>PowerPoint Presentation</vt:lpstr>
      <vt:lpstr>Mengapa dikendalikan?</vt:lpstr>
      <vt:lpstr>PowerPoint Presentation</vt:lpstr>
      <vt:lpstr>Landasan Kewenangan Pemerintah Dalam Pengendalian Pembangunan</vt:lpstr>
      <vt:lpstr>PowerPoint Presentation</vt:lpstr>
      <vt:lpstr>PowerPoint Presentation</vt:lpstr>
      <vt:lpstr>CONCERNS OF CONTROL</vt:lpstr>
      <vt:lpstr>PowerPoint Presentation</vt:lpstr>
      <vt:lpstr>Apa Yang Seharusnya Dikendalikan</vt:lpstr>
      <vt:lpstr>Obyek yang Dikendalikan:</vt:lpstr>
      <vt:lpstr>TUGAS BESAR</vt:lpstr>
      <vt:lpstr>TUGAS BESAR PRAKTIKUM:  Mengikuti Geo Innovation Bootcamp dari BIG </vt:lpstr>
      <vt:lpstr>PowerPoint Presentation</vt:lpstr>
      <vt:lpstr>PowerPoint Presentation</vt:lpstr>
      <vt:lpstr>Jenis Inovasi</vt:lpstr>
      <vt:lpstr> </vt:lpstr>
      <vt:lpstr>ABSTRAKSI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20</cp:revision>
  <dcterms:created xsi:type="dcterms:W3CDTF">2017-09-24T20:52:39Z</dcterms:created>
  <dcterms:modified xsi:type="dcterms:W3CDTF">2018-09-30T14:57:36Z</dcterms:modified>
</cp:coreProperties>
</file>