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62" r:id="rId2"/>
    <p:sldId id="285" r:id="rId3"/>
    <p:sldId id="29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94" r:id="rId12"/>
    <p:sldId id="277" r:id="rId13"/>
    <p:sldId id="289" r:id="rId14"/>
    <p:sldId id="287" r:id="rId15"/>
    <p:sldId id="288" r:id="rId16"/>
    <p:sldId id="290" r:id="rId17"/>
    <p:sldId id="291" r:id="rId18"/>
    <p:sldId id="298" r:id="rId19"/>
    <p:sldId id="292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93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9938" autoAdjust="0"/>
  </p:normalViewPr>
  <p:slideViewPr>
    <p:cSldViewPr snapToGrid="0">
      <p:cViewPr varScale="1">
        <p:scale>
          <a:sx n="75" d="100"/>
          <a:sy n="75" d="100"/>
        </p:scale>
        <p:origin x="1642" y="43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0995C-093C-4FF8-BAAA-43E27C340F2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94C76C-292A-4D32-9D94-96D8505A344E}">
      <dgm:prSet/>
      <dgm:spPr/>
      <dgm:t>
        <a:bodyPr/>
        <a:lstStyle/>
        <a:p>
          <a:r>
            <a:rPr lang="en-US" i="1"/>
            <a:t>Plan</a:t>
          </a:r>
          <a:endParaRPr lang="en-US"/>
        </a:p>
      </dgm:t>
    </dgm:pt>
    <dgm:pt modelId="{FECBB01D-6C57-4EEF-BA69-BE8A9B64A125}" type="parTrans" cxnId="{C6282854-EA16-4715-9659-6041EE546D38}">
      <dgm:prSet/>
      <dgm:spPr/>
      <dgm:t>
        <a:bodyPr/>
        <a:lstStyle/>
        <a:p>
          <a:endParaRPr lang="en-US"/>
        </a:p>
      </dgm:t>
    </dgm:pt>
    <dgm:pt modelId="{D38B5B08-FF7B-40BB-8EAE-036A5352EFCE}" type="sibTrans" cxnId="{C6282854-EA16-4715-9659-6041EE546D38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00CA051-90B9-4DBE-86ED-F24F51032DBC}">
      <dgm:prSet/>
      <dgm:spPr/>
      <dgm:t>
        <a:bodyPr/>
        <a:lstStyle/>
        <a:p>
          <a:r>
            <a:rPr lang="en-US" i="1"/>
            <a:t>Land control system </a:t>
          </a:r>
          <a:endParaRPr lang="en-US"/>
        </a:p>
      </dgm:t>
    </dgm:pt>
    <dgm:pt modelId="{C28F5139-A2FB-4E5F-9D5C-F4B822BA60D3}" type="parTrans" cxnId="{9AC3BB84-D9C8-4CF7-A84B-23EE42F3370D}">
      <dgm:prSet/>
      <dgm:spPr/>
      <dgm:t>
        <a:bodyPr/>
        <a:lstStyle/>
        <a:p>
          <a:endParaRPr lang="en-US"/>
        </a:p>
      </dgm:t>
    </dgm:pt>
    <dgm:pt modelId="{394D0EE5-2AD9-4FD5-91C5-06C6C16737B0}" type="sibTrans" cxnId="{9AC3BB84-D9C8-4CF7-A84B-23EE42F3370D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238B0E9E-02CB-4B41-9885-7D4B442BE7F5}">
      <dgm:prSet/>
      <dgm:spPr/>
      <dgm:t>
        <a:bodyPr/>
        <a:lstStyle/>
        <a:p>
          <a:r>
            <a:rPr lang="en-US" i="1"/>
            <a:t>Regulation, code</a:t>
          </a:r>
          <a:endParaRPr lang="en-US"/>
        </a:p>
      </dgm:t>
    </dgm:pt>
    <dgm:pt modelId="{DEF99E38-D0E2-4AC2-8028-C78519180B8F}" type="parTrans" cxnId="{F234419B-1B06-41C3-84FC-B9AC11866072}">
      <dgm:prSet/>
      <dgm:spPr/>
      <dgm:t>
        <a:bodyPr/>
        <a:lstStyle/>
        <a:p>
          <a:endParaRPr lang="en-US"/>
        </a:p>
      </dgm:t>
    </dgm:pt>
    <dgm:pt modelId="{62B9C214-B347-449D-A21D-DBD64CE8E712}" type="sibTrans" cxnId="{F234419B-1B06-41C3-84FC-B9AC11866072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604F6478-84AC-407D-A4F9-80865B645A2E}">
      <dgm:prSet/>
      <dgm:spPr/>
      <dgm:t>
        <a:bodyPr/>
        <a:lstStyle/>
        <a:p>
          <a:r>
            <a:rPr lang="en-US" i="1"/>
            <a:t>Control procedure</a:t>
          </a:r>
          <a:endParaRPr lang="en-US"/>
        </a:p>
      </dgm:t>
    </dgm:pt>
    <dgm:pt modelId="{FF255F83-5186-4A06-98AB-C27C1E9F4925}" type="parTrans" cxnId="{45EBCD43-BA93-4151-B00B-CD4028947009}">
      <dgm:prSet/>
      <dgm:spPr/>
      <dgm:t>
        <a:bodyPr/>
        <a:lstStyle/>
        <a:p>
          <a:endParaRPr lang="en-US"/>
        </a:p>
      </dgm:t>
    </dgm:pt>
    <dgm:pt modelId="{3437AAFA-D415-49AF-B8BF-3D8C308122C1}" type="sibTrans" cxnId="{45EBCD43-BA93-4151-B00B-CD4028947009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CD78FA26-9545-4C70-BFE3-528BD17FD431}">
      <dgm:prSet/>
      <dgm:spPr/>
      <dgm:t>
        <a:bodyPr/>
        <a:lstStyle/>
        <a:p>
          <a:r>
            <a:rPr lang="en-US" i="1"/>
            <a:t>Licensing and permitting</a:t>
          </a:r>
          <a:endParaRPr lang="en-US"/>
        </a:p>
      </dgm:t>
    </dgm:pt>
    <dgm:pt modelId="{42463DEB-C020-478C-A1AB-40707F1C82B6}" type="parTrans" cxnId="{FC69F618-215A-4CC4-987F-7AFF45B3F6F1}">
      <dgm:prSet/>
      <dgm:spPr/>
      <dgm:t>
        <a:bodyPr/>
        <a:lstStyle/>
        <a:p>
          <a:endParaRPr lang="en-US"/>
        </a:p>
      </dgm:t>
    </dgm:pt>
    <dgm:pt modelId="{00633FB5-BAEE-4269-9BB0-92178F075491}" type="sibTrans" cxnId="{FC69F618-215A-4CC4-987F-7AFF45B3F6F1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27161D57-AAC0-43B8-B806-1DE198D262E6}">
      <dgm:prSet/>
      <dgm:spPr/>
      <dgm:t>
        <a:bodyPr/>
        <a:lstStyle/>
        <a:p>
          <a:r>
            <a:rPr lang="en-US" i="1"/>
            <a:t>Enforcement </a:t>
          </a:r>
          <a:endParaRPr lang="en-US"/>
        </a:p>
      </dgm:t>
    </dgm:pt>
    <dgm:pt modelId="{5CCCD750-566E-4927-8FC6-43D32E0AB12D}" type="parTrans" cxnId="{4497835C-0E93-4A41-8B21-AA4007C52FEE}">
      <dgm:prSet/>
      <dgm:spPr/>
      <dgm:t>
        <a:bodyPr/>
        <a:lstStyle/>
        <a:p>
          <a:endParaRPr lang="en-US"/>
        </a:p>
      </dgm:t>
    </dgm:pt>
    <dgm:pt modelId="{0CD68865-DB84-4F46-A6DB-A9C9F3F873BF}" type="sibTrans" cxnId="{4497835C-0E93-4A41-8B21-AA4007C52FEE}">
      <dgm:prSet phldrT="06" phldr="0"/>
      <dgm:spPr/>
      <dgm:t>
        <a:bodyPr/>
        <a:lstStyle/>
        <a:p>
          <a:r>
            <a:rPr lang="en-US"/>
            <a:t>06</a:t>
          </a:r>
        </a:p>
      </dgm:t>
    </dgm:pt>
    <dgm:pt modelId="{3D254C3C-8703-426C-8545-79465757CAF7}">
      <dgm:prSet/>
      <dgm:spPr/>
      <dgm:t>
        <a:bodyPr/>
        <a:lstStyle/>
        <a:p>
          <a:r>
            <a:rPr lang="en-US" i="1"/>
            <a:t>Lawfull</a:t>
          </a:r>
          <a:endParaRPr lang="en-US"/>
        </a:p>
      </dgm:t>
    </dgm:pt>
    <dgm:pt modelId="{121F5156-6CAC-4873-B1AB-6141828E13A0}" type="parTrans" cxnId="{AFF01A61-2FE8-4138-885F-5816869874AC}">
      <dgm:prSet/>
      <dgm:spPr/>
      <dgm:t>
        <a:bodyPr/>
        <a:lstStyle/>
        <a:p>
          <a:endParaRPr lang="en-US"/>
        </a:p>
      </dgm:t>
    </dgm:pt>
    <dgm:pt modelId="{EDEE27EF-E18C-48DF-8D32-7552E076266A}" type="sibTrans" cxnId="{AFF01A61-2FE8-4138-885F-5816869874AC}">
      <dgm:prSet phldrT="07" phldr="0"/>
      <dgm:spPr/>
      <dgm:t>
        <a:bodyPr/>
        <a:lstStyle/>
        <a:p>
          <a:r>
            <a:rPr lang="en-US"/>
            <a:t>07</a:t>
          </a:r>
        </a:p>
      </dgm:t>
    </dgm:pt>
    <dgm:pt modelId="{1A370C02-6255-4ABD-BE0E-34E00F131DD0}" type="pres">
      <dgm:prSet presAssocID="{9BD0995C-093C-4FF8-BAAA-43E27C340F2D}" presName="Name0" presStyleCnt="0">
        <dgm:presLayoutVars>
          <dgm:animLvl val="lvl"/>
          <dgm:resizeHandles val="exact"/>
        </dgm:presLayoutVars>
      </dgm:prSet>
      <dgm:spPr/>
    </dgm:pt>
    <dgm:pt modelId="{DEF202A4-81A8-4D6D-8BAD-60251022A109}" type="pres">
      <dgm:prSet presAssocID="{8794C76C-292A-4D32-9D94-96D8505A344E}" presName="compositeNode" presStyleCnt="0">
        <dgm:presLayoutVars>
          <dgm:bulletEnabled val="1"/>
        </dgm:presLayoutVars>
      </dgm:prSet>
      <dgm:spPr/>
    </dgm:pt>
    <dgm:pt modelId="{084EA33F-1738-41B1-ADC3-8AB7F6F19144}" type="pres">
      <dgm:prSet presAssocID="{8794C76C-292A-4D32-9D94-96D8505A344E}" presName="bgRect" presStyleLbl="alignNode1" presStyleIdx="0" presStyleCnt="7"/>
      <dgm:spPr/>
    </dgm:pt>
    <dgm:pt modelId="{7BFE2FE4-A2BF-48D4-8538-04F0035B2838}" type="pres">
      <dgm:prSet presAssocID="{D38B5B08-FF7B-40BB-8EAE-036A5352EFCE}" presName="sibTransNodeRect" presStyleLbl="alignNode1" presStyleIdx="0" presStyleCnt="7">
        <dgm:presLayoutVars>
          <dgm:chMax val="0"/>
          <dgm:bulletEnabled val="1"/>
        </dgm:presLayoutVars>
      </dgm:prSet>
      <dgm:spPr/>
    </dgm:pt>
    <dgm:pt modelId="{59E37E3A-0CA3-48CC-A4E4-9F7E83CF6CA3}" type="pres">
      <dgm:prSet presAssocID="{8794C76C-292A-4D32-9D94-96D8505A344E}" presName="nodeRect" presStyleLbl="alignNode1" presStyleIdx="0" presStyleCnt="7">
        <dgm:presLayoutVars>
          <dgm:bulletEnabled val="1"/>
        </dgm:presLayoutVars>
      </dgm:prSet>
      <dgm:spPr/>
    </dgm:pt>
    <dgm:pt modelId="{61DC4F63-F051-47FF-B290-FF89E96074C1}" type="pres">
      <dgm:prSet presAssocID="{D38B5B08-FF7B-40BB-8EAE-036A5352EFCE}" presName="sibTrans" presStyleCnt="0"/>
      <dgm:spPr/>
    </dgm:pt>
    <dgm:pt modelId="{16BFD1AE-F307-45BE-A4B4-192882C4E23A}" type="pres">
      <dgm:prSet presAssocID="{200CA051-90B9-4DBE-86ED-F24F51032DBC}" presName="compositeNode" presStyleCnt="0">
        <dgm:presLayoutVars>
          <dgm:bulletEnabled val="1"/>
        </dgm:presLayoutVars>
      </dgm:prSet>
      <dgm:spPr/>
    </dgm:pt>
    <dgm:pt modelId="{0CD79F49-9125-4C16-95E0-8D504649DF42}" type="pres">
      <dgm:prSet presAssocID="{200CA051-90B9-4DBE-86ED-F24F51032DBC}" presName="bgRect" presStyleLbl="alignNode1" presStyleIdx="1" presStyleCnt="7"/>
      <dgm:spPr/>
    </dgm:pt>
    <dgm:pt modelId="{007D652C-6FB0-4ED7-BADE-813C5DEA47CC}" type="pres">
      <dgm:prSet presAssocID="{394D0EE5-2AD9-4FD5-91C5-06C6C16737B0}" presName="sibTransNodeRect" presStyleLbl="alignNode1" presStyleIdx="1" presStyleCnt="7">
        <dgm:presLayoutVars>
          <dgm:chMax val="0"/>
          <dgm:bulletEnabled val="1"/>
        </dgm:presLayoutVars>
      </dgm:prSet>
      <dgm:spPr/>
    </dgm:pt>
    <dgm:pt modelId="{E1425C35-35DC-4A29-A3BB-2E4EB528AF1B}" type="pres">
      <dgm:prSet presAssocID="{200CA051-90B9-4DBE-86ED-F24F51032DBC}" presName="nodeRect" presStyleLbl="alignNode1" presStyleIdx="1" presStyleCnt="7">
        <dgm:presLayoutVars>
          <dgm:bulletEnabled val="1"/>
        </dgm:presLayoutVars>
      </dgm:prSet>
      <dgm:spPr/>
    </dgm:pt>
    <dgm:pt modelId="{9F596977-FF53-4BF5-B953-C6D59795F2D5}" type="pres">
      <dgm:prSet presAssocID="{394D0EE5-2AD9-4FD5-91C5-06C6C16737B0}" presName="sibTrans" presStyleCnt="0"/>
      <dgm:spPr/>
    </dgm:pt>
    <dgm:pt modelId="{29527273-DB91-46EE-A70A-9AF1F0CC64FB}" type="pres">
      <dgm:prSet presAssocID="{238B0E9E-02CB-4B41-9885-7D4B442BE7F5}" presName="compositeNode" presStyleCnt="0">
        <dgm:presLayoutVars>
          <dgm:bulletEnabled val="1"/>
        </dgm:presLayoutVars>
      </dgm:prSet>
      <dgm:spPr/>
    </dgm:pt>
    <dgm:pt modelId="{C7F0B8A9-9230-4F12-8093-BCFC6A40C8BE}" type="pres">
      <dgm:prSet presAssocID="{238B0E9E-02CB-4B41-9885-7D4B442BE7F5}" presName="bgRect" presStyleLbl="alignNode1" presStyleIdx="2" presStyleCnt="7"/>
      <dgm:spPr/>
    </dgm:pt>
    <dgm:pt modelId="{55060F1F-6498-45DB-990B-694A42F4EAE8}" type="pres">
      <dgm:prSet presAssocID="{62B9C214-B347-449D-A21D-DBD64CE8E712}" presName="sibTransNodeRect" presStyleLbl="alignNode1" presStyleIdx="2" presStyleCnt="7">
        <dgm:presLayoutVars>
          <dgm:chMax val="0"/>
          <dgm:bulletEnabled val="1"/>
        </dgm:presLayoutVars>
      </dgm:prSet>
      <dgm:spPr/>
    </dgm:pt>
    <dgm:pt modelId="{7AA6FFA4-FF89-4789-9E75-61F96DC3484E}" type="pres">
      <dgm:prSet presAssocID="{238B0E9E-02CB-4B41-9885-7D4B442BE7F5}" presName="nodeRect" presStyleLbl="alignNode1" presStyleIdx="2" presStyleCnt="7">
        <dgm:presLayoutVars>
          <dgm:bulletEnabled val="1"/>
        </dgm:presLayoutVars>
      </dgm:prSet>
      <dgm:spPr/>
    </dgm:pt>
    <dgm:pt modelId="{D4684313-D505-47D0-9C4F-6AB2A85B0456}" type="pres">
      <dgm:prSet presAssocID="{62B9C214-B347-449D-A21D-DBD64CE8E712}" presName="sibTrans" presStyleCnt="0"/>
      <dgm:spPr/>
    </dgm:pt>
    <dgm:pt modelId="{2453A79D-E2E9-4EFC-978B-7F1472151527}" type="pres">
      <dgm:prSet presAssocID="{604F6478-84AC-407D-A4F9-80865B645A2E}" presName="compositeNode" presStyleCnt="0">
        <dgm:presLayoutVars>
          <dgm:bulletEnabled val="1"/>
        </dgm:presLayoutVars>
      </dgm:prSet>
      <dgm:spPr/>
    </dgm:pt>
    <dgm:pt modelId="{9B39E16A-4BD5-4525-8D25-7D1E23EEBC1F}" type="pres">
      <dgm:prSet presAssocID="{604F6478-84AC-407D-A4F9-80865B645A2E}" presName="bgRect" presStyleLbl="alignNode1" presStyleIdx="3" presStyleCnt="7"/>
      <dgm:spPr/>
    </dgm:pt>
    <dgm:pt modelId="{E9E161B6-CCD1-4485-BE7C-EA40186E3735}" type="pres">
      <dgm:prSet presAssocID="{3437AAFA-D415-49AF-B8BF-3D8C308122C1}" presName="sibTransNodeRect" presStyleLbl="alignNode1" presStyleIdx="3" presStyleCnt="7">
        <dgm:presLayoutVars>
          <dgm:chMax val="0"/>
          <dgm:bulletEnabled val="1"/>
        </dgm:presLayoutVars>
      </dgm:prSet>
      <dgm:spPr/>
    </dgm:pt>
    <dgm:pt modelId="{45771A57-A48E-4173-944E-8F1EE7713754}" type="pres">
      <dgm:prSet presAssocID="{604F6478-84AC-407D-A4F9-80865B645A2E}" presName="nodeRect" presStyleLbl="alignNode1" presStyleIdx="3" presStyleCnt="7">
        <dgm:presLayoutVars>
          <dgm:bulletEnabled val="1"/>
        </dgm:presLayoutVars>
      </dgm:prSet>
      <dgm:spPr/>
    </dgm:pt>
    <dgm:pt modelId="{8A11B570-22E2-4470-BC69-E22B3FB8EF0A}" type="pres">
      <dgm:prSet presAssocID="{3437AAFA-D415-49AF-B8BF-3D8C308122C1}" presName="sibTrans" presStyleCnt="0"/>
      <dgm:spPr/>
    </dgm:pt>
    <dgm:pt modelId="{44E4991C-ACBE-41FE-B7CB-C33AC3221880}" type="pres">
      <dgm:prSet presAssocID="{CD78FA26-9545-4C70-BFE3-528BD17FD431}" presName="compositeNode" presStyleCnt="0">
        <dgm:presLayoutVars>
          <dgm:bulletEnabled val="1"/>
        </dgm:presLayoutVars>
      </dgm:prSet>
      <dgm:spPr/>
    </dgm:pt>
    <dgm:pt modelId="{09B33EC9-1FD2-4EE5-A5DB-D3195F238407}" type="pres">
      <dgm:prSet presAssocID="{CD78FA26-9545-4C70-BFE3-528BD17FD431}" presName="bgRect" presStyleLbl="alignNode1" presStyleIdx="4" presStyleCnt="7"/>
      <dgm:spPr/>
    </dgm:pt>
    <dgm:pt modelId="{30D43125-686B-4F4D-9F1F-FE63722A97FD}" type="pres">
      <dgm:prSet presAssocID="{00633FB5-BAEE-4269-9BB0-92178F075491}" presName="sibTransNodeRect" presStyleLbl="alignNode1" presStyleIdx="4" presStyleCnt="7">
        <dgm:presLayoutVars>
          <dgm:chMax val="0"/>
          <dgm:bulletEnabled val="1"/>
        </dgm:presLayoutVars>
      </dgm:prSet>
      <dgm:spPr/>
    </dgm:pt>
    <dgm:pt modelId="{2B12D107-8762-4C91-BC44-9EC9A9A200BE}" type="pres">
      <dgm:prSet presAssocID="{CD78FA26-9545-4C70-BFE3-528BD17FD431}" presName="nodeRect" presStyleLbl="alignNode1" presStyleIdx="4" presStyleCnt="7">
        <dgm:presLayoutVars>
          <dgm:bulletEnabled val="1"/>
        </dgm:presLayoutVars>
      </dgm:prSet>
      <dgm:spPr/>
    </dgm:pt>
    <dgm:pt modelId="{71EB6588-FC7A-4C03-8A1F-37D02777A8AF}" type="pres">
      <dgm:prSet presAssocID="{00633FB5-BAEE-4269-9BB0-92178F075491}" presName="sibTrans" presStyleCnt="0"/>
      <dgm:spPr/>
    </dgm:pt>
    <dgm:pt modelId="{434C7A2F-65C4-4706-8C44-957679BB3FDF}" type="pres">
      <dgm:prSet presAssocID="{27161D57-AAC0-43B8-B806-1DE198D262E6}" presName="compositeNode" presStyleCnt="0">
        <dgm:presLayoutVars>
          <dgm:bulletEnabled val="1"/>
        </dgm:presLayoutVars>
      </dgm:prSet>
      <dgm:spPr/>
    </dgm:pt>
    <dgm:pt modelId="{57A51049-A545-47B3-A80B-E9BF60B5210B}" type="pres">
      <dgm:prSet presAssocID="{27161D57-AAC0-43B8-B806-1DE198D262E6}" presName="bgRect" presStyleLbl="alignNode1" presStyleIdx="5" presStyleCnt="7"/>
      <dgm:spPr/>
    </dgm:pt>
    <dgm:pt modelId="{5D3FC1FC-8AF6-4228-A0D2-40A7052A64F7}" type="pres">
      <dgm:prSet presAssocID="{0CD68865-DB84-4F46-A6DB-A9C9F3F873BF}" presName="sibTransNodeRect" presStyleLbl="alignNode1" presStyleIdx="5" presStyleCnt="7">
        <dgm:presLayoutVars>
          <dgm:chMax val="0"/>
          <dgm:bulletEnabled val="1"/>
        </dgm:presLayoutVars>
      </dgm:prSet>
      <dgm:spPr/>
    </dgm:pt>
    <dgm:pt modelId="{4831F0BE-6B33-4E84-9D5F-48974C996B31}" type="pres">
      <dgm:prSet presAssocID="{27161D57-AAC0-43B8-B806-1DE198D262E6}" presName="nodeRect" presStyleLbl="alignNode1" presStyleIdx="5" presStyleCnt="7">
        <dgm:presLayoutVars>
          <dgm:bulletEnabled val="1"/>
        </dgm:presLayoutVars>
      </dgm:prSet>
      <dgm:spPr/>
    </dgm:pt>
    <dgm:pt modelId="{65C9CA59-B777-452E-833C-F15712E36585}" type="pres">
      <dgm:prSet presAssocID="{0CD68865-DB84-4F46-A6DB-A9C9F3F873BF}" presName="sibTrans" presStyleCnt="0"/>
      <dgm:spPr/>
    </dgm:pt>
    <dgm:pt modelId="{065B2CD5-EA31-4C0B-9361-147B74B05E30}" type="pres">
      <dgm:prSet presAssocID="{3D254C3C-8703-426C-8545-79465757CAF7}" presName="compositeNode" presStyleCnt="0">
        <dgm:presLayoutVars>
          <dgm:bulletEnabled val="1"/>
        </dgm:presLayoutVars>
      </dgm:prSet>
      <dgm:spPr/>
    </dgm:pt>
    <dgm:pt modelId="{5A3F8198-8A67-4B3B-A687-A1EDC9322688}" type="pres">
      <dgm:prSet presAssocID="{3D254C3C-8703-426C-8545-79465757CAF7}" presName="bgRect" presStyleLbl="alignNode1" presStyleIdx="6" presStyleCnt="7"/>
      <dgm:spPr/>
    </dgm:pt>
    <dgm:pt modelId="{4EF1A837-4AA6-4E2A-BFB4-594049C65682}" type="pres">
      <dgm:prSet presAssocID="{EDEE27EF-E18C-48DF-8D32-7552E076266A}" presName="sibTransNodeRect" presStyleLbl="alignNode1" presStyleIdx="6" presStyleCnt="7">
        <dgm:presLayoutVars>
          <dgm:chMax val="0"/>
          <dgm:bulletEnabled val="1"/>
        </dgm:presLayoutVars>
      </dgm:prSet>
      <dgm:spPr/>
    </dgm:pt>
    <dgm:pt modelId="{74F2C20B-C166-4266-8EA2-69A320ED7758}" type="pres">
      <dgm:prSet presAssocID="{3D254C3C-8703-426C-8545-79465757CAF7}" presName="nodeRect" presStyleLbl="alignNode1" presStyleIdx="6" presStyleCnt="7">
        <dgm:presLayoutVars>
          <dgm:bulletEnabled val="1"/>
        </dgm:presLayoutVars>
      </dgm:prSet>
      <dgm:spPr/>
    </dgm:pt>
  </dgm:ptLst>
  <dgm:cxnLst>
    <dgm:cxn modelId="{C75539AB-FEDE-49C4-8D79-3F13881A9888}" type="presOf" srcId="{604F6478-84AC-407D-A4F9-80865B645A2E}" destId="{45771A57-A48E-4173-944E-8F1EE7713754}" srcOrd="1" destOrd="0" presId="urn:microsoft.com/office/officeart/2016/7/layout/LinearBlockProcessNumbered"/>
    <dgm:cxn modelId="{B6FD1F18-3B7E-4A0A-9D54-BEDAA13E2BE7}" type="presOf" srcId="{8794C76C-292A-4D32-9D94-96D8505A344E}" destId="{084EA33F-1738-41B1-ADC3-8AB7F6F19144}" srcOrd="0" destOrd="0" presId="urn:microsoft.com/office/officeart/2016/7/layout/LinearBlockProcessNumbered"/>
    <dgm:cxn modelId="{B0E183DD-07B9-4A7A-9765-D526017192F1}" type="presOf" srcId="{D38B5B08-FF7B-40BB-8EAE-036A5352EFCE}" destId="{7BFE2FE4-A2BF-48D4-8538-04F0035B2838}" srcOrd="0" destOrd="0" presId="urn:microsoft.com/office/officeart/2016/7/layout/LinearBlockProcessNumbered"/>
    <dgm:cxn modelId="{93E6518A-84C7-4D35-99E3-FDB70FC912F5}" type="presOf" srcId="{394D0EE5-2AD9-4FD5-91C5-06C6C16737B0}" destId="{007D652C-6FB0-4ED7-BADE-813C5DEA47CC}" srcOrd="0" destOrd="0" presId="urn:microsoft.com/office/officeart/2016/7/layout/LinearBlockProcessNumbered"/>
    <dgm:cxn modelId="{0F60A83B-D064-41A5-97CE-7B79BAF3A01D}" type="presOf" srcId="{0CD68865-DB84-4F46-A6DB-A9C9F3F873BF}" destId="{5D3FC1FC-8AF6-4228-A0D2-40A7052A64F7}" srcOrd="0" destOrd="0" presId="urn:microsoft.com/office/officeart/2016/7/layout/LinearBlockProcessNumbered"/>
    <dgm:cxn modelId="{5307FEE0-EC59-48D2-AFC1-874AF5B660B1}" type="presOf" srcId="{27161D57-AAC0-43B8-B806-1DE198D262E6}" destId="{4831F0BE-6B33-4E84-9D5F-48974C996B31}" srcOrd="1" destOrd="0" presId="urn:microsoft.com/office/officeart/2016/7/layout/LinearBlockProcessNumbered"/>
    <dgm:cxn modelId="{C6282854-EA16-4715-9659-6041EE546D38}" srcId="{9BD0995C-093C-4FF8-BAAA-43E27C340F2D}" destId="{8794C76C-292A-4D32-9D94-96D8505A344E}" srcOrd="0" destOrd="0" parTransId="{FECBB01D-6C57-4EEF-BA69-BE8A9B64A125}" sibTransId="{D38B5B08-FF7B-40BB-8EAE-036A5352EFCE}"/>
    <dgm:cxn modelId="{ACA74885-2DCD-4700-92B4-0D1F819B52BB}" type="presOf" srcId="{62B9C214-B347-449D-A21D-DBD64CE8E712}" destId="{55060F1F-6498-45DB-990B-694A42F4EAE8}" srcOrd="0" destOrd="0" presId="urn:microsoft.com/office/officeart/2016/7/layout/LinearBlockProcessNumbered"/>
    <dgm:cxn modelId="{FC69F618-215A-4CC4-987F-7AFF45B3F6F1}" srcId="{9BD0995C-093C-4FF8-BAAA-43E27C340F2D}" destId="{CD78FA26-9545-4C70-BFE3-528BD17FD431}" srcOrd="4" destOrd="0" parTransId="{42463DEB-C020-478C-A1AB-40707F1C82B6}" sibTransId="{00633FB5-BAEE-4269-9BB0-92178F075491}"/>
    <dgm:cxn modelId="{4C2FC1AC-6038-4C6A-8843-99F620AA53C9}" type="presOf" srcId="{00633FB5-BAEE-4269-9BB0-92178F075491}" destId="{30D43125-686B-4F4D-9F1F-FE63722A97FD}" srcOrd="0" destOrd="0" presId="urn:microsoft.com/office/officeart/2016/7/layout/LinearBlockProcessNumbered"/>
    <dgm:cxn modelId="{EDC5A53C-2682-44B5-A547-16CE4DF0BCCF}" type="presOf" srcId="{9BD0995C-093C-4FF8-BAAA-43E27C340F2D}" destId="{1A370C02-6255-4ABD-BE0E-34E00F131DD0}" srcOrd="0" destOrd="0" presId="urn:microsoft.com/office/officeart/2016/7/layout/LinearBlockProcessNumbered"/>
    <dgm:cxn modelId="{4497835C-0E93-4A41-8B21-AA4007C52FEE}" srcId="{9BD0995C-093C-4FF8-BAAA-43E27C340F2D}" destId="{27161D57-AAC0-43B8-B806-1DE198D262E6}" srcOrd="5" destOrd="0" parTransId="{5CCCD750-566E-4927-8FC6-43D32E0AB12D}" sibTransId="{0CD68865-DB84-4F46-A6DB-A9C9F3F873BF}"/>
    <dgm:cxn modelId="{45EBCD43-BA93-4151-B00B-CD4028947009}" srcId="{9BD0995C-093C-4FF8-BAAA-43E27C340F2D}" destId="{604F6478-84AC-407D-A4F9-80865B645A2E}" srcOrd="3" destOrd="0" parTransId="{FF255F83-5186-4A06-98AB-C27C1E9F4925}" sibTransId="{3437AAFA-D415-49AF-B8BF-3D8C308122C1}"/>
    <dgm:cxn modelId="{ECE65963-1642-4C8A-A9AF-A0D20A79AD11}" type="presOf" srcId="{3D254C3C-8703-426C-8545-79465757CAF7}" destId="{5A3F8198-8A67-4B3B-A687-A1EDC9322688}" srcOrd="0" destOrd="0" presId="urn:microsoft.com/office/officeart/2016/7/layout/LinearBlockProcessNumbered"/>
    <dgm:cxn modelId="{D56F3CAC-27DE-4EA8-A28A-C49593818634}" type="presOf" srcId="{238B0E9E-02CB-4B41-9885-7D4B442BE7F5}" destId="{C7F0B8A9-9230-4F12-8093-BCFC6A40C8BE}" srcOrd="0" destOrd="0" presId="urn:microsoft.com/office/officeart/2016/7/layout/LinearBlockProcessNumbered"/>
    <dgm:cxn modelId="{C1D56D03-D607-4F34-8DDF-31D5E568EC7A}" type="presOf" srcId="{27161D57-AAC0-43B8-B806-1DE198D262E6}" destId="{57A51049-A545-47B3-A80B-E9BF60B5210B}" srcOrd="0" destOrd="0" presId="urn:microsoft.com/office/officeart/2016/7/layout/LinearBlockProcessNumbered"/>
    <dgm:cxn modelId="{4116519F-8341-43C9-96A3-DE3E007ECA15}" type="presOf" srcId="{EDEE27EF-E18C-48DF-8D32-7552E076266A}" destId="{4EF1A837-4AA6-4E2A-BFB4-594049C65682}" srcOrd="0" destOrd="0" presId="urn:microsoft.com/office/officeart/2016/7/layout/LinearBlockProcessNumbered"/>
    <dgm:cxn modelId="{AFF01A61-2FE8-4138-885F-5816869874AC}" srcId="{9BD0995C-093C-4FF8-BAAA-43E27C340F2D}" destId="{3D254C3C-8703-426C-8545-79465757CAF7}" srcOrd="6" destOrd="0" parTransId="{121F5156-6CAC-4873-B1AB-6141828E13A0}" sibTransId="{EDEE27EF-E18C-48DF-8D32-7552E076266A}"/>
    <dgm:cxn modelId="{71E203F1-74DE-4D2D-AECB-7313CB76EA47}" type="presOf" srcId="{200CA051-90B9-4DBE-86ED-F24F51032DBC}" destId="{0CD79F49-9125-4C16-95E0-8D504649DF42}" srcOrd="0" destOrd="0" presId="urn:microsoft.com/office/officeart/2016/7/layout/LinearBlockProcessNumbered"/>
    <dgm:cxn modelId="{9AC3BB84-D9C8-4CF7-A84B-23EE42F3370D}" srcId="{9BD0995C-093C-4FF8-BAAA-43E27C340F2D}" destId="{200CA051-90B9-4DBE-86ED-F24F51032DBC}" srcOrd="1" destOrd="0" parTransId="{C28F5139-A2FB-4E5F-9D5C-F4B822BA60D3}" sibTransId="{394D0EE5-2AD9-4FD5-91C5-06C6C16737B0}"/>
    <dgm:cxn modelId="{CE90CFC0-F3B4-498E-934E-491D37CE1566}" type="presOf" srcId="{8794C76C-292A-4D32-9D94-96D8505A344E}" destId="{59E37E3A-0CA3-48CC-A4E4-9F7E83CF6CA3}" srcOrd="1" destOrd="0" presId="urn:microsoft.com/office/officeart/2016/7/layout/LinearBlockProcessNumbered"/>
    <dgm:cxn modelId="{F234419B-1B06-41C3-84FC-B9AC11866072}" srcId="{9BD0995C-093C-4FF8-BAAA-43E27C340F2D}" destId="{238B0E9E-02CB-4B41-9885-7D4B442BE7F5}" srcOrd="2" destOrd="0" parTransId="{DEF99E38-D0E2-4AC2-8028-C78519180B8F}" sibTransId="{62B9C214-B347-449D-A21D-DBD64CE8E712}"/>
    <dgm:cxn modelId="{B5A26D60-42FB-48ED-BE2E-935B1F31B0CF}" type="presOf" srcId="{604F6478-84AC-407D-A4F9-80865B645A2E}" destId="{9B39E16A-4BD5-4525-8D25-7D1E23EEBC1F}" srcOrd="0" destOrd="0" presId="urn:microsoft.com/office/officeart/2016/7/layout/LinearBlockProcessNumbered"/>
    <dgm:cxn modelId="{F6FE4512-DA76-410D-8C56-7023CCA222F4}" type="presOf" srcId="{CD78FA26-9545-4C70-BFE3-528BD17FD431}" destId="{09B33EC9-1FD2-4EE5-A5DB-D3195F238407}" srcOrd="0" destOrd="0" presId="urn:microsoft.com/office/officeart/2016/7/layout/LinearBlockProcessNumbered"/>
    <dgm:cxn modelId="{36926145-0759-4F32-B21E-977B2B4E2C0A}" type="presOf" srcId="{200CA051-90B9-4DBE-86ED-F24F51032DBC}" destId="{E1425C35-35DC-4A29-A3BB-2E4EB528AF1B}" srcOrd="1" destOrd="0" presId="urn:microsoft.com/office/officeart/2016/7/layout/LinearBlockProcessNumbered"/>
    <dgm:cxn modelId="{D9FCAD8B-1E22-4B42-9D27-40C4006EF0C6}" type="presOf" srcId="{238B0E9E-02CB-4B41-9885-7D4B442BE7F5}" destId="{7AA6FFA4-FF89-4789-9E75-61F96DC3484E}" srcOrd="1" destOrd="0" presId="urn:microsoft.com/office/officeart/2016/7/layout/LinearBlockProcessNumbered"/>
    <dgm:cxn modelId="{F72472E2-902D-4279-9900-AA57D1A17BAF}" type="presOf" srcId="{3D254C3C-8703-426C-8545-79465757CAF7}" destId="{74F2C20B-C166-4266-8EA2-69A320ED7758}" srcOrd="1" destOrd="0" presId="urn:microsoft.com/office/officeart/2016/7/layout/LinearBlockProcessNumbered"/>
    <dgm:cxn modelId="{F0B5B9B4-2C09-41D5-BEF6-BA563FBDA567}" type="presOf" srcId="{3437AAFA-D415-49AF-B8BF-3D8C308122C1}" destId="{E9E161B6-CCD1-4485-BE7C-EA40186E3735}" srcOrd="0" destOrd="0" presId="urn:microsoft.com/office/officeart/2016/7/layout/LinearBlockProcessNumbered"/>
    <dgm:cxn modelId="{EFAAD387-54A6-4649-85AE-B81FD56C6570}" type="presOf" srcId="{CD78FA26-9545-4C70-BFE3-528BD17FD431}" destId="{2B12D107-8762-4C91-BC44-9EC9A9A200BE}" srcOrd="1" destOrd="0" presId="urn:microsoft.com/office/officeart/2016/7/layout/LinearBlockProcessNumbered"/>
    <dgm:cxn modelId="{ACA481BA-C5F5-4FA6-88DE-206E0DF01E89}" type="presParOf" srcId="{1A370C02-6255-4ABD-BE0E-34E00F131DD0}" destId="{DEF202A4-81A8-4D6D-8BAD-60251022A109}" srcOrd="0" destOrd="0" presId="urn:microsoft.com/office/officeart/2016/7/layout/LinearBlockProcessNumbered"/>
    <dgm:cxn modelId="{B39B29D7-9BEC-4896-AC59-50B4F6E6B820}" type="presParOf" srcId="{DEF202A4-81A8-4D6D-8BAD-60251022A109}" destId="{084EA33F-1738-41B1-ADC3-8AB7F6F19144}" srcOrd="0" destOrd="0" presId="urn:microsoft.com/office/officeart/2016/7/layout/LinearBlockProcessNumbered"/>
    <dgm:cxn modelId="{E09FD33A-BF7D-4528-8CC4-22C65CCD27A0}" type="presParOf" srcId="{DEF202A4-81A8-4D6D-8BAD-60251022A109}" destId="{7BFE2FE4-A2BF-48D4-8538-04F0035B2838}" srcOrd="1" destOrd="0" presId="urn:microsoft.com/office/officeart/2016/7/layout/LinearBlockProcessNumbered"/>
    <dgm:cxn modelId="{49657001-EE7E-42A5-BBFA-244AA5199A91}" type="presParOf" srcId="{DEF202A4-81A8-4D6D-8BAD-60251022A109}" destId="{59E37E3A-0CA3-48CC-A4E4-9F7E83CF6CA3}" srcOrd="2" destOrd="0" presId="urn:microsoft.com/office/officeart/2016/7/layout/LinearBlockProcessNumbered"/>
    <dgm:cxn modelId="{185D8EDC-40F0-47B6-A1CD-88E222640B0C}" type="presParOf" srcId="{1A370C02-6255-4ABD-BE0E-34E00F131DD0}" destId="{61DC4F63-F051-47FF-B290-FF89E96074C1}" srcOrd="1" destOrd="0" presId="urn:microsoft.com/office/officeart/2016/7/layout/LinearBlockProcessNumbered"/>
    <dgm:cxn modelId="{B740F220-CF7E-4A86-ADDC-9B8C6B7F7470}" type="presParOf" srcId="{1A370C02-6255-4ABD-BE0E-34E00F131DD0}" destId="{16BFD1AE-F307-45BE-A4B4-192882C4E23A}" srcOrd="2" destOrd="0" presId="urn:microsoft.com/office/officeart/2016/7/layout/LinearBlockProcessNumbered"/>
    <dgm:cxn modelId="{F7C942BC-3E6F-42E2-8AD9-359E737E68DE}" type="presParOf" srcId="{16BFD1AE-F307-45BE-A4B4-192882C4E23A}" destId="{0CD79F49-9125-4C16-95E0-8D504649DF42}" srcOrd="0" destOrd="0" presId="urn:microsoft.com/office/officeart/2016/7/layout/LinearBlockProcessNumbered"/>
    <dgm:cxn modelId="{527E17F3-1A06-4E38-A81E-71FC3A813858}" type="presParOf" srcId="{16BFD1AE-F307-45BE-A4B4-192882C4E23A}" destId="{007D652C-6FB0-4ED7-BADE-813C5DEA47CC}" srcOrd="1" destOrd="0" presId="urn:microsoft.com/office/officeart/2016/7/layout/LinearBlockProcessNumbered"/>
    <dgm:cxn modelId="{6A984016-BEED-4223-92E5-E9106CE2EDF4}" type="presParOf" srcId="{16BFD1AE-F307-45BE-A4B4-192882C4E23A}" destId="{E1425C35-35DC-4A29-A3BB-2E4EB528AF1B}" srcOrd="2" destOrd="0" presId="urn:microsoft.com/office/officeart/2016/7/layout/LinearBlockProcessNumbered"/>
    <dgm:cxn modelId="{544DBAA8-1873-4B5E-9698-5AA541872FC8}" type="presParOf" srcId="{1A370C02-6255-4ABD-BE0E-34E00F131DD0}" destId="{9F596977-FF53-4BF5-B953-C6D59795F2D5}" srcOrd="3" destOrd="0" presId="urn:microsoft.com/office/officeart/2016/7/layout/LinearBlockProcessNumbered"/>
    <dgm:cxn modelId="{47FBB5DD-0739-4C52-A07F-815BA0A7D593}" type="presParOf" srcId="{1A370C02-6255-4ABD-BE0E-34E00F131DD0}" destId="{29527273-DB91-46EE-A70A-9AF1F0CC64FB}" srcOrd="4" destOrd="0" presId="urn:microsoft.com/office/officeart/2016/7/layout/LinearBlockProcessNumbered"/>
    <dgm:cxn modelId="{890BEDD5-A623-4E5B-9AB4-40696CEA2FA5}" type="presParOf" srcId="{29527273-DB91-46EE-A70A-9AF1F0CC64FB}" destId="{C7F0B8A9-9230-4F12-8093-BCFC6A40C8BE}" srcOrd="0" destOrd="0" presId="urn:microsoft.com/office/officeart/2016/7/layout/LinearBlockProcessNumbered"/>
    <dgm:cxn modelId="{D0F2B64D-EB58-4C7E-9E4F-4C89CB4AA2D1}" type="presParOf" srcId="{29527273-DB91-46EE-A70A-9AF1F0CC64FB}" destId="{55060F1F-6498-45DB-990B-694A42F4EAE8}" srcOrd="1" destOrd="0" presId="urn:microsoft.com/office/officeart/2016/7/layout/LinearBlockProcessNumbered"/>
    <dgm:cxn modelId="{A16D20D9-E3F0-482D-B2C5-D0006F887A79}" type="presParOf" srcId="{29527273-DB91-46EE-A70A-9AF1F0CC64FB}" destId="{7AA6FFA4-FF89-4789-9E75-61F96DC3484E}" srcOrd="2" destOrd="0" presId="urn:microsoft.com/office/officeart/2016/7/layout/LinearBlockProcessNumbered"/>
    <dgm:cxn modelId="{3A13E361-328A-4506-9A23-10001B5C443D}" type="presParOf" srcId="{1A370C02-6255-4ABD-BE0E-34E00F131DD0}" destId="{D4684313-D505-47D0-9C4F-6AB2A85B0456}" srcOrd="5" destOrd="0" presId="urn:microsoft.com/office/officeart/2016/7/layout/LinearBlockProcessNumbered"/>
    <dgm:cxn modelId="{1B40B400-63B4-44FF-9D2A-7D02F9F49999}" type="presParOf" srcId="{1A370C02-6255-4ABD-BE0E-34E00F131DD0}" destId="{2453A79D-E2E9-4EFC-978B-7F1472151527}" srcOrd="6" destOrd="0" presId="urn:microsoft.com/office/officeart/2016/7/layout/LinearBlockProcessNumbered"/>
    <dgm:cxn modelId="{06B0CCB3-4582-4BC3-96E4-B0F30757457C}" type="presParOf" srcId="{2453A79D-E2E9-4EFC-978B-7F1472151527}" destId="{9B39E16A-4BD5-4525-8D25-7D1E23EEBC1F}" srcOrd="0" destOrd="0" presId="urn:microsoft.com/office/officeart/2016/7/layout/LinearBlockProcessNumbered"/>
    <dgm:cxn modelId="{2DC7805D-8D9C-49AE-910C-DA7AB5DC9E57}" type="presParOf" srcId="{2453A79D-E2E9-4EFC-978B-7F1472151527}" destId="{E9E161B6-CCD1-4485-BE7C-EA40186E3735}" srcOrd="1" destOrd="0" presId="urn:microsoft.com/office/officeart/2016/7/layout/LinearBlockProcessNumbered"/>
    <dgm:cxn modelId="{0281C1F7-31C2-457E-B88C-5009C310F63A}" type="presParOf" srcId="{2453A79D-E2E9-4EFC-978B-7F1472151527}" destId="{45771A57-A48E-4173-944E-8F1EE7713754}" srcOrd="2" destOrd="0" presId="urn:microsoft.com/office/officeart/2016/7/layout/LinearBlockProcessNumbered"/>
    <dgm:cxn modelId="{EC7559AD-144D-4311-A94C-319847F90BBC}" type="presParOf" srcId="{1A370C02-6255-4ABD-BE0E-34E00F131DD0}" destId="{8A11B570-22E2-4470-BC69-E22B3FB8EF0A}" srcOrd="7" destOrd="0" presId="urn:microsoft.com/office/officeart/2016/7/layout/LinearBlockProcessNumbered"/>
    <dgm:cxn modelId="{97A43FBE-7DF5-4D4D-9780-3D205AF41DAD}" type="presParOf" srcId="{1A370C02-6255-4ABD-BE0E-34E00F131DD0}" destId="{44E4991C-ACBE-41FE-B7CB-C33AC3221880}" srcOrd="8" destOrd="0" presId="urn:microsoft.com/office/officeart/2016/7/layout/LinearBlockProcessNumbered"/>
    <dgm:cxn modelId="{B71B6E4B-444F-4F4E-A030-4B724AA6C18D}" type="presParOf" srcId="{44E4991C-ACBE-41FE-B7CB-C33AC3221880}" destId="{09B33EC9-1FD2-4EE5-A5DB-D3195F238407}" srcOrd="0" destOrd="0" presId="urn:microsoft.com/office/officeart/2016/7/layout/LinearBlockProcessNumbered"/>
    <dgm:cxn modelId="{2DB521A3-A3CD-4831-BD5A-EFB8D4674E17}" type="presParOf" srcId="{44E4991C-ACBE-41FE-B7CB-C33AC3221880}" destId="{30D43125-686B-4F4D-9F1F-FE63722A97FD}" srcOrd="1" destOrd="0" presId="urn:microsoft.com/office/officeart/2016/7/layout/LinearBlockProcessNumbered"/>
    <dgm:cxn modelId="{32F3B204-0ED0-47D7-9937-D8948FB2E1C5}" type="presParOf" srcId="{44E4991C-ACBE-41FE-B7CB-C33AC3221880}" destId="{2B12D107-8762-4C91-BC44-9EC9A9A200BE}" srcOrd="2" destOrd="0" presId="urn:microsoft.com/office/officeart/2016/7/layout/LinearBlockProcessNumbered"/>
    <dgm:cxn modelId="{C939643D-09DC-4208-ADE0-1752E3B41A1E}" type="presParOf" srcId="{1A370C02-6255-4ABD-BE0E-34E00F131DD0}" destId="{71EB6588-FC7A-4C03-8A1F-37D02777A8AF}" srcOrd="9" destOrd="0" presId="urn:microsoft.com/office/officeart/2016/7/layout/LinearBlockProcessNumbered"/>
    <dgm:cxn modelId="{6EEFC039-C309-474B-A794-CBB6FD151952}" type="presParOf" srcId="{1A370C02-6255-4ABD-BE0E-34E00F131DD0}" destId="{434C7A2F-65C4-4706-8C44-957679BB3FDF}" srcOrd="10" destOrd="0" presId="urn:microsoft.com/office/officeart/2016/7/layout/LinearBlockProcessNumbered"/>
    <dgm:cxn modelId="{ADA83172-DDFE-4C70-A024-9FE4B704C3CD}" type="presParOf" srcId="{434C7A2F-65C4-4706-8C44-957679BB3FDF}" destId="{57A51049-A545-47B3-A80B-E9BF60B5210B}" srcOrd="0" destOrd="0" presId="urn:microsoft.com/office/officeart/2016/7/layout/LinearBlockProcessNumbered"/>
    <dgm:cxn modelId="{A4CE9802-953C-4473-9410-E9E0B5CD48E1}" type="presParOf" srcId="{434C7A2F-65C4-4706-8C44-957679BB3FDF}" destId="{5D3FC1FC-8AF6-4228-A0D2-40A7052A64F7}" srcOrd="1" destOrd="0" presId="urn:microsoft.com/office/officeart/2016/7/layout/LinearBlockProcessNumbered"/>
    <dgm:cxn modelId="{E99E4476-BB86-48C1-8AFF-DF7FC3A15F2E}" type="presParOf" srcId="{434C7A2F-65C4-4706-8C44-957679BB3FDF}" destId="{4831F0BE-6B33-4E84-9D5F-48974C996B31}" srcOrd="2" destOrd="0" presId="urn:microsoft.com/office/officeart/2016/7/layout/LinearBlockProcessNumbered"/>
    <dgm:cxn modelId="{7A4E5D70-01D2-4B21-AAA0-0A6066D0E2F2}" type="presParOf" srcId="{1A370C02-6255-4ABD-BE0E-34E00F131DD0}" destId="{65C9CA59-B777-452E-833C-F15712E36585}" srcOrd="11" destOrd="0" presId="urn:microsoft.com/office/officeart/2016/7/layout/LinearBlockProcessNumbered"/>
    <dgm:cxn modelId="{76E60B43-4468-4E78-AF9F-5FD6021FA76C}" type="presParOf" srcId="{1A370C02-6255-4ABD-BE0E-34E00F131DD0}" destId="{065B2CD5-EA31-4C0B-9361-147B74B05E30}" srcOrd="12" destOrd="0" presId="urn:microsoft.com/office/officeart/2016/7/layout/LinearBlockProcessNumbered"/>
    <dgm:cxn modelId="{EEAA29B7-988F-4FA2-A760-131ED5803EC4}" type="presParOf" srcId="{065B2CD5-EA31-4C0B-9361-147B74B05E30}" destId="{5A3F8198-8A67-4B3B-A687-A1EDC9322688}" srcOrd="0" destOrd="0" presId="urn:microsoft.com/office/officeart/2016/7/layout/LinearBlockProcessNumbered"/>
    <dgm:cxn modelId="{64EACB9B-9FC1-4315-B3A6-BFAC483E84ED}" type="presParOf" srcId="{065B2CD5-EA31-4C0B-9361-147B74B05E30}" destId="{4EF1A837-4AA6-4E2A-BFB4-594049C65682}" srcOrd="1" destOrd="0" presId="urn:microsoft.com/office/officeart/2016/7/layout/LinearBlockProcessNumbered"/>
    <dgm:cxn modelId="{79131752-001D-4310-9D5D-B86465E365E9}" type="presParOf" srcId="{065B2CD5-EA31-4C0B-9361-147B74B05E30}" destId="{74F2C20B-C166-4266-8EA2-69A320ED775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6EA9C3-3E19-49A8-920F-F1C5BEED6516}" type="doc">
      <dgm:prSet loTypeId="urn:microsoft.com/office/officeart/2005/8/layout/hierarchy3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E83D65BA-CD99-4711-9301-EE02A61FFE56}">
      <dgm:prSet/>
      <dgm:spPr/>
      <dgm:t>
        <a:bodyPr/>
        <a:lstStyle/>
        <a:p>
          <a:r>
            <a:rPr lang="id-ID"/>
            <a:t>Aktivitas</a:t>
          </a:r>
          <a:r>
            <a:rPr lang="en-US"/>
            <a:t> </a:t>
          </a:r>
        </a:p>
      </dgm:t>
    </dgm:pt>
    <dgm:pt modelId="{CA75CC3A-6B09-4DF8-9C67-FB22A2A75819}" type="parTrans" cxnId="{FA9CA24C-E2D5-42A1-9597-4E32894D47AE}">
      <dgm:prSet/>
      <dgm:spPr/>
      <dgm:t>
        <a:bodyPr/>
        <a:lstStyle/>
        <a:p>
          <a:endParaRPr lang="en-US"/>
        </a:p>
      </dgm:t>
    </dgm:pt>
    <dgm:pt modelId="{1C2FD98C-09FC-4CF9-887C-DA05AD383F12}" type="sibTrans" cxnId="{FA9CA24C-E2D5-42A1-9597-4E32894D47AE}">
      <dgm:prSet/>
      <dgm:spPr/>
      <dgm:t>
        <a:bodyPr/>
        <a:lstStyle/>
        <a:p>
          <a:endParaRPr lang="en-US"/>
        </a:p>
      </dgm:t>
    </dgm:pt>
    <dgm:pt modelId="{A57C46A8-9567-439E-834F-B55E7C6175FE}">
      <dgm:prSet/>
      <dgm:spPr/>
      <dgm:t>
        <a:bodyPr/>
        <a:lstStyle/>
        <a:p>
          <a:r>
            <a:rPr lang="id-ID"/>
            <a:t>Penggunaan lahan</a:t>
          </a:r>
          <a:endParaRPr lang="en-US"/>
        </a:p>
      </dgm:t>
    </dgm:pt>
    <dgm:pt modelId="{0928E81B-F45D-4024-9835-9576AF9B60AD}" type="parTrans" cxnId="{79762E85-B839-4609-A004-307527743F87}">
      <dgm:prSet/>
      <dgm:spPr/>
      <dgm:t>
        <a:bodyPr/>
        <a:lstStyle/>
        <a:p>
          <a:endParaRPr lang="en-US"/>
        </a:p>
      </dgm:t>
    </dgm:pt>
    <dgm:pt modelId="{D5AAA968-CBBE-424C-9DA6-E1F5F93FF3E2}" type="sibTrans" cxnId="{79762E85-B839-4609-A004-307527743F87}">
      <dgm:prSet/>
      <dgm:spPr/>
      <dgm:t>
        <a:bodyPr/>
        <a:lstStyle/>
        <a:p>
          <a:endParaRPr lang="en-US"/>
        </a:p>
      </dgm:t>
    </dgm:pt>
    <dgm:pt modelId="{92F8AB96-35CA-4F08-A961-B94979BB8E57}">
      <dgm:prSet/>
      <dgm:spPr/>
      <dgm:t>
        <a:bodyPr/>
        <a:lstStyle/>
        <a:p>
          <a:r>
            <a:rPr lang="id-ID"/>
            <a:t>Intensitas </a:t>
          </a:r>
          <a:endParaRPr lang="en-US"/>
        </a:p>
      </dgm:t>
    </dgm:pt>
    <dgm:pt modelId="{B9DD8D7A-7FD3-41F3-8364-46A92222D660}" type="parTrans" cxnId="{A3E68E3D-D576-4660-8118-9534BC691BDA}">
      <dgm:prSet/>
      <dgm:spPr/>
      <dgm:t>
        <a:bodyPr/>
        <a:lstStyle/>
        <a:p>
          <a:endParaRPr lang="en-US"/>
        </a:p>
      </dgm:t>
    </dgm:pt>
    <dgm:pt modelId="{DDA9E084-4305-4D5D-8828-4DBC8BDA8A11}" type="sibTrans" cxnId="{A3E68E3D-D576-4660-8118-9534BC691BDA}">
      <dgm:prSet/>
      <dgm:spPr/>
      <dgm:t>
        <a:bodyPr/>
        <a:lstStyle/>
        <a:p>
          <a:endParaRPr lang="en-US"/>
        </a:p>
      </dgm:t>
    </dgm:pt>
    <dgm:pt modelId="{A19EB7BC-04DE-4C27-BA1D-2CB35E197F69}">
      <dgm:prSet/>
      <dgm:spPr/>
      <dgm:t>
        <a:bodyPr/>
        <a:lstStyle/>
        <a:p>
          <a:r>
            <a:rPr lang="id-ID"/>
            <a:t>Struktur fisik dan infrastruktur</a:t>
          </a:r>
          <a:endParaRPr lang="en-US"/>
        </a:p>
      </dgm:t>
    </dgm:pt>
    <dgm:pt modelId="{4BC77496-9D56-4ACF-8E05-2D6A55872366}" type="parTrans" cxnId="{BD491103-9AF2-4E00-A38B-23A9064A47C8}">
      <dgm:prSet/>
      <dgm:spPr/>
      <dgm:t>
        <a:bodyPr/>
        <a:lstStyle/>
        <a:p>
          <a:endParaRPr lang="en-US"/>
        </a:p>
      </dgm:t>
    </dgm:pt>
    <dgm:pt modelId="{9F1930C2-2186-48B8-BE18-784245B4C0AA}" type="sibTrans" cxnId="{BD491103-9AF2-4E00-A38B-23A9064A47C8}">
      <dgm:prSet/>
      <dgm:spPr/>
      <dgm:t>
        <a:bodyPr/>
        <a:lstStyle/>
        <a:p>
          <a:endParaRPr lang="en-US"/>
        </a:p>
      </dgm:t>
    </dgm:pt>
    <dgm:pt modelId="{A8383379-95D6-4FE3-A262-2D8203F95B61}">
      <dgm:prSet/>
      <dgm:spPr/>
      <dgm:t>
        <a:bodyPr/>
        <a:lstStyle/>
        <a:p>
          <a:r>
            <a:rPr lang="id-ID"/>
            <a:t>Penampilan </a:t>
          </a:r>
          <a:endParaRPr lang="en-US"/>
        </a:p>
      </dgm:t>
    </dgm:pt>
    <dgm:pt modelId="{FE92212A-801D-4047-BE0C-A485D21438AE}" type="parTrans" cxnId="{196983B6-95DF-4DF9-BFEC-57A92B92C807}">
      <dgm:prSet/>
      <dgm:spPr/>
      <dgm:t>
        <a:bodyPr/>
        <a:lstStyle/>
        <a:p>
          <a:endParaRPr lang="en-US"/>
        </a:p>
      </dgm:t>
    </dgm:pt>
    <dgm:pt modelId="{3BF04DED-BAC6-4F9E-8020-7250F614B518}" type="sibTrans" cxnId="{196983B6-95DF-4DF9-BFEC-57A92B92C807}">
      <dgm:prSet/>
      <dgm:spPr/>
      <dgm:t>
        <a:bodyPr/>
        <a:lstStyle/>
        <a:p>
          <a:endParaRPr lang="en-US"/>
        </a:p>
      </dgm:t>
    </dgm:pt>
    <dgm:pt modelId="{601F3E5E-ADE8-4E78-90D5-0E46A0D9A956}" type="pres">
      <dgm:prSet presAssocID="{B46EA9C3-3E19-49A8-920F-F1C5BEED65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CED984-8E0A-4B3C-83E8-3B38B560243D}" type="pres">
      <dgm:prSet presAssocID="{E83D65BA-CD99-4711-9301-EE02A61FFE56}" presName="root" presStyleCnt="0"/>
      <dgm:spPr/>
    </dgm:pt>
    <dgm:pt modelId="{B07236A5-C5BE-4144-835B-19BFEE3FECC2}" type="pres">
      <dgm:prSet presAssocID="{E83D65BA-CD99-4711-9301-EE02A61FFE56}" presName="rootComposite" presStyleCnt="0"/>
      <dgm:spPr/>
    </dgm:pt>
    <dgm:pt modelId="{7D04D22D-9EA7-40CF-9EC0-4C332BC83822}" type="pres">
      <dgm:prSet presAssocID="{E83D65BA-CD99-4711-9301-EE02A61FFE56}" presName="rootText" presStyleLbl="node1" presStyleIdx="0" presStyleCnt="5"/>
      <dgm:spPr/>
    </dgm:pt>
    <dgm:pt modelId="{956FB1AB-131D-41E5-B4DC-2DCBFD141CDA}" type="pres">
      <dgm:prSet presAssocID="{E83D65BA-CD99-4711-9301-EE02A61FFE56}" presName="rootConnector" presStyleLbl="node1" presStyleIdx="0" presStyleCnt="5"/>
      <dgm:spPr/>
    </dgm:pt>
    <dgm:pt modelId="{01CF65B4-37AC-48D1-9432-BB2A20F21355}" type="pres">
      <dgm:prSet presAssocID="{E83D65BA-CD99-4711-9301-EE02A61FFE56}" presName="childShape" presStyleCnt="0"/>
      <dgm:spPr/>
    </dgm:pt>
    <dgm:pt modelId="{1B230105-4060-4D16-9EFB-0A37CD5EE33A}" type="pres">
      <dgm:prSet presAssocID="{A57C46A8-9567-439E-834F-B55E7C6175FE}" presName="root" presStyleCnt="0"/>
      <dgm:spPr/>
    </dgm:pt>
    <dgm:pt modelId="{4C7B676A-BD87-4543-93D0-0541432BA7C2}" type="pres">
      <dgm:prSet presAssocID="{A57C46A8-9567-439E-834F-B55E7C6175FE}" presName="rootComposite" presStyleCnt="0"/>
      <dgm:spPr/>
    </dgm:pt>
    <dgm:pt modelId="{B6F7A564-6732-4FA7-A497-B2B33D246D02}" type="pres">
      <dgm:prSet presAssocID="{A57C46A8-9567-439E-834F-B55E7C6175FE}" presName="rootText" presStyleLbl="node1" presStyleIdx="1" presStyleCnt="5"/>
      <dgm:spPr/>
    </dgm:pt>
    <dgm:pt modelId="{18C96470-4CA3-4B0C-AC2A-665E9022FB3D}" type="pres">
      <dgm:prSet presAssocID="{A57C46A8-9567-439E-834F-B55E7C6175FE}" presName="rootConnector" presStyleLbl="node1" presStyleIdx="1" presStyleCnt="5"/>
      <dgm:spPr/>
    </dgm:pt>
    <dgm:pt modelId="{3458C96D-E95B-4C47-9440-B52A0CB88ACF}" type="pres">
      <dgm:prSet presAssocID="{A57C46A8-9567-439E-834F-B55E7C6175FE}" presName="childShape" presStyleCnt="0"/>
      <dgm:spPr/>
    </dgm:pt>
    <dgm:pt modelId="{56CFF742-C182-4BE5-AEC1-6A9628D833A9}" type="pres">
      <dgm:prSet presAssocID="{92F8AB96-35CA-4F08-A961-B94979BB8E57}" presName="root" presStyleCnt="0"/>
      <dgm:spPr/>
    </dgm:pt>
    <dgm:pt modelId="{0D730512-287C-4737-98D0-F4646546DD7A}" type="pres">
      <dgm:prSet presAssocID="{92F8AB96-35CA-4F08-A961-B94979BB8E57}" presName="rootComposite" presStyleCnt="0"/>
      <dgm:spPr/>
    </dgm:pt>
    <dgm:pt modelId="{642E975D-9081-4AB6-B0FB-285B0B5E883B}" type="pres">
      <dgm:prSet presAssocID="{92F8AB96-35CA-4F08-A961-B94979BB8E57}" presName="rootText" presStyleLbl="node1" presStyleIdx="2" presStyleCnt="5"/>
      <dgm:spPr/>
    </dgm:pt>
    <dgm:pt modelId="{A5626388-4B36-4B5F-93E8-4B9F271C30E4}" type="pres">
      <dgm:prSet presAssocID="{92F8AB96-35CA-4F08-A961-B94979BB8E57}" presName="rootConnector" presStyleLbl="node1" presStyleIdx="2" presStyleCnt="5"/>
      <dgm:spPr/>
    </dgm:pt>
    <dgm:pt modelId="{7939C6C6-2B7B-4D39-9B4B-0DA65B458F27}" type="pres">
      <dgm:prSet presAssocID="{92F8AB96-35CA-4F08-A961-B94979BB8E57}" presName="childShape" presStyleCnt="0"/>
      <dgm:spPr/>
    </dgm:pt>
    <dgm:pt modelId="{D4C2242D-6B4A-4FA5-8DE1-4C8A46F593CD}" type="pres">
      <dgm:prSet presAssocID="{A19EB7BC-04DE-4C27-BA1D-2CB35E197F69}" presName="root" presStyleCnt="0"/>
      <dgm:spPr/>
    </dgm:pt>
    <dgm:pt modelId="{44ABC7E0-91FD-484A-B509-D44A53AD7EE2}" type="pres">
      <dgm:prSet presAssocID="{A19EB7BC-04DE-4C27-BA1D-2CB35E197F69}" presName="rootComposite" presStyleCnt="0"/>
      <dgm:spPr/>
    </dgm:pt>
    <dgm:pt modelId="{B1CC7019-F2CF-4C86-A24C-022830BE8F74}" type="pres">
      <dgm:prSet presAssocID="{A19EB7BC-04DE-4C27-BA1D-2CB35E197F69}" presName="rootText" presStyleLbl="node1" presStyleIdx="3" presStyleCnt="5"/>
      <dgm:spPr/>
    </dgm:pt>
    <dgm:pt modelId="{19D1D37F-A771-4EC8-B446-05D567827345}" type="pres">
      <dgm:prSet presAssocID="{A19EB7BC-04DE-4C27-BA1D-2CB35E197F69}" presName="rootConnector" presStyleLbl="node1" presStyleIdx="3" presStyleCnt="5"/>
      <dgm:spPr/>
    </dgm:pt>
    <dgm:pt modelId="{8BCEFEF7-AC6D-485D-AA94-C191BB28723A}" type="pres">
      <dgm:prSet presAssocID="{A19EB7BC-04DE-4C27-BA1D-2CB35E197F69}" presName="childShape" presStyleCnt="0"/>
      <dgm:spPr/>
    </dgm:pt>
    <dgm:pt modelId="{5B30829F-30B8-4088-A2C0-8C4F18FCAD0F}" type="pres">
      <dgm:prSet presAssocID="{A8383379-95D6-4FE3-A262-2D8203F95B61}" presName="root" presStyleCnt="0"/>
      <dgm:spPr/>
    </dgm:pt>
    <dgm:pt modelId="{81BEC7B8-04A3-4048-86C5-0B4AE6837AB7}" type="pres">
      <dgm:prSet presAssocID="{A8383379-95D6-4FE3-A262-2D8203F95B61}" presName="rootComposite" presStyleCnt="0"/>
      <dgm:spPr/>
    </dgm:pt>
    <dgm:pt modelId="{F59DCD82-ED8E-4A20-A2AA-8722ADAE1B29}" type="pres">
      <dgm:prSet presAssocID="{A8383379-95D6-4FE3-A262-2D8203F95B61}" presName="rootText" presStyleLbl="node1" presStyleIdx="4" presStyleCnt="5"/>
      <dgm:spPr/>
    </dgm:pt>
    <dgm:pt modelId="{D2C14F02-5361-4543-BDE5-4F671EA50339}" type="pres">
      <dgm:prSet presAssocID="{A8383379-95D6-4FE3-A262-2D8203F95B61}" presName="rootConnector" presStyleLbl="node1" presStyleIdx="4" presStyleCnt="5"/>
      <dgm:spPr/>
    </dgm:pt>
    <dgm:pt modelId="{02688454-1E6E-46A0-8746-9A314518ACA1}" type="pres">
      <dgm:prSet presAssocID="{A8383379-95D6-4FE3-A262-2D8203F95B61}" presName="childShape" presStyleCnt="0"/>
      <dgm:spPr/>
    </dgm:pt>
  </dgm:ptLst>
  <dgm:cxnLst>
    <dgm:cxn modelId="{63549444-CD07-4AA7-95EF-46749667D2AF}" type="presOf" srcId="{92F8AB96-35CA-4F08-A961-B94979BB8E57}" destId="{A5626388-4B36-4B5F-93E8-4B9F271C30E4}" srcOrd="1" destOrd="0" presId="urn:microsoft.com/office/officeart/2005/8/layout/hierarchy3"/>
    <dgm:cxn modelId="{FA9CA24C-E2D5-42A1-9597-4E32894D47AE}" srcId="{B46EA9C3-3E19-49A8-920F-F1C5BEED6516}" destId="{E83D65BA-CD99-4711-9301-EE02A61FFE56}" srcOrd="0" destOrd="0" parTransId="{CA75CC3A-6B09-4DF8-9C67-FB22A2A75819}" sibTransId="{1C2FD98C-09FC-4CF9-887C-DA05AD383F12}"/>
    <dgm:cxn modelId="{196983B6-95DF-4DF9-BFEC-57A92B92C807}" srcId="{B46EA9C3-3E19-49A8-920F-F1C5BEED6516}" destId="{A8383379-95D6-4FE3-A262-2D8203F95B61}" srcOrd="4" destOrd="0" parTransId="{FE92212A-801D-4047-BE0C-A485D21438AE}" sibTransId="{3BF04DED-BAC6-4F9E-8020-7250F614B518}"/>
    <dgm:cxn modelId="{CDD9BF31-5C5C-463E-A79F-20A91A1ABCEE}" type="presOf" srcId="{A19EB7BC-04DE-4C27-BA1D-2CB35E197F69}" destId="{B1CC7019-F2CF-4C86-A24C-022830BE8F74}" srcOrd="0" destOrd="0" presId="urn:microsoft.com/office/officeart/2005/8/layout/hierarchy3"/>
    <dgm:cxn modelId="{79762E85-B839-4609-A004-307527743F87}" srcId="{B46EA9C3-3E19-49A8-920F-F1C5BEED6516}" destId="{A57C46A8-9567-439E-834F-B55E7C6175FE}" srcOrd="1" destOrd="0" parTransId="{0928E81B-F45D-4024-9835-9576AF9B60AD}" sibTransId="{D5AAA968-CBBE-424C-9DA6-E1F5F93FF3E2}"/>
    <dgm:cxn modelId="{4433E8B2-9DE2-4AEC-92E3-D49973CE4F2A}" type="presOf" srcId="{E83D65BA-CD99-4711-9301-EE02A61FFE56}" destId="{956FB1AB-131D-41E5-B4DC-2DCBFD141CDA}" srcOrd="1" destOrd="0" presId="urn:microsoft.com/office/officeart/2005/8/layout/hierarchy3"/>
    <dgm:cxn modelId="{87AE943B-E40E-4001-993C-A9AC6A5367BA}" type="presOf" srcId="{E83D65BA-CD99-4711-9301-EE02A61FFE56}" destId="{7D04D22D-9EA7-40CF-9EC0-4C332BC83822}" srcOrd="0" destOrd="0" presId="urn:microsoft.com/office/officeart/2005/8/layout/hierarchy3"/>
    <dgm:cxn modelId="{6936E16D-9C54-4808-A164-0B0E21C1394F}" type="presOf" srcId="{B46EA9C3-3E19-49A8-920F-F1C5BEED6516}" destId="{601F3E5E-ADE8-4E78-90D5-0E46A0D9A956}" srcOrd="0" destOrd="0" presId="urn:microsoft.com/office/officeart/2005/8/layout/hierarchy3"/>
    <dgm:cxn modelId="{BA41B720-D12E-4C16-8749-A4593406D99C}" type="presOf" srcId="{92F8AB96-35CA-4F08-A961-B94979BB8E57}" destId="{642E975D-9081-4AB6-B0FB-285B0B5E883B}" srcOrd="0" destOrd="0" presId="urn:microsoft.com/office/officeart/2005/8/layout/hierarchy3"/>
    <dgm:cxn modelId="{3731BDDF-AAFA-478F-9AB5-9CAB26DA1A39}" type="presOf" srcId="{A57C46A8-9567-439E-834F-B55E7C6175FE}" destId="{B6F7A564-6732-4FA7-A497-B2B33D246D02}" srcOrd="0" destOrd="0" presId="urn:microsoft.com/office/officeart/2005/8/layout/hierarchy3"/>
    <dgm:cxn modelId="{2001C64E-5CE9-41F9-9951-3E7F1F418810}" type="presOf" srcId="{A57C46A8-9567-439E-834F-B55E7C6175FE}" destId="{18C96470-4CA3-4B0C-AC2A-665E9022FB3D}" srcOrd="1" destOrd="0" presId="urn:microsoft.com/office/officeart/2005/8/layout/hierarchy3"/>
    <dgm:cxn modelId="{16F72B53-D4D4-4F7C-9D08-6884C3C1CADF}" type="presOf" srcId="{A8383379-95D6-4FE3-A262-2D8203F95B61}" destId="{D2C14F02-5361-4543-BDE5-4F671EA50339}" srcOrd="1" destOrd="0" presId="urn:microsoft.com/office/officeart/2005/8/layout/hierarchy3"/>
    <dgm:cxn modelId="{7890B589-0189-4A06-B3A7-67070F68AB0C}" type="presOf" srcId="{A19EB7BC-04DE-4C27-BA1D-2CB35E197F69}" destId="{19D1D37F-A771-4EC8-B446-05D567827345}" srcOrd="1" destOrd="0" presId="urn:microsoft.com/office/officeart/2005/8/layout/hierarchy3"/>
    <dgm:cxn modelId="{A3E68E3D-D576-4660-8118-9534BC691BDA}" srcId="{B46EA9C3-3E19-49A8-920F-F1C5BEED6516}" destId="{92F8AB96-35CA-4F08-A961-B94979BB8E57}" srcOrd="2" destOrd="0" parTransId="{B9DD8D7A-7FD3-41F3-8364-46A92222D660}" sibTransId="{DDA9E084-4305-4D5D-8828-4DBC8BDA8A11}"/>
    <dgm:cxn modelId="{FC4073B4-55CC-4140-BA64-A6A49D7DCE7F}" type="presOf" srcId="{A8383379-95D6-4FE3-A262-2D8203F95B61}" destId="{F59DCD82-ED8E-4A20-A2AA-8722ADAE1B29}" srcOrd="0" destOrd="0" presId="urn:microsoft.com/office/officeart/2005/8/layout/hierarchy3"/>
    <dgm:cxn modelId="{BD491103-9AF2-4E00-A38B-23A9064A47C8}" srcId="{B46EA9C3-3E19-49A8-920F-F1C5BEED6516}" destId="{A19EB7BC-04DE-4C27-BA1D-2CB35E197F69}" srcOrd="3" destOrd="0" parTransId="{4BC77496-9D56-4ACF-8E05-2D6A55872366}" sibTransId="{9F1930C2-2186-48B8-BE18-784245B4C0AA}"/>
    <dgm:cxn modelId="{0196B430-E0A4-49B8-948F-DC5D130CDA55}" type="presParOf" srcId="{601F3E5E-ADE8-4E78-90D5-0E46A0D9A956}" destId="{CFCED984-8E0A-4B3C-83E8-3B38B560243D}" srcOrd="0" destOrd="0" presId="urn:microsoft.com/office/officeart/2005/8/layout/hierarchy3"/>
    <dgm:cxn modelId="{66CEED85-004B-41F2-A2D4-6CDBE90A476A}" type="presParOf" srcId="{CFCED984-8E0A-4B3C-83E8-3B38B560243D}" destId="{B07236A5-C5BE-4144-835B-19BFEE3FECC2}" srcOrd="0" destOrd="0" presId="urn:microsoft.com/office/officeart/2005/8/layout/hierarchy3"/>
    <dgm:cxn modelId="{52A5B915-2564-4099-99EB-68352BA3C3D9}" type="presParOf" srcId="{B07236A5-C5BE-4144-835B-19BFEE3FECC2}" destId="{7D04D22D-9EA7-40CF-9EC0-4C332BC83822}" srcOrd="0" destOrd="0" presId="urn:microsoft.com/office/officeart/2005/8/layout/hierarchy3"/>
    <dgm:cxn modelId="{BBF437FD-BBFF-4D42-86EB-CD4BC0C7C635}" type="presParOf" srcId="{B07236A5-C5BE-4144-835B-19BFEE3FECC2}" destId="{956FB1AB-131D-41E5-B4DC-2DCBFD141CDA}" srcOrd="1" destOrd="0" presId="urn:microsoft.com/office/officeart/2005/8/layout/hierarchy3"/>
    <dgm:cxn modelId="{AEF2F6E2-5DCA-4EB5-A9F0-65E1FA7507B6}" type="presParOf" srcId="{CFCED984-8E0A-4B3C-83E8-3B38B560243D}" destId="{01CF65B4-37AC-48D1-9432-BB2A20F21355}" srcOrd="1" destOrd="0" presId="urn:microsoft.com/office/officeart/2005/8/layout/hierarchy3"/>
    <dgm:cxn modelId="{75B45E90-1C3B-461F-8F0B-9B1A8F0ED417}" type="presParOf" srcId="{601F3E5E-ADE8-4E78-90D5-0E46A0D9A956}" destId="{1B230105-4060-4D16-9EFB-0A37CD5EE33A}" srcOrd="1" destOrd="0" presId="urn:microsoft.com/office/officeart/2005/8/layout/hierarchy3"/>
    <dgm:cxn modelId="{1885961A-A44F-45F5-97F5-430FD21C8FC0}" type="presParOf" srcId="{1B230105-4060-4D16-9EFB-0A37CD5EE33A}" destId="{4C7B676A-BD87-4543-93D0-0541432BA7C2}" srcOrd="0" destOrd="0" presId="urn:microsoft.com/office/officeart/2005/8/layout/hierarchy3"/>
    <dgm:cxn modelId="{AC8E59E3-7823-4A8A-ACCD-A4480866900A}" type="presParOf" srcId="{4C7B676A-BD87-4543-93D0-0541432BA7C2}" destId="{B6F7A564-6732-4FA7-A497-B2B33D246D02}" srcOrd="0" destOrd="0" presId="urn:microsoft.com/office/officeart/2005/8/layout/hierarchy3"/>
    <dgm:cxn modelId="{48712507-53F2-4DA1-8C59-8BA65F7B3281}" type="presParOf" srcId="{4C7B676A-BD87-4543-93D0-0541432BA7C2}" destId="{18C96470-4CA3-4B0C-AC2A-665E9022FB3D}" srcOrd="1" destOrd="0" presId="urn:microsoft.com/office/officeart/2005/8/layout/hierarchy3"/>
    <dgm:cxn modelId="{5F4A8EFB-B3D9-4032-9F31-FE251DD52C82}" type="presParOf" srcId="{1B230105-4060-4D16-9EFB-0A37CD5EE33A}" destId="{3458C96D-E95B-4C47-9440-B52A0CB88ACF}" srcOrd="1" destOrd="0" presId="urn:microsoft.com/office/officeart/2005/8/layout/hierarchy3"/>
    <dgm:cxn modelId="{4DA3A8A5-1C32-4490-8380-37DC52E368A0}" type="presParOf" srcId="{601F3E5E-ADE8-4E78-90D5-0E46A0D9A956}" destId="{56CFF742-C182-4BE5-AEC1-6A9628D833A9}" srcOrd="2" destOrd="0" presId="urn:microsoft.com/office/officeart/2005/8/layout/hierarchy3"/>
    <dgm:cxn modelId="{8D1EBEB8-B6F6-4F10-9D70-64BA5C82C369}" type="presParOf" srcId="{56CFF742-C182-4BE5-AEC1-6A9628D833A9}" destId="{0D730512-287C-4737-98D0-F4646546DD7A}" srcOrd="0" destOrd="0" presId="urn:microsoft.com/office/officeart/2005/8/layout/hierarchy3"/>
    <dgm:cxn modelId="{34048AFC-AA0D-4A71-889B-29B042948D93}" type="presParOf" srcId="{0D730512-287C-4737-98D0-F4646546DD7A}" destId="{642E975D-9081-4AB6-B0FB-285B0B5E883B}" srcOrd="0" destOrd="0" presId="urn:microsoft.com/office/officeart/2005/8/layout/hierarchy3"/>
    <dgm:cxn modelId="{DBE4D769-81F1-4CB1-8175-CBF29617521E}" type="presParOf" srcId="{0D730512-287C-4737-98D0-F4646546DD7A}" destId="{A5626388-4B36-4B5F-93E8-4B9F271C30E4}" srcOrd="1" destOrd="0" presId="urn:microsoft.com/office/officeart/2005/8/layout/hierarchy3"/>
    <dgm:cxn modelId="{B3D2D456-B631-4BDC-AE3A-647F4446CFC1}" type="presParOf" srcId="{56CFF742-C182-4BE5-AEC1-6A9628D833A9}" destId="{7939C6C6-2B7B-4D39-9B4B-0DA65B458F27}" srcOrd="1" destOrd="0" presId="urn:microsoft.com/office/officeart/2005/8/layout/hierarchy3"/>
    <dgm:cxn modelId="{775C278E-5902-4565-BF4B-6CFBE7C6D6CA}" type="presParOf" srcId="{601F3E5E-ADE8-4E78-90D5-0E46A0D9A956}" destId="{D4C2242D-6B4A-4FA5-8DE1-4C8A46F593CD}" srcOrd="3" destOrd="0" presId="urn:microsoft.com/office/officeart/2005/8/layout/hierarchy3"/>
    <dgm:cxn modelId="{56944F08-9AF5-4EC3-8968-FCA94A318AB3}" type="presParOf" srcId="{D4C2242D-6B4A-4FA5-8DE1-4C8A46F593CD}" destId="{44ABC7E0-91FD-484A-B509-D44A53AD7EE2}" srcOrd="0" destOrd="0" presId="urn:microsoft.com/office/officeart/2005/8/layout/hierarchy3"/>
    <dgm:cxn modelId="{392F2142-7F90-418F-8A2C-D1E0F36DFEC2}" type="presParOf" srcId="{44ABC7E0-91FD-484A-B509-D44A53AD7EE2}" destId="{B1CC7019-F2CF-4C86-A24C-022830BE8F74}" srcOrd="0" destOrd="0" presId="urn:microsoft.com/office/officeart/2005/8/layout/hierarchy3"/>
    <dgm:cxn modelId="{98AE41B8-C41E-41BD-ACB8-58115BFED389}" type="presParOf" srcId="{44ABC7E0-91FD-484A-B509-D44A53AD7EE2}" destId="{19D1D37F-A771-4EC8-B446-05D567827345}" srcOrd="1" destOrd="0" presId="urn:microsoft.com/office/officeart/2005/8/layout/hierarchy3"/>
    <dgm:cxn modelId="{378BCFBE-BBD5-4B57-8AC7-CCB8AD864274}" type="presParOf" srcId="{D4C2242D-6B4A-4FA5-8DE1-4C8A46F593CD}" destId="{8BCEFEF7-AC6D-485D-AA94-C191BB28723A}" srcOrd="1" destOrd="0" presId="urn:microsoft.com/office/officeart/2005/8/layout/hierarchy3"/>
    <dgm:cxn modelId="{F667296E-FF54-4BC2-8FBE-11582AD7BD20}" type="presParOf" srcId="{601F3E5E-ADE8-4E78-90D5-0E46A0D9A956}" destId="{5B30829F-30B8-4088-A2C0-8C4F18FCAD0F}" srcOrd="4" destOrd="0" presId="urn:microsoft.com/office/officeart/2005/8/layout/hierarchy3"/>
    <dgm:cxn modelId="{207A39B7-0B4D-47BF-9EF2-86F9DBD54782}" type="presParOf" srcId="{5B30829F-30B8-4088-A2C0-8C4F18FCAD0F}" destId="{81BEC7B8-04A3-4048-86C5-0B4AE6837AB7}" srcOrd="0" destOrd="0" presId="urn:microsoft.com/office/officeart/2005/8/layout/hierarchy3"/>
    <dgm:cxn modelId="{348FC7E4-A5D1-4E0B-A335-E9A3F8A7EFC6}" type="presParOf" srcId="{81BEC7B8-04A3-4048-86C5-0B4AE6837AB7}" destId="{F59DCD82-ED8E-4A20-A2AA-8722ADAE1B29}" srcOrd="0" destOrd="0" presId="urn:microsoft.com/office/officeart/2005/8/layout/hierarchy3"/>
    <dgm:cxn modelId="{D7C4FB32-0FF1-40FC-8958-567E5A1C2231}" type="presParOf" srcId="{81BEC7B8-04A3-4048-86C5-0B4AE6837AB7}" destId="{D2C14F02-5361-4543-BDE5-4F671EA50339}" srcOrd="1" destOrd="0" presId="urn:microsoft.com/office/officeart/2005/8/layout/hierarchy3"/>
    <dgm:cxn modelId="{4D8DC5D5-B35A-4B3B-8FAB-0FBBE66E6FF7}" type="presParOf" srcId="{5B30829F-30B8-4088-A2C0-8C4F18FCAD0F}" destId="{02688454-1E6E-46A0-8746-9A314518AC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EA33F-1738-41B1-ADC3-8AB7F6F19144}">
      <dsp:nvSpPr>
        <dsp:cNvPr id="0" name=""/>
        <dsp:cNvSpPr/>
      </dsp:nvSpPr>
      <dsp:spPr>
        <a:xfrm>
          <a:off x="4274" y="1408549"/>
          <a:ext cx="1053228" cy="12638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36" tIns="0" rIns="104036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/>
            <a:t>Plan</a:t>
          </a:r>
          <a:endParaRPr lang="en-US" sz="1200" kern="1200"/>
        </a:p>
      </dsp:txBody>
      <dsp:txXfrm>
        <a:off x="4274" y="1914099"/>
        <a:ext cx="1053228" cy="758324"/>
      </dsp:txXfrm>
    </dsp:sp>
    <dsp:sp modelId="{7BFE2FE4-A2BF-48D4-8538-04F0035B2838}">
      <dsp:nvSpPr>
        <dsp:cNvPr id="0" name=""/>
        <dsp:cNvSpPr/>
      </dsp:nvSpPr>
      <dsp:spPr>
        <a:xfrm>
          <a:off x="4274" y="1408549"/>
          <a:ext cx="1053228" cy="5055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36" tIns="165100" rIns="1040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01</a:t>
          </a:r>
        </a:p>
      </dsp:txBody>
      <dsp:txXfrm>
        <a:off x="4274" y="1408549"/>
        <a:ext cx="1053228" cy="505549"/>
      </dsp:txXfrm>
    </dsp:sp>
    <dsp:sp modelId="{0CD79F49-9125-4C16-95E0-8D504649DF42}">
      <dsp:nvSpPr>
        <dsp:cNvPr id="0" name=""/>
        <dsp:cNvSpPr/>
      </dsp:nvSpPr>
      <dsp:spPr>
        <a:xfrm>
          <a:off x="1141761" y="1408549"/>
          <a:ext cx="1053228" cy="1263874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36" tIns="0" rIns="104036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/>
            <a:t>Land control system </a:t>
          </a:r>
          <a:endParaRPr lang="en-US" sz="1200" kern="1200"/>
        </a:p>
      </dsp:txBody>
      <dsp:txXfrm>
        <a:off x="1141761" y="1914099"/>
        <a:ext cx="1053228" cy="758324"/>
      </dsp:txXfrm>
    </dsp:sp>
    <dsp:sp modelId="{007D652C-6FB0-4ED7-BADE-813C5DEA47CC}">
      <dsp:nvSpPr>
        <dsp:cNvPr id="0" name=""/>
        <dsp:cNvSpPr/>
      </dsp:nvSpPr>
      <dsp:spPr>
        <a:xfrm>
          <a:off x="1141761" y="1408549"/>
          <a:ext cx="1053228" cy="5055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36" tIns="165100" rIns="1040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02</a:t>
          </a:r>
        </a:p>
      </dsp:txBody>
      <dsp:txXfrm>
        <a:off x="1141761" y="1408549"/>
        <a:ext cx="1053228" cy="505549"/>
      </dsp:txXfrm>
    </dsp:sp>
    <dsp:sp modelId="{C7F0B8A9-9230-4F12-8093-BCFC6A40C8BE}">
      <dsp:nvSpPr>
        <dsp:cNvPr id="0" name=""/>
        <dsp:cNvSpPr/>
      </dsp:nvSpPr>
      <dsp:spPr>
        <a:xfrm>
          <a:off x="2279248" y="1408549"/>
          <a:ext cx="1053228" cy="1263874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36" tIns="0" rIns="104036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/>
            <a:t>Regulation, code</a:t>
          </a:r>
          <a:endParaRPr lang="en-US" sz="1200" kern="1200"/>
        </a:p>
      </dsp:txBody>
      <dsp:txXfrm>
        <a:off x="2279248" y="1914099"/>
        <a:ext cx="1053228" cy="758324"/>
      </dsp:txXfrm>
    </dsp:sp>
    <dsp:sp modelId="{55060F1F-6498-45DB-990B-694A42F4EAE8}">
      <dsp:nvSpPr>
        <dsp:cNvPr id="0" name=""/>
        <dsp:cNvSpPr/>
      </dsp:nvSpPr>
      <dsp:spPr>
        <a:xfrm>
          <a:off x="2279248" y="1408549"/>
          <a:ext cx="1053228" cy="5055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36" tIns="165100" rIns="1040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03</a:t>
          </a:r>
        </a:p>
      </dsp:txBody>
      <dsp:txXfrm>
        <a:off x="2279248" y="1408549"/>
        <a:ext cx="1053228" cy="505549"/>
      </dsp:txXfrm>
    </dsp:sp>
    <dsp:sp modelId="{9B39E16A-4BD5-4525-8D25-7D1E23EEBC1F}">
      <dsp:nvSpPr>
        <dsp:cNvPr id="0" name=""/>
        <dsp:cNvSpPr/>
      </dsp:nvSpPr>
      <dsp:spPr>
        <a:xfrm>
          <a:off x="3416735" y="1408549"/>
          <a:ext cx="1053228" cy="126387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36" tIns="0" rIns="104036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/>
            <a:t>Control procedure</a:t>
          </a:r>
          <a:endParaRPr lang="en-US" sz="1200" kern="1200"/>
        </a:p>
      </dsp:txBody>
      <dsp:txXfrm>
        <a:off x="3416735" y="1914099"/>
        <a:ext cx="1053228" cy="758324"/>
      </dsp:txXfrm>
    </dsp:sp>
    <dsp:sp modelId="{E9E161B6-CCD1-4485-BE7C-EA40186E3735}">
      <dsp:nvSpPr>
        <dsp:cNvPr id="0" name=""/>
        <dsp:cNvSpPr/>
      </dsp:nvSpPr>
      <dsp:spPr>
        <a:xfrm>
          <a:off x="3416735" y="1408549"/>
          <a:ext cx="1053228" cy="5055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36" tIns="165100" rIns="1040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04</a:t>
          </a:r>
        </a:p>
      </dsp:txBody>
      <dsp:txXfrm>
        <a:off x="3416735" y="1408549"/>
        <a:ext cx="1053228" cy="505549"/>
      </dsp:txXfrm>
    </dsp:sp>
    <dsp:sp modelId="{09B33EC9-1FD2-4EE5-A5DB-D3195F238407}">
      <dsp:nvSpPr>
        <dsp:cNvPr id="0" name=""/>
        <dsp:cNvSpPr/>
      </dsp:nvSpPr>
      <dsp:spPr>
        <a:xfrm>
          <a:off x="4554222" y="1408549"/>
          <a:ext cx="1053228" cy="1263874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36" tIns="0" rIns="104036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/>
            <a:t>Licensing and permitting</a:t>
          </a:r>
          <a:endParaRPr lang="en-US" sz="1200" kern="1200"/>
        </a:p>
      </dsp:txBody>
      <dsp:txXfrm>
        <a:off x="4554222" y="1914099"/>
        <a:ext cx="1053228" cy="758324"/>
      </dsp:txXfrm>
    </dsp:sp>
    <dsp:sp modelId="{30D43125-686B-4F4D-9F1F-FE63722A97FD}">
      <dsp:nvSpPr>
        <dsp:cNvPr id="0" name=""/>
        <dsp:cNvSpPr/>
      </dsp:nvSpPr>
      <dsp:spPr>
        <a:xfrm>
          <a:off x="4554222" y="1408549"/>
          <a:ext cx="1053228" cy="5055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36" tIns="165100" rIns="1040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05</a:t>
          </a:r>
        </a:p>
      </dsp:txBody>
      <dsp:txXfrm>
        <a:off x="4554222" y="1408549"/>
        <a:ext cx="1053228" cy="505549"/>
      </dsp:txXfrm>
    </dsp:sp>
    <dsp:sp modelId="{57A51049-A545-47B3-A80B-E9BF60B5210B}">
      <dsp:nvSpPr>
        <dsp:cNvPr id="0" name=""/>
        <dsp:cNvSpPr/>
      </dsp:nvSpPr>
      <dsp:spPr>
        <a:xfrm>
          <a:off x="5691709" y="1408549"/>
          <a:ext cx="1053228" cy="1263874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36" tIns="0" rIns="104036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/>
            <a:t>Enforcement </a:t>
          </a:r>
          <a:endParaRPr lang="en-US" sz="1200" kern="1200"/>
        </a:p>
      </dsp:txBody>
      <dsp:txXfrm>
        <a:off x="5691709" y="1914099"/>
        <a:ext cx="1053228" cy="758324"/>
      </dsp:txXfrm>
    </dsp:sp>
    <dsp:sp modelId="{5D3FC1FC-8AF6-4228-A0D2-40A7052A64F7}">
      <dsp:nvSpPr>
        <dsp:cNvPr id="0" name=""/>
        <dsp:cNvSpPr/>
      </dsp:nvSpPr>
      <dsp:spPr>
        <a:xfrm>
          <a:off x="5691709" y="1408549"/>
          <a:ext cx="1053228" cy="5055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36" tIns="165100" rIns="1040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06</a:t>
          </a:r>
        </a:p>
      </dsp:txBody>
      <dsp:txXfrm>
        <a:off x="5691709" y="1408549"/>
        <a:ext cx="1053228" cy="505549"/>
      </dsp:txXfrm>
    </dsp:sp>
    <dsp:sp modelId="{5A3F8198-8A67-4B3B-A687-A1EDC9322688}">
      <dsp:nvSpPr>
        <dsp:cNvPr id="0" name=""/>
        <dsp:cNvSpPr/>
      </dsp:nvSpPr>
      <dsp:spPr>
        <a:xfrm>
          <a:off x="6829196" y="1408549"/>
          <a:ext cx="1053228" cy="126387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36" tIns="0" rIns="104036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/>
            <a:t>Lawfull</a:t>
          </a:r>
          <a:endParaRPr lang="en-US" sz="1200" kern="1200"/>
        </a:p>
      </dsp:txBody>
      <dsp:txXfrm>
        <a:off x="6829196" y="1914099"/>
        <a:ext cx="1053228" cy="758324"/>
      </dsp:txXfrm>
    </dsp:sp>
    <dsp:sp modelId="{4EF1A837-4AA6-4E2A-BFB4-594049C65682}">
      <dsp:nvSpPr>
        <dsp:cNvPr id="0" name=""/>
        <dsp:cNvSpPr/>
      </dsp:nvSpPr>
      <dsp:spPr>
        <a:xfrm>
          <a:off x="6829196" y="1408549"/>
          <a:ext cx="1053228" cy="5055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36" tIns="165100" rIns="104036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07</a:t>
          </a:r>
        </a:p>
      </dsp:txBody>
      <dsp:txXfrm>
        <a:off x="6829196" y="1408549"/>
        <a:ext cx="1053228" cy="505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4D22D-9EA7-40CF-9EC0-4C332BC83822}">
      <dsp:nvSpPr>
        <dsp:cNvPr id="0" name=""/>
        <dsp:cNvSpPr/>
      </dsp:nvSpPr>
      <dsp:spPr>
        <a:xfrm>
          <a:off x="3850" y="1847377"/>
          <a:ext cx="1313166" cy="656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Aktivitas</a:t>
          </a:r>
          <a:r>
            <a:rPr lang="en-US" sz="1400" kern="1200"/>
            <a:t> </a:t>
          </a:r>
        </a:p>
      </dsp:txBody>
      <dsp:txXfrm>
        <a:off x="23081" y="1866608"/>
        <a:ext cx="1274704" cy="618121"/>
      </dsp:txXfrm>
    </dsp:sp>
    <dsp:sp modelId="{B6F7A564-6732-4FA7-A497-B2B33D246D02}">
      <dsp:nvSpPr>
        <dsp:cNvPr id="0" name=""/>
        <dsp:cNvSpPr/>
      </dsp:nvSpPr>
      <dsp:spPr>
        <a:xfrm>
          <a:off x="1645308" y="1847377"/>
          <a:ext cx="1313166" cy="656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Penggunaan lahan</a:t>
          </a:r>
          <a:endParaRPr lang="en-US" sz="1400" kern="1200"/>
        </a:p>
      </dsp:txBody>
      <dsp:txXfrm>
        <a:off x="1664539" y="1866608"/>
        <a:ext cx="1274704" cy="618121"/>
      </dsp:txXfrm>
    </dsp:sp>
    <dsp:sp modelId="{642E975D-9081-4AB6-B0FB-285B0B5E883B}">
      <dsp:nvSpPr>
        <dsp:cNvPr id="0" name=""/>
        <dsp:cNvSpPr/>
      </dsp:nvSpPr>
      <dsp:spPr>
        <a:xfrm>
          <a:off x="3286766" y="1847377"/>
          <a:ext cx="1313166" cy="656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Intensitas </a:t>
          </a:r>
          <a:endParaRPr lang="en-US" sz="1400" kern="1200"/>
        </a:p>
      </dsp:txBody>
      <dsp:txXfrm>
        <a:off x="3305997" y="1866608"/>
        <a:ext cx="1274704" cy="618121"/>
      </dsp:txXfrm>
    </dsp:sp>
    <dsp:sp modelId="{B1CC7019-F2CF-4C86-A24C-022830BE8F74}">
      <dsp:nvSpPr>
        <dsp:cNvPr id="0" name=""/>
        <dsp:cNvSpPr/>
      </dsp:nvSpPr>
      <dsp:spPr>
        <a:xfrm>
          <a:off x="4928224" y="1847377"/>
          <a:ext cx="1313166" cy="656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Struktur fisik dan infrastruktur</a:t>
          </a:r>
          <a:endParaRPr lang="en-US" sz="1400" kern="1200"/>
        </a:p>
      </dsp:txBody>
      <dsp:txXfrm>
        <a:off x="4947455" y="1866608"/>
        <a:ext cx="1274704" cy="618121"/>
      </dsp:txXfrm>
    </dsp:sp>
    <dsp:sp modelId="{F59DCD82-ED8E-4A20-A2AA-8722ADAE1B29}">
      <dsp:nvSpPr>
        <dsp:cNvPr id="0" name=""/>
        <dsp:cNvSpPr/>
      </dsp:nvSpPr>
      <dsp:spPr>
        <a:xfrm>
          <a:off x="6569682" y="1847377"/>
          <a:ext cx="1313166" cy="656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Penampilan </a:t>
          </a:r>
          <a:endParaRPr lang="en-US" sz="1400" kern="1200"/>
        </a:p>
      </dsp:txBody>
      <dsp:txXfrm>
        <a:off x="6588913" y="1866608"/>
        <a:ext cx="1274704" cy="618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A0DA2-71E1-4FB7-B417-12FA6BC58271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D77E3-A53D-4BA4-8B73-C0DB32A252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635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26A91-741F-4717-907F-BFAAD0AB3E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hak-hak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landasan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pelaksanaan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pengusahaan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usaha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bangunan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pakai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sewa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pengelolaan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membuka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memungut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hasil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hutan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hak-hak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(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tanggungan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Berdasarkan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UUPA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pemerintah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mempunyai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kekuasaan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mengatur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menyelenggarakan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peruntukan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penggunaan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persediaan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pemeliharaan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Sehingga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police power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landasan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pelaksanaan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kegiatan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pengusahaan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Penggunaan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police power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diharapkan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memberikan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keuntungan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sebesar-besarnya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masyarakat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melindungi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kepentingan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menjamin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tercapainya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kesejahteraan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masyarakat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7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77E3-A53D-4BA4-8B73-C0DB32A252CD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2351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A71D7D-9181-4285-80B9-FCDFB514756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16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969D33B-89FB-42EB-B82B-8F0EA7AA6324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Pencabutan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nenurut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UUPA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pengambilan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kepunyaan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sesuatu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negara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paksa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mengakibatkan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hapus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tanpa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bersangkutan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melakukan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sesuatu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pelanggaran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lalai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memenuhi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kewajiban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</a:p>
          <a:p>
            <a:pPr eaLnBrk="1" hangingPunct="1">
              <a:spcBef>
                <a:spcPct val="0"/>
              </a:spcBef>
            </a:pP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Pencabutan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dilakukan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keterbatasan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persediaan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pembangunan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memperolehnya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perlu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mengambil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rakyat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ganti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kerugian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terkini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Jakarta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Pemerintah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Kementerian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Keuangan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pimpin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Sri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Mulyani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Indrawati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mewacanakan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pilihan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pengenaan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pajak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produktif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alias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nganggur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 gain 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pajak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progresif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jenisnya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basis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Pajak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Penghasilan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br>
              <a:rPr lang="en-ID" dirty="0"/>
            </a:b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Direktur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Eksekutif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Indonesia Taxation Analysis (CITA),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Yustinus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Prastowo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menjelaskan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 gain tax 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pajak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keuntungan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(gain)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yaitu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selisih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harga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harga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perolehan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harga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br>
              <a:rPr lang="en-ID" dirty="0"/>
            </a:b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Misalnya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harga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perolehan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juta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dijual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500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juta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Berarti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selisih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400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juta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dipajaki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misalnya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5%.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Berarti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pajaknya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5% x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400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juta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sebesar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juta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,"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ungkap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Yustinus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D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detikFinance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Minggu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(5/2/2017).</a:t>
            </a:r>
          </a:p>
          <a:p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Kemudian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pajak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Final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Progresif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pengembangan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Pengalihan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Tanah/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Bangunan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dikenakan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pengalihan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transaksi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Progresif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sasarannya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menganggur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kepemilikan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kedua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ketiga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seterusnya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br>
              <a:rPr lang="en-ID" dirty="0"/>
            </a:b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kasus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misalnya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tarif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5% x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500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juta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juta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,"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jelasnya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ID" dirty="0"/>
            </a:b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basis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pengenaan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pajak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kedua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instrumen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juga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sasaran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yakni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pengusahaan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produktif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penguasaan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kepemilikan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berlebih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</a:t>
            </a:r>
            <a:br>
              <a:rPr lang="en-ID" dirty="0"/>
            </a:b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juga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sekalian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diatur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bangunan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dijual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kurang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dianggap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spekulasi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sehingga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dikenai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pajak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,"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paparnya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96BF8-98DA-406D-A925-0A7E2F60E7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8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EAB9D-4C6A-48A8-A71F-00DDDBBADE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96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36C74-3566-6344-9F47-7DAB834A607F}" type="slidenum">
              <a:rPr lang="en-US"/>
              <a:pPr/>
              <a:t>7</a:t>
            </a:fld>
            <a:endParaRPr lang="en-US"/>
          </a:p>
        </p:txBody>
      </p:sp>
      <p:sp>
        <p:nvSpPr>
          <p:cNvPr id="203778" name="Rectangle 7"/>
          <p:cNvSpPr txBox="1">
            <a:spLocks noGrp="1" noChangeArrowheads="1"/>
          </p:cNvSpPr>
          <p:nvPr/>
        </p:nvSpPr>
        <p:spPr bwMode="auto">
          <a:xfrm>
            <a:off x="3860335" y="9446678"/>
            <a:ext cx="2953226" cy="49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C1DFDA3-086D-B941-8DF4-8FE5A26980BE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9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02BA4-66E0-EE46-B3BC-58F910C2351B}" type="slidenum">
              <a:rPr lang="en-US"/>
              <a:pPr/>
              <a:t>8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75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6F3AB-4077-47C4-B3C6-87DEFFF93EA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defRPr/>
            </a:pPr>
            <a:r>
              <a:rPr lang="id-ID" sz="2000" u="sng" dirty="0">
                <a:latin typeface="Britannic Bold" pitchFamily="34" charset="0"/>
              </a:rPr>
              <a:t>CONTOH ZONING TEXT</a:t>
            </a:r>
          </a:p>
          <a:p>
            <a:pPr lvl="0"/>
            <a:r>
              <a:rPr lang="id-ID" sz="1200" dirty="0"/>
              <a:t>Pemanfaatan Bersyarat secara Terbatas (T) :</a:t>
            </a:r>
          </a:p>
          <a:p>
            <a:pPr lvl="0"/>
            <a:r>
              <a:rPr lang="fr-FR" sz="1200" dirty="0" err="1"/>
              <a:t>Ruko</a:t>
            </a:r>
            <a:r>
              <a:rPr lang="fr-FR" sz="1200" dirty="0"/>
              <a:t>, </a:t>
            </a:r>
            <a:r>
              <a:rPr lang="fr-FR" sz="1200" dirty="0" err="1"/>
              <a:t>warung</a:t>
            </a:r>
            <a:r>
              <a:rPr lang="fr-FR" sz="1200" dirty="0"/>
              <a:t>, </a:t>
            </a:r>
            <a:r>
              <a:rPr lang="fr-FR" sz="1200" dirty="0" err="1"/>
              <a:t>toko</a:t>
            </a:r>
            <a:r>
              <a:rPr lang="fr-FR" sz="1200" dirty="0"/>
              <a:t>, </a:t>
            </a:r>
            <a:r>
              <a:rPr lang="fr-FR" sz="1200" dirty="0" err="1"/>
              <a:t>pasar</a:t>
            </a:r>
            <a:r>
              <a:rPr lang="fr-FR" sz="1200" dirty="0"/>
              <a:t> </a:t>
            </a:r>
            <a:r>
              <a:rPr lang="fr-FR" sz="1200" dirty="0" err="1"/>
              <a:t>lingkungan</a:t>
            </a:r>
            <a:r>
              <a:rPr lang="fr-FR" sz="1200" dirty="0"/>
              <a:t>, </a:t>
            </a:r>
            <a:r>
              <a:rPr lang="fr-FR" sz="1200" dirty="0" err="1"/>
              <a:t>diijinkan</a:t>
            </a:r>
            <a:r>
              <a:rPr lang="fr-FR" sz="1200" dirty="0"/>
              <a:t> </a:t>
            </a:r>
            <a:r>
              <a:rPr lang="fr-FR" sz="1200" dirty="0" err="1"/>
              <a:t>secara</a:t>
            </a:r>
            <a:r>
              <a:rPr lang="fr-FR" sz="1200" dirty="0"/>
              <a:t> </a:t>
            </a:r>
            <a:r>
              <a:rPr lang="fr-FR" sz="1200" dirty="0" err="1"/>
              <a:t>terbatas</a:t>
            </a:r>
            <a:r>
              <a:rPr lang="fr-FR" sz="1200" dirty="0"/>
              <a:t> </a:t>
            </a:r>
            <a:r>
              <a:rPr lang="fr-FR" sz="1200" dirty="0" err="1"/>
              <a:t>dengan</a:t>
            </a:r>
            <a:r>
              <a:rPr lang="fr-FR" sz="1200" dirty="0"/>
              <a:t> </a:t>
            </a:r>
            <a:r>
              <a:rPr lang="fr-FR" sz="1200" dirty="0" err="1"/>
              <a:t>batasan</a:t>
            </a:r>
            <a:r>
              <a:rPr lang="fr-FR" sz="1200" dirty="0"/>
              <a:t> :</a:t>
            </a:r>
            <a:endParaRPr lang="id-ID" sz="1200" dirty="0"/>
          </a:p>
          <a:p>
            <a:pPr lvl="0"/>
            <a:r>
              <a:rPr lang="fr-FR" sz="1200" dirty="0" err="1"/>
              <a:t>tidak</a:t>
            </a:r>
            <a:r>
              <a:rPr lang="fr-FR" sz="1200" dirty="0"/>
              <a:t> </a:t>
            </a:r>
            <a:r>
              <a:rPr lang="fr-FR" sz="1200" dirty="0" err="1"/>
              <a:t>mengganggu</a:t>
            </a:r>
            <a:r>
              <a:rPr lang="fr-FR" sz="1200" dirty="0"/>
              <a:t> </a:t>
            </a:r>
            <a:r>
              <a:rPr lang="fr-FR" sz="1200" dirty="0" err="1"/>
              <a:t>lingkungan</a:t>
            </a:r>
            <a:r>
              <a:rPr lang="fr-FR" sz="1200" dirty="0"/>
              <a:t> </a:t>
            </a:r>
            <a:r>
              <a:rPr lang="fr-FR" sz="1200" dirty="0" err="1"/>
              <a:t>sekitarnya</a:t>
            </a:r>
            <a:r>
              <a:rPr lang="fr-FR" sz="1200" dirty="0"/>
              <a:t> </a:t>
            </a:r>
            <a:endParaRPr lang="id-ID" sz="1200" dirty="0"/>
          </a:p>
          <a:p>
            <a:pPr lvl="0"/>
            <a:r>
              <a:rPr lang="fr-FR" sz="1200" dirty="0"/>
              <a:t>KDB </a:t>
            </a:r>
            <a:r>
              <a:rPr lang="fr-FR" sz="1200" dirty="0" err="1"/>
              <a:t>maksimum</a:t>
            </a:r>
            <a:r>
              <a:rPr lang="fr-FR" sz="1200" dirty="0"/>
              <a:t> </a:t>
            </a:r>
            <a:r>
              <a:rPr lang="fr-FR" sz="1200" dirty="0" err="1"/>
              <a:t>sebesar</a:t>
            </a:r>
            <a:r>
              <a:rPr lang="fr-FR" sz="1200" dirty="0"/>
              <a:t> 60%,</a:t>
            </a:r>
            <a:endParaRPr lang="id-ID" sz="1200" dirty="0"/>
          </a:p>
          <a:p>
            <a:pPr lvl="0"/>
            <a:r>
              <a:rPr lang="fr-FR" sz="1200" dirty="0"/>
              <a:t>KLB </a:t>
            </a:r>
            <a:r>
              <a:rPr lang="fr-FR" sz="1200" dirty="0" err="1"/>
              <a:t>maksimum</a:t>
            </a:r>
            <a:r>
              <a:rPr lang="fr-FR" sz="1200" dirty="0"/>
              <a:t> 1,0-1,8,</a:t>
            </a:r>
            <a:endParaRPr lang="id-ID" sz="1200" dirty="0"/>
          </a:p>
          <a:p>
            <a:pPr lvl="0"/>
            <a:r>
              <a:rPr lang="fr-FR" sz="1200" dirty="0"/>
              <a:t>KDH minimal </a:t>
            </a:r>
            <a:r>
              <a:rPr lang="id-ID" sz="1200" dirty="0"/>
              <a:t>60</a:t>
            </a:r>
            <a:r>
              <a:rPr lang="fr-FR" sz="1200" dirty="0"/>
              <a:t>% dari </a:t>
            </a:r>
            <a:r>
              <a:rPr lang="fr-FR" sz="1200" dirty="0" err="1"/>
              <a:t>luas</a:t>
            </a:r>
            <a:r>
              <a:rPr lang="fr-FR" sz="1200" dirty="0"/>
              <a:t> persil. </a:t>
            </a:r>
            <a:endParaRPr lang="id-ID" sz="1200" dirty="0"/>
          </a:p>
          <a:p>
            <a:pPr lvl="0"/>
            <a:r>
              <a:rPr lang="fr-FR" sz="1200" dirty="0" err="1"/>
              <a:t>jumlah</a:t>
            </a:r>
            <a:r>
              <a:rPr lang="fr-FR" sz="1200" dirty="0"/>
              <a:t> </a:t>
            </a:r>
            <a:r>
              <a:rPr lang="fr-FR" sz="1200" dirty="0" err="1"/>
              <a:t>maksimal</a:t>
            </a:r>
            <a:r>
              <a:rPr lang="fr-FR" sz="1200" dirty="0"/>
              <a:t> </a:t>
            </a:r>
            <a:r>
              <a:rPr lang="fr-FR" sz="1200" dirty="0" err="1"/>
              <a:t>perbandingan</a:t>
            </a:r>
            <a:r>
              <a:rPr lang="fr-FR" sz="1200" dirty="0"/>
              <a:t> dari </a:t>
            </a:r>
            <a:r>
              <a:rPr lang="fr-FR" sz="1200" dirty="0" err="1"/>
              <a:t>masing-masing</a:t>
            </a:r>
            <a:r>
              <a:rPr lang="fr-FR" sz="1200" dirty="0"/>
              <a:t> </a:t>
            </a:r>
            <a:r>
              <a:rPr lang="fr-FR" sz="1200" dirty="0" err="1"/>
              <a:t>kegiatan</a:t>
            </a:r>
            <a:r>
              <a:rPr lang="fr-FR" sz="1200" dirty="0"/>
              <a:t> </a:t>
            </a:r>
            <a:r>
              <a:rPr lang="fr-FR" sz="1200" dirty="0" err="1"/>
              <a:t>lahan</a:t>
            </a:r>
            <a:r>
              <a:rPr lang="fr-FR" sz="1200" dirty="0"/>
              <a:t> </a:t>
            </a:r>
            <a:r>
              <a:rPr lang="fr-FR" sz="1200" dirty="0" err="1"/>
              <a:t>tersebut</a:t>
            </a:r>
            <a:r>
              <a:rPr lang="fr-FR" sz="1200" dirty="0"/>
              <a:t> </a:t>
            </a:r>
            <a:r>
              <a:rPr lang="fr-FR" sz="1200" dirty="0" err="1"/>
              <a:t>dengan</a:t>
            </a:r>
            <a:r>
              <a:rPr lang="fr-FR" sz="1200" dirty="0"/>
              <a:t> </a:t>
            </a:r>
            <a:r>
              <a:rPr lang="fr-FR" sz="1200" dirty="0" err="1"/>
              <a:t>jumlah</a:t>
            </a:r>
            <a:r>
              <a:rPr lang="fr-FR" sz="1200" dirty="0"/>
              <a:t> </a:t>
            </a:r>
            <a:r>
              <a:rPr lang="fr-FR" sz="1200" dirty="0" err="1"/>
              <a:t>rumah</a:t>
            </a:r>
            <a:r>
              <a:rPr lang="fr-FR" sz="1200" dirty="0"/>
              <a:t> yang ada di </a:t>
            </a:r>
            <a:r>
              <a:rPr lang="fr-FR" sz="1200" dirty="0" err="1"/>
              <a:t>blok</a:t>
            </a:r>
            <a:r>
              <a:rPr lang="fr-FR" sz="1200" dirty="0"/>
              <a:t> </a:t>
            </a:r>
            <a:r>
              <a:rPr lang="fr-FR" sz="1200" dirty="0" err="1"/>
              <a:t>tersebut</a:t>
            </a:r>
            <a:r>
              <a:rPr lang="fr-FR" sz="1200" dirty="0"/>
              <a:t> </a:t>
            </a:r>
            <a:r>
              <a:rPr lang="fr-FR" sz="1200" dirty="0" err="1"/>
              <a:t>adalah</a:t>
            </a:r>
            <a:r>
              <a:rPr lang="fr-FR" sz="1200" dirty="0"/>
              <a:t> 1 : 4</a:t>
            </a:r>
            <a:endParaRPr lang="id-ID" sz="1200" dirty="0"/>
          </a:p>
          <a:p>
            <a:pPr lvl="0"/>
            <a:endParaRPr lang="id-ID" sz="1200" dirty="0"/>
          </a:p>
          <a:p>
            <a:r>
              <a:rPr lang="fr-FR" sz="1200" dirty="0" err="1"/>
              <a:t>Pemanfaatan</a:t>
            </a:r>
            <a:r>
              <a:rPr lang="fr-FR" sz="1200" dirty="0"/>
              <a:t> </a:t>
            </a:r>
            <a:r>
              <a:rPr lang="fr-FR" sz="1200" dirty="0" err="1"/>
              <a:t>Bersyarat</a:t>
            </a:r>
            <a:r>
              <a:rPr lang="fr-FR" sz="1200" dirty="0"/>
              <a:t> </a:t>
            </a:r>
            <a:r>
              <a:rPr lang="fr-FR" sz="1200" dirty="0" err="1"/>
              <a:t>Tertentu</a:t>
            </a:r>
            <a:r>
              <a:rPr lang="fr-FR" sz="1200" dirty="0"/>
              <a:t> (B) :</a:t>
            </a:r>
            <a:endParaRPr lang="id-ID" sz="1200" dirty="0"/>
          </a:p>
          <a:p>
            <a:pPr lvl="0"/>
            <a:r>
              <a:rPr lang="fr-FR" sz="1200" dirty="0" err="1"/>
              <a:t>Rumah</a:t>
            </a:r>
            <a:r>
              <a:rPr lang="fr-FR" sz="1200" dirty="0"/>
              <a:t> </a:t>
            </a:r>
            <a:r>
              <a:rPr lang="fr-FR" sz="1200" dirty="0" err="1"/>
              <a:t>tunggal</a:t>
            </a:r>
            <a:r>
              <a:rPr lang="fr-FR" sz="1200" dirty="0"/>
              <a:t>, </a:t>
            </a:r>
            <a:r>
              <a:rPr lang="fr-FR" sz="1200" dirty="0" err="1"/>
              <a:t>kopel</a:t>
            </a:r>
            <a:r>
              <a:rPr lang="fr-FR" sz="1200" dirty="0"/>
              <a:t>, </a:t>
            </a:r>
            <a:r>
              <a:rPr lang="fr-FR" sz="1200" dirty="0" err="1"/>
              <a:t>deret</a:t>
            </a:r>
            <a:r>
              <a:rPr lang="fr-FR" sz="1200" dirty="0"/>
              <a:t>,</a:t>
            </a:r>
            <a:r>
              <a:rPr lang="fr-FR" sz="1200" i="1" dirty="0"/>
              <a:t> </a:t>
            </a:r>
            <a:r>
              <a:rPr lang="fr-FR" sz="1200" i="1" dirty="0" err="1"/>
              <a:t>townhouse</a:t>
            </a:r>
            <a:r>
              <a:rPr lang="fr-FR" sz="1200" dirty="0"/>
              <a:t>, </a:t>
            </a:r>
            <a:r>
              <a:rPr lang="fr-FR" sz="1200" dirty="0" err="1"/>
              <a:t>diijinkan</a:t>
            </a:r>
            <a:r>
              <a:rPr lang="fr-FR" sz="1200" dirty="0"/>
              <a:t> </a:t>
            </a:r>
            <a:r>
              <a:rPr lang="fr-FR" sz="1200" dirty="0" err="1"/>
              <a:t>dengan</a:t>
            </a:r>
            <a:r>
              <a:rPr lang="fr-FR" sz="1200" dirty="0"/>
              <a:t> </a:t>
            </a:r>
            <a:r>
              <a:rPr lang="fr-FR" sz="1200" dirty="0" err="1"/>
              <a:t>syarat</a:t>
            </a:r>
            <a:r>
              <a:rPr lang="fr-FR" sz="1200" dirty="0"/>
              <a:t> : </a:t>
            </a:r>
            <a:endParaRPr lang="id-ID" sz="1200" dirty="0"/>
          </a:p>
          <a:p>
            <a:pPr lvl="0"/>
            <a:r>
              <a:rPr lang="fr-FR" sz="1200" dirty="0" err="1"/>
              <a:t>menyesuaikan</a:t>
            </a:r>
            <a:r>
              <a:rPr lang="fr-FR" sz="1200" dirty="0"/>
              <a:t> </a:t>
            </a:r>
            <a:r>
              <a:rPr lang="fr-FR" sz="1200" dirty="0" err="1"/>
              <a:t>dengan</a:t>
            </a:r>
            <a:r>
              <a:rPr lang="fr-FR" sz="1200" dirty="0"/>
              <a:t> </a:t>
            </a:r>
            <a:r>
              <a:rPr lang="fr-FR" sz="1200" dirty="0" err="1"/>
              <a:t>desain</a:t>
            </a:r>
            <a:r>
              <a:rPr lang="fr-FR" sz="1200" dirty="0"/>
              <a:t> </a:t>
            </a:r>
            <a:r>
              <a:rPr lang="fr-FR" sz="1200" dirty="0" err="1"/>
              <a:t>arsitektur</a:t>
            </a:r>
            <a:r>
              <a:rPr lang="fr-FR" sz="1200" dirty="0"/>
              <a:t> dari </a:t>
            </a:r>
            <a:r>
              <a:rPr lang="fr-FR" sz="1200" dirty="0" err="1"/>
              <a:t>rumah-rumah</a:t>
            </a:r>
            <a:r>
              <a:rPr lang="fr-FR" sz="1200" dirty="0"/>
              <a:t> </a:t>
            </a:r>
            <a:r>
              <a:rPr lang="fr-FR" sz="1200" dirty="0" err="1"/>
              <a:t>lain</a:t>
            </a:r>
            <a:r>
              <a:rPr lang="fr-FR" sz="1200" dirty="0"/>
              <a:t> yang ada di </a:t>
            </a:r>
            <a:r>
              <a:rPr lang="fr-FR" sz="1200" dirty="0" err="1"/>
              <a:t>sekitarnya</a:t>
            </a:r>
            <a:r>
              <a:rPr lang="fr-FR" sz="1200" dirty="0"/>
              <a:t>, </a:t>
            </a:r>
            <a:r>
              <a:rPr lang="fr-FR" sz="1200" dirty="0" err="1"/>
              <a:t>serta</a:t>
            </a:r>
            <a:r>
              <a:rPr lang="fr-FR" sz="1200" dirty="0"/>
              <a:t> </a:t>
            </a:r>
            <a:endParaRPr lang="id-ID" sz="1200" dirty="0"/>
          </a:p>
          <a:p>
            <a:pPr lvl="0"/>
            <a:r>
              <a:rPr lang="fr-FR" sz="1200" dirty="0" err="1"/>
              <a:t>memperoleh</a:t>
            </a:r>
            <a:r>
              <a:rPr lang="fr-FR" sz="1200" dirty="0"/>
              <a:t> </a:t>
            </a:r>
            <a:r>
              <a:rPr lang="fr-FR" sz="1200" dirty="0" err="1"/>
              <a:t>persetujuan</a:t>
            </a:r>
            <a:r>
              <a:rPr lang="fr-FR" sz="1200" dirty="0"/>
              <a:t> dari </a:t>
            </a:r>
            <a:r>
              <a:rPr lang="fr-FR" sz="1200" dirty="0" err="1"/>
              <a:t>Ketua</a:t>
            </a:r>
            <a:r>
              <a:rPr lang="fr-FR" sz="1200" dirty="0"/>
              <a:t> RT dan </a:t>
            </a:r>
            <a:r>
              <a:rPr lang="fr-FR" sz="1200" dirty="0" err="1"/>
              <a:t>Ketua</a:t>
            </a:r>
            <a:r>
              <a:rPr lang="fr-FR" sz="1200" dirty="0"/>
              <a:t> RW </a:t>
            </a:r>
            <a:r>
              <a:rPr lang="fr-FR" sz="1200" dirty="0" err="1"/>
              <a:t>setempat</a:t>
            </a:r>
            <a:r>
              <a:rPr lang="fr-FR" sz="1200" dirty="0"/>
              <a:t>.</a:t>
            </a:r>
            <a:endParaRPr lang="id-ID" sz="1200" dirty="0"/>
          </a:p>
          <a:p>
            <a:pPr lvl="0"/>
            <a:r>
              <a:rPr lang="fr-FR" sz="1200" dirty="0" err="1"/>
              <a:t>Rumah</a:t>
            </a:r>
            <a:r>
              <a:rPr lang="fr-FR" sz="1200" dirty="0"/>
              <a:t> </a:t>
            </a:r>
            <a:r>
              <a:rPr lang="fr-FR" sz="1200" dirty="0" err="1"/>
              <a:t>mewah</a:t>
            </a:r>
            <a:r>
              <a:rPr lang="fr-FR" sz="1200" dirty="0"/>
              <a:t> dan </a:t>
            </a:r>
            <a:r>
              <a:rPr lang="fr-FR" sz="1200" dirty="0" err="1"/>
              <a:t>rumah</a:t>
            </a:r>
            <a:r>
              <a:rPr lang="fr-FR" sz="1200" dirty="0"/>
              <a:t> </a:t>
            </a:r>
            <a:r>
              <a:rPr lang="fr-FR" sz="1200" dirty="0" err="1"/>
              <a:t>adat</a:t>
            </a:r>
            <a:r>
              <a:rPr lang="fr-FR" sz="1200" dirty="0"/>
              <a:t> </a:t>
            </a:r>
            <a:r>
              <a:rPr lang="fr-FR" sz="1200" dirty="0" err="1"/>
              <a:t>diijinkan</a:t>
            </a:r>
            <a:r>
              <a:rPr lang="fr-FR" sz="1200" dirty="0"/>
              <a:t> </a:t>
            </a:r>
            <a:r>
              <a:rPr lang="fr-FR" sz="1200" dirty="0" err="1"/>
              <a:t>dengan</a:t>
            </a:r>
            <a:r>
              <a:rPr lang="fr-FR" sz="1200" dirty="0"/>
              <a:t> </a:t>
            </a:r>
            <a:r>
              <a:rPr lang="fr-FR" sz="1200" dirty="0" err="1"/>
              <a:t>syarat</a:t>
            </a:r>
            <a:r>
              <a:rPr lang="fr-FR" sz="1200" dirty="0"/>
              <a:t> : </a:t>
            </a:r>
            <a:endParaRPr lang="id-ID" sz="1200" dirty="0"/>
          </a:p>
          <a:p>
            <a:pPr lvl="0"/>
            <a:r>
              <a:rPr lang="fr-FR" sz="1200" dirty="0" err="1"/>
              <a:t>memperoleh</a:t>
            </a:r>
            <a:r>
              <a:rPr lang="fr-FR" sz="1200" dirty="0"/>
              <a:t> </a:t>
            </a:r>
            <a:r>
              <a:rPr lang="fr-FR" sz="1200" dirty="0" err="1"/>
              <a:t>persetujuan</a:t>
            </a:r>
            <a:r>
              <a:rPr lang="fr-FR" sz="1200" dirty="0"/>
              <a:t> dari </a:t>
            </a:r>
            <a:r>
              <a:rPr lang="fr-FR" sz="1200" dirty="0" err="1"/>
              <a:t>Ketua</a:t>
            </a:r>
            <a:r>
              <a:rPr lang="fr-FR" sz="1200" dirty="0"/>
              <a:t> RT dan </a:t>
            </a:r>
            <a:r>
              <a:rPr lang="fr-FR" sz="1200" dirty="0" err="1"/>
              <a:t>Ketua</a:t>
            </a:r>
            <a:r>
              <a:rPr lang="fr-FR" sz="1200" dirty="0"/>
              <a:t> RW </a:t>
            </a:r>
            <a:r>
              <a:rPr lang="fr-FR" sz="1200" dirty="0" err="1"/>
              <a:t>setempat</a:t>
            </a:r>
            <a:r>
              <a:rPr lang="fr-FR" sz="1200" dirty="0"/>
              <a:t>, </a:t>
            </a:r>
            <a:r>
              <a:rPr lang="fr-FR" sz="1200" dirty="0" err="1"/>
              <a:t>memperoleh</a:t>
            </a:r>
            <a:r>
              <a:rPr lang="fr-FR" sz="1200" dirty="0"/>
              <a:t> </a:t>
            </a:r>
            <a:r>
              <a:rPr lang="fr-FR" sz="1200" dirty="0" err="1"/>
              <a:t>persetujuan</a:t>
            </a:r>
            <a:r>
              <a:rPr lang="fr-FR" sz="1200" dirty="0"/>
              <a:t> dari </a:t>
            </a:r>
            <a:r>
              <a:rPr lang="fr-FR" sz="1200" dirty="0" err="1"/>
              <a:t>masyarakat</a:t>
            </a:r>
            <a:r>
              <a:rPr lang="fr-FR" sz="1200" dirty="0"/>
              <a:t> </a:t>
            </a:r>
            <a:r>
              <a:rPr lang="fr-FR" sz="1200" dirty="0" err="1"/>
              <a:t>setempat</a:t>
            </a:r>
            <a:r>
              <a:rPr lang="fr-FR" sz="1200" dirty="0"/>
              <a:t>, </a:t>
            </a:r>
            <a:r>
              <a:rPr lang="fr-FR" sz="1200" dirty="0" err="1"/>
              <a:t>serta</a:t>
            </a:r>
            <a:r>
              <a:rPr lang="fr-FR" sz="1200" dirty="0"/>
              <a:t> </a:t>
            </a:r>
            <a:endParaRPr lang="id-ID" sz="1200" dirty="0"/>
          </a:p>
          <a:p>
            <a:pPr lvl="0"/>
            <a:r>
              <a:rPr lang="fr-FR" sz="1200" dirty="0" err="1"/>
              <a:t>dibatasi</a:t>
            </a:r>
            <a:r>
              <a:rPr lang="fr-FR" sz="1200" dirty="0"/>
              <a:t> </a:t>
            </a:r>
            <a:r>
              <a:rPr lang="fr-FR" sz="1200" dirty="0" err="1"/>
              <a:t>jumlahnya</a:t>
            </a:r>
            <a:r>
              <a:rPr lang="fr-FR" sz="1200" dirty="0"/>
              <a:t> </a:t>
            </a:r>
            <a:r>
              <a:rPr lang="fr-FR" sz="1200" dirty="0" err="1"/>
              <a:t>hanya</a:t>
            </a:r>
            <a:r>
              <a:rPr lang="fr-FR" sz="1200" dirty="0"/>
              <a:t> 5 </a:t>
            </a:r>
            <a:r>
              <a:rPr lang="fr-FR" sz="1200" dirty="0" err="1"/>
              <a:t>untuk</a:t>
            </a:r>
            <a:r>
              <a:rPr lang="fr-FR" sz="1200" dirty="0"/>
              <a:t> </a:t>
            </a:r>
            <a:r>
              <a:rPr lang="fr-FR" sz="1200" dirty="0" err="1"/>
              <a:t>setiap</a:t>
            </a:r>
            <a:r>
              <a:rPr lang="fr-FR" sz="1200" dirty="0"/>
              <a:t> </a:t>
            </a:r>
            <a:r>
              <a:rPr lang="fr-FR" sz="1200" dirty="0" err="1"/>
              <a:t>blok</a:t>
            </a:r>
            <a:r>
              <a:rPr lang="fr-FR" sz="1200" dirty="0"/>
              <a:t>.</a:t>
            </a:r>
            <a:endParaRPr lang="id-ID" sz="1200" dirty="0"/>
          </a:p>
          <a:p>
            <a:pPr marL="0" marR="0" indent="0">
              <a:lnSpc>
                <a:spcPts val="2500"/>
              </a:lnSpc>
              <a:spcAft>
                <a:spcPts val="0"/>
              </a:spcAft>
              <a:buNone/>
            </a:pPr>
            <a:endParaRPr lang="en-US" sz="1200" kern="1200" spc="9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marR="0" indent="0">
              <a:lnSpc>
                <a:spcPts val="2500"/>
              </a:lnSpc>
              <a:spcAft>
                <a:spcPts val="0"/>
              </a:spcAft>
              <a:buNone/>
            </a:pPr>
            <a:endParaRPr lang="en-US" sz="1200" kern="1200" spc="9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marR="0" indent="0">
              <a:lnSpc>
                <a:spcPts val="2500"/>
              </a:lnSpc>
              <a:spcAft>
                <a:spcPts val="0"/>
              </a:spcAft>
              <a:buNone/>
            </a:pPr>
            <a:r>
              <a:rPr lang="en-US" sz="1200" kern="1200" spc="9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kern="1200" spc="9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intensitas</a:t>
            </a:r>
            <a:r>
              <a:rPr lang="en-US" sz="1200" kern="1200" spc="9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pPr marL="0" marR="0" indent="0">
              <a:lnSpc>
                <a:spcPts val="2500"/>
              </a:lnSpc>
              <a:spcAft>
                <a:spcPts val="0"/>
              </a:spcAft>
              <a:buNone/>
            </a:pPr>
            <a:r>
              <a:rPr lang="en-US" sz="1200" kern="1200" spc="9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1200" kern="1200" spc="9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pc="9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mengenai</a:t>
            </a:r>
            <a:r>
              <a:rPr lang="en-US" sz="1200" kern="1200" spc="9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pc="9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besaran</a:t>
            </a:r>
            <a:r>
              <a:rPr lang="en-US" sz="1200" kern="1200" spc="9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spc="114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pembangunan</a:t>
            </a:r>
            <a:r>
              <a:rPr lang="en-US" sz="1200" kern="1200" spc="114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spc="114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diperbolehkan</a:t>
            </a:r>
            <a:r>
              <a:rPr lang="en-US" sz="1200" kern="1200" spc="114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spc="105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spc="10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pc="105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1200" kern="1200" spc="10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zona </a:t>
            </a:r>
            <a:r>
              <a:rPr lang="en-US" sz="1200" kern="1200" spc="105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berdasarkan</a:t>
            </a:r>
            <a:r>
              <a:rPr lang="en-US" sz="1200" kern="1200" spc="10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pc="105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batasan</a:t>
            </a:r>
            <a:r>
              <a:rPr lang="en-US" sz="1200" kern="1200" spc="10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346075" marR="0" indent="-346075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kern="1200" spc="65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Koefisien</a:t>
            </a:r>
            <a:r>
              <a:rPr lang="en-US" sz="1200" kern="1200" spc="6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pc="65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1200" kern="1200" spc="6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pc="65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Bangunan</a:t>
            </a:r>
            <a:r>
              <a:rPr lang="en-US" sz="1200" kern="1200" spc="6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pc="65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Maksimum</a:t>
            </a:r>
            <a:r>
              <a:rPr lang="en-US" sz="1200" kern="1200" spc="6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(KDB </a:t>
            </a:r>
            <a:r>
              <a:rPr lang="en-US" sz="1200" kern="1200" spc="65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maksimum</a:t>
            </a:r>
            <a:r>
              <a:rPr lang="en-US" sz="1200" kern="1200" spc="6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marL="346075" marR="0" indent="-346075">
              <a:lnSpc>
                <a:spcPts val="2500"/>
              </a:lnSpc>
              <a:spcBef>
                <a:spcPts val="28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kern="1200" spc="65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Koefisien</a:t>
            </a:r>
            <a:r>
              <a:rPr lang="en-US" sz="1200" kern="1200" spc="6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pc="65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Lantai</a:t>
            </a:r>
            <a:r>
              <a:rPr lang="en-US" sz="1200" kern="1200" spc="6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pc="65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Bangunan</a:t>
            </a:r>
            <a:r>
              <a:rPr lang="en-US" sz="1200" kern="1200" spc="6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pc="6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Maksimum</a:t>
            </a:r>
            <a:r>
              <a:rPr lang="en-US" sz="1200" kern="1200" spc="6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(KLB </a:t>
            </a:r>
            <a:r>
              <a:rPr lang="en-US" sz="1200" kern="1200" spc="6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maksimum</a:t>
            </a:r>
            <a:r>
              <a:rPr lang="en-US" sz="1200" kern="1200" spc="6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marL="346075" marR="0" indent="-346075">
              <a:lnSpc>
                <a:spcPts val="2600"/>
              </a:lnSpc>
              <a:spcBef>
                <a:spcPts val="28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kern="1200" spc="85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Ketinggian</a:t>
            </a:r>
            <a:r>
              <a:rPr lang="en-US" sz="1200" kern="1200" spc="8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pc="85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Bangunan</a:t>
            </a:r>
            <a:r>
              <a:rPr lang="en-US" sz="1200" kern="1200" spc="8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pc="85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Maksimum</a:t>
            </a:r>
            <a:r>
              <a:rPr lang="en-US" sz="1200" kern="1200" spc="85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346075" marR="0" indent="-346075">
              <a:lnSpc>
                <a:spcPts val="2500"/>
              </a:lnSpc>
              <a:spcBef>
                <a:spcPts val="28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kern="1200" spc="7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Koefisien</a:t>
            </a:r>
            <a:r>
              <a:rPr lang="en-US" sz="1200" kern="1200" spc="7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pc="7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1200" kern="1200" spc="7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spc="7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Hijau</a:t>
            </a:r>
            <a:r>
              <a:rPr lang="en-US" sz="1200" kern="1200" spc="7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Minimum </a:t>
            </a:r>
          </a:p>
          <a:p>
            <a:pPr marL="411480" marR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kern="1200" spc="4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(KDH Minimum)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7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68C7F-4F82-4EA6-9336-118082B7E0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3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Pasal</a:t>
            </a:r>
            <a:r>
              <a:rPr lang="en-US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 148</a:t>
            </a:r>
            <a:r>
              <a:rPr lang="fi-FI" sz="1100" dirty="0">
                <a:latin typeface="Segoe UI" panose="020B0502040204020203" pitchFamily="34" charset="0"/>
                <a:cs typeface="Segoe UI" panose="020B0502040204020203" pitchFamily="34" charset="0"/>
              </a:rPr>
              <a:t>-PP 15/2015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Pelaksanaan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pengendalian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pemanfaatan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ruang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dilaksanakan melalui</a:t>
            </a:r>
            <a:r>
              <a:rPr lang="fi-FI" sz="12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a.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pengaturan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zonasi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;    b.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perizinan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;    </a:t>
            </a:r>
            <a:r>
              <a:rPr lang="nl-NL" sz="1200" dirty="0">
                <a:latin typeface="Segoe UI" panose="020B0502040204020203" pitchFamily="34" charset="0"/>
                <a:cs typeface="Segoe UI" panose="020B0502040204020203" pitchFamily="34" charset="0"/>
              </a:rPr>
              <a:t>c. pemberian insentif dan disinsentif; dan</a:t>
            </a:r>
          </a:p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d.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pengenaan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sanksi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77E3-A53D-4BA4-8B73-C0DB32A252CD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9311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969D33B-89FB-42EB-B82B-8F0EA7AA6324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9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992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91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0225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BF451CDD-C4AC-B143-BA39-0CAB2CD9D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2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937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2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4" name="Isosceles Triangle 13"/>
          <p:cNvSpPr>
            <a:spLocks noChangeAspect="1"/>
          </p:cNvSpPr>
          <p:nvPr userDrawn="1"/>
        </p:nvSpPr>
        <p:spPr>
          <a:xfrm rot="5400000">
            <a:off x="419101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62"/>
          </a:p>
        </p:txBody>
      </p:sp>
      <p:sp>
        <p:nvSpPr>
          <p:cNvPr id="15" name="Text Placeholder 12"/>
          <p:cNvSpPr>
            <a:spLocks noGrp="1"/>
          </p:cNvSpPr>
          <p:nvPr>
            <p:ph idx="10" hasCustomPrompt="1"/>
          </p:nvPr>
        </p:nvSpPr>
        <p:spPr>
          <a:xfrm>
            <a:off x="1055077" y="6400801"/>
            <a:ext cx="7689048" cy="4286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80000"/>
              </a:lnSpc>
              <a:buNone/>
              <a:defRPr sz="1108" i="1"/>
            </a:lvl1pPr>
            <a:lvl2pPr marL="253225" indent="0">
              <a:buNone/>
              <a:defRPr sz="1108"/>
            </a:lvl2pPr>
            <a:lvl3pPr marL="548654" indent="0">
              <a:buNone/>
              <a:defRPr sz="1108"/>
            </a:lvl3pPr>
            <a:lvl4pPr marL="801879" indent="0">
              <a:buNone/>
              <a:defRPr sz="1108"/>
            </a:lvl4pPr>
            <a:lvl5pPr marL="1055103" indent="0">
              <a:buNone/>
              <a:defRPr sz="1108"/>
            </a:lvl5pPr>
          </a:lstStyle>
          <a:p>
            <a:pPr lvl="0" eaLnBrk="1" latinLnBrk="0" hangingPunct="1"/>
            <a:r>
              <a:rPr kumimoji="0" lang="en-US"/>
              <a:t>Direktorat Pengendalian Pemanfaatan Ruang – Direktorat Jenderal Pengendalian Pemanfaatan Ruang dan Penguasaan Tanah – Kementerian Agraria dan Tata Ruang/BPN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5033" y="6351494"/>
            <a:ext cx="480394" cy="365760"/>
          </a:xfrm>
        </p:spPr>
        <p:txBody>
          <a:bodyPr/>
          <a:lstStyle/>
          <a:p>
            <a:fld id="{34318A1F-FAFD-4322-AF84-01A9532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60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2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4" name="Isosceles Triangle 13"/>
          <p:cNvSpPr>
            <a:spLocks noChangeAspect="1"/>
          </p:cNvSpPr>
          <p:nvPr userDrawn="1"/>
        </p:nvSpPr>
        <p:spPr>
          <a:xfrm rot="5400000">
            <a:off x="419101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62"/>
          </a:p>
        </p:txBody>
      </p:sp>
      <p:sp>
        <p:nvSpPr>
          <p:cNvPr id="15" name="Text Placeholder 12"/>
          <p:cNvSpPr>
            <a:spLocks noGrp="1"/>
          </p:cNvSpPr>
          <p:nvPr>
            <p:ph idx="10" hasCustomPrompt="1"/>
          </p:nvPr>
        </p:nvSpPr>
        <p:spPr>
          <a:xfrm>
            <a:off x="1055077" y="6400801"/>
            <a:ext cx="7689048" cy="4286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80000"/>
              </a:lnSpc>
              <a:buNone/>
              <a:defRPr sz="1108" i="1"/>
            </a:lvl1pPr>
            <a:lvl2pPr marL="253225" indent="0">
              <a:buNone/>
              <a:defRPr sz="1108"/>
            </a:lvl2pPr>
            <a:lvl3pPr marL="548654" indent="0">
              <a:buNone/>
              <a:defRPr sz="1108"/>
            </a:lvl3pPr>
            <a:lvl4pPr marL="801879" indent="0">
              <a:buNone/>
              <a:defRPr sz="1108"/>
            </a:lvl4pPr>
            <a:lvl5pPr marL="1055103" indent="0">
              <a:buNone/>
              <a:defRPr sz="1108"/>
            </a:lvl5pPr>
          </a:lstStyle>
          <a:p>
            <a:pPr lvl="0" eaLnBrk="1" latinLnBrk="0" hangingPunct="1"/>
            <a:r>
              <a:rPr kumimoji="0" lang="en-US"/>
              <a:t>Direktorat Pengendalian Pemanfaatan Ruang – Direktorat Jenderal Pengendalian Pemanfaatan Ruang dan Penguasaan Tanah – Kementerian Agraria dan Tata Ruang/BPN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5033" y="6351494"/>
            <a:ext cx="480394" cy="365760"/>
          </a:xfrm>
        </p:spPr>
        <p:txBody>
          <a:bodyPr/>
          <a:lstStyle/>
          <a:p>
            <a:fld id="{34318A1F-FAFD-4322-AF84-01A9532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2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4" name="Isosceles Triangle 13"/>
          <p:cNvSpPr>
            <a:spLocks noChangeAspect="1"/>
          </p:cNvSpPr>
          <p:nvPr userDrawn="1"/>
        </p:nvSpPr>
        <p:spPr>
          <a:xfrm rot="5400000">
            <a:off x="419101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62"/>
          </a:p>
        </p:txBody>
      </p:sp>
      <p:sp>
        <p:nvSpPr>
          <p:cNvPr id="15" name="Text Placeholder 12"/>
          <p:cNvSpPr>
            <a:spLocks noGrp="1"/>
          </p:cNvSpPr>
          <p:nvPr>
            <p:ph idx="10" hasCustomPrompt="1"/>
          </p:nvPr>
        </p:nvSpPr>
        <p:spPr>
          <a:xfrm>
            <a:off x="1055077" y="6400801"/>
            <a:ext cx="7689048" cy="4286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80000"/>
              </a:lnSpc>
              <a:buNone/>
              <a:defRPr sz="1108" i="1"/>
            </a:lvl1pPr>
            <a:lvl2pPr marL="253225" indent="0">
              <a:buNone/>
              <a:defRPr sz="1108"/>
            </a:lvl2pPr>
            <a:lvl3pPr marL="548654" indent="0">
              <a:buNone/>
              <a:defRPr sz="1108"/>
            </a:lvl3pPr>
            <a:lvl4pPr marL="801879" indent="0">
              <a:buNone/>
              <a:defRPr sz="1108"/>
            </a:lvl4pPr>
            <a:lvl5pPr marL="1055103" indent="0">
              <a:buNone/>
              <a:defRPr sz="1108"/>
            </a:lvl5pPr>
          </a:lstStyle>
          <a:p>
            <a:pPr lvl="0" eaLnBrk="1" latinLnBrk="0" hangingPunct="1"/>
            <a:r>
              <a:rPr kumimoji="0" lang="en-US"/>
              <a:t>Direktorat Pengendalian Pemanfaatan Ruang – Direktorat Jenderal Pengendalian Pemanfaatan Ruang dan Penguasaan Tanah – Kementerian Agraria dan Tata Ruang/BPN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5033" y="6351494"/>
            <a:ext cx="480394" cy="365760"/>
          </a:xfrm>
        </p:spPr>
        <p:txBody>
          <a:bodyPr/>
          <a:lstStyle/>
          <a:p>
            <a:fld id="{34318A1F-FAFD-4322-AF84-01A9532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07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2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4" name="Isosceles Triangle 13"/>
          <p:cNvSpPr>
            <a:spLocks noChangeAspect="1"/>
          </p:cNvSpPr>
          <p:nvPr userDrawn="1"/>
        </p:nvSpPr>
        <p:spPr>
          <a:xfrm rot="5400000">
            <a:off x="419101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62"/>
          </a:p>
        </p:txBody>
      </p:sp>
      <p:sp>
        <p:nvSpPr>
          <p:cNvPr id="15" name="Text Placeholder 12"/>
          <p:cNvSpPr>
            <a:spLocks noGrp="1"/>
          </p:cNvSpPr>
          <p:nvPr>
            <p:ph idx="10" hasCustomPrompt="1"/>
          </p:nvPr>
        </p:nvSpPr>
        <p:spPr>
          <a:xfrm>
            <a:off x="1055077" y="6400801"/>
            <a:ext cx="7689048" cy="4286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80000"/>
              </a:lnSpc>
              <a:buNone/>
              <a:defRPr sz="1108" i="1"/>
            </a:lvl1pPr>
            <a:lvl2pPr marL="253225" indent="0">
              <a:buNone/>
              <a:defRPr sz="1108"/>
            </a:lvl2pPr>
            <a:lvl3pPr marL="548654" indent="0">
              <a:buNone/>
              <a:defRPr sz="1108"/>
            </a:lvl3pPr>
            <a:lvl4pPr marL="801879" indent="0">
              <a:buNone/>
              <a:defRPr sz="1108"/>
            </a:lvl4pPr>
            <a:lvl5pPr marL="1055103" indent="0">
              <a:buNone/>
              <a:defRPr sz="1108"/>
            </a:lvl5pPr>
          </a:lstStyle>
          <a:p>
            <a:pPr lvl="0" eaLnBrk="1" latinLnBrk="0" hangingPunct="1"/>
            <a:r>
              <a:rPr kumimoji="0" lang="en-US"/>
              <a:t>Direktorat Pengendalian Pemanfaatan Ruang – Direktorat Jenderal Pengendalian Pemanfaatan Ruang dan Penguasaan Tanah – Kementerian Agraria dan Tata Ruang/BPN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5033" y="6351494"/>
            <a:ext cx="480394" cy="365760"/>
          </a:xfrm>
        </p:spPr>
        <p:txBody>
          <a:bodyPr/>
          <a:lstStyle/>
          <a:p>
            <a:fld id="{34318A1F-FAFD-4322-AF84-01A9532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90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2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4" name="Isosceles Triangle 13"/>
          <p:cNvSpPr>
            <a:spLocks noChangeAspect="1"/>
          </p:cNvSpPr>
          <p:nvPr userDrawn="1"/>
        </p:nvSpPr>
        <p:spPr>
          <a:xfrm rot="5400000">
            <a:off x="419101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62"/>
          </a:p>
        </p:txBody>
      </p:sp>
      <p:sp>
        <p:nvSpPr>
          <p:cNvPr id="15" name="Text Placeholder 12"/>
          <p:cNvSpPr>
            <a:spLocks noGrp="1"/>
          </p:cNvSpPr>
          <p:nvPr>
            <p:ph idx="10" hasCustomPrompt="1"/>
          </p:nvPr>
        </p:nvSpPr>
        <p:spPr>
          <a:xfrm>
            <a:off x="1055077" y="6400801"/>
            <a:ext cx="7689048" cy="4286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80000"/>
              </a:lnSpc>
              <a:buNone/>
              <a:defRPr sz="1108" i="1"/>
            </a:lvl1pPr>
            <a:lvl2pPr marL="253225" indent="0">
              <a:buNone/>
              <a:defRPr sz="1108"/>
            </a:lvl2pPr>
            <a:lvl3pPr marL="548654" indent="0">
              <a:buNone/>
              <a:defRPr sz="1108"/>
            </a:lvl3pPr>
            <a:lvl4pPr marL="801879" indent="0">
              <a:buNone/>
              <a:defRPr sz="1108"/>
            </a:lvl4pPr>
            <a:lvl5pPr marL="1055103" indent="0">
              <a:buNone/>
              <a:defRPr sz="1108"/>
            </a:lvl5pPr>
          </a:lstStyle>
          <a:p>
            <a:pPr lvl="0" eaLnBrk="1" latinLnBrk="0" hangingPunct="1"/>
            <a:r>
              <a:rPr kumimoji="0" lang="en-US"/>
              <a:t>Direktorat Pengendalian Pemanfaatan Ruang – Direktorat Jenderal Pengendalian Pemanfaatan Ruang dan Penguasaan Tanah – Kementerian Agraria dan Tata Ruang/BPN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5033" y="6351494"/>
            <a:ext cx="480394" cy="365760"/>
          </a:xfrm>
        </p:spPr>
        <p:txBody>
          <a:bodyPr/>
          <a:lstStyle/>
          <a:p>
            <a:fld id="{34318A1F-FAFD-4322-AF84-01A9532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1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2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4" name="Isosceles Triangle 13"/>
          <p:cNvSpPr>
            <a:spLocks noChangeAspect="1"/>
          </p:cNvSpPr>
          <p:nvPr userDrawn="1"/>
        </p:nvSpPr>
        <p:spPr>
          <a:xfrm rot="5400000">
            <a:off x="419101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62"/>
          </a:p>
        </p:txBody>
      </p:sp>
      <p:sp>
        <p:nvSpPr>
          <p:cNvPr id="15" name="Text Placeholder 12"/>
          <p:cNvSpPr>
            <a:spLocks noGrp="1"/>
          </p:cNvSpPr>
          <p:nvPr>
            <p:ph idx="10" hasCustomPrompt="1"/>
          </p:nvPr>
        </p:nvSpPr>
        <p:spPr>
          <a:xfrm>
            <a:off x="1055077" y="6400801"/>
            <a:ext cx="7689048" cy="4286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80000"/>
              </a:lnSpc>
              <a:buNone/>
              <a:defRPr sz="1108" i="1"/>
            </a:lvl1pPr>
            <a:lvl2pPr marL="253225" indent="0">
              <a:buNone/>
              <a:defRPr sz="1108"/>
            </a:lvl2pPr>
            <a:lvl3pPr marL="548654" indent="0">
              <a:buNone/>
              <a:defRPr sz="1108"/>
            </a:lvl3pPr>
            <a:lvl4pPr marL="801879" indent="0">
              <a:buNone/>
              <a:defRPr sz="1108"/>
            </a:lvl4pPr>
            <a:lvl5pPr marL="1055103" indent="0">
              <a:buNone/>
              <a:defRPr sz="1108"/>
            </a:lvl5pPr>
          </a:lstStyle>
          <a:p>
            <a:pPr lvl="0" eaLnBrk="1" latinLnBrk="0" hangingPunct="1"/>
            <a:r>
              <a:rPr kumimoji="0" lang="en-US"/>
              <a:t>Direktorat Pengendalian Pemanfaatan Ruang – Direktorat Jenderal Pengendalian Pemanfaatan Ruang dan Penguasaan Tanah – Kementerian Agraria dan Tata Ruang/BPN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5033" y="6351494"/>
            <a:ext cx="480394" cy="365760"/>
          </a:xfrm>
        </p:spPr>
        <p:txBody>
          <a:bodyPr/>
          <a:lstStyle/>
          <a:p>
            <a:fld id="{34318A1F-FAFD-4322-AF84-01A9532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2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3454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2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4" name="Isosceles Triangle 13"/>
          <p:cNvSpPr>
            <a:spLocks noChangeAspect="1"/>
          </p:cNvSpPr>
          <p:nvPr userDrawn="1"/>
        </p:nvSpPr>
        <p:spPr>
          <a:xfrm rot="5400000">
            <a:off x="419101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62"/>
          </a:p>
        </p:txBody>
      </p:sp>
      <p:sp>
        <p:nvSpPr>
          <p:cNvPr id="15" name="Text Placeholder 12"/>
          <p:cNvSpPr>
            <a:spLocks noGrp="1"/>
          </p:cNvSpPr>
          <p:nvPr>
            <p:ph idx="10" hasCustomPrompt="1"/>
          </p:nvPr>
        </p:nvSpPr>
        <p:spPr>
          <a:xfrm>
            <a:off x="1055077" y="6400801"/>
            <a:ext cx="7689048" cy="4286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80000"/>
              </a:lnSpc>
              <a:buNone/>
              <a:defRPr sz="1108" i="1"/>
            </a:lvl1pPr>
            <a:lvl2pPr marL="253225" indent="0">
              <a:buNone/>
              <a:defRPr sz="1108"/>
            </a:lvl2pPr>
            <a:lvl3pPr marL="548654" indent="0">
              <a:buNone/>
              <a:defRPr sz="1108"/>
            </a:lvl3pPr>
            <a:lvl4pPr marL="801879" indent="0">
              <a:buNone/>
              <a:defRPr sz="1108"/>
            </a:lvl4pPr>
            <a:lvl5pPr marL="1055103" indent="0">
              <a:buNone/>
              <a:defRPr sz="1108"/>
            </a:lvl5pPr>
          </a:lstStyle>
          <a:p>
            <a:pPr lvl="0" eaLnBrk="1" latinLnBrk="0" hangingPunct="1"/>
            <a:r>
              <a:rPr kumimoji="0" lang="en-US"/>
              <a:t>Direktorat Pengendalian Pemanfaatan Ruang – Direktorat Jenderal Pengendalian Pemanfaatan Ruang dan Penguasaan Tanah – Kementerian Agraria dan Tata Ruang/BPN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5033" y="6351494"/>
            <a:ext cx="480394" cy="365760"/>
          </a:xfrm>
        </p:spPr>
        <p:txBody>
          <a:bodyPr/>
          <a:lstStyle/>
          <a:p>
            <a:fld id="{34318A1F-FAFD-4322-AF84-01A9532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08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2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3" name="Straight Connector 12"/>
          <p:cNvSpPr>
            <a:spLocks noChangeShapeType="1"/>
          </p:cNvSpPr>
          <p:nvPr userDrawn="1"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anchor="t" compatLnSpc="1"/>
          <a:lstStyle/>
          <a:p>
            <a:endParaRPr kumimoji="0" lang="en-US" sz="1662"/>
          </a:p>
        </p:txBody>
      </p:sp>
      <p:sp>
        <p:nvSpPr>
          <p:cNvPr id="14" name="Isosceles Triangle 13"/>
          <p:cNvSpPr>
            <a:spLocks noChangeAspect="1"/>
          </p:cNvSpPr>
          <p:nvPr userDrawn="1"/>
        </p:nvSpPr>
        <p:spPr>
          <a:xfrm rot="5400000">
            <a:off x="419101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662"/>
          </a:p>
        </p:txBody>
      </p:sp>
      <p:sp>
        <p:nvSpPr>
          <p:cNvPr id="15" name="Text Placeholder 12"/>
          <p:cNvSpPr>
            <a:spLocks noGrp="1"/>
          </p:cNvSpPr>
          <p:nvPr>
            <p:ph idx="10" hasCustomPrompt="1"/>
          </p:nvPr>
        </p:nvSpPr>
        <p:spPr>
          <a:xfrm>
            <a:off x="1055077" y="6400801"/>
            <a:ext cx="7689048" cy="4286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80000"/>
              </a:lnSpc>
              <a:buNone/>
              <a:defRPr sz="1108" i="1"/>
            </a:lvl1pPr>
            <a:lvl2pPr marL="253225" indent="0">
              <a:buNone/>
              <a:defRPr sz="1108"/>
            </a:lvl2pPr>
            <a:lvl3pPr marL="548654" indent="0">
              <a:buNone/>
              <a:defRPr sz="1108"/>
            </a:lvl3pPr>
            <a:lvl4pPr marL="801879" indent="0">
              <a:buNone/>
              <a:defRPr sz="1108"/>
            </a:lvl4pPr>
            <a:lvl5pPr marL="1055103" indent="0">
              <a:buNone/>
              <a:defRPr sz="1108"/>
            </a:lvl5pPr>
          </a:lstStyle>
          <a:p>
            <a:pPr lvl="0" eaLnBrk="1" latinLnBrk="0" hangingPunct="1"/>
            <a:r>
              <a:rPr kumimoji="0" lang="en-US"/>
              <a:t>Direktorat Pengendalian Pemanfaatan Ruang – Direktorat Jenderal Pengendalian Pemanfaatan Ruang dan Penguasaan Tanah – Kementerian Agraria dan Tata Ruang/BPN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5033" y="6351494"/>
            <a:ext cx="480394" cy="365760"/>
          </a:xfrm>
        </p:spPr>
        <p:txBody>
          <a:bodyPr/>
          <a:lstStyle/>
          <a:p>
            <a:fld id="{34318A1F-FAFD-4322-AF84-01A9532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1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325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883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2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720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130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433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966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393DB-FA4F-43F4-BC32-91ACEA3DECAE}" type="datetimeFigureOut">
              <a:rPr lang="en-ID" smtClean="0"/>
              <a:t>30/09/2018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BEF82-600A-4BD0-84DF-719DED375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0068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static1.squarespace.com/static/54f5941fe4b02932b19554d7/t/58302f4ee3df28d681cb054e/1479552899005/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6" t="6192" r="6938" b="5185"/>
          <a:stretch/>
        </p:blipFill>
        <p:spPr bwMode="auto">
          <a:xfrm rot="16200000">
            <a:off x="3030063" y="874810"/>
            <a:ext cx="3172625" cy="83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/>
          <p:cNvSpPr/>
          <p:nvPr/>
        </p:nvSpPr>
        <p:spPr>
          <a:xfrm>
            <a:off x="-15240" y="3154680"/>
            <a:ext cx="9166860" cy="3695700"/>
          </a:xfrm>
          <a:custGeom>
            <a:avLst/>
            <a:gdLst>
              <a:gd name="connsiteX0" fmla="*/ 8717280 w 9144000"/>
              <a:gd name="connsiteY0" fmla="*/ 182880 h 3703320"/>
              <a:gd name="connsiteX1" fmla="*/ 8679180 w 9144000"/>
              <a:gd name="connsiteY1" fmla="*/ 3322320 h 3703320"/>
              <a:gd name="connsiteX2" fmla="*/ 4610100 w 9144000"/>
              <a:gd name="connsiteY2" fmla="*/ 3390900 h 3703320"/>
              <a:gd name="connsiteX3" fmla="*/ 556260 w 9144000"/>
              <a:gd name="connsiteY3" fmla="*/ 3322320 h 3703320"/>
              <a:gd name="connsiteX4" fmla="*/ 518160 w 9144000"/>
              <a:gd name="connsiteY4" fmla="*/ 0 h 3703320"/>
              <a:gd name="connsiteX5" fmla="*/ 0 w 9144000"/>
              <a:gd name="connsiteY5" fmla="*/ 7620 h 3703320"/>
              <a:gd name="connsiteX6" fmla="*/ 7620 w 9144000"/>
              <a:gd name="connsiteY6" fmla="*/ 3695700 h 3703320"/>
              <a:gd name="connsiteX7" fmla="*/ 9144000 w 9144000"/>
              <a:gd name="connsiteY7" fmla="*/ 3703320 h 3703320"/>
              <a:gd name="connsiteX8" fmla="*/ 9144000 w 9144000"/>
              <a:gd name="connsiteY8" fmla="*/ 205740 h 3703320"/>
              <a:gd name="connsiteX9" fmla="*/ 8717280 w 9144000"/>
              <a:gd name="connsiteY9" fmla="*/ 182880 h 3703320"/>
              <a:gd name="connsiteX0" fmla="*/ 8724900 w 9151620"/>
              <a:gd name="connsiteY0" fmla="*/ 182880 h 3703320"/>
              <a:gd name="connsiteX1" fmla="*/ 8686800 w 9151620"/>
              <a:gd name="connsiteY1" fmla="*/ 3322320 h 3703320"/>
              <a:gd name="connsiteX2" fmla="*/ 4617720 w 9151620"/>
              <a:gd name="connsiteY2" fmla="*/ 3390900 h 3703320"/>
              <a:gd name="connsiteX3" fmla="*/ 563880 w 9151620"/>
              <a:gd name="connsiteY3" fmla="*/ 3322320 h 3703320"/>
              <a:gd name="connsiteX4" fmla="*/ 525780 w 9151620"/>
              <a:gd name="connsiteY4" fmla="*/ 0 h 3703320"/>
              <a:gd name="connsiteX5" fmla="*/ 7620 w 9151620"/>
              <a:gd name="connsiteY5" fmla="*/ 7620 h 3703320"/>
              <a:gd name="connsiteX6" fmla="*/ 0 w 9151620"/>
              <a:gd name="connsiteY6" fmla="*/ 3695700 h 3703320"/>
              <a:gd name="connsiteX7" fmla="*/ 9151620 w 9151620"/>
              <a:gd name="connsiteY7" fmla="*/ 3703320 h 3703320"/>
              <a:gd name="connsiteX8" fmla="*/ 9151620 w 9151620"/>
              <a:gd name="connsiteY8" fmla="*/ 205740 h 3703320"/>
              <a:gd name="connsiteX9" fmla="*/ 8724900 w 9151620"/>
              <a:gd name="connsiteY9" fmla="*/ 182880 h 3703320"/>
              <a:gd name="connsiteX0" fmla="*/ 8732520 w 9159240"/>
              <a:gd name="connsiteY0" fmla="*/ 182880 h 3703320"/>
              <a:gd name="connsiteX1" fmla="*/ 8694420 w 9159240"/>
              <a:gd name="connsiteY1" fmla="*/ 3322320 h 3703320"/>
              <a:gd name="connsiteX2" fmla="*/ 4625340 w 9159240"/>
              <a:gd name="connsiteY2" fmla="*/ 3390900 h 3703320"/>
              <a:gd name="connsiteX3" fmla="*/ 571500 w 9159240"/>
              <a:gd name="connsiteY3" fmla="*/ 3322320 h 3703320"/>
              <a:gd name="connsiteX4" fmla="*/ 533400 w 9159240"/>
              <a:gd name="connsiteY4" fmla="*/ 0 h 3703320"/>
              <a:gd name="connsiteX5" fmla="*/ 0 w 9159240"/>
              <a:gd name="connsiteY5" fmla="*/ 7620 h 3703320"/>
              <a:gd name="connsiteX6" fmla="*/ 7620 w 9159240"/>
              <a:gd name="connsiteY6" fmla="*/ 3695700 h 3703320"/>
              <a:gd name="connsiteX7" fmla="*/ 9159240 w 9159240"/>
              <a:gd name="connsiteY7" fmla="*/ 3703320 h 3703320"/>
              <a:gd name="connsiteX8" fmla="*/ 9159240 w 9159240"/>
              <a:gd name="connsiteY8" fmla="*/ 205740 h 3703320"/>
              <a:gd name="connsiteX9" fmla="*/ 8732520 w 9159240"/>
              <a:gd name="connsiteY9" fmla="*/ 182880 h 3703320"/>
              <a:gd name="connsiteX0" fmla="*/ 8732520 w 9182100"/>
              <a:gd name="connsiteY0" fmla="*/ 182880 h 3703320"/>
              <a:gd name="connsiteX1" fmla="*/ 8694420 w 9182100"/>
              <a:gd name="connsiteY1" fmla="*/ 3322320 h 3703320"/>
              <a:gd name="connsiteX2" fmla="*/ 4625340 w 9182100"/>
              <a:gd name="connsiteY2" fmla="*/ 3390900 h 3703320"/>
              <a:gd name="connsiteX3" fmla="*/ 571500 w 9182100"/>
              <a:gd name="connsiteY3" fmla="*/ 3322320 h 3703320"/>
              <a:gd name="connsiteX4" fmla="*/ 533400 w 9182100"/>
              <a:gd name="connsiteY4" fmla="*/ 0 h 3703320"/>
              <a:gd name="connsiteX5" fmla="*/ 0 w 9182100"/>
              <a:gd name="connsiteY5" fmla="*/ 7620 h 3703320"/>
              <a:gd name="connsiteX6" fmla="*/ 7620 w 9182100"/>
              <a:gd name="connsiteY6" fmla="*/ 3695700 h 3703320"/>
              <a:gd name="connsiteX7" fmla="*/ 9159240 w 9182100"/>
              <a:gd name="connsiteY7" fmla="*/ 3703320 h 3703320"/>
              <a:gd name="connsiteX8" fmla="*/ 9182100 w 9182100"/>
              <a:gd name="connsiteY8" fmla="*/ 175260 h 3703320"/>
              <a:gd name="connsiteX9" fmla="*/ 8732520 w 9182100"/>
              <a:gd name="connsiteY9" fmla="*/ 182880 h 3703320"/>
              <a:gd name="connsiteX0" fmla="*/ 8732520 w 9182100"/>
              <a:gd name="connsiteY0" fmla="*/ 182880 h 3695700"/>
              <a:gd name="connsiteX1" fmla="*/ 8694420 w 9182100"/>
              <a:gd name="connsiteY1" fmla="*/ 3322320 h 3695700"/>
              <a:gd name="connsiteX2" fmla="*/ 4625340 w 9182100"/>
              <a:gd name="connsiteY2" fmla="*/ 3390900 h 3695700"/>
              <a:gd name="connsiteX3" fmla="*/ 571500 w 9182100"/>
              <a:gd name="connsiteY3" fmla="*/ 3322320 h 3695700"/>
              <a:gd name="connsiteX4" fmla="*/ 533400 w 9182100"/>
              <a:gd name="connsiteY4" fmla="*/ 0 h 3695700"/>
              <a:gd name="connsiteX5" fmla="*/ 0 w 9182100"/>
              <a:gd name="connsiteY5" fmla="*/ 7620 h 3695700"/>
              <a:gd name="connsiteX6" fmla="*/ 7620 w 9182100"/>
              <a:gd name="connsiteY6" fmla="*/ 3695700 h 3695700"/>
              <a:gd name="connsiteX7" fmla="*/ 9166860 w 9182100"/>
              <a:gd name="connsiteY7" fmla="*/ 3695700 h 3695700"/>
              <a:gd name="connsiteX8" fmla="*/ 9182100 w 9182100"/>
              <a:gd name="connsiteY8" fmla="*/ 175260 h 3695700"/>
              <a:gd name="connsiteX9" fmla="*/ 8732520 w 9182100"/>
              <a:gd name="connsiteY9" fmla="*/ 182880 h 3695700"/>
              <a:gd name="connsiteX0" fmla="*/ 8732520 w 9166860"/>
              <a:gd name="connsiteY0" fmla="*/ 182880 h 3695700"/>
              <a:gd name="connsiteX1" fmla="*/ 8694420 w 9166860"/>
              <a:gd name="connsiteY1" fmla="*/ 3322320 h 3695700"/>
              <a:gd name="connsiteX2" fmla="*/ 4625340 w 9166860"/>
              <a:gd name="connsiteY2" fmla="*/ 3390900 h 3695700"/>
              <a:gd name="connsiteX3" fmla="*/ 571500 w 9166860"/>
              <a:gd name="connsiteY3" fmla="*/ 3322320 h 3695700"/>
              <a:gd name="connsiteX4" fmla="*/ 533400 w 9166860"/>
              <a:gd name="connsiteY4" fmla="*/ 0 h 3695700"/>
              <a:gd name="connsiteX5" fmla="*/ 0 w 9166860"/>
              <a:gd name="connsiteY5" fmla="*/ 7620 h 3695700"/>
              <a:gd name="connsiteX6" fmla="*/ 7620 w 9166860"/>
              <a:gd name="connsiteY6" fmla="*/ 3695700 h 3695700"/>
              <a:gd name="connsiteX7" fmla="*/ 9166860 w 9166860"/>
              <a:gd name="connsiteY7" fmla="*/ 3695700 h 3695700"/>
              <a:gd name="connsiteX8" fmla="*/ 9163628 w 9166860"/>
              <a:gd name="connsiteY8" fmla="*/ 175260 h 3695700"/>
              <a:gd name="connsiteX9" fmla="*/ 8732520 w 9166860"/>
              <a:gd name="connsiteY9" fmla="*/ 18288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66860" h="3695700">
                <a:moveTo>
                  <a:pt x="8732520" y="182880"/>
                </a:moveTo>
                <a:lnTo>
                  <a:pt x="8694420" y="3322320"/>
                </a:lnTo>
                <a:lnTo>
                  <a:pt x="4625340" y="3390900"/>
                </a:lnTo>
                <a:lnTo>
                  <a:pt x="571500" y="3322320"/>
                </a:lnTo>
                <a:lnTo>
                  <a:pt x="533400" y="0"/>
                </a:lnTo>
                <a:lnTo>
                  <a:pt x="0" y="7620"/>
                </a:lnTo>
                <a:lnTo>
                  <a:pt x="7620" y="3695700"/>
                </a:lnTo>
                <a:lnTo>
                  <a:pt x="9166860" y="3695700"/>
                </a:lnTo>
                <a:cubicBezTo>
                  <a:pt x="9165783" y="2522220"/>
                  <a:pt x="9164705" y="1348740"/>
                  <a:pt x="9163628" y="175260"/>
                </a:cubicBezTo>
                <a:lnTo>
                  <a:pt x="8732520" y="182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785" y="2641115"/>
            <a:ext cx="7409180" cy="1325563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latin typeface="Gadugi" panose="020B0502040204020203" pitchFamily="34" charset="0"/>
              </a:rPr>
              <a:t>Instrumen</a:t>
            </a:r>
            <a:r>
              <a:rPr lang="en-US" sz="2800" dirty="0">
                <a:latin typeface="Gadugi" panose="020B0502040204020203" pitchFamily="34" charset="0"/>
              </a:rPr>
              <a:t>, </a:t>
            </a:r>
            <a:r>
              <a:rPr lang="en-US" sz="2800" dirty="0" err="1">
                <a:latin typeface="Gadugi" panose="020B0502040204020203" pitchFamily="34" charset="0"/>
              </a:rPr>
              <a:t>Mekanisme</a:t>
            </a:r>
            <a:r>
              <a:rPr lang="en-US" sz="2800" dirty="0">
                <a:latin typeface="Gadugi" panose="020B0502040204020203" pitchFamily="34" charset="0"/>
              </a:rPr>
              <a:t>, </a:t>
            </a:r>
            <a:r>
              <a:rPr lang="en-US" sz="2800" dirty="0" err="1">
                <a:latin typeface="Gadugi" panose="020B0502040204020203" pitchFamily="34" charset="0"/>
              </a:rPr>
              <a:t>dan</a:t>
            </a:r>
            <a:r>
              <a:rPr lang="en-US" sz="2800" dirty="0">
                <a:latin typeface="Gadugi" panose="020B0502040204020203" pitchFamily="34" charset="0"/>
              </a:rPr>
              <a:t> </a:t>
            </a:r>
            <a:r>
              <a:rPr lang="en-US" sz="2800" dirty="0" err="1">
                <a:latin typeface="Gadugi" panose="020B0502040204020203" pitchFamily="34" charset="0"/>
              </a:rPr>
              <a:t>Pelaku</a:t>
            </a:r>
            <a:r>
              <a:rPr lang="en-US" sz="2800" dirty="0">
                <a:latin typeface="Gadugi" panose="020B0502040204020203" pitchFamily="34" charset="0"/>
              </a:rPr>
              <a:t> </a:t>
            </a:r>
            <a:r>
              <a:rPr lang="en-US" sz="2800" dirty="0" err="1">
                <a:latin typeface="Gadugi" panose="020B0502040204020203" pitchFamily="34" charset="0"/>
              </a:rPr>
              <a:t>Pengendalian</a:t>
            </a:r>
            <a:r>
              <a:rPr lang="en-US" sz="2800" dirty="0">
                <a:latin typeface="Gadugi" panose="020B0502040204020203" pitchFamily="34" charset="0"/>
              </a:rPr>
              <a:t> Pembangunan </a:t>
            </a:r>
            <a:r>
              <a:rPr lang="en-US" sz="2800" dirty="0" err="1">
                <a:latin typeface="Gadugi" panose="020B0502040204020203" pitchFamily="34" charset="0"/>
              </a:rPr>
              <a:t>beserta</a:t>
            </a:r>
            <a:r>
              <a:rPr lang="en-US" sz="2800" dirty="0">
                <a:latin typeface="Gadugi" panose="020B0502040204020203" pitchFamily="34" charset="0"/>
              </a:rPr>
              <a:t> </a:t>
            </a:r>
            <a:r>
              <a:rPr lang="en-US" sz="2800" dirty="0" err="1">
                <a:latin typeface="Gadugi" panose="020B0502040204020203" pitchFamily="34" charset="0"/>
              </a:rPr>
              <a:t>Permasalahannya</a:t>
            </a:r>
            <a:endParaRPr lang="en-ID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94043"/>
            <a:ext cx="9144000" cy="750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err="1">
                <a:latin typeface="Gadugi" panose="020B0502040204020203" pitchFamily="34" charset="0"/>
              </a:rPr>
              <a:t>Sesi</a:t>
            </a:r>
            <a:r>
              <a:rPr lang="en-US" sz="1800" b="1" dirty="0">
                <a:latin typeface="Gadugi" panose="020B0502040204020203" pitchFamily="34" charset="0"/>
              </a:rPr>
              <a:t> 3</a:t>
            </a:r>
            <a:br>
              <a:rPr lang="en-US" sz="1800" dirty="0">
                <a:latin typeface="Gadugi" panose="020B0502040204020203" pitchFamily="34" charset="0"/>
              </a:rPr>
            </a:br>
            <a:endParaRPr lang="en-US" sz="1800" dirty="0">
              <a:latin typeface="Gadug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2762" y="993888"/>
            <a:ext cx="5671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adugi" panose="020B0502040204020203" pitchFamily="34" charset="0"/>
              </a:rPr>
              <a:t>Mata </a:t>
            </a:r>
            <a:r>
              <a:rPr lang="en-US" dirty="0" err="1">
                <a:latin typeface="Gadugi" panose="020B0502040204020203" pitchFamily="34" charset="0"/>
              </a:rPr>
              <a:t>Kuliah</a:t>
            </a:r>
            <a:r>
              <a:rPr lang="en-US" dirty="0">
                <a:latin typeface="Gadugi" panose="020B0502040204020203" pitchFamily="34" charset="0"/>
              </a:rPr>
              <a:t> </a:t>
            </a:r>
            <a:r>
              <a:rPr lang="en-US" dirty="0" err="1">
                <a:latin typeface="Gadugi" panose="020B0502040204020203" pitchFamily="34" charset="0"/>
              </a:rPr>
              <a:t>Pengendalian</a:t>
            </a:r>
            <a:r>
              <a:rPr lang="en-US" dirty="0">
                <a:latin typeface="Gadugi" panose="020B0502040204020203" pitchFamily="34" charset="0"/>
              </a:rPr>
              <a:t> Pembangunan</a:t>
            </a:r>
            <a:endParaRPr lang="en-US" dirty="0"/>
          </a:p>
        </p:txBody>
      </p:sp>
      <p:pic>
        <p:nvPicPr>
          <p:cNvPr id="7" name="Graphic 6" descr="Earth Globe Asia-Austral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663" y="860125"/>
            <a:ext cx="1002380" cy="1002380"/>
          </a:xfrm>
          <a:prstGeom prst="rect">
            <a:avLst/>
          </a:prstGeom>
        </p:spPr>
      </p:pic>
      <p:pic>
        <p:nvPicPr>
          <p:cNvPr id="8" name="Picture 16" descr="http://esaunggul.mento.id/wp-content/uploads/sites/2/2015/05/Logo-esa-unggul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16012" r="21938" b="32658"/>
          <a:stretch/>
        </p:blipFill>
        <p:spPr bwMode="auto">
          <a:xfrm>
            <a:off x="7457440" y="993888"/>
            <a:ext cx="835659" cy="78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075940" y="1593062"/>
            <a:ext cx="4724391" cy="405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7471 -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Akhmad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Fais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Fauzi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, ST.,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M.Eng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.</a:t>
            </a: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adugi" panose="020B0502040204020203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adugi" panose="020B0502040204020203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975" y="6048621"/>
            <a:ext cx="7924800" cy="31523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JURUSAN PERENCANAAN WILAYAH DAN KOTA | </a:t>
            </a:r>
            <a:r>
              <a:rPr kumimoji="0" lang="id-ID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FAKULTAS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id-ID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TEKNIK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| </a:t>
            </a:r>
            <a:r>
              <a:rPr kumimoji="0" lang="id-ID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UNIVERSITAS ESA UNGGUL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| 2018</a:t>
            </a:r>
            <a:endParaRPr kumimoji="0" lang="id-ID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13" name="Rectangle 12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 13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76462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660584" y="764704"/>
            <a:ext cx="8229600" cy="609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400" b="1" dirty="0" err="1">
                <a:latin typeface="Gadugi" panose="020B0502040204020203" pitchFamily="34" charset="0"/>
              </a:rPr>
              <a:t>Obyek</a:t>
            </a:r>
            <a:r>
              <a:rPr lang="en-US" sz="2400" b="1" dirty="0">
                <a:latin typeface="Gadugi" panose="020B0502040204020203" pitchFamily="34" charset="0"/>
              </a:rPr>
              <a:t> yang </a:t>
            </a:r>
            <a:r>
              <a:rPr lang="en-US" sz="2400" b="1" dirty="0" err="1">
                <a:latin typeface="Gadugi" panose="020B0502040204020203" pitchFamily="34" charset="0"/>
              </a:rPr>
              <a:t>Dikendalikan</a:t>
            </a:r>
            <a:r>
              <a:rPr lang="en-US" sz="2400" b="1" dirty="0">
                <a:latin typeface="Gadugi" panose="020B0502040204020203" pitchFamily="34" charset="0"/>
              </a:rPr>
              <a:t>: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50240" y="1295400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sz="1800" b="1" dirty="0" err="1">
                <a:latin typeface="Gadugi" panose="020B0502040204020203" pitchFamily="34" charset="0"/>
              </a:rPr>
              <a:t>Penggunaan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lahan</a:t>
            </a:r>
            <a:r>
              <a:rPr lang="en-US" sz="1800" dirty="0">
                <a:latin typeface="Gadugi" panose="020B0502040204020203" pitchFamily="34" charset="0"/>
              </a:rPr>
              <a:t>/</a:t>
            </a:r>
            <a:r>
              <a:rPr lang="en-US" sz="1800" dirty="0" err="1">
                <a:latin typeface="Gadugi" panose="020B0502040204020203" pitchFamily="34" charset="0"/>
              </a:rPr>
              <a:t>kegiatan</a:t>
            </a:r>
            <a:r>
              <a:rPr lang="en-US" sz="1800" dirty="0">
                <a:latin typeface="Gadugi" panose="020B0502040204020203" pitchFamily="34" charset="0"/>
              </a:rPr>
              <a:t>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1800" dirty="0">
                <a:latin typeface="Gadugi" panose="020B0502040204020203" pitchFamily="34" charset="0"/>
              </a:rPr>
              <a:t>(</a:t>
            </a:r>
            <a:r>
              <a:rPr lang="en-US" sz="1800" dirty="0" err="1">
                <a:latin typeface="Gadugi" panose="020B0502040204020203" pitchFamily="34" charset="0"/>
              </a:rPr>
              <a:t>Memperkecil</a:t>
            </a:r>
            <a:r>
              <a:rPr lang="en-US" sz="1800" dirty="0">
                <a:latin typeface="Gadugi" panose="020B0502040204020203" pitchFamily="34" charset="0"/>
              </a:rPr>
              <a:t>) </a:t>
            </a:r>
            <a:r>
              <a:rPr lang="en-US" sz="1800" dirty="0" err="1">
                <a:latin typeface="Gadugi" panose="020B0502040204020203" pitchFamily="34" charset="0"/>
              </a:rPr>
              <a:t>konflik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antarguna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lahan</a:t>
            </a:r>
            <a:r>
              <a:rPr lang="en-US" sz="1800" dirty="0">
                <a:latin typeface="Gadugi" panose="020B0502040204020203" pitchFamily="34" charset="0"/>
              </a:rPr>
              <a:t> (</a:t>
            </a:r>
            <a:r>
              <a:rPr lang="en-US" sz="1800" i="1" dirty="0">
                <a:latin typeface="Gadugi" panose="020B0502040204020203" pitchFamily="34" charset="0"/>
              </a:rPr>
              <a:t>negative externalities</a:t>
            </a:r>
            <a:r>
              <a:rPr lang="en-US" sz="1800" dirty="0">
                <a:latin typeface="Gadugi" panose="020B0502040204020203" pitchFamily="34" charset="0"/>
              </a:rPr>
              <a:t>)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1800" dirty="0">
                <a:latin typeface="Gadugi" panose="020B0502040204020203" pitchFamily="34" charset="0"/>
              </a:rPr>
              <a:t>(</a:t>
            </a:r>
            <a:r>
              <a:rPr lang="en-US" sz="1800" dirty="0" err="1">
                <a:latin typeface="Gadugi" panose="020B0502040204020203" pitchFamily="34" charset="0"/>
              </a:rPr>
              <a:t>Memaksimalkan</a:t>
            </a:r>
            <a:r>
              <a:rPr lang="en-US" sz="1800" dirty="0">
                <a:latin typeface="Gadugi" panose="020B0502040204020203" pitchFamily="34" charset="0"/>
              </a:rPr>
              <a:t>) </a:t>
            </a:r>
            <a:r>
              <a:rPr lang="en-US" sz="1800" dirty="0" err="1">
                <a:latin typeface="Gadugi" panose="020B0502040204020203" pitchFamily="34" charset="0"/>
              </a:rPr>
              <a:t>manfaat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antarguna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lahan</a:t>
            </a:r>
            <a:endParaRPr lang="en-US" sz="1800" dirty="0">
              <a:latin typeface="Gadugi" panose="020B0502040204020203" pitchFamily="34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sz="1800" b="1" dirty="0" err="1">
                <a:latin typeface="Gadugi" panose="020B0502040204020203" pitchFamily="34" charset="0"/>
              </a:rPr>
              <a:t>Lokasi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kegiatan</a:t>
            </a:r>
            <a:r>
              <a:rPr lang="en-US" sz="1800" dirty="0">
                <a:latin typeface="Gadugi" panose="020B0502040204020203" pitchFamily="34" charset="0"/>
              </a:rPr>
              <a:t>/</a:t>
            </a:r>
            <a:r>
              <a:rPr lang="en-US" sz="1800" dirty="0" err="1">
                <a:latin typeface="Gadugi" panose="020B0502040204020203" pitchFamily="34" charset="0"/>
              </a:rPr>
              <a:t>pembangunan</a:t>
            </a:r>
            <a:endParaRPr lang="en-US" sz="1800" dirty="0">
              <a:latin typeface="Gadugi" panose="020B0502040204020203" pitchFamily="34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sz="1800" b="1" dirty="0" err="1">
                <a:latin typeface="Gadugi" panose="020B0502040204020203" pitchFamily="34" charset="0"/>
              </a:rPr>
              <a:t>Waktu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pembangunan</a:t>
            </a:r>
            <a:r>
              <a:rPr lang="en-US" sz="1800" dirty="0">
                <a:latin typeface="Gadugi" panose="020B0502040204020203" pitchFamily="34" charset="0"/>
              </a:rPr>
              <a:t>/</a:t>
            </a:r>
            <a:r>
              <a:rPr lang="en-US" sz="1800" i="1" dirty="0">
                <a:latin typeface="Gadugi" panose="020B0502040204020203" pitchFamily="34" charset="0"/>
              </a:rPr>
              <a:t>redevelopment</a:t>
            </a:r>
          </a:p>
          <a:p>
            <a:pPr eaLnBrk="1" hangingPunct="1">
              <a:buClr>
                <a:schemeClr val="tx1"/>
              </a:buClr>
            </a:pPr>
            <a:r>
              <a:rPr lang="en-US" sz="1800" dirty="0" err="1">
                <a:latin typeface="Gadugi" panose="020B0502040204020203" pitchFamily="34" charset="0"/>
              </a:rPr>
              <a:t>Penyediaan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b="1" dirty="0" err="1">
                <a:latin typeface="Gadugi" panose="020B0502040204020203" pitchFamily="34" charset="0"/>
              </a:rPr>
              <a:t>prasarana</a:t>
            </a:r>
            <a:r>
              <a:rPr lang="en-US" sz="1800" b="1" dirty="0">
                <a:latin typeface="Gadugi" panose="020B0502040204020203" pitchFamily="34" charset="0"/>
              </a:rPr>
              <a:t> minimum </a:t>
            </a:r>
            <a:r>
              <a:rPr lang="en-US" sz="1800" dirty="0">
                <a:latin typeface="Gadugi" panose="020B0502040204020203" pitchFamily="34" charset="0"/>
              </a:rPr>
              <a:t>yang </a:t>
            </a:r>
            <a:r>
              <a:rPr lang="en-US" sz="1800" dirty="0" err="1">
                <a:latin typeface="Gadugi" panose="020B0502040204020203" pitchFamily="34" charset="0"/>
              </a:rPr>
              <a:t>diperlukan</a:t>
            </a:r>
            <a:endParaRPr lang="en-US" sz="1800" dirty="0">
              <a:latin typeface="Gadugi" panose="020B0502040204020203" pitchFamily="34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sz="1800" b="1" dirty="0" err="1">
                <a:latin typeface="Gadugi" panose="020B0502040204020203" pitchFamily="34" charset="0"/>
              </a:rPr>
              <a:t>Tampilan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lingkungan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1800" dirty="0" err="1">
                <a:latin typeface="Gadugi" panose="020B0502040204020203" pitchFamily="34" charset="0"/>
              </a:rPr>
              <a:t>struktur</a:t>
            </a:r>
            <a:r>
              <a:rPr lang="en-US" sz="1800" dirty="0">
                <a:latin typeface="Gadugi" panose="020B0502040204020203" pitchFamily="34" charset="0"/>
              </a:rPr>
              <a:t> dan </a:t>
            </a:r>
            <a:r>
              <a:rPr lang="en-US" sz="1800" dirty="0" err="1">
                <a:latin typeface="Gadugi" panose="020B0502040204020203" pitchFamily="34" charset="0"/>
              </a:rPr>
              <a:t>tapak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bersejarah</a:t>
            </a:r>
            <a:r>
              <a:rPr lang="en-US" sz="1800" dirty="0">
                <a:latin typeface="Gadugi" panose="020B0502040204020203" pitchFamily="34" charset="0"/>
              </a:rPr>
              <a:t>/</a:t>
            </a:r>
            <a:r>
              <a:rPr lang="en-US" sz="1800" dirty="0" err="1">
                <a:latin typeface="Gadugi" panose="020B0502040204020203" pitchFamily="34" charset="0"/>
              </a:rPr>
              <a:t>estetik</a:t>
            </a:r>
            <a:r>
              <a:rPr lang="en-US" sz="1800" dirty="0">
                <a:latin typeface="Gadugi" panose="020B0502040204020203" pitchFamily="34" charset="0"/>
              </a:rPr>
              <a:t>;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1800" dirty="0" err="1">
                <a:latin typeface="Gadugi" panose="020B0502040204020203" pitchFamily="34" charset="0"/>
              </a:rPr>
              <a:t>lingkungan</a:t>
            </a:r>
            <a:r>
              <a:rPr lang="en-US" sz="1800" dirty="0">
                <a:latin typeface="Gadugi" panose="020B0502040204020203" pitchFamily="34" charset="0"/>
              </a:rPr>
              <a:t> lama yang </a:t>
            </a:r>
            <a:r>
              <a:rPr lang="en-US" sz="1800" dirty="0" err="1">
                <a:latin typeface="Gadugi" panose="020B0502040204020203" pitchFamily="34" charset="0"/>
              </a:rPr>
              <a:t>indah</a:t>
            </a:r>
            <a:r>
              <a:rPr lang="en-US" sz="1800" dirty="0">
                <a:latin typeface="Gadugi" panose="020B0502040204020203" pitchFamily="34" charset="0"/>
              </a:rPr>
              <a:t>/</a:t>
            </a:r>
            <a:r>
              <a:rPr lang="en-US" sz="1800" dirty="0" err="1">
                <a:latin typeface="Gadugi" panose="020B0502040204020203" pitchFamily="34" charset="0"/>
              </a:rPr>
              <a:t>menarik</a:t>
            </a:r>
            <a:r>
              <a:rPr lang="en-US" sz="1800" dirty="0">
                <a:latin typeface="Gadugi" panose="020B0502040204020203" pitchFamily="34" charset="0"/>
              </a:rPr>
              <a:t>; 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1800" dirty="0" err="1">
                <a:latin typeface="Gadugi" panose="020B0502040204020203" pitchFamily="34" charset="0"/>
              </a:rPr>
              <a:t>keragaman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dalam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pembangunan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baru</a:t>
            </a:r>
            <a:r>
              <a:rPr lang="en-US" sz="1800" dirty="0">
                <a:latin typeface="Gadugi" panose="020B0502040204020203" pitchFamily="34" charset="0"/>
              </a:rPr>
              <a:t>/</a:t>
            </a:r>
            <a:r>
              <a:rPr lang="en-US" sz="1800" i="1" dirty="0">
                <a:latin typeface="Gadugi" panose="020B0502040204020203" pitchFamily="34" charset="0"/>
              </a:rPr>
              <a:t>redevelopment</a:t>
            </a:r>
            <a:r>
              <a:rPr lang="en-US" sz="1800" dirty="0">
                <a:latin typeface="Gadugi" panose="020B0502040204020203" pitchFamily="34" charset="0"/>
              </a:rPr>
              <a:t>)</a:t>
            </a:r>
          </a:p>
          <a:p>
            <a:pPr eaLnBrk="1" hangingPunct="1">
              <a:buClr>
                <a:schemeClr val="tx1"/>
              </a:buClr>
            </a:pPr>
            <a:r>
              <a:rPr lang="en-US" sz="1800" dirty="0" err="1">
                <a:latin typeface="Gadugi" panose="020B0502040204020203" pitchFamily="34" charset="0"/>
              </a:rPr>
              <a:t>Alat</a:t>
            </a:r>
            <a:r>
              <a:rPr lang="en-US" sz="1800" dirty="0">
                <a:latin typeface="Gadugi" panose="020B0502040204020203" pitchFamily="34" charset="0"/>
              </a:rPr>
              <a:t>/</a:t>
            </a:r>
            <a:r>
              <a:rPr lang="en-US" sz="1800" dirty="0" err="1">
                <a:latin typeface="Gadugi" panose="020B0502040204020203" pitchFamily="34" charset="0"/>
              </a:rPr>
              <a:t>cara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untuk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b="1" dirty="0" err="1">
                <a:latin typeface="Gadugi" panose="020B0502040204020203" pitchFamily="34" charset="0"/>
              </a:rPr>
              <a:t>kompensasi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ekonomi</a:t>
            </a:r>
            <a:endParaRPr lang="en-US" sz="1800" dirty="0">
              <a:latin typeface="Gadugi" panose="020B0502040204020203" pitchFamily="34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sz="1800" dirty="0" err="1">
                <a:latin typeface="Gadugi" panose="020B0502040204020203" pitchFamily="34" charset="0"/>
              </a:rPr>
              <a:t>Kecukupan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b="1" dirty="0" err="1">
                <a:latin typeface="Gadugi" panose="020B0502040204020203" pitchFamily="34" charset="0"/>
              </a:rPr>
              <a:t>rancangan</a:t>
            </a:r>
            <a:r>
              <a:rPr lang="en-US" sz="1800" b="1" dirty="0">
                <a:latin typeface="Gadugi" panose="020B0502040204020203" pitchFamily="34" charset="0"/>
              </a:rPr>
              <a:t> </a:t>
            </a:r>
            <a:r>
              <a:rPr lang="en-US" sz="1800" b="1" dirty="0" err="1">
                <a:latin typeface="Gadugi" panose="020B0502040204020203" pitchFamily="34" charset="0"/>
              </a:rPr>
              <a:t>fisik</a:t>
            </a:r>
            <a:r>
              <a:rPr lang="en-US" sz="1800" b="1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dari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pembangunan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baru</a:t>
            </a:r>
            <a:r>
              <a:rPr lang="en-US" sz="1800" dirty="0">
                <a:latin typeface="Gadugi" panose="020B0502040204020203" pitchFamily="34" charset="0"/>
              </a:rPr>
              <a:t>, dan </a:t>
            </a:r>
          </a:p>
          <a:p>
            <a:pPr eaLnBrk="1" hangingPunct="1">
              <a:buClr>
                <a:schemeClr val="tx1"/>
              </a:buClr>
            </a:pPr>
            <a:r>
              <a:rPr lang="en-US" sz="1800" dirty="0" err="1">
                <a:latin typeface="Gadugi" panose="020B0502040204020203" pitchFamily="34" charset="0"/>
              </a:rPr>
              <a:t>pemeliharaan</a:t>
            </a:r>
            <a:r>
              <a:rPr lang="en-US" sz="1800" dirty="0">
                <a:latin typeface="Gadugi" panose="020B0502040204020203" pitchFamily="34" charset="0"/>
              </a:rPr>
              <a:t> </a:t>
            </a:r>
            <a:r>
              <a:rPr lang="en-US" sz="1800" b="1" dirty="0" err="1">
                <a:latin typeface="Gadugi" panose="020B0502040204020203" pitchFamily="34" charset="0"/>
              </a:rPr>
              <a:t>kualitas</a:t>
            </a:r>
            <a:r>
              <a:rPr lang="en-US" sz="1800" b="1" dirty="0">
                <a:latin typeface="Gadugi" panose="020B0502040204020203" pitchFamily="34" charset="0"/>
              </a:rPr>
              <a:t> </a:t>
            </a:r>
            <a:r>
              <a:rPr lang="en-US" sz="1800" b="1" dirty="0" err="1">
                <a:latin typeface="Gadugi" panose="020B0502040204020203" pitchFamily="34" charset="0"/>
              </a:rPr>
              <a:t>lingkungan</a:t>
            </a:r>
            <a:r>
              <a:rPr lang="en-US" sz="1800" b="1" dirty="0">
                <a:latin typeface="Gadugi" panose="020B0502040204020203" pitchFamily="34" charset="0"/>
              </a:rPr>
              <a:t> </a:t>
            </a:r>
            <a:r>
              <a:rPr lang="en-US" sz="1800" dirty="0" err="1">
                <a:latin typeface="Gadugi" panose="020B0502040204020203" pitchFamily="34" charset="0"/>
              </a:rPr>
              <a:t>binaan</a:t>
            </a:r>
            <a:r>
              <a:rPr lang="en-US" sz="1800" dirty="0">
                <a:latin typeface="Gadugi" panose="020B0502040204020203" pitchFamily="34" charset="0"/>
              </a:rPr>
              <a:t>/</a:t>
            </a:r>
            <a:r>
              <a:rPr lang="en-US" sz="1800" dirty="0" err="1">
                <a:latin typeface="Gadugi" panose="020B0502040204020203" pitchFamily="34" charset="0"/>
              </a:rPr>
              <a:t>terbangun</a:t>
            </a:r>
            <a:endParaRPr lang="en-US" sz="1800" dirty="0">
              <a:latin typeface="Gadugi" panose="020B0502040204020203" pitchFamily="34" charset="0"/>
            </a:endParaRPr>
          </a:p>
          <a:p>
            <a:pPr eaLnBrk="1" hangingPunct="1">
              <a:buClr>
                <a:schemeClr val="tx1"/>
              </a:buClr>
            </a:pPr>
            <a:endParaRPr lang="en-US" sz="1800" dirty="0">
              <a:latin typeface="Gadugi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7" name="Rectangle 6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>
                <a:latin typeface="Gadugi" panose="020B0502040204020203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>
                <a:latin typeface="Gadug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10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3046" y="656197"/>
            <a:ext cx="8229600" cy="4923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215" dirty="0" err="1"/>
              <a:t>Penyelenggaraan</a:t>
            </a:r>
            <a:r>
              <a:rPr lang="en-US" sz="2215" dirty="0"/>
              <a:t> </a:t>
            </a:r>
            <a:r>
              <a:rPr lang="en-US" sz="2215" dirty="0" err="1"/>
              <a:t>Penataan</a:t>
            </a:r>
            <a:r>
              <a:rPr lang="en-US" sz="2215" dirty="0"/>
              <a:t> </a:t>
            </a:r>
            <a:r>
              <a:rPr lang="en-US" sz="2215" dirty="0" err="1"/>
              <a:t>Ruang</a:t>
            </a:r>
            <a:r>
              <a:rPr lang="en-US" sz="2215" dirty="0"/>
              <a:t> </a:t>
            </a:r>
            <a:r>
              <a:rPr lang="en-US" sz="2215" dirty="0" err="1"/>
              <a:t>dalam</a:t>
            </a:r>
            <a:r>
              <a:rPr lang="en-US" sz="2215" dirty="0"/>
              <a:t> </a:t>
            </a:r>
            <a:br>
              <a:rPr lang="en-US" sz="2215" dirty="0"/>
            </a:br>
            <a:r>
              <a:rPr lang="en-US" sz="2215" dirty="0"/>
              <a:t>UU No. 26 </a:t>
            </a:r>
            <a:r>
              <a:rPr lang="en-US" sz="2215" dirty="0" err="1"/>
              <a:t>Tahun</a:t>
            </a:r>
            <a:r>
              <a:rPr lang="en-US" sz="2215" dirty="0"/>
              <a:t> 2007 </a:t>
            </a:r>
            <a:r>
              <a:rPr lang="en-US" sz="2215" dirty="0" err="1"/>
              <a:t>tentang</a:t>
            </a:r>
            <a:r>
              <a:rPr lang="en-US" sz="2215" dirty="0"/>
              <a:t> </a:t>
            </a:r>
            <a:r>
              <a:rPr lang="en-US" sz="2215" dirty="0" err="1"/>
              <a:t>Penataan</a:t>
            </a:r>
            <a:r>
              <a:rPr lang="en-US" sz="2215" dirty="0"/>
              <a:t> </a:t>
            </a:r>
            <a:r>
              <a:rPr lang="en-US" sz="2215" dirty="0" err="1"/>
              <a:t>Ruang</a:t>
            </a:r>
            <a:endParaRPr lang="en-US" sz="2215" dirty="0"/>
          </a:p>
        </p:txBody>
      </p:sp>
      <p:sp>
        <p:nvSpPr>
          <p:cNvPr id="4" name="Rectangle 3"/>
          <p:cNvSpPr/>
          <p:nvPr/>
        </p:nvSpPr>
        <p:spPr>
          <a:xfrm>
            <a:off x="633045" y="1397209"/>
            <a:ext cx="8018585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46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Penyelenggaraan</a:t>
            </a:r>
            <a:r>
              <a:rPr lang="en-US" sz="1846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46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penataan</a:t>
            </a:r>
            <a:r>
              <a:rPr lang="en-US" sz="1846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46" b="1" dirty="0" err="1">
                <a:latin typeface="Segoe UI" panose="020B0502040204020203" pitchFamily="34" charset="0"/>
                <a:cs typeface="Segoe UI" panose="020B0502040204020203" pitchFamily="34" charset="0"/>
              </a:rPr>
              <a:t>ruang</a:t>
            </a:r>
            <a:r>
              <a:rPr lang="en-US" sz="1846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46" dirty="0" err="1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sz="1846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46" dirty="0" err="1">
                <a:latin typeface="Segoe UI" panose="020B0502040204020203" pitchFamily="34" charset="0"/>
                <a:cs typeface="Segoe UI" panose="020B0502040204020203" pitchFamily="34" charset="0"/>
              </a:rPr>
              <a:t>kegiatan</a:t>
            </a:r>
            <a:r>
              <a:rPr lang="en-US" sz="1846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fi-FI" sz="1846" dirty="0">
                <a:latin typeface="Segoe UI" panose="020B0502040204020203" pitchFamily="34" charset="0"/>
                <a:cs typeface="Segoe UI" panose="020B0502040204020203" pitchFamily="34" charset="0"/>
              </a:rPr>
              <a:t>meliputi pengaturan, pembinaan, </a:t>
            </a:r>
            <a:r>
              <a:rPr lang="fi-FI" sz="1846" i="1" u="sng" dirty="0">
                <a:latin typeface="Segoe UI" panose="020B0502040204020203" pitchFamily="34" charset="0"/>
                <a:cs typeface="Segoe UI" panose="020B0502040204020203" pitchFamily="34" charset="0"/>
              </a:rPr>
              <a:t>pelaksanaan</a:t>
            </a:r>
            <a:r>
              <a:rPr lang="fi-FI" sz="1846" dirty="0">
                <a:latin typeface="Segoe UI" panose="020B0502040204020203" pitchFamily="34" charset="0"/>
                <a:cs typeface="Segoe UI" panose="020B0502040204020203" pitchFamily="34" charset="0"/>
              </a:rPr>
              <a:t>, dan </a:t>
            </a:r>
            <a:r>
              <a:rPr lang="en-US" sz="1846" dirty="0" err="1">
                <a:latin typeface="Segoe UI" panose="020B0502040204020203" pitchFamily="34" charset="0"/>
                <a:cs typeface="Segoe UI" panose="020B0502040204020203" pitchFamily="34" charset="0"/>
              </a:rPr>
              <a:t>pengawasan</a:t>
            </a:r>
            <a:r>
              <a:rPr lang="en-US" sz="1846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46" dirty="0" err="1">
                <a:latin typeface="Segoe UI" panose="020B0502040204020203" pitchFamily="34" charset="0"/>
                <a:cs typeface="Segoe UI" panose="020B0502040204020203" pitchFamily="34" charset="0"/>
              </a:rPr>
              <a:t>penataan</a:t>
            </a:r>
            <a:r>
              <a:rPr lang="en-US" sz="1846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46" dirty="0" err="1">
                <a:latin typeface="Segoe UI" panose="020B0502040204020203" pitchFamily="34" charset="0"/>
                <a:cs typeface="Segoe UI" panose="020B0502040204020203" pitchFamily="34" charset="0"/>
              </a:rPr>
              <a:t>ruang</a:t>
            </a:r>
            <a:r>
              <a:rPr lang="en-US" sz="1846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fi-FI" sz="1846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8123" y="2241270"/>
            <a:ext cx="7104185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846" b="1">
                <a:latin typeface="Segoe UI" panose="020B0502040204020203" pitchFamily="34" charset="0"/>
                <a:cs typeface="Segoe UI" panose="020B0502040204020203" pitchFamily="34" charset="0"/>
              </a:rPr>
              <a:t>Pelaksanaan penataan ruang </a:t>
            </a:r>
            <a:r>
              <a:rPr lang="fi-FI" sz="1662">
                <a:latin typeface="Segoe UI" panose="020B0502040204020203" pitchFamily="34" charset="0"/>
                <a:cs typeface="Segoe UI" panose="020B0502040204020203" pitchFamily="34" charset="0"/>
              </a:rPr>
              <a:t>adalah upaya pencapaian tujuan penataan ruang melalui pelaksanaan perencanaan tata </a:t>
            </a:r>
            <a:r>
              <a:rPr lang="en-US" sz="1662">
                <a:latin typeface="Segoe UI" panose="020B0502040204020203" pitchFamily="34" charset="0"/>
                <a:cs typeface="Segoe UI" panose="020B0502040204020203" pitchFamily="34" charset="0"/>
              </a:rPr>
              <a:t>ruang, pemanfaatan ruang, dan </a:t>
            </a:r>
            <a:r>
              <a:rPr lang="en-US" sz="1662" i="1" u="sng">
                <a:latin typeface="Segoe UI" panose="020B0502040204020203" pitchFamily="34" charset="0"/>
                <a:cs typeface="Segoe UI" panose="020B0502040204020203" pitchFamily="34" charset="0"/>
              </a:rPr>
              <a:t>pengendalian pemanfaatan ruang</a:t>
            </a:r>
            <a:r>
              <a:rPr lang="en-US" sz="1662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27938" y="1981017"/>
            <a:ext cx="0" cy="2602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68616" y="3296347"/>
            <a:ext cx="4923692" cy="63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846" b="1">
                <a:latin typeface="Segoe UI" panose="020B0502040204020203" pitchFamily="34" charset="0"/>
                <a:cs typeface="Segoe UI" panose="020B0502040204020203" pitchFamily="34" charset="0"/>
              </a:rPr>
              <a:t>Pengendalian pemanfaatan ruang</a:t>
            </a:r>
            <a:r>
              <a:rPr lang="sv-SE" sz="1662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sv-SE" sz="1662">
                <a:latin typeface="Segoe UI" panose="020B0502040204020203" pitchFamily="34" charset="0"/>
                <a:cs typeface="Segoe UI" panose="020B0502040204020203" pitchFamily="34" charset="0"/>
              </a:rPr>
              <a:t>adalah upaya untuk mewujudkan tertib tata ruang</a:t>
            </a:r>
            <a:endParaRPr lang="en-US" sz="1662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27077" y="3041788"/>
            <a:ext cx="0" cy="2461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3046" y="4835769"/>
            <a:ext cx="1828800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PENGATURAN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02523" y="4835769"/>
            <a:ext cx="1828800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PEMBINAAN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31806" y="4832420"/>
            <a:ext cx="1828800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PELAKSANAAN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1138" y="4832420"/>
            <a:ext cx="1828800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PENGAWASAN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2523" y="5539154"/>
            <a:ext cx="1828800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PERENCANAAN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34319" y="5539154"/>
            <a:ext cx="1828800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PEMANFAATAN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1187" y="5539154"/>
            <a:ext cx="1828800" cy="3516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PENGENDALIAN</a:t>
            </a:r>
          </a:p>
        </p:txBody>
      </p:sp>
      <p:cxnSp>
        <p:nvCxnSpPr>
          <p:cNvPr id="16" name="Elbow Connector 23"/>
          <p:cNvCxnSpPr>
            <a:stCxn id="11" idx="2"/>
            <a:endCxn id="13" idx="0"/>
          </p:cNvCxnSpPr>
          <p:nvPr/>
        </p:nvCxnSpPr>
        <p:spPr>
          <a:xfrm rot="5400000">
            <a:off x="4304045" y="4396992"/>
            <a:ext cx="355042" cy="192928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4"/>
          <p:cNvCxnSpPr>
            <a:stCxn id="11" idx="2"/>
            <a:endCxn id="14" idx="0"/>
          </p:cNvCxnSpPr>
          <p:nvPr/>
        </p:nvCxnSpPr>
        <p:spPr>
          <a:xfrm rot="16200000" flipH="1">
            <a:off x="5269943" y="5360376"/>
            <a:ext cx="355042" cy="25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27"/>
          <p:cNvCxnSpPr>
            <a:stCxn id="11" idx="2"/>
            <a:endCxn id="15" idx="0"/>
          </p:cNvCxnSpPr>
          <p:nvPr/>
        </p:nvCxnSpPr>
        <p:spPr>
          <a:xfrm rot="16200000" flipH="1">
            <a:off x="6243376" y="4386942"/>
            <a:ext cx="355042" cy="194938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3046" y="4202723"/>
            <a:ext cx="7676941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PENYELENGGARAAN PENATAAN RUANG</a:t>
            </a:r>
          </a:p>
        </p:txBody>
      </p:sp>
      <p:cxnSp>
        <p:nvCxnSpPr>
          <p:cNvPr id="20" name="Elbow Connector 31"/>
          <p:cNvCxnSpPr>
            <a:stCxn id="19" idx="2"/>
            <a:endCxn id="12" idx="0"/>
          </p:cNvCxnSpPr>
          <p:nvPr/>
        </p:nvCxnSpPr>
        <p:spPr>
          <a:xfrm rot="16200000" flipH="1">
            <a:off x="5789526" y="3236406"/>
            <a:ext cx="278004" cy="29140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4"/>
          <p:cNvCxnSpPr>
            <a:stCxn id="19" idx="2"/>
            <a:endCxn id="11" idx="0"/>
          </p:cNvCxnSpPr>
          <p:nvPr/>
        </p:nvCxnSpPr>
        <p:spPr>
          <a:xfrm rot="16200000" flipH="1">
            <a:off x="4819860" y="4206072"/>
            <a:ext cx="278004" cy="9746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7"/>
          <p:cNvCxnSpPr>
            <a:stCxn id="19" idx="2"/>
            <a:endCxn id="10" idx="0"/>
          </p:cNvCxnSpPr>
          <p:nvPr/>
        </p:nvCxnSpPr>
        <p:spPr>
          <a:xfrm rot="5400000">
            <a:off x="3853543" y="4217796"/>
            <a:ext cx="281354" cy="9545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40"/>
          <p:cNvCxnSpPr>
            <a:stCxn id="19" idx="2"/>
            <a:endCxn id="9" idx="0"/>
          </p:cNvCxnSpPr>
          <p:nvPr/>
        </p:nvCxnSpPr>
        <p:spPr>
          <a:xfrm rot="5400000">
            <a:off x="2868805" y="3233058"/>
            <a:ext cx="281354" cy="29240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25" name="Rectangle 24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Rectangle 25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83057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5213" y="615462"/>
            <a:ext cx="8229600" cy="49236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15" dirty="0"/>
              <a:t>INSTRUMEN PENGENDALIAN PEMANFAATAN RUANG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0382" y="1079696"/>
            <a:ext cx="8083412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62">
                <a:latin typeface="Segoe UI" panose="020B0502040204020203" pitchFamily="34" charset="0"/>
                <a:cs typeface="Segoe UI" panose="020B0502040204020203" pitchFamily="34" charset="0"/>
              </a:rPr>
              <a:t>adalah upaya untuk </a:t>
            </a:r>
            <a:r>
              <a:rPr lang="sv-SE" sz="1662" b="1">
                <a:latin typeface="Segoe UI" panose="020B0502040204020203" pitchFamily="34" charset="0"/>
                <a:cs typeface="Segoe UI" panose="020B0502040204020203" pitchFamily="34" charset="0"/>
              </a:rPr>
              <a:t>mewujudkan </a:t>
            </a:r>
            <a:r>
              <a:rPr lang="sv-SE" sz="2215" b="1">
                <a:latin typeface="Segoe UI" panose="020B0502040204020203" pitchFamily="34" charset="0"/>
                <a:cs typeface="Segoe UI" panose="020B0502040204020203" pitchFamily="34" charset="0"/>
              </a:rPr>
              <a:t>tertib tata ruang</a:t>
            </a:r>
            <a:endParaRPr lang="en-US" sz="2215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708" y="3502633"/>
            <a:ext cx="1828800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PENGATURAN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32185" y="3502633"/>
            <a:ext cx="1828800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PEMBINAAN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61468" y="3499283"/>
            <a:ext cx="1828800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PELAKSANAAN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00800" y="3499283"/>
            <a:ext cx="1828800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PENGAWASAN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32185" y="4206018"/>
            <a:ext cx="1828800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PERENCANAAN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63981" y="4206018"/>
            <a:ext cx="1828800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PEMANFAATAN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10849" y="4206018"/>
            <a:ext cx="1828800" cy="3516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PENGENDALIAN</a:t>
            </a:r>
          </a:p>
        </p:txBody>
      </p:sp>
      <p:cxnSp>
        <p:nvCxnSpPr>
          <p:cNvPr id="24" name="Elbow Connector 23"/>
          <p:cNvCxnSpPr>
            <a:stCxn id="18" idx="2"/>
            <a:endCxn id="20" idx="0"/>
          </p:cNvCxnSpPr>
          <p:nvPr/>
        </p:nvCxnSpPr>
        <p:spPr>
          <a:xfrm rot="5400000">
            <a:off x="4233707" y="3063856"/>
            <a:ext cx="355042" cy="192928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8" idx="2"/>
            <a:endCxn id="21" idx="0"/>
          </p:cNvCxnSpPr>
          <p:nvPr/>
        </p:nvCxnSpPr>
        <p:spPr>
          <a:xfrm rot="16200000" flipH="1">
            <a:off x="5199604" y="4027240"/>
            <a:ext cx="355042" cy="25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8" idx="2"/>
            <a:endCxn id="22" idx="0"/>
          </p:cNvCxnSpPr>
          <p:nvPr/>
        </p:nvCxnSpPr>
        <p:spPr>
          <a:xfrm rot="16200000" flipH="1">
            <a:off x="6173038" y="3053806"/>
            <a:ext cx="355042" cy="194938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2708" y="2869587"/>
            <a:ext cx="7676941" cy="35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PENYELENGGARAAN PENATAAN RUANG</a:t>
            </a:r>
          </a:p>
        </p:txBody>
      </p:sp>
      <p:cxnSp>
        <p:nvCxnSpPr>
          <p:cNvPr id="32" name="Elbow Connector 31"/>
          <p:cNvCxnSpPr>
            <a:stCxn id="31" idx="2"/>
            <a:endCxn id="19" idx="0"/>
          </p:cNvCxnSpPr>
          <p:nvPr/>
        </p:nvCxnSpPr>
        <p:spPr>
          <a:xfrm rot="16200000" flipH="1">
            <a:off x="5719188" y="1903270"/>
            <a:ext cx="278004" cy="29140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31" idx="2"/>
            <a:endCxn id="18" idx="0"/>
          </p:cNvCxnSpPr>
          <p:nvPr/>
        </p:nvCxnSpPr>
        <p:spPr>
          <a:xfrm rot="16200000" flipH="1">
            <a:off x="4749522" y="2872936"/>
            <a:ext cx="278004" cy="9746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1" idx="2"/>
            <a:endCxn id="17" idx="0"/>
          </p:cNvCxnSpPr>
          <p:nvPr/>
        </p:nvCxnSpPr>
        <p:spPr>
          <a:xfrm rot="5400000">
            <a:off x="3783205" y="2884660"/>
            <a:ext cx="281354" cy="9545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1" idx="2"/>
            <a:endCxn id="16" idx="0"/>
          </p:cNvCxnSpPr>
          <p:nvPr/>
        </p:nvCxnSpPr>
        <p:spPr>
          <a:xfrm rot="5400000">
            <a:off x="2798466" y="1899922"/>
            <a:ext cx="281354" cy="29240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87481" y="1529862"/>
            <a:ext cx="7999319" cy="859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77" dirty="0">
                <a:latin typeface="Segoe UI" panose="020B0502040204020203" pitchFamily="34" charset="0"/>
                <a:cs typeface="Segoe UI" panose="020B0502040204020203" pitchFamily="34" charset="0"/>
              </a:rPr>
              <a:t>Pasal 147-PP 15/2015. </a:t>
            </a:r>
            <a:r>
              <a:rPr lang="fi-FI" sz="1662" dirty="0">
                <a:latin typeface="Segoe UI" panose="020B0502040204020203" pitchFamily="34" charset="0"/>
                <a:cs typeface="Segoe UI" panose="020B0502040204020203" pitchFamily="34" charset="0"/>
              </a:rPr>
              <a:t>Pelaksanaan pengendalian pemanfaatan ruang diselenggarakan </a:t>
            </a:r>
            <a:r>
              <a:rPr lang="en-US" sz="1662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662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62" b="1" dirty="0" err="1">
                <a:latin typeface="Segoe UI" panose="020B0502040204020203" pitchFamily="34" charset="0"/>
                <a:cs typeface="Segoe UI" panose="020B0502040204020203" pitchFamily="34" charset="0"/>
              </a:rPr>
              <a:t>menjamin</a:t>
            </a:r>
            <a:r>
              <a:rPr lang="en-US" sz="1662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62" b="1" dirty="0" err="1">
                <a:latin typeface="Segoe UI" panose="020B0502040204020203" pitchFamily="34" charset="0"/>
                <a:cs typeface="Segoe UI" panose="020B0502040204020203" pitchFamily="34" charset="0"/>
              </a:rPr>
              <a:t>terwujudnya</a:t>
            </a:r>
            <a:r>
              <a:rPr lang="en-US" sz="1662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62" b="1" dirty="0" err="1">
                <a:latin typeface="Segoe UI" panose="020B0502040204020203" pitchFamily="34" charset="0"/>
                <a:cs typeface="Segoe UI" panose="020B0502040204020203" pitchFamily="34" charset="0"/>
              </a:rPr>
              <a:t>tata</a:t>
            </a:r>
            <a:r>
              <a:rPr lang="en-US" sz="1662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62" b="1" dirty="0" err="1">
                <a:latin typeface="Segoe UI" panose="020B0502040204020203" pitchFamily="34" charset="0"/>
                <a:cs typeface="Segoe UI" panose="020B0502040204020203" pitchFamily="34" charset="0"/>
              </a:rPr>
              <a:t>ruang</a:t>
            </a:r>
            <a:r>
              <a:rPr lang="en-US" sz="1662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62" b="1" dirty="0" err="1">
                <a:latin typeface="Segoe UI" panose="020B0502040204020203" pitchFamily="34" charset="0"/>
                <a:cs typeface="Segoe UI" panose="020B0502040204020203" pitchFamily="34" charset="0"/>
              </a:rPr>
              <a:t>sesuai</a:t>
            </a:r>
            <a:r>
              <a:rPr lang="en-US" sz="1662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62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662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62" b="1" dirty="0" err="1">
                <a:latin typeface="Segoe UI" panose="020B0502040204020203" pitchFamily="34" charset="0"/>
                <a:cs typeface="Segoe UI" panose="020B0502040204020203" pitchFamily="34" charset="0"/>
              </a:rPr>
              <a:t>rencana</a:t>
            </a:r>
            <a:r>
              <a:rPr lang="en-US" sz="1662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62" b="1" dirty="0" err="1">
                <a:latin typeface="Segoe UI" panose="020B0502040204020203" pitchFamily="34" charset="0"/>
                <a:cs typeface="Segoe UI" panose="020B0502040204020203" pitchFamily="34" charset="0"/>
              </a:rPr>
              <a:t>tata</a:t>
            </a:r>
            <a:r>
              <a:rPr lang="en-US" sz="1662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62" b="1" dirty="0" err="1">
                <a:latin typeface="Segoe UI" panose="020B0502040204020203" pitchFamily="34" charset="0"/>
                <a:cs typeface="Segoe UI" panose="020B0502040204020203" pitchFamily="34" charset="0"/>
              </a:rPr>
              <a:t>ruang</a:t>
            </a:r>
            <a:r>
              <a:rPr lang="en-US" sz="1662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1662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2708" y="4909402"/>
            <a:ext cx="1828800" cy="35169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pengaturan</a:t>
            </a:r>
            <a:r>
              <a:rPr lang="en-US" sz="1477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b="1" dirty="0" err="1">
                <a:latin typeface="Segoe UI" panose="020B0502040204020203" pitchFamily="34" charset="0"/>
                <a:cs typeface="Segoe UI" panose="020B0502040204020203" pitchFamily="34" charset="0"/>
              </a:rPr>
              <a:t>zonasi</a:t>
            </a:r>
            <a:endParaRPr lang="en-US" sz="1477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56042" y="4909402"/>
            <a:ext cx="1185965" cy="3516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perizinan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24886" y="4909402"/>
            <a:ext cx="2883877" cy="3516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b="1">
                <a:latin typeface="Segoe UI" panose="020B0502040204020203" pitchFamily="34" charset="0"/>
                <a:cs typeface="Segoe UI" panose="020B0502040204020203" pitchFamily="34" charset="0"/>
              </a:rPr>
              <a:t>pemberian insentif/disinsentif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949440" y="4909402"/>
            <a:ext cx="1737360" cy="3516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pengenaan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sanksi</a:t>
            </a:r>
            <a:endParaRPr lang="en-US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Elbow Connector 49"/>
          <p:cNvCxnSpPr>
            <a:stCxn id="22" idx="2"/>
            <a:endCxn id="46" idx="0"/>
          </p:cNvCxnSpPr>
          <p:nvPr/>
        </p:nvCxnSpPr>
        <p:spPr>
          <a:xfrm rot="5400000">
            <a:off x="4225332" y="1809486"/>
            <a:ext cx="351692" cy="5848141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2" idx="2"/>
            <a:endCxn id="47" idx="0"/>
          </p:cNvCxnSpPr>
          <p:nvPr/>
        </p:nvCxnSpPr>
        <p:spPr>
          <a:xfrm rot="5400000">
            <a:off x="5061291" y="2645445"/>
            <a:ext cx="351692" cy="417622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2" idx="2"/>
            <a:endCxn id="48" idx="0"/>
          </p:cNvCxnSpPr>
          <p:nvPr/>
        </p:nvCxnSpPr>
        <p:spPr>
          <a:xfrm rot="5400000">
            <a:off x="6170191" y="3754344"/>
            <a:ext cx="351692" cy="195842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cxnSpLocks/>
            <a:stCxn id="22" idx="2"/>
            <a:endCxn id="49" idx="0"/>
          </p:cNvCxnSpPr>
          <p:nvPr/>
        </p:nvCxnSpPr>
        <p:spPr>
          <a:xfrm rot="16200000" flipH="1">
            <a:off x="7395838" y="4487120"/>
            <a:ext cx="351692" cy="492871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33" name="Rectangle 32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Rectangle 33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542259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00143" y="1970544"/>
            <a:ext cx="78333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Peraturan</a:t>
            </a:r>
            <a:r>
              <a:rPr lang="en-ID" sz="2400" dirty="0"/>
              <a:t> </a:t>
            </a:r>
            <a:r>
              <a:rPr lang="en-ID" sz="2400" dirty="0" err="1"/>
              <a:t>zonasi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ketentuan</a:t>
            </a:r>
            <a:r>
              <a:rPr lang="en-ID" sz="2400" dirty="0"/>
              <a:t> yang </a:t>
            </a:r>
          </a:p>
          <a:p>
            <a:r>
              <a:rPr lang="en-ID" sz="2400" dirty="0" err="1"/>
              <a:t>mengatur</a:t>
            </a:r>
            <a:r>
              <a:rPr lang="en-ID" sz="2400" dirty="0"/>
              <a:t>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b="1" dirty="0" err="1"/>
              <a:t>persyaratan</a:t>
            </a:r>
            <a:r>
              <a:rPr lang="en-ID" sz="2400" b="1" dirty="0"/>
              <a:t> </a:t>
            </a:r>
            <a:r>
              <a:rPr lang="en-ID" sz="2400" b="1" dirty="0" err="1"/>
              <a:t>pemanfaatan</a:t>
            </a:r>
            <a:r>
              <a:rPr lang="en-ID" sz="2400" b="1" dirty="0"/>
              <a:t> </a:t>
            </a:r>
            <a:r>
              <a:rPr lang="en-ID" sz="2400" b="1" dirty="0" err="1"/>
              <a:t>ruang</a:t>
            </a:r>
            <a:r>
              <a:rPr lang="en-ID" sz="2400" b="1" dirty="0"/>
              <a:t> </a:t>
            </a:r>
          </a:p>
          <a:p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ketentuan</a:t>
            </a:r>
            <a:r>
              <a:rPr lang="en-ID" sz="2400" dirty="0"/>
              <a:t> </a:t>
            </a:r>
            <a:r>
              <a:rPr lang="en-ID" sz="2400" b="1" dirty="0" err="1"/>
              <a:t>pengendaliannya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disusun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</a:p>
          <a:p>
            <a:r>
              <a:rPr lang="en-ID" sz="2400" b="1" dirty="0" err="1"/>
              <a:t>setiap</a:t>
            </a:r>
            <a:r>
              <a:rPr lang="en-ID" sz="2400" b="1" dirty="0"/>
              <a:t> </a:t>
            </a:r>
            <a:r>
              <a:rPr lang="en-ID" sz="2400" b="1" dirty="0" err="1"/>
              <a:t>blok</a:t>
            </a:r>
            <a:r>
              <a:rPr lang="en-ID" sz="2400" b="1" dirty="0"/>
              <a:t>/</a:t>
            </a:r>
            <a:r>
              <a:rPr lang="en-ID" sz="2400" b="1" dirty="0" err="1"/>
              <a:t>zona</a:t>
            </a:r>
            <a:r>
              <a:rPr lang="en-ID" sz="2400" b="1" dirty="0"/>
              <a:t> </a:t>
            </a:r>
            <a:r>
              <a:rPr lang="en-ID" sz="2400" b="1" dirty="0" err="1"/>
              <a:t>peruntukan</a:t>
            </a:r>
            <a:r>
              <a:rPr lang="en-ID" sz="2400" b="1" dirty="0"/>
              <a:t> </a:t>
            </a:r>
            <a:r>
              <a:rPr lang="en-ID" sz="2400" dirty="0"/>
              <a:t>yang </a:t>
            </a:r>
            <a:r>
              <a:rPr lang="en-ID" sz="2400" dirty="0" err="1"/>
              <a:t>penetapan</a:t>
            </a:r>
            <a:r>
              <a:rPr lang="en-ID" sz="2400" dirty="0"/>
              <a:t> </a:t>
            </a:r>
            <a:r>
              <a:rPr lang="en-ID" sz="2400" dirty="0" err="1"/>
              <a:t>zonanya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b="1" dirty="0" err="1"/>
              <a:t>rencana</a:t>
            </a:r>
            <a:r>
              <a:rPr lang="en-ID" sz="2400" b="1" dirty="0"/>
              <a:t> </a:t>
            </a:r>
            <a:r>
              <a:rPr lang="en-ID" sz="2400" b="1" dirty="0" err="1"/>
              <a:t>rinci</a:t>
            </a:r>
            <a:r>
              <a:rPr lang="en-ID" sz="2400" b="1" dirty="0"/>
              <a:t> </a:t>
            </a:r>
            <a:r>
              <a:rPr lang="en-ID" sz="2400" b="1" dirty="0" err="1"/>
              <a:t>tata</a:t>
            </a:r>
            <a:r>
              <a:rPr lang="en-ID" sz="2400" b="1" dirty="0"/>
              <a:t> </a:t>
            </a:r>
            <a:r>
              <a:rPr lang="en-ID" sz="2400" b="1" dirty="0" err="1"/>
              <a:t>ruang</a:t>
            </a:r>
            <a:r>
              <a:rPr lang="en-ID" sz="2400" dirty="0"/>
              <a:t>” </a:t>
            </a:r>
            <a:r>
              <a:rPr lang="en-ID" sz="2400" i="1" dirty="0"/>
              <a:t>(UU 26/2007, </a:t>
            </a:r>
            <a:r>
              <a:rPr lang="en-ID" sz="2400" i="1" dirty="0" err="1"/>
              <a:t>penjelasan</a:t>
            </a:r>
            <a:r>
              <a:rPr lang="en-ID" sz="2400" i="1" dirty="0"/>
              <a:t> </a:t>
            </a:r>
            <a:r>
              <a:rPr lang="en-ID" sz="2400" i="1" dirty="0" err="1"/>
              <a:t>umum</a:t>
            </a:r>
            <a:r>
              <a:rPr lang="en-ID" sz="2400" i="1" dirty="0"/>
              <a:t> no. 6 </a:t>
            </a:r>
            <a:r>
              <a:rPr lang="en-US" sz="2400" i="1" dirty="0" err="1"/>
              <a:t>dan</a:t>
            </a:r>
            <a:r>
              <a:rPr lang="en-US" sz="2400" i="1" dirty="0"/>
              <a:t> </a:t>
            </a:r>
            <a:r>
              <a:rPr lang="en-US" sz="2400" i="1" dirty="0" err="1"/>
              <a:t>Pasal</a:t>
            </a:r>
            <a:r>
              <a:rPr lang="en-US" sz="2400" i="1" dirty="0"/>
              <a:t> 1 </a:t>
            </a:r>
            <a:r>
              <a:rPr lang="en-US" sz="2400" i="1" dirty="0" err="1"/>
              <a:t>ayat</a:t>
            </a:r>
            <a:r>
              <a:rPr lang="en-US" sz="2400" i="1" dirty="0"/>
              <a:t> 16, PP No 15/ 2010</a:t>
            </a:r>
            <a:r>
              <a:rPr lang="id-ID" sz="2400" i="1" dirty="0"/>
              <a:t>)</a:t>
            </a:r>
            <a:endParaRPr lang="en-US" sz="2400" i="1" dirty="0"/>
          </a:p>
          <a:p>
            <a:endParaRPr lang="en-US" sz="2400" i="1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15353" y="677250"/>
            <a:ext cx="6809680" cy="51885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400" b="1" dirty="0" err="1"/>
              <a:t>Definisi</a:t>
            </a:r>
            <a:r>
              <a:rPr lang="en-US" sz="3400" b="1" dirty="0"/>
              <a:t> </a:t>
            </a:r>
            <a:r>
              <a:rPr lang="en-US" sz="3400" b="1" dirty="0" err="1"/>
              <a:t>Peraturan</a:t>
            </a:r>
            <a:r>
              <a:rPr lang="en-US" sz="3400" b="1" dirty="0"/>
              <a:t> </a:t>
            </a:r>
            <a:r>
              <a:rPr lang="en-US" sz="3400" b="1" dirty="0" err="1"/>
              <a:t>Zonasi</a:t>
            </a:r>
            <a:endParaRPr lang="en-US" sz="34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21" name="Rectangle 20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 21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974649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0399" y="1270050"/>
            <a:ext cx="7904481" cy="5115594"/>
            <a:chOff x="228600" y="990600"/>
            <a:chExt cx="8643937" cy="5594152"/>
          </a:xfrm>
        </p:grpSpPr>
        <p:sp>
          <p:nvSpPr>
            <p:cNvPr id="13" name="Rectangle 12"/>
            <p:cNvSpPr/>
            <p:nvPr/>
          </p:nvSpPr>
          <p:spPr>
            <a:xfrm>
              <a:off x="4514850" y="4491037"/>
              <a:ext cx="1785937" cy="16430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43162" y="4776787"/>
              <a:ext cx="1785938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00" b="1"/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514350" y="1484312"/>
              <a:ext cx="1466850" cy="47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d-ID" sz="1100" b="1" dirty="0"/>
                <a:t>RENCANA PEMBANGUNAN</a:t>
              </a:r>
            </a:p>
          </p:txBody>
        </p:sp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2586037" y="1489075"/>
              <a:ext cx="1452563" cy="47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d-ID" sz="1100" b="1" dirty="0"/>
                <a:t>RENCANA UMUM TATA RUANG</a:t>
              </a: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4729162" y="1489075"/>
              <a:ext cx="1357313" cy="47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1100" b="1"/>
                <a:t>RENCANA RINCI TATA RUANG</a:t>
              </a: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6800850" y="1489075"/>
              <a:ext cx="1928812" cy="65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1100" b="1" dirty="0"/>
                <a:t>RENCANA TATA BANGUNAN DAN LINGKUNGAN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1475" y="2417762"/>
              <a:ext cx="1643062" cy="30777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RPJP Nasional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1475" y="3060700"/>
              <a:ext cx="1643062" cy="307777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RPJM Nasional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1475" y="3705225"/>
              <a:ext cx="1643062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RPJP Provinsi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1475" y="4276725"/>
              <a:ext cx="1643062" cy="307777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RPJM Provinsi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1475" y="4919662"/>
              <a:ext cx="1643062" cy="523220"/>
            </a:xfrm>
            <a:prstGeom prst="rect">
              <a:avLst/>
            </a:prstGeom>
            <a:solidFill>
              <a:srgbClr val="FFFF9B"/>
            </a:solidFill>
            <a:ln>
              <a:solidFill>
                <a:srgbClr val="0066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RPJP Kabupaten/Kota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1475" y="5491162"/>
              <a:ext cx="1643062" cy="523220"/>
            </a:xfrm>
            <a:prstGeom prst="rect">
              <a:avLst/>
            </a:prstGeom>
            <a:solidFill>
              <a:srgbClr val="FAFC9A"/>
            </a:solidFill>
            <a:ln>
              <a:solidFill>
                <a:srgbClr val="0066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RPJM Kabupaten/Kota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4600" y="2417762"/>
              <a:ext cx="1643062" cy="30777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RTRW Nasional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14600" y="3784600"/>
              <a:ext cx="1643062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RTRW Provinsi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14600" y="4919662"/>
              <a:ext cx="1643062" cy="307777"/>
            </a:xfrm>
            <a:prstGeom prst="rect">
              <a:avLst/>
            </a:prstGeom>
            <a:solidFill>
              <a:srgbClr val="FFFF9B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RTRW Kabupaten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4600" y="5491162"/>
              <a:ext cx="1643062" cy="307777"/>
            </a:xfrm>
            <a:prstGeom prst="rect">
              <a:avLst/>
            </a:prstGeom>
            <a:solidFill>
              <a:srgbClr val="FFFF9B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RTRW Kota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86287" y="2417762"/>
              <a:ext cx="1643063" cy="30777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RTR Pulau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86287" y="2703512"/>
              <a:ext cx="1643063" cy="5232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RTR Kaw. Strategis Nasional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86287" y="3705225"/>
              <a:ext cx="1643063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RTR Kaw. Strategis Provinsi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86287" y="4562475"/>
              <a:ext cx="1643063" cy="307777"/>
            </a:xfrm>
            <a:prstGeom prst="rect">
              <a:avLst/>
            </a:prstGeom>
            <a:solidFill>
              <a:srgbClr val="FFFF9B"/>
            </a:solidFill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RDTR Kabupaten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86287" y="4848225"/>
              <a:ext cx="1643063" cy="523220"/>
            </a:xfrm>
            <a:prstGeom prst="rect">
              <a:avLst/>
            </a:prstGeom>
            <a:solidFill>
              <a:srgbClr val="FFFF9B"/>
            </a:solidFill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RTR Kaw. Strategis Kabupaten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86287" y="5491162"/>
              <a:ext cx="1643063" cy="307777"/>
            </a:xfrm>
            <a:prstGeom prst="rect">
              <a:avLst/>
            </a:prstGeom>
            <a:solidFill>
              <a:srgbClr val="FFFF9B"/>
            </a:solidFill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RDTR Kota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86287" y="5776912"/>
              <a:ext cx="1643063" cy="286083"/>
            </a:xfrm>
            <a:prstGeom prst="rect">
              <a:avLst/>
            </a:prstGeom>
            <a:solidFill>
              <a:srgbClr val="FFFF9B"/>
            </a:solidFill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100" b="1" dirty="0"/>
                <a:t>RTR Kaw. Strat Kota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29412" y="3733800"/>
              <a:ext cx="2109788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Rencana Tata Bangunan dan Lingkungan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29412" y="4340423"/>
              <a:ext cx="2109788" cy="3077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Perbaikan Kawasan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29412" y="4648200"/>
              <a:ext cx="2109788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Pengembangan Kembali Kawasan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29412" y="5105400"/>
              <a:ext cx="2109788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Pembangunan Baru Kawasan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29412" y="5562600"/>
              <a:ext cx="2109788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Pelestarian/pelindungan Kawasan</a:t>
              </a:r>
            </a:p>
          </p:txBody>
        </p:sp>
        <p:cxnSp>
          <p:nvCxnSpPr>
            <p:cNvPr id="44" name="Straight Arrow Connector 43"/>
            <p:cNvCxnSpPr>
              <a:stCxn id="22" idx="2"/>
              <a:endCxn id="23" idx="0"/>
            </p:cNvCxnSpPr>
            <p:nvPr/>
          </p:nvCxnSpPr>
          <p:spPr>
            <a:xfrm rot="5400000">
              <a:off x="1025426" y="2893119"/>
              <a:ext cx="335161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4" idx="2"/>
              <a:endCxn id="25" idx="0"/>
            </p:cNvCxnSpPr>
            <p:nvPr/>
          </p:nvCxnSpPr>
          <p:spPr>
            <a:xfrm rot="5400000">
              <a:off x="1061145" y="4144863"/>
              <a:ext cx="263723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6" idx="2"/>
              <a:endCxn id="27" idx="0"/>
            </p:cNvCxnSpPr>
            <p:nvPr/>
          </p:nvCxnSpPr>
          <p:spPr>
            <a:xfrm rot="5400000">
              <a:off x="1168866" y="5467022"/>
              <a:ext cx="4828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8" idx="2"/>
              <a:endCxn id="29" idx="0"/>
            </p:cNvCxnSpPr>
            <p:nvPr/>
          </p:nvCxnSpPr>
          <p:spPr>
            <a:xfrm rot="5400000">
              <a:off x="2806601" y="3255069"/>
              <a:ext cx="1059061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9" idx="2"/>
              <a:endCxn id="14" idx="0"/>
            </p:cNvCxnSpPr>
            <p:nvPr/>
          </p:nvCxnSpPr>
          <p:spPr>
            <a:xfrm rot="5400000">
              <a:off x="2993926" y="4434582"/>
              <a:ext cx="68441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35" idx="3"/>
              <a:endCxn id="39" idx="1"/>
            </p:cNvCxnSpPr>
            <p:nvPr/>
          </p:nvCxnSpPr>
          <p:spPr>
            <a:xfrm flipV="1">
              <a:off x="6229350" y="3995410"/>
              <a:ext cx="500062" cy="72095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37" idx="3"/>
              <a:endCxn id="39" idx="1"/>
            </p:cNvCxnSpPr>
            <p:nvPr/>
          </p:nvCxnSpPr>
          <p:spPr>
            <a:xfrm flipV="1">
              <a:off x="6229350" y="3995410"/>
              <a:ext cx="500062" cy="164964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8" idx="3"/>
              <a:endCxn id="32" idx="1"/>
            </p:cNvCxnSpPr>
            <p:nvPr/>
          </p:nvCxnSpPr>
          <p:spPr>
            <a:xfrm>
              <a:off x="4157662" y="2571651"/>
              <a:ext cx="428625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157662" y="3917950"/>
              <a:ext cx="428625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4" idx="3"/>
            </p:cNvCxnSpPr>
            <p:nvPr/>
          </p:nvCxnSpPr>
          <p:spPr>
            <a:xfrm>
              <a:off x="4229100" y="5348287"/>
              <a:ext cx="28575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014537" y="2560637"/>
              <a:ext cx="500063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014537" y="3919537"/>
              <a:ext cx="500063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2014537" y="5062537"/>
              <a:ext cx="428625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-94457" y="3769519"/>
              <a:ext cx="464502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049462" y="3770312"/>
              <a:ext cx="464343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085431" y="3806031"/>
              <a:ext cx="47164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28600" y="2158480"/>
              <a:ext cx="864393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586287" y="6276975"/>
              <a:ext cx="1738313" cy="307777"/>
            </a:xfrm>
            <a:prstGeom prst="rect">
              <a:avLst/>
            </a:prstGeom>
            <a:solidFill>
              <a:srgbClr val="FFFF53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d-ID" sz="1200" b="1" dirty="0"/>
                <a:t>P</a:t>
              </a:r>
              <a:r>
                <a:rPr lang="en-US" sz="1200" b="1" dirty="0"/>
                <a:t>ERATURAN ZONASI</a:t>
              </a:r>
              <a:endParaRPr lang="id-ID" sz="1200" b="1" dirty="0"/>
            </a:p>
          </p:txBody>
        </p:sp>
        <p:cxnSp>
          <p:nvCxnSpPr>
            <p:cNvPr id="62" name="Shape 61"/>
            <p:cNvCxnSpPr>
              <a:stCxn id="14" idx="2"/>
              <a:endCxn id="61" idx="1"/>
            </p:cNvCxnSpPr>
            <p:nvPr/>
          </p:nvCxnSpPr>
          <p:spPr>
            <a:xfrm rot="16200000" flipH="1">
              <a:off x="3705671" y="5550247"/>
              <a:ext cx="511077" cy="1250156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28600" y="990600"/>
              <a:ext cx="6215062" cy="4375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2000" b="1" dirty="0"/>
                <a:t>PENATAAN RUANG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43662" y="990600"/>
              <a:ext cx="2428875" cy="471196"/>
            </a:xfrm>
            <a:prstGeom prst="rect">
              <a:avLst/>
            </a:prstGeom>
            <a:solidFill>
              <a:srgbClr val="BCD3EE"/>
            </a:solidFill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100" b="1" dirty="0"/>
                <a:t>PENATAAN BANGUNAN DAN LINGKUNGAN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rot="5400000">
              <a:off x="5486400" y="6172200"/>
              <a:ext cx="1524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324600" y="6400800"/>
              <a:ext cx="1447800" cy="1588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43" idx="2"/>
            </p:cNvCxnSpPr>
            <p:nvPr/>
          </p:nvCxnSpPr>
          <p:spPr>
            <a:xfrm rot="5400000" flipH="1" flipV="1">
              <a:off x="7620863" y="6237357"/>
              <a:ext cx="314980" cy="11906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65" name="Rectangle 64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6" name="Rectangle 65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815353" y="677250"/>
            <a:ext cx="6809680" cy="51885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400" b="1" dirty="0" err="1"/>
              <a:t>Kedudukan</a:t>
            </a:r>
            <a:r>
              <a:rPr lang="en-US" sz="3400" b="1" dirty="0"/>
              <a:t> </a:t>
            </a:r>
            <a:r>
              <a:rPr lang="en-US" sz="3400" b="1" dirty="0" err="1"/>
              <a:t>Peraturan</a:t>
            </a:r>
            <a:r>
              <a:rPr lang="en-US" sz="3400" b="1" dirty="0"/>
              <a:t> </a:t>
            </a:r>
            <a:r>
              <a:rPr lang="en-US" sz="3400" b="1" dirty="0" err="1"/>
              <a:t>Zonasi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31695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815353" y="677250"/>
            <a:ext cx="6809680" cy="51885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400" b="1" dirty="0" err="1"/>
              <a:t>Pentingnya</a:t>
            </a:r>
            <a:r>
              <a:rPr lang="en-US" sz="3400" b="1" dirty="0"/>
              <a:t> </a:t>
            </a:r>
            <a:r>
              <a:rPr lang="en-US" sz="3400" b="1" dirty="0" err="1"/>
              <a:t>Peraturan</a:t>
            </a:r>
            <a:r>
              <a:rPr lang="en-US" sz="3400" b="1" dirty="0"/>
              <a:t> </a:t>
            </a:r>
            <a:r>
              <a:rPr lang="en-US" sz="3400" b="1" dirty="0" err="1"/>
              <a:t>Zonasi</a:t>
            </a:r>
            <a:endParaRPr lang="en-US" sz="3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894080" y="1348281"/>
            <a:ext cx="7564120" cy="4916363"/>
            <a:chOff x="251520" y="1348281"/>
            <a:chExt cx="8206680" cy="5334000"/>
          </a:xfrm>
        </p:grpSpPr>
        <p:sp>
          <p:nvSpPr>
            <p:cNvPr id="59" name="Rectangle 58"/>
            <p:cNvSpPr/>
            <p:nvPr/>
          </p:nvSpPr>
          <p:spPr>
            <a:xfrm>
              <a:off x="5943600" y="4624881"/>
              <a:ext cx="2514600" cy="20574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 sz="16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437" name="Text Box 42"/>
            <p:cNvSpPr txBox="1">
              <a:spLocks noChangeArrowheads="1"/>
            </p:cNvSpPr>
            <p:nvPr/>
          </p:nvSpPr>
          <p:spPr bwMode="auto">
            <a:xfrm>
              <a:off x="2819400" y="1348281"/>
              <a:ext cx="2644775" cy="711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>
                  <a:solidFill>
                    <a:schemeClr val="bg1"/>
                  </a:solidFill>
                  <a:latin typeface="Calibri" pitchFamily="34" charset="0"/>
                </a:rPr>
                <a:t>Penyelenggaraan</a:t>
              </a:r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itchFamily="34" charset="0"/>
                </a:rPr>
                <a:t>Penataan</a:t>
              </a:r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itchFamily="34" charset="0"/>
                </a:rPr>
                <a:t>Ruang</a:t>
              </a:r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438" name="Text Box 44"/>
            <p:cNvSpPr txBox="1">
              <a:spLocks noChangeArrowheads="1"/>
            </p:cNvSpPr>
            <p:nvPr/>
          </p:nvSpPr>
          <p:spPr bwMode="auto">
            <a:xfrm>
              <a:off x="428625" y="2784969"/>
              <a:ext cx="1571625" cy="37623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Pengaturan</a:t>
              </a:r>
            </a:p>
          </p:txBody>
        </p:sp>
        <p:sp>
          <p:nvSpPr>
            <p:cNvPr id="18439" name="Text Box 45"/>
            <p:cNvSpPr txBox="1">
              <a:spLocks noChangeArrowheads="1"/>
            </p:cNvSpPr>
            <p:nvPr/>
          </p:nvSpPr>
          <p:spPr bwMode="auto">
            <a:xfrm>
              <a:off x="2209800" y="2784969"/>
              <a:ext cx="1739900" cy="37623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Pembinaan</a:t>
              </a:r>
            </a:p>
          </p:txBody>
        </p:sp>
        <p:sp>
          <p:nvSpPr>
            <p:cNvPr id="18440" name="Text Box 46"/>
            <p:cNvSpPr txBox="1">
              <a:spLocks noChangeArrowheads="1"/>
            </p:cNvSpPr>
            <p:nvPr/>
          </p:nvSpPr>
          <p:spPr bwMode="auto">
            <a:xfrm>
              <a:off x="5943600" y="2777031"/>
              <a:ext cx="1900238" cy="3762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Pengawasan</a:t>
              </a:r>
            </a:p>
          </p:txBody>
        </p:sp>
        <p:sp>
          <p:nvSpPr>
            <p:cNvPr id="18441" name="Text Box 47"/>
            <p:cNvSpPr txBox="1">
              <a:spLocks noChangeArrowheads="1"/>
            </p:cNvSpPr>
            <p:nvPr/>
          </p:nvSpPr>
          <p:spPr bwMode="auto">
            <a:xfrm>
              <a:off x="4138613" y="2781794"/>
              <a:ext cx="1643062" cy="37623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Pelaksanaan</a:t>
              </a:r>
            </a:p>
          </p:txBody>
        </p:sp>
        <p:sp>
          <p:nvSpPr>
            <p:cNvPr id="18442" name="Text Box 48"/>
            <p:cNvSpPr txBox="1">
              <a:spLocks noChangeArrowheads="1"/>
            </p:cNvSpPr>
            <p:nvPr/>
          </p:nvSpPr>
          <p:spPr bwMode="auto">
            <a:xfrm>
              <a:off x="2398713" y="3902569"/>
              <a:ext cx="1577975" cy="376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Perencanaan</a:t>
              </a:r>
            </a:p>
          </p:txBody>
        </p:sp>
        <p:sp>
          <p:nvSpPr>
            <p:cNvPr id="18443" name="Text Box 50"/>
            <p:cNvSpPr txBox="1">
              <a:spLocks noChangeArrowheads="1"/>
            </p:cNvSpPr>
            <p:nvPr/>
          </p:nvSpPr>
          <p:spPr bwMode="auto">
            <a:xfrm>
              <a:off x="4179888" y="3900981"/>
              <a:ext cx="1570037" cy="376238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Pemanfaatan</a:t>
              </a:r>
            </a:p>
          </p:txBody>
        </p:sp>
        <p:sp>
          <p:nvSpPr>
            <p:cNvPr id="18444" name="Text Box 52"/>
            <p:cNvSpPr txBox="1">
              <a:spLocks noChangeArrowheads="1"/>
            </p:cNvSpPr>
            <p:nvPr/>
          </p:nvSpPr>
          <p:spPr bwMode="auto">
            <a:xfrm>
              <a:off x="5964238" y="3900981"/>
              <a:ext cx="1606550" cy="376238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Pengendalian</a:t>
              </a:r>
            </a:p>
          </p:txBody>
        </p:sp>
        <p:sp>
          <p:nvSpPr>
            <p:cNvPr id="18445" name="Text Box 53"/>
            <p:cNvSpPr txBox="1">
              <a:spLocks noChangeArrowheads="1"/>
            </p:cNvSpPr>
            <p:nvPr/>
          </p:nvSpPr>
          <p:spPr bwMode="auto">
            <a:xfrm>
              <a:off x="6072188" y="4712194"/>
              <a:ext cx="1881187" cy="3762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err="1">
                  <a:solidFill>
                    <a:schemeClr val="bg1"/>
                  </a:solidFill>
                  <a:latin typeface="Calibri" pitchFamily="34" charset="0"/>
                </a:rPr>
                <a:t>Peraturan</a:t>
              </a: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latin typeface="Calibri" pitchFamily="34" charset="0"/>
                </a:rPr>
                <a:t>Zonasi</a:t>
              </a:r>
              <a:endParaRPr lang="en-US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446" name="Text Box 54"/>
            <p:cNvSpPr txBox="1">
              <a:spLocks noChangeArrowheads="1"/>
            </p:cNvSpPr>
            <p:nvPr/>
          </p:nvSpPr>
          <p:spPr bwMode="auto">
            <a:xfrm>
              <a:off x="6945313" y="5201144"/>
              <a:ext cx="1287462" cy="346075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Perizinan</a:t>
              </a:r>
            </a:p>
          </p:txBody>
        </p:sp>
        <p:sp>
          <p:nvSpPr>
            <p:cNvPr id="18447" name="Text Box 55"/>
            <p:cNvSpPr txBox="1">
              <a:spLocks noChangeArrowheads="1"/>
            </p:cNvSpPr>
            <p:nvPr/>
          </p:nvSpPr>
          <p:spPr bwMode="auto">
            <a:xfrm>
              <a:off x="6934200" y="5615481"/>
              <a:ext cx="1300163" cy="567667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Insentif &amp; Disinsentif</a:t>
              </a:r>
            </a:p>
          </p:txBody>
        </p:sp>
        <p:sp>
          <p:nvSpPr>
            <p:cNvPr id="18448" name="Text Box 56"/>
            <p:cNvSpPr txBox="1">
              <a:spLocks noChangeArrowheads="1"/>
            </p:cNvSpPr>
            <p:nvPr/>
          </p:nvSpPr>
          <p:spPr bwMode="auto">
            <a:xfrm>
              <a:off x="6938963" y="6267944"/>
              <a:ext cx="1293812" cy="346075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Sanksi</a:t>
              </a:r>
            </a:p>
          </p:txBody>
        </p:sp>
        <p:cxnSp>
          <p:nvCxnSpPr>
            <p:cNvPr id="18449" name="AutoShape 57"/>
            <p:cNvCxnSpPr>
              <a:cxnSpLocks noChangeShapeType="1"/>
              <a:stCxn id="18437" idx="2"/>
              <a:endCxn id="18438" idx="0"/>
            </p:cNvCxnSpPr>
            <p:nvPr/>
          </p:nvCxnSpPr>
          <p:spPr bwMode="auto">
            <a:xfrm rot="5400000">
              <a:off x="2315369" y="958550"/>
              <a:ext cx="725488" cy="29273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50" name="AutoShape 58"/>
            <p:cNvCxnSpPr>
              <a:cxnSpLocks noChangeShapeType="1"/>
              <a:stCxn id="18437" idx="2"/>
              <a:endCxn id="18440" idx="0"/>
            </p:cNvCxnSpPr>
            <p:nvPr/>
          </p:nvCxnSpPr>
          <p:spPr bwMode="auto">
            <a:xfrm rot="16200000" flipH="1">
              <a:off x="5158582" y="1042687"/>
              <a:ext cx="717550" cy="275113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51" name="AutoShape 59"/>
            <p:cNvCxnSpPr>
              <a:cxnSpLocks noChangeShapeType="1"/>
              <a:stCxn id="18437" idx="2"/>
              <a:endCxn id="18439" idx="0"/>
            </p:cNvCxnSpPr>
            <p:nvPr/>
          </p:nvCxnSpPr>
          <p:spPr bwMode="auto">
            <a:xfrm rot="5400000">
              <a:off x="3248025" y="1891206"/>
              <a:ext cx="725488" cy="10620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52" name="AutoShape 60"/>
            <p:cNvCxnSpPr>
              <a:cxnSpLocks noChangeShapeType="1"/>
              <a:stCxn id="18437" idx="2"/>
              <a:endCxn id="18441" idx="0"/>
            </p:cNvCxnSpPr>
            <p:nvPr/>
          </p:nvCxnSpPr>
          <p:spPr bwMode="auto">
            <a:xfrm rot="16200000" flipH="1">
              <a:off x="4190206" y="2011063"/>
              <a:ext cx="722313" cy="819150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53" name="AutoShape 61"/>
            <p:cNvCxnSpPr>
              <a:cxnSpLocks noChangeShapeType="1"/>
              <a:stCxn id="18441" idx="2"/>
              <a:endCxn id="18442" idx="0"/>
            </p:cNvCxnSpPr>
            <p:nvPr/>
          </p:nvCxnSpPr>
          <p:spPr bwMode="auto">
            <a:xfrm rot="5400000">
              <a:off x="3702050" y="2643681"/>
              <a:ext cx="744538" cy="17732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54" name="AutoShape 62"/>
            <p:cNvCxnSpPr>
              <a:cxnSpLocks noChangeShapeType="1"/>
              <a:stCxn id="18441" idx="2"/>
              <a:endCxn id="18444" idx="0"/>
            </p:cNvCxnSpPr>
            <p:nvPr/>
          </p:nvCxnSpPr>
          <p:spPr bwMode="auto">
            <a:xfrm rot="16200000" flipH="1">
              <a:off x="5492751" y="2626218"/>
              <a:ext cx="742950" cy="18065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55" name="AutoShape 64"/>
            <p:cNvCxnSpPr>
              <a:cxnSpLocks noChangeShapeType="1"/>
              <a:stCxn id="18441" idx="2"/>
              <a:endCxn id="18443" idx="0"/>
            </p:cNvCxnSpPr>
            <p:nvPr/>
          </p:nvCxnSpPr>
          <p:spPr bwMode="auto">
            <a:xfrm rot="16200000" flipH="1">
              <a:off x="4591844" y="3527125"/>
              <a:ext cx="742950" cy="4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56" name="AutoShape 72"/>
            <p:cNvCxnSpPr>
              <a:cxnSpLocks noChangeShapeType="1"/>
              <a:stCxn id="18442" idx="3"/>
              <a:endCxn id="18443" idx="1"/>
            </p:cNvCxnSpPr>
            <p:nvPr/>
          </p:nvCxnSpPr>
          <p:spPr bwMode="auto">
            <a:xfrm flipV="1">
              <a:off x="3976688" y="4089894"/>
              <a:ext cx="203200" cy="15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57" name="AutoShape 73"/>
            <p:cNvCxnSpPr>
              <a:cxnSpLocks noChangeShapeType="1"/>
              <a:stCxn id="18443" idx="3"/>
              <a:endCxn id="18444" idx="1"/>
            </p:cNvCxnSpPr>
            <p:nvPr/>
          </p:nvCxnSpPr>
          <p:spPr bwMode="auto">
            <a:xfrm>
              <a:off x="5749925" y="4089894"/>
              <a:ext cx="2143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458" name="AutoShape 75"/>
            <p:cNvCxnSpPr>
              <a:cxnSpLocks noChangeShapeType="1"/>
              <a:stCxn id="18444" idx="2"/>
              <a:endCxn id="18442" idx="2"/>
            </p:cNvCxnSpPr>
            <p:nvPr/>
          </p:nvCxnSpPr>
          <p:spPr bwMode="auto">
            <a:xfrm rot="5400000">
              <a:off x="4976813" y="2488106"/>
              <a:ext cx="1587" cy="3579813"/>
            </a:xfrm>
            <a:prstGeom prst="bentConnector3">
              <a:avLst>
                <a:gd name="adj1" fmla="val 144000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459" name="Text Box 53"/>
            <p:cNvSpPr txBox="1">
              <a:spLocks noChangeArrowheads="1"/>
            </p:cNvSpPr>
            <p:nvPr/>
          </p:nvSpPr>
          <p:spPr bwMode="auto">
            <a:xfrm>
              <a:off x="4168775" y="5078906"/>
              <a:ext cx="1590675" cy="30053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latin typeface="Calibri" pitchFamily="34" charset="0"/>
                </a:rPr>
                <a:t>Program PR</a:t>
              </a:r>
            </a:p>
          </p:txBody>
        </p:sp>
        <p:sp>
          <p:nvSpPr>
            <p:cNvPr id="18460" name="Text Box 53"/>
            <p:cNvSpPr txBox="1">
              <a:spLocks noChangeArrowheads="1"/>
            </p:cNvSpPr>
            <p:nvPr/>
          </p:nvSpPr>
          <p:spPr bwMode="auto">
            <a:xfrm>
              <a:off x="4162425" y="5580556"/>
              <a:ext cx="1590675" cy="30053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latin typeface="Calibri" pitchFamily="34" charset="0"/>
                </a:rPr>
                <a:t>Pembiayaan </a:t>
              </a:r>
            </a:p>
          </p:txBody>
        </p:sp>
        <p:cxnSp>
          <p:nvCxnSpPr>
            <p:cNvPr id="18461" name="AutoShape 38"/>
            <p:cNvCxnSpPr>
              <a:cxnSpLocks noChangeShapeType="1"/>
              <a:stCxn id="18443" idx="2"/>
              <a:endCxn id="18460" idx="1"/>
            </p:cNvCxnSpPr>
            <p:nvPr/>
          </p:nvCxnSpPr>
          <p:spPr bwMode="auto">
            <a:xfrm rot="5400000">
              <a:off x="3836866" y="4602779"/>
              <a:ext cx="1453602" cy="802482"/>
            </a:xfrm>
            <a:prstGeom prst="bentConnector4">
              <a:avLst>
                <a:gd name="adj1" fmla="val 44831"/>
                <a:gd name="adj2" fmla="val 13090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62" name="Straight Arrow Connector 42"/>
            <p:cNvCxnSpPr>
              <a:cxnSpLocks noChangeShapeType="1"/>
            </p:cNvCxnSpPr>
            <p:nvPr/>
          </p:nvCxnSpPr>
          <p:spPr bwMode="auto">
            <a:xfrm rot="16200000" flipH="1">
              <a:off x="6661944" y="4512962"/>
              <a:ext cx="395288" cy="3175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463" name="Straight Arrow Connector 46"/>
            <p:cNvCxnSpPr>
              <a:cxnSpLocks noChangeShapeType="1"/>
              <a:endCxn id="18459" idx="1"/>
            </p:cNvCxnSpPr>
            <p:nvPr/>
          </p:nvCxnSpPr>
          <p:spPr bwMode="auto">
            <a:xfrm flipV="1">
              <a:off x="3962401" y="5229172"/>
              <a:ext cx="206375" cy="531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9" name="Shape 48"/>
            <p:cNvCxnSpPr>
              <a:cxnSpLocks noChangeShapeType="1"/>
              <a:endCxn id="18446" idx="1"/>
            </p:cNvCxnSpPr>
            <p:nvPr/>
          </p:nvCxnSpPr>
          <p:spPr bwMode="auto">
            <a:xfrm>
              <a:off x="6400800" y="5086844"/>
              <a:ext cx="544513" cy="287337"/>
            </a:xfrm>
            <a:prstGeom prst="bentConnector3">
              <a:avLst>
                <a:gd name="adj1" fmla="val -2046"/>
              </a:avLst>
            </a:prstGeom>
            <a:noFill/>
            <a:ln w="57150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8465" name="Elbow Connector 56"/>
            <p:cNvCxnSpPr>
              <a:cxnSpLocks noChangeShapeType="1"/>
              <a:stCxn id="18441" idx="2"/>
              <a:endCxn id="18444" idx="0"/>
            </p:cNvCxnSpPr>
            <p:nvPr/>
          </p:nvCxnSpPr>
          <p:spPr bwMode="auto">
            <a:xfrm rot="16200000" flipH="1">
              <a:off x="5492751" y="2626218"/>
              <a:ext cx="742950" cy="1806575"/>
            </a:xfrm>
            <a:prstGeom prst="bentConnector3">
              <a:avLst>
                <a:gd name="adj1" fmla="val 50000"/>
              </a:avLst>
            </a:prstGeom>
            <a:noFill/>
            <a:ln w="57150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sp>
          <p:nvSpPr>
            <p:cNvPr id="18466" name="TextBox 57"/>
            <p:cNvSpPr txBox="1">
              <a:spLocks noChangeArrowheads="1"/>
            </p:cNvSpPr>
            <p:nvPr/>
          </p:nvSpPr>
          <p:spPr bwMode="auto">
            <a:xfrm>
              <a:off x="251520" y="4782051"/>
              <a:ext cx="3116362" cy="170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Calibri" pitchFamily="34" charset="0"/>
                </a:rPr>
                <a:t>Peraturan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n-US" sz="1600" dirty="0" err="1">
                  <a:latin typeface="Calibri" pitchFamily="34" charset="0"/>
                </a:rPr>
                <a:t>Zonasi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n-US" sz="1600" dirty="0" err="1">
                  <a:latin typeface="Calibri" pitchFamily="34" charset="0"/>
                </a:rPr>
                <a:t>merupakan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n-US" sz="1600" dirty="0" err="1">
                  <a:latin typeface="Calibri" pitchFamily="34" charset="0"/>
                </a:rPr>
                <a:t>perangkat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n-US" sz="1600" dirty="0" err="1">
                  <a:latin typeface="Calibri" pitchFamily="34" charset="0"/>
                </a:rPr>
                <a:t>utama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n-US" sz="1600" dirty="0" err="1">
                  <a:latin typeface="Calibri" pitchFamily="34" charset="0"/>
                </a:rPr>
                <a:t>dalam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n-US" sz="1600" dirty="0" err="1">
                  <a:latin typeface="Calibri" pitchFamily="34" charset="0"/>
                </a:rPr>
                <a:t>pengendalian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n-US" sz="1600" dirty="0" err="1">
                  <a:latin typeface="Calibri" pitchFamily="34" charset="0"/>
                </a:rPr>
                <a:t>karena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n-US" sz="1600" dirty="0" err="1">
                  <a:latin typeface="Calibri" pitchFamily="34" charset="0"/>
                </a:rPr>
                <a:t>perizinan</a:t>
              </a:r>
              <a:r>
                <a:rPr lang="en-US" sz="1600" dirty="0">
                  <a:latin typeface="Calibri" pitchFamily="34" charset="0"/>
                </a:rPr>
                <a:t>, </a:t>
              </a:r>
              <a:r>
                <a:rPr lang="en-US" sz="1600" dirty="0" err="1">
                  <a:latin typeface="Calibri" pitchFamily="34" charset="0"/>
                </a:rPr>
                <a:t>insentif</a:t>
              </a:r>
              <a:r>
                <a:rPr lang="en-US" sz="1600" dirty="0">
                  <a:latin typeface="Calibri" pitchFamily="34" charset="0"/>
                </a:rPr>
                <a:t> &amp; </a:t>
              </a:r>
              <a:r>
                <a:rPr lang="en-US" sz="1600" dirty="0" err="1">
                  <a:latin typeface="Calibri" pitchFamily="34" charset="0"/>
                </a:rPr>
                <a:t>disinsentif</a:t>
              </a:r>
              <a:r>
                <a:rPr lang="en-US" sz="1600" dirty="0">
                  <a:latin typeface="Calibri" pitchFamily="34" charset="0"/>
                </a:rPr>
                <a:t>, </a:t>
              </a:r>
              <a:r>
                <a:rPr lang="en-US" sz="1600" dirty="0" err="1">
                  <a:latin typeface="Calibri" pitchFamily="34" charset="0"/>
                </a:rPr>
                <a:t>dan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n-US" sz="1600" dirty="0" err="1">
                  <a:latin typeface="Calibri" pitchFamily="34" charset="0"/>
                </a:rPr>
                <a:t>sanksi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n-US" sz="1600" dirty="0" err="1">
                  <a:latin typeface="Calibri" pitchFamily="34" charset="0"/>
                </a:rPr>
                <a:t>harus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n-US" sz="1600" dirty="0" err="1">
                  <a:latin typeface="Calibri" pitchFamily="34" charset="0"/>
                </a:rPr>
                <a:t>didasarkan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n-US" sz="1600" dirty="0" err="1">
                  <a:latin typeface="Calibri" pitchFamily="34" charset="0"/>
                </a:rPr>
                <a:t>pada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n-US" sz="1600" dirty="0" err="1">
                  <a:latin typeface="Calibri" pitchFamily="34" charset="0"/>
                </a:rPr>
                <a:t>Peraturan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n-US" sz="1600" dirty="0" err="1">
                  <a:latin typeface="Calibri" pitchFamily="34" charset="0"/>
                </a:rPr>
                <a:t>Zonasi</a:t>
              </a:r>
              <a:r>
                <a:rPr lang="en-US" sz="1600" dirty="0">
                  <a:latin typeface="Calibri" pitchFamily="34" charset="0"/>
                </a:rPr>
                <a:t> </a:t>
              </a:r>
            </a:p>
          </p:txBody>
        </p:sp>
        <p:cxnSp>
          <p:nvCxnSpPr>
            <p:cNvPr id="18467" name="Straight Arrow Connector 72"/>
            <p:cNvCxnSpPr>
              <a:cxnSpLocks noChangeShapeType="1"/>
              <a:endCxn id="18441" idx="0"/>
            </p:cNvCxnSpPr>
            <p:nvPr/>
          </p:nvCxnSpPr>
          <p:spPr bwMode="auto">
            <a:xfrm rot="16200000" flipH="1">
              <a:off x="4773612" y="2594469"/>
              <a:ext cx="366713" cy="79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468" name="Straight Arrow Connector 86"/>
            <p:cNvCxnSpPr>
              <a:cxnSpLocks noChangeShapeType="1"/>
            </p:cNvCxnSpPr>
            <p:nvPr/>
          </p:nvCxnSpPr>
          <p:spPr bwMode="auto">
            <a:xfrm rot="16200000" flipH="1">
              <a:off x="6667500" y="4510581"/>
              <a:ext cx="3810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469" name="Elbow Connector 91"/>
            <p:cNvCxnSpPr>
              <a:cxnSpLocks noChangeShapeType="1"/>
            </p:cNvCxnSpPr>
            <p:nvPr/>
          </p:nvCxnSpPr>
          <p:spPr bwMode="auto">
            <a:xfrm rot="16200000" flipH="1">
              <a:off x="5981700" y="5501181"/>
              <a:ext cx="1371600" cy="533400"/>
            </a:xfrm>
            <a:prstGeom prst="bentConnector3">
              <a:avLst>
                <a:gd name="adj1" fmla="val 9787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8470" name="Straight Arrow Connector 94"/>
            <p:cNvCxnSpPr>
              <a:cxnSpLocks noChangeShapeType="1"/>
            </p:cNvCxnSpPr>
            <p:nvPr/>
          </p:nvCxnSpPr>
          <p:spPr bwMode="auto">
            <a:xfrm flipV="1">
              <a:off x="6400800" y="5920281"/>
              <a:ext cx="544513" cy="1746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471" name="Straight Arrow Connector 96"/>
            <p:cNvCxnSpPr>
              <a:cxnSpLocks noChangeShapeType="1"/>
            </p:cNvCxnSpPr>
            <p:nvPr/>
          </p:nvCxnSpPr>
          <p:spPr bwMode="auto">
            <a:xfrm flipV="1">
              <a:off x="6400800" y="5920281"/>
              <a:ext cx="533400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3" name="Elbow Connector 102"/>
            <p:cNvCxnSpPr>
              <a:cxnSpLocks noChangeShapeType="1"/>
              <a:endCxn id="18447" idx="1"/>
            </p:cNvCxnSpPr>
            <p:nvPr/>
          </p:nvCxnSpPr>
          <p:spPr bwMode="auto">
            <a:xfrm>
              <a:off x="6400800" y="5390057"/>
              <a:ext cx="533400" cy="509257"/>
            </a:xfrm>
            <a:prstGeom prst="bentConnector3">
              <a:avLst>
                <a:gd name="adj1" fmla="val 50000"/>
              </a:avLst>
            </a:prstGeom>
            <a:noFill/>
            <a:ln w="57150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05" name="Elbow Connector 104"/>
            <p:cNvCxnSpPr>
              <a:cxnSpLocks noChangeShapeType="1"/>
            </p:cNvCxnSpPr>
            <p:nvPr/>
          </p:nvCxnSpPr>
          <p:spPr bwMode="auto">
            <a:xfrm>
              <a:off x="6400800" y="5920281"/>
              <a:ext cx="533400" cy="520700"/>
            </a:xfrm>
            <a:prstGeom prst="bentConnector3">
              <a:avLst>
                <a:gd name="adj1" fmla="val -2245"/>
              </a:avLst>
            </a:prstGeom>
            <a:noFill/>
            <a:ln w="57150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18474" name="Straight Arrow Connector 113"/>
            <p:cNvCxnSpPr>
              <a:cxnSpLocks noChangeShapeType="1"/>
            </p:cNvCxnSpPr>
            <p:nvPr/>
          </p:nvCxnSpPr>
          <p:spPr bwMode="auto">
            <a:xfrm flipV="1">
              <a:off x="6400800" y="5386881"/>
              <a:ext cx="533400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6" name="Group 45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47" name="Rectangle 46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Rectangle 47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6466886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ight Arrow 64"/>
          <p:cNvSpPr/>
          <p:nvPr/>
        </p:nvSpPr>
        <p:spPr>
          <a:xfrm>
            <a:off x="838200" y="1600200"/>
            <a:ext cx="1785950" cy="1071570"/>
          </a:xfrm>
          <a:prstGeom prst="rightArrow">
            <a:avLst>
              <a:gd name="adj1" fmla="val 50000"/>
              <a:gd name="adj2" fmla="val 304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600" b="1" dirty="0">
                <a:solidFill>
                  <a:schemeClr val="bg1"/>
                </a:solidFill>
              </a:rPr>
              <a:t>FUNGSI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62000" y="2269391"/>
            <a:ext cx="35052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3336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d-ID" sz="1700" dirty="0"/>
          </a:p>
          <a:p>
            <a:pPr marL="342900" lvl="0" indent="-2333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700" b="1" dirty="0" err="1"/>
              <a:t>Instrumen</a:t>
            </a:r>
            <a:r>
              <a:rPr lang="en-US" sz="1700" b="1" dirty="0"/>
              <a:t> </a:t>
            </a:r>
            <a:r>
              <a:rPr lang="en-US" sz="1700" b="1" dirty="0" err="1"/>
              <a:t>operasional</a:t>
            </a:r>
            <a:r>
              <a:rPr lang="en-US" sz="1700" b="1" dirty="0"/>
              <a:t> </a:t>
            </a:r>
            <a:r>
              <a:rPr lang="en-US" sz="1700" dirty="0" err="1"/>
              <a:t>pengendalian</a:t>
            </a:r>
            <a:r>
              <a:rPr lang="en-US" sz="1700" dirty="0"/>
              <a:t> </a:t>
            </a:r>
            <a:r>
              <a:rPr lang="en-US" sz="1700" dirty="0" err="1"/>
              <a:t>pemanfaatan</a:t>
            </a:r>
            <a:r>
              <a:rPr lang="en-US" sz="1700" dirty="0"/>
              <a:t> </a:t>
            </a:r>
            <a:r>
              <a:rPr lang="en-US" sz="1700" dirty="0" err="1"/>
              <a:t>ruang</a:t>
            </a:r>
            <a:r>
              <a:rPr lang="en-US" sz="1700" dirty="0"/>
              <a:t>;</a:t>
            </a:r>
          </a:p>
          <a:p>
            <a:pPr marL="342900" lvl="0" indent="-2333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700" b="1" dirty="0" err="1"/>
              <a:t>Acuan</a:t>
            </a:r>
            <a:r>
              <a:rPr lang="en-US" sz="1700" b="1" dirty="0"/>
              <a:t> </a:t>
            </a:r>
            <a:r>
              <a:rPr lang="en-US" sz="1700" b="1" dirty="0" err="1"/>
              <a:t>dalam</a:t>
            </a:r>
            <a:r>
              <a:rPr lang="en-US" sz="1700" b="1" dirty="0"/>
              <a:t> </a:t>
            </a:r>
            <a:r>
              <a:rPr lang="en-US" sz="1700" b="1" dirty="0" err="1"/>
              <a:t>pemberian</a:t>
            </a:r>
            <a:r>
              <a:rPr lang="en-US" sz="1700" b="1" dirty="0"/>
              <a:t> </a:t>
            </a:r>
            <a:r>
              <a:rPr lang="en-US" sz="1700" b="1" dirty="0" err="1"/>
              <a:t>ijin</a:t>
            </a:r>
            <a:r>
              <a:rPr lang="en-US" sz="1700" b="1" dirty="0"/>
              <a:t> </a:t>
            </a:r>
            <a:r>
              <a:rPr lang="en-US" sz="1700" dirty="0" err="1"/>
              <a:t>pemanfaatan</a:t>
            </a:r>
            <a:r>
              <a:rPr lang="en-US" sz="1700" dirty="0"/>
              <a:t> </a:t>
            </a:r>
            <a:r>
              <a:rPr lang="en-US" sz="1700" dirty="0" err="1"/>
              <a:t>ruang</a:t>
            </a:r>
            <a:r>
              <a:rPr lang="en-US" sz="1700" dirty="0"/>
              <a:t>;</a:t>
            </a:r>
          </a:p>
          <a:p>
            <a:pPr marL="342900" lvl="0" indent="-2333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700" dirty="0" err="1"/>
              <a:t>Acuan</a:t>
            </a:r>
            <a:r>
              <a:rPr lang="en-US" sz="1700" dirty="0"/>
              <a:t> </a:t>
            </a:r>
            <a:r>
              <a:rPr lang="en-US" sz="1700" dirty="0" err="1"/>
              <a:t>dalam</a:t>
            </a:r>
            <a:r>
              <a:rPr lang="en-US" sz="1700" dirty="0"/>
              <a:t> </a:t>
            </a:r>
            <a:r>
              <a:rPr lang="en-US" sz="1700" dirty="0" err="1"/>
              <a:t>pemberian</a:t>
            </a:r>
            <a:r>
              <a:rPr lang="en-US" sz="1700" dirty="0"/>
              <a:t> </a:t>
            </a:r>
            <a:r>
              <a:rPr lang="en-US" sz="1700" b="1" dirty="0" err="1"/>
              <a:t>insentif</a:t>
            </a:r>
            <a:r>
              <a:rPr lang="en-US" sz="1700" b="1" dirty="0"/>
              <a:t> </a:t>
            </a:r>
            <a:r>
              <a:rPr lang="en-US" sz="1700" b="1" dirty="0" err="1"/>
              <a:t>dan</a:t>
            </a:r>
            <a:r>
              <a:rPr lang="en-US" sz="1700" b="1" dirty="0"/>
              <a:t> </a:t>
            </a:r>
            <a:r>
              <a:rPr lang="en-US" sz="1700" b="1" dirty="0" err="1"/>
              <a:t>disinsentif</a:t>
            </a:r>
            <a:r>
              <a:rPr lang="en-US" sz="1700" b="1" dirty="0"/>
              <a:t>;</a:t>
            </a:r>
          </a:p>
          <a:p>
            <a:pPr marL="342900" lvl="0" indent="-2333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700" dirty="0" err="1"/>
              <a:t>Acuan</a:t>
            </a:r>
            <a:r>
              <a:rPr lang="en-US" sz="1700" dirty="0"/>
              <a:t> </a:t>
            </a:r>
            <a:r>
              <a:rPr lang="en-US" sz="1700" dirty="0" err="1"/>
              <a:t>dalam</a:t>
            </a:r>
            <a:r>
              <a:rPr lang="en-US" sz="1700" dirty="0"/>
              <a:t> </a:t>
            </a:r>
            <a:r>
              <a:rPr lang="en-US" sz="1700" dirty="0" err="1"/>
              <a:t>pengenaan</a:t>
            </a:r>
            <a:r>
              <a:rPr lang="en-US" sz="1700" dirty="0"/>
              <a:t> </a:t>
            </a:r>
            <a:r>
              <a:rPr lang="en-US" sz="1700" b="1" dirty="0" err="1"/>
              <a:t>sanksi</a:t>
            </a:r>
            <a:r>
              <a:rPr lang="en-US" sz="1700" b="1" dirty="0"/>
              <a:t>;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endParaRPr lang="en-US" sz="1700" dirty="0"/>
          </a:p>
          <a:p>
            <a:pPr marL="342900" lvl="0" indent="-2333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700" b="1" dirty="0" err="1"/>
              <a:t>Rujukan</a:t>
            </a:r>
            <a:r>
              <a:rPr lang="en-US" sz="1700" b="1" dirty="0"/>
              <a:t> </a:t>
            </a:r>
            <a:r>
              <a:rPr lang="en-US" sz="1700" b="1" dirty="0" err="1"/>
              <a:t>teknis</a:t>
            </a:r>
            <a:r>
              <a:rPr lang="en-US" sz="1700" b="1" dirty="0"/>
              <a:t> </a:t>
            </a:r>
            <a:r>
              <a:rPr lang="en-US" sz="1700" dirty="0" err="1"/>
              <a:t>dalam</a:t>
            </a:r>
            <a:r>
              <a:rPr lang="en-US" sz="1700" dirty="0"/>
              <a:t> </a:t>
            </a:r>
            <a:r>
              <a:rPr lang="en-US" sz="1700" dirty="0" err="1"/>
              <a:t>pengembangan</a:t>
            </a:r>
            <a:r>
              <a:rPr lang="en-US" sz="1700" dirty="0"/>
              <a:t>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pemanfaatan</a:t>
            </a:r>
            <a:r>
              <a:rPr lang="en-US" sz="1700" dirty="0"/>
              <a:t> </a:t>
            </a:r>
            <a:r>
              <a:rPr lang="en-US" sz="1700" dirty="0" err="1"/>
              <a:t>lahan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penetapan</a:t>
            </a:r>
            <a:r>
              <a:rPr lang="en-US" sz="1700" dirty="0"/>
              <a:t> </a:t>
            </a:r>
            <a:r>
              <a:rPr lang="en-US" sz="1700" dirty="0" err="1"/>
              <a:t>lokasi</a:t>
            </a:r>
            <a:r>
              <a:rPr lang="en-US" sz="1700" dirty="0"/>
              <a:t> </a:t>
            </a:r>
            <a:r>
              <a:rPr lang="en-US" sz="1700" dirty="0" err="1"/>
              <a:t>investasi</a:t>
            </a:r>
            <a:endParaRPr lang="id-ID" sz="1700" dirty="0"/>
          </a:p>
        </p:txBody>
      </p:sp>
      <p:sp>
        <p:nvSpPr>
          <p:cNvPr id="68" name="Right Arrow 67"/>
          <p:cNvSpPr/>
          <p:nvPr/>
        </p:nvSpPr>
        <p:spPr>
          <a:xfrm flipH="1">
            <a:off x="6553200" y="1143000"/>
            <a:ext cx="1838340" cy="1071570"/>
          </a:xfrm>
          <a:prstGeom prst="rightArrow">
            <a:avLst>
              <a:gd name="adj1" fmla="val 50000"/>
              <a:gd name="adj2" fmla="val 304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600" b="1" dirty="0">
                <a:solidFill>
                  <a:schemeClr val="bg1"/>
                </a:solidFill>
              </a:rPr>
              <a:t>MANFAAT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181600" y="1850179"/>
            <a:ext cx="304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0" indent="-287338"/>
            <a:endParaRPr lang="id-ID" sz="1600" dirty="0">
              <a:solidFill>
                <a:schemeClr val="bg1"/>
              </a:solidFill>
            </a:endParaRPr>
          </a:p>
          <a:p>
            <a:pPr marL="287338" lvl="0" indent="-287338">
              <a:buFont typeface="Arial" pitchFamily="34" charset="0"/>
              <a:buChar char="•"/>
            </a:pPr>
            <a:r>
              <a:rPr lang="en-US" sz="1700" dirty="0" err="1"/>
              <a:t>Menjamin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menjaga</a:t>
            </a:r>
            <a:r>
              <a:rPr lang="en-US" sz="1700" dirty="0"/>
              <a:t>  </a:t>
            </a:r>
            <a:r>
              <a:rPr lang="en-US" sz="1700" dirty="0" err="1"/>
              <a:t>menjaga</a:t>
            </a:r>
            <a:r>
              <a:rPr lang="en-US" sz="1700" dirty="0"/>
              <a:t> </a:t>
            </a:r>
            <a:r>
              <a:rPr lang="en-US" sz="1700" b="1" dirty="0" err="1"/>
              <a:t>kualitas</a:t>
            </a:r>
            <a:r>
              <a:rPr lang="en-US" sz="1700" b="1" dirty="0"/>
              <a:t> </a:t>
            </a:r>
            <a:r>
              <a:rPr lang="en-US" sz="1700" b="1" dirty="0" err="1"/>
              <a:t>ruang</a:t>
            </a:r>
            <a:r>
              <a:rPr lang="en-US" sz="1700" b="1" dirty="0"/>
              <a:t> </a:t>
            </a:r>
            <a:r>
              <a:rPr lang="en-US" sz="1700" dirty="0"/>
              <a:t>BWP minimal yang </a:t>
            </a:r>
            <a:r>
              <a:rPr lang="en-US" sz="1700" dirty="0" err="1"/>
              <a:t>ditetapkan</a:t>
            </a:r>
            <a:r>
              <a:rPr lang="en-US" sz="1700" dirty="0"/>
              <a:t>;</a:t>
            </a:r>
          </a:p>
          <a:p>
            <a:pPr marL="287338" lvl="0" indent="-287338">
              <a:lnSpc>
                <a:spcPts val="900"/>
              </a:lnSpc>
              <a:buFont typeface="Arial" pitchFamily="34" charset="0"/>
              <a:buChar char="•"/>
            </a:pPr>
            <a:endParaRPr lang="en-US" sz="1700" dirty="0"/>
          </a:p>
          <a:p>
            <a:pPr marL="287338" lvl="0" indent="-287338">
              <a:buFont typeface="Arial" pitchFamily="34" charset="0"/>
              <a:buChar char="•"/>
            </a:pPr>
            <a:r>
              <a:rPr lang="en-US" sz="1700" dirty="0" err="1"/>
              <a:t>Menjaga</a:t>
            </a:r>
            <a:r>
              <a:rPr lang="en-US" sz="1700" dirty="0"/>
              <a:t> </a:t>
            </a:r>
            <a:r>
              <a:rPr lang="en-US" sz="1700" dirty="0" err="1"/>
              <a:t>kualitas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karakteristik</a:t>
            </a:r>
            <a:r>
              <a:rPr lang="en-US" sz="1700" dirty="0"/>
              <a:t> </a:t>
            </a:r>
            <a:r>
              <a:rPr lang="en-US" sz="1700" dirty="0" err="1"/>
              <a:t>zona</a:t>
            </a:r>
            <a:r>
              <a:rPr lang="en-US" sz="1700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b="1" dirty="0" err="1"/>
              <a:t>meminimalkan</a:t>
            </a:r>
            <a:r>
              <a:rPr lang="en-US" sz="1700" b="1" dirty="0"/>
              <a:t> </a:t>
            </a:r>
            <a:r>
              <a:rPr lang="en-US" sz="1700" b="1" dirty="0" err="1"/>
              <a:t>penggunaan</a:t>
            </a:r>
            <a:r>
              <a:rPr lang="en-US" sz="1700" b="1" dirty="0"/>
              <a:t> </a:t>
            </a:r>
            <a:r>
              <a:rPr lang="en-US" sz="1700" b="1" dirty="0" err="1"/>
              <a:t>lahan</a:t>
            </a:r>
            <a:r>
              <a:rPr lang="en-US" sz="1700" b="1" dirty="0"/>
              <a:t> yang </a:t>
            </a:r>
            <a:r>
              <a:rPr lang="en-US" sz="1700" b="1" dirty="0" err="1"/>
              <a:t>tidak</a:t>
            </a:r>
            <a:r>
              <a:rPr lang="en-US" sz="1700" b="1" dirty="0"/>
              <a:t> </a:t>
            </a:r>
            <a:r>
              <a:rPr lang="en-US" sz="1700" b="1" dirty="0" err="1"/>
              <a:t>sesuai</a:t>
            </a:r>
            <a:r>
              <a:rPr lang="en-US" sz="1700" b="1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karakteristik</a:t>
            </a:r>
            <a:r>
              <a:rPr lang="en-US" sz="1700" dirty="0"/>
              <a:t> </a:t>
            </a:r>
            <a:r>
              <a:rPr lang="en-US" sz="1700" dirty="0" err="1"/>
              <a:t>zona</a:t>
            </a:r>
            <a:r>
              <a:rPr lang="en-US" sz="1700" dirty="0"/>
              <a:t>; </a:t>
            </a:r>
            <a:r>
              <a:rPr lang="en-US" sz="1700" dirty="0" err="1"/>
              <a:t>dan</a:t>
            </a:r>
            <a:endParaRPr lang="en-US" sz="1700" dirty="0"/>
          </a:p>
          <a:p>
            <a:pPr marL="287338" lvl="0" indent="-287338">
              <a:lnSpc>
                <a:spcPts val="900"/>
              </a:lnSpc>
              <a:buFont typeface="Arial" pitchFamily="34" charset="0"/>
              <a:buChar char="•"/>
            </a:pPr>
            <a:endParaRPr lang="en-US" sz="1700" dirty="0"/>
          </a:p>
          <a:p>
            <a:pPr marL="287338" lvl="0" indent="-287338">
              <a:buFont typeface="Arial" pitchFamily="34" charset="0"/>
              <a:buChar char="•"/>
            </a:pPr>
            <a:r>
              <a:rPr lang="en-US" sz="1700" b="1" dirty="0" err="1"/>
              <a:t>Meminimalkan</a:t>
            </a:r>
            <a:r>
              <a:rPr lang="en-US" sz="1700" b="1" dirty="0"/>
              <a:t> </a:t>
            </a:r>
            <a:r>
              <a:rPr lang="en-US" sz="1700" b="1" dirty="0" err="1"/>
              <a:t>gangguan</a:t>
            </a:r>
            <a:r>
              <a:rPr lang="en-US" sz="1700" b="1" dirty="0"/>
              <a:t>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dampak</a:t>
            </a:r>
            <a:r>
              <a:rPr lang="en-US" sz="1700" dirty="0"/>
              <a:t> </a:t>
            </a:r>
            <a:r>
              <a:rPr lang="en-US" sz="1700" dirty="0" err="1"/>
              <a:t>negatif</a:t>
            </a:r>
            <a:r>
              <a:rPr lang="en-US" sz="1700" dirty="0"/>
              <a:t> </a:t>
            </a:r>
            <a:r>
              <a:rPr lang="en-US" sz="1700" dirty="0" err="1"/>
              <a:t>terhadap</a:t>
            </a:r>
            <a:r>
              <a:rPr lang="en-US" sz="1700" dirty="0"/>
              <a:t> </a:t>
            </a:r>
            <a:r>
              <a:rPr lang="en-US" sz="1700" dirty="0" err="1"/>
              <a:t>zona</a:t>
            </a:r>
            <a:r>
              <a:rPr lang="en-US" sz="1700" dirty="0"/>
              <a:t>. </a:t>
            </a:r>
            <a:endParaRPr lang="id-ID" sz="17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15353" y="677250"/>
            <a:ext cx="6809680" cy="518858"/>
          </a:xfrm>
        </p:spPr>
        <p:txBody>
          <a:bodyPr>
            <a:noAutofit/>
          </a:bodyPr>
          <a:lstStyle/>
          <a:p>
            <a:r>
              <a:rPr lang="it-IT" sz="3400" b="1" dirty="0"/>
              <a:t>Fungsi dan Manfaat Peraturan Zonasi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15" name="Rectangle 14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 15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247884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63418" y="417495"/>
            <a:ext cx="6806802" cy="8382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Gadugi" panose="020B0502040204020203" pitchFamily="34" charset="0"/>
              </a:rPr>
              <a:t>Kelengkapan</a:t>
            </a:r>
            <a:r>
              <a:rPr lang="en-US" sz="2800" dirty="0">
                <a:solidFill>
                  <a:schemeClr val="tx1"/>
                </a:solidFill>
                <a:latin typeface="Gadugi" panose="020B0502040204020203" pitchFamily="34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Gadugi" panose="020B0502040204020203" pitchFamily="34" charset="0"/>
              </a:rPr>
              <a:t>Peraturan</a:t>
            </a:r>
            <a:r>
              <a:rPr lang="en-US" sz="2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adugi" panose="020B0502040204020203" pitchFamily="34" charset="0"/>
              </a:rPr>
              <a:t>Zonasi</a:t>
            </a:r>
            <a:endParaRPr lang="en-US" sz="2800" dirty="0">
              <a:solidFill>
                <a:schemeClr val="tx1"/>
              </a:solidFill>
              <a:latin typeface="Gadugi" panose="020B0502040204020203" pitchFamily="34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90209" y="1828800"/>
            <a:ext cx="5553364" cy="47244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solidFill>
                <a:schemeClr val="tx1"/>
              </a:solidFill>
              <a:latin typeface="Gadugi" panose="020B0502040204020203" pitchFamily="34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000" b="1" i="1" dirty="0">
                <a:solidFill>
                  <a:schemeClr val="tx1"/>
                </a:solidFill>
                <a:latin typeface="Gadugi" panose="020B0502040204020203" pitchFamily="34" charset="0"/>
              </a:rPr>
              <a:t>Zoning text/zoning statement/legal text</a:t>
            </a:r>
            <a:r>
              <a:rPr lang="en-US" sz="2000" b="1" dirty="0">
                <a:solidFill>
                  <a:schemeClr val="tx1"/>
                </a:solidFill>
                <a:latin typeface="Gadugi" panose="020B0502040204020203" pitchFamily="34" charset="0"/>
              </a:rPr>
              <a:t>: </a:t>
            </a:r>
            <a:endParaRPr lang="en-US" sz="1800" b="1" dirty="0">
              <a:solidFill>
                <a:schemeClr val="tx1"/>
              </a:solidFill>
              <a:latin typeface="Gadugi" panose="020B0502040204020203" pitchFamily="34" charset="0"/>
            </a:endParaRP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berisi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aturan-aturan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(= regulation)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menjelaskan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tentang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tata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guna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lahan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kawasan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, </a:t>
            </a:r>
            <a:r>
              <a:rPr lang="en-US" sz="1800" i="1" dirty="0">
                <a:solidFill>
                  <a:schemeClr val="tx1"/>
                </a:solidFill>
                <a:latin typeface="Gadugi" panose="020B0502040204020203" pitchFamily="34" charset="0"/>
              </a:rPr>
              <a:t>permitted and conditional uses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, minimum lot requirements,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standar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pengembangan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administrasi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pengembangan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zoning</a:t>
            </a:r>
          </a:p>
          <a:p>
            <a:pPr marL="1257300" lvl="2" indent="-342900" eaLnBrk="1" hangingPunct="1"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  <a:latin typeface="Gadugi" panose="020B0502040204020203" pitchFamily="34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000" b="1" i="1" dirty="0">
                <a:solidFill>
                  <a:schemeClr val="tx1"/>
                </a:solidFill>
                <a:latin typeface="Gadugi" panose="020B0502040204020203" pitchFamily="34" charset="0"/>
              </a:rPr>
              <a:t>Zoning map</a:t>
            </a:r>
            <a:r>
              <a:rPr lang="en-US" sz="2000" b="1" dirty="0">
                <a:solidFill>
                  <a:schemeClr val="tx1"/>
                </a:solidFill>
                <a:latin typeface="Gadugi" panose="020B0502040204020203" pitchFamily="34" charset="0"/>
              </a:rPr>
              <a:t>: 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berisi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pembagian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blok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peruntukan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zona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),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ketentuan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aturan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tiap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blok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peruntukan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tersebut</a:t>
            </a:r>
            <a:endParaRPr lang="en-US" sz="1800" dirty="0">
              <a:solidFill>
                <a:schemeClr val="tx1"/>
              </a:solidFill>
              <a:latin typeface="Gadugi" panose="020B0502040204020203" pitchFamily="34" charset="0"/>
            </a:endParaRP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menggambarkan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peta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tata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guna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lahan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lokasi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tiap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fungsi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lahan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</a:rPr>
              <a:t>kawasan</a:t>
            </a:r>
            <a:endParaRPr lang="en-US" sz="1800" dirty="0">
              <a:solidFill>
                <a:schemeClr val="tx1"/>
              </a:solidFill>
              <a:latin typeface="Gadugi" panose="020B0502040204020203" pitchFamily="34" charset="0"/>
            </a:endParaRPr>
          </a:p>
          <a:p>
            <a:pPr marL="838200" lvl="1" indent="-381000" eaLnBrk="1" hangingPunct="1"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  <a:latin typeface="Gadugi" panose="020B0502040204020203" pitchFamily="34" charset="0"/>
            </a:endParaRPr>
          </a:p>
          <a:p>
            <a:pPr marL="838200" lvl="1" indent="-381000" eaLnBrk="1" hangingPunct="1"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  <a:latin typeface="Gadugi" panose="020B0502040204020203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1871" y="1487054"/>
            <a:ext cx="2288824" cy="280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6 Page4"/>
          <p:cNvPicPr>
            <a:picLocks noChangeAspect="1" noChangeArrowheads="1"/>
          </p:cNvPicPr>
          <p:nvPr/>
        </p:nvPicPr>
        <p:blipFill>
          <a:blip r:embed="rId3"/>
          <a:srcRect l="5362" t="6482" r="14172" b="11298"/>
          <a:stretch>
            <a:fillRect/>
          </a:stretch>
        </p:blipFill>
        <p:spPr bwMode="auto">
          <a:xfrm>
            <a:off x="6261871" y="4413506"/>
            <a:ext cx="2288824" cy="189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71911" y="1564156"/>
            <a:ext cx="5518480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25475" indent="-625475"/>
            <a:r>
              <a:rPr lang="en-US" sz="2000" b="1" dirty="0" err="1">
                <a:solidFill>
                  <a:schemeClr val="tx1"/>
                </a:solidFill>
                <a:latin typeface="Gadugi" panose="020B0502040204020203" pitchFamily="34" charset="0"/>
              </a:rPr>
              <a:t>Peraturan</a:t>
            </a:r>
            <a:r>
              <a:rPr lang="en-US" sz="2000" b="1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Gadugi" panose="020B0502040204020203" pitchFamily="34" charset="0"/>
              </a:rPr>
              <a:t>Zonasi</a:t>
            </a:r>
            <a:r>
              <a:rPr lang="en-US" sz="2000" b="1" dirty="0">
                <a:solidFill>
                  <a:schemeClr val="tx1"/>
                </a:solidFill>
                <a:latin typeface="Gadugi" panose="020B0502040204020203" pitchFamily="34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Gadugi" panose="020B0502040204020203" pitchFamily="34" charset="0"/>
              </a:rPr>
              <a:t>terdiri</a:t>
            </a:r>
            <a:r>
              <a:rPr lang="en-US" sz="2000" b="1" dirty="0">
                <a:solidFill>
                  <a:schemeClr val="tx1"/>
                </a:solidFill>
                <a:latin typeface="Gadug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Gadugi" panose="020B0502040204020203" pitchFamily="34" charset="0"/>
              </a:rPr>
              <a:t>dari</a:t>
            </a:r>
            <a:r>
              <a:rPr lang="en-US" sz="2000" b="1" dirty="0">
                <a:solidFill>
                  <a:schemeClr val="tx1"/>
                </a:solidFill>
                <a:latin typeface="Gadugi" panose="020B0502040204020203" pitchFamily="34" charset="0"/>
              </a:rPr>
              <a:t>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17" name="Rectangle 16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Rectangle 17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79962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2" name="Rectangle 9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8434" name="Picture 2" descr="Banda Ace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"/>
            <a:ext cx="9144000" cy="5238750"/>
          </a:xfrm>
          <a:prstGeom prst="rect">
            <a:avLst/>
          </a:prstGeom>
          <a:noFill/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049588" y="1947863"/>
            <a:ext cx="363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CC"/>
                </a:solidFill>
              </a:rPr>
              <a:t>4A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1275" y="1866900"/>
            <a:ext cx="3619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/>
              <a:t>4A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609600" y="5053013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CC"/>
                </a:solidFill>
              </a:rPr>
              <a:t>4A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1382713" y="3213100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4B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962150" y="3016250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4B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3267075" y="2579688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4B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2759075" y="3419475"/>
            <a:ext cx="363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4B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286000" y="4976813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4B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3775075" y="3913188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4B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4716463" y="4071938"/>
            <a:ext cx="363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4B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5368925" y="4752975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4B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3413125" y="5173663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3B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4573588" y="496093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3B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4391025" y="5459413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3B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6311900" y="5032375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3B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8270875" y="349091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5949950" y="4471988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5B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7254875" y="5243513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5B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8196263" y="4683125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5B</a:t>
            </a:r>
          </a:p>
        </p:txBody>
      </p:sp>
      <p:sp>
        <p:nvSpPr>
          <p:cNvPr id="18492" name="Text Box 60"/>
          <p:cNvSpPr txBox="1">
            <a:spLocks noChangeArrowheads="1"/>
          </p:cNvSpPr>
          <p:nvPr/>
        </p:nvSpPr>
        <p:spPr bwMode="auto">
          <a:xfrm>
            <a:off x="762000" y="4351338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CC"/>
                </a:solidFill>
              </a:rPr>
              <a:t>4A</a:t>
            </a: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381000" y="3375025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CC"/>
                </a:solidFill>
              </a:rPr>
              <a:t>4A</a:t>
            </a:r>
          </a:p>
        </p:txBody>
      </p:sp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171450" y="5540375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CC"/>
                </a:solidFill>
              </a:rPr>
              <a:t>4A</a:t>
            </a:r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7924800" y="230663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7315200" y="192563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497" name="Text Box 65"/>
          <p:cNvSpPr txBox="1">
            <a:spLocks noChangeArrowheads="1"/>
          </p:cNvSpPr>
          <p:nvPr/>
        </p:nvSpPr>
        <p:spPr bwMode="auto">
          <a:xfrm>
            <a:off x="5105400" y="3435350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498" name="Text Box 66"/>
          <p:cNvSpPr txBox="1">
            <a:spLocks noChangeArrowheads="1"/>
          </p:cNvSpPr>
          <p:nvPr/>
        </p:nvSpPr>
        <p:spPr bwMode="auto">
          <a:xfrm>
            <a:off x="4419600" y="3146425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499" name="Text Box 67"/>
          <p:cNvSpPr txBox="1">
            <a:spLocks noChangeArrowheads="1"/>
          </p:cNvSpPr>
          <p:nvPr/>
        </p:nvSpPr>
        <p:spPr bwMode="auto">
          <a:xfrm>
            <a:off x="5638800" y="3527425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500" name="Text Box 68"/>
          <p:cNvSpPr txBox="1">
            <a:spLocks noChangeArrowheads="1"/>
          </p:cNvSpPr>
          <p:nvPr/>
        </p:nvSpPr>
        <p:spPr bwMode="auto">
          <a:xfrm>
            <a:off x="3962400" y="184943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501" name="Text Box 69"/>
          <p:cNvSpPr txBox="1">
            <a:spLocks noChangeArrowheads="1"/>
          </p:cNvSpPr>
          <p:nvPr/>
        </p:nvSpPr>
        <p:spPr bwMode="auto">
          <a:xfrm>
            <a:off x="4114800" y="857250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502" name="Text Box 70"/>
          <p:cNvSpPr txBox="1">
            <a:spLocks noChangeArrowheads="1"/>
          </p:cNvSpPr>
          <p:nvPr/>
        </p:nvSpPr>
        <p:spPr bwMode="auto">
          <a:xfrm>
            <a:off x="6019800" y="857250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503" name="Text Box 71"/>
          <p:cNvSpPr txBox="1">
            <a:spLocks noChangeArrowheads="1"/>
          </p:cNvSpPr>
          <p:nvPr/>
        </p:nvSpPr>
        <p:spPr bwMode="auto">
          <a:xfrm>
            <a:off x="5867400" y="169703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504" name="Text Box 72"/>
          <p:cNvSpPr txBox="1">
            <a:spLocks noChangeArrowheads="1"/>
          </p:cNvSpPr>
          <p:nvPr/>
        </p:nvSpPr>
        <p:spPr bwMode="auto">
          <a:xfrm>
            <a:off x="4876800" y="2689225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505" name="Text Box 73"/>
          <p:cNvSpPr txBox="1">
            <a:spLocks noChangeArrowheads="1"/>
          </p:cNvSpPr>
          <p:nvPr/>
        </p:nvSpPr>
        <p:spPr bwMode="auto">
          <a:xfrm>
            <a:off x="4953000" y="192563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506" name="Text Box 74"/>
          <p:cNvSpPr txBox="1">
            <a:spLocks noChangeArrowheads="1"/>
          </p:cNvSpPr>
          <p:nvPr/>
        </p:nvSpPr>
        <p:spPr bwMode="auto">
          <a:xfrm>
            <a:off x="5638800" y="240823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507" name="Text Box 75"/>
          <p:cNvSpPr txBox="1">
            <a:spLocks noChangeArrowheads="1"/>
          </p:cNvSpPr>
          <p:nvPr/>
        </p:nvSpPr>
        <p:spPr bwMode="auto">
          <a:xfrm>
            <a:off x="5386388" y="201453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508" name="Text Box 76"/>
          <p:cNvSpPr txBox="1">
            <a:spLocks noChangeArrowheads="1"/>
          </p:cNvSpPr>
          <p:nvPr/>
        </p:nvSpPr>
        <p:spPr bwMode="auto">
          <a:xfrm>
            <a:off x="5334000" y="857250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509" name="Text Box 77"/>
          <p:cNvSpPr txBox="1">
            <a:spLocks noChangeArrowheads="1"/>
          </p:cNvSpPr>
          <p:nvPr/>
        </p:nvSpPr>
        <p:spPr bwMode="auto">
          <a:xfrm>
            <a:off x="5029200" y="12588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510" name="Text Box 78"/>
          <p:cNvSpPr txBox="1">
            <a:spLocks noChangeArrowheads="1"/>
          </p:cNvSpPr>
          <p:nvPr/>
        </p:nvSpPr>
        <p:spPr bwMode="auto">
          <a:xfrm>
            <a:off x="1371600" y="2613025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4B</a:t>
            </a:r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1492250" y="5213350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CC"/>
                </a:solidFill>
              </a:rPr>
              <a:t>4A</a:t>
            </a:r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2362200" y="1773238"/>
            <a:ext cx="363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CC"/>
                </a:solidFill>
              </a:rPr>
              <a:t>4A</a:t>
            </a:r>
          </a:p>
        </p:txBody>
      </p:sp>
      <p:sp>
        <p:nvSpPr>
          <p:cNvPr id="18513" name="Text Box 81"/>
          <p:cNvSpPr txBox="1">
            <a:spLocks noChangeArrowheads="1"/>
          </p:cNvSpPr>
          <p:nvPr/>
        </p:nvSpPr>
        <p:spPr bwMode="auto">
          <a:xfrm>
            <a:off x="3124200" y="857250"/>
            <a:ext cx="363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CC"/>
                </a:solidFill>
              </a:rPr>
              <a:t>4A</a:t>
            </a:r>
          </a:p>
        </p:txBody>
      </p:sp>
      <p:sp>
        <p:nvSpPr>
          <p:cNvPr id="18514" name="Text Box 82"/>
          <p:cNvSpPr txBox="1">
            <a:spLocks noChangeArrowheads="1"/>
          </p:cNvSpPr>
          <p:nvPr/>
        </p:nvSpPr>
        <p:spPr bwMode="auto">
          <a:xfrm>
            <a:off x="1752600" y="1697038"/>
            <a:ext cx="363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CC"/>
                </a:solidFill>
              </a:rPr>
              <a:t>4A</a:t>
            </a:r>
          </a:p>
        </p:txBody>
      </p:sp>
      <p:sp>
        <p:nvSpPr>
          <p:cNvPr id="18515" name="Text Box 83"/>
          <p:cNvSpPr txBox="1">
            <a:spLocks noChangeArrowheads="1"/>
          </p:cNvSpPr>
          <p:nvPr/>
        </p:nvSpPr>
        <p:spPr bwMode="auto">
          <a:xfrm>
            <a:off x="457200" y="1392238"/>
            <a:ext cx="363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CC"/>
                </a:solidFill>
              </a:rPr>
              <a:t>4A</a:t>
            </a:r>
          </a:p>
        </p:txBody>
      </p:sp>
      <p:sp>
        <p:nvSpPr>
          <p:cNvPr id="18516" name="Text Box 84"/>
          <p:cNvSpPr txBox="1">
            <a:spLocks noChangeArrowheads="1"/>
          </p:cNvSpPr>
          <p:nvPr/>
        </p:nvSpPr>
        <p:spPr bwMode="auto">
          <a:xfrm>
            <a:off x="2286000" y="933450"/>
            <a:ext cx="363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CC"/>
                </a:solidFill>
              </a:rPr>
              <a:t>4A</a:t>
            </a:r>
          </a:p>
        </p:txBody>
      </p:sp>
      <p:sp>
        <p:nvSpPr>
          <p:cNvPr id="18517" name="Text Box 85"/>
          <p:cNvSpPr txBox="1">
            <a:spLocks noChangeArrowheads="1"/>
          </p:cNvSpPr>
          <p:nvPr/>
        </p:nvSpPr>
        <p:spPr bwMode="auto">
          <a:xfrm>
            <a:off x="914400" y="628650"/>
            <a:ext cx="363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CC"/>
                </a:solidFill>
              </a:rPr>
              <a:t>4A</a:t>
            </a:r>
          </a:p>
        </p:txBody>
      </p:sp>
      <p:sp>
        <p:nvSpPr>
          <p:cNvPr id="18518" name="Text Box 86"/>
          <p:cNvSpPr txBox="1">
            <a:spLocks noChangeArrowheads="1"/>
          </p:cNvSpPr>
          <p:nvPr/>
        </p:nvSpPr>
        <p:spPr bwMode="auto">
          <a:xfrm>
            <a:off x="0" y="647700"/>
            <a:ext cx="363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CC"/>
                </a:solidFill>
              </a:rPr>
              <a:t>4A</a:t>
            </a:r>
          </a:p>
        </p:txBody>
      </p:sp>
      <p:sp>
        <p:nvSpPr>
          <p:cNvPr id="18519" name="Text Box 87"/>
          <p:cNvSpPr txBox="1">
            <a:spLocks noChangeArrowheads="1"/>
          </p:cNvSpPr>
          <p:nvPr/>
        </p:nvSpPr>
        <p:spPr bwMode="auto">
          <a:xfrm>
            <a:off x="8478838" y="857250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5A</a:t>
            </a:r>
          </a:p>
        </p:txBody>
      </p:sp>
      <p:sp>
        <p:nvSpPr>
          <p:cNvPr id="18520" name="Text Box 88"/>
          <p:cNvSpPr txBox="1">
            <a:spLocks noChangeArrowheads="1"/>
          </p:cNvSpPr>
          <p:nvPr/>
        </p:nvSpPr>
        <p:spPr bwMode="auto">
          <a:xfrm>
            <a:off x="8731250" y="3203575"/>
            <a:ext cx="36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/>
              <a:t>5B</a:t>
            </a:r>
          </a:p>
        </p:txBody>
      </p:sp>
      <p:sp>
        <p:nvSpPr>
          <p:cNvPr id="18523" name="Rectangle 91"/>
          <p:cNvSpPr>
            <a:spLocks noChangeArrowheads="1"/>
          </p:cNvSpPr>
          <p:nvPr/>
        </p:nvSpPr>
        <p:spPr bwMode="auto">
          <a:xfrm>
            <a:off x="613379" y="6207040"/>
            <a:ext cx="304800" cy="2286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24" name="Rectangle 9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99454" y="5860965"/>
            <a:ext cx="295275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26" name="Text Box 94"/>
          <p:cNvSpPr txBox="1">
            <a:spLocks noChangeArrowheads="1"/>
          </p:cNvSpPr>
          <p:nvPr/>
        </p:nvSpPr>
        <p:spPr bwMode="auto">
          <a:xfrm>
            <a:off x="930879" y="6210215"/>
            <a:ext cx="218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ZONA 4A : PERUMAHAN TERBATAS</a:t>
            </a:r>
          </a:p>
        </p:txBody>
      </p:sp>
      <p:sp>
        <p:nvSpPr>
          <p:cNvPr id="18527" name="Rectangle 95"/>
          <p:cNvSpPr>
            <a:spLocks noChangeArrowheads="1"/>
          </p:cNvSpPr>
          <p:nvPr/>
        </p:nvSpPr>
        <p:spPr bwMode="auto">
          <a:xfrm>
            <a:off x="613379" y="5867315"/>
            <a:ext cx="295275" cy="228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28" name="Text Box 96"/>
          <p:cNvSpPr txBox="1">
            <a:spLocks noChangeArrowheads="1"/>
          </p:cNvSpPr>
          <p:nvPr/>
        </p:nvSpPr>
        <p:spPr bwMode="auto">
          <a:xfrm>
            <a:off x="3832829" y="5872078"/>
            <a:ext cx="1885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ZONA 4B : PERUMAHAN KOTA</a:t>
            </a:r>
          </a:p>
        </p:txBody>
      </p:sp>
      <p:sp>
        <p:nvSpPr>
          <p:cNvPr id="18529" name="Text Box 97"/>
          <p:cNvSpPr txBox="1">
            <a:spLocks noChangeArrowheads="1"/>
          </p:cNvSpPr>
          <p:nvPr/>
        </p:nvSpPr>
        <p:spPr bwMode="auto">
          <a:xfrm>
            <a:off x="927704" y="5819690"/>
            <a:ext cx="182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ZONA 3B : RUANG TERBUKA/</a:t>
            </a:r>
          </a:p>
          <a:p>
            <a:r>
              <a:rPr lang="en-US" sz="900" b="1"/>
              <a:t>                   TAMAN KOTA</a:t>
            </a:r>
          </a:p>
        </p:txBody>
      </p:sp>
      <p:sp>
        <p:nvSpPr>
          <p:cNvPr id="18530" name="Rectangle 9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94692" y="6195928"/>
            <a:ext cx="304800" cy="2286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2" name="Text Box 100"/>
          <p:cNvSpPr txBox="1">
            <a:spLocks noChangeArrowheads="1"/>
          </p:cNvSpPr>
          <p:nvPr/>
        </p:nvSpPr>
        <p:spPr bwMode="auto">
          <a:xfrm>
            <a:off x="3824892" y="6207040"/>
            <a:ext cx="2101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ZONA 5A : KAWASAN KOMERSIAL</a:t>
            </a:r>
          </a:p>
        </p:txBody>
      </p:sp>
      <p:sp>
        <p:nvSpPr>
          <p:cNvPr id="18534" name="Rectangle 10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339492" y="5857790"/>
            <a:ext cx="295275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" name="Text Box 103"/>
          <p:cNvSpPr txBox="1">
            <a:spLocks noChangeArrowheads="1"/>
          </p:cNvSpPr>
          <p:nvPr/>
        </p:nvSpPr>
        <p:spPr bwMode="auto">
          <a:xfrm>
            <a:off x="6672867" y="5868903"/>
            <a:ext cx="2305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ZONA 5B : KAWASAN PERKANTORAN</a:t>
            </a:r>
          </a:p>
        </p:txBody>
      </p:sp>
      <p:sp>
        <p:nvSpPr>
          <p:cNvPr id="18538" name="Rectangle 106"/>
          <p:cNvSpPr>
            <a:spLocks noChangeArrowheads="1"/>
          </p:cNvSpPr>
          <p:nvPr/>
        </p:nvSpPr>
        <p:spPr bwMode="auto">
          <a:xfrm>
            <a:off x="6349017" y="6184815"/>
            <a:ext cx="295275" cy="2286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9" name="Text Box 107"/>
          <p:cNvSpPr txBox="1">
            <a:spLocks noChangeArrowheads="1"/>
          </p:cNvSpPr>
          <p:nvPr/>
        </p:nvSpPr>
        <p:spPr bwMode="auto">
          <a:xfrm>
            <a:off x="6682392" y="6195928"/>
            <a:ext cx="189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ZONA 6A : KAWASAN KHUSUS</a:t>
            </a:r>
          </a:p>
        </p:txBody>
      </p:sp>
      <p:sp>
        <p:nvSpPr>
          <p:cNvPr id="18590" name="Text Box 158"/>
          <p:cNvSpPr txBox="1">
            <a:spLocks noChangeArrowheads="1"/>
          </p:cNvSpPr>
          <p:nvPr/>
        </p:nvSpPr>
        <p:spPr bwMode="auto">
          <a:xfrm>
            <a:off x="6497638" y="2743200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6A</a:t>
            </a:r>
          </a:p>
        </p:txBody>
      </p:sp>
      <p:sp>
        <p:nvSpPr>
          <p:cNvPr id="71" name="Freeform: Shape 70"/>
          <p:cNvSpPr/>
          <p:nvPr/>
        </p:nvSpPr>
        <p:spPr>
          <a:xfrm flipV="1">
            <a:off x="-15240" y="189228"/>
            <a:ext cx="9166860" cy="3695700"/>
          </a:xfrm>
          <a:custGeom>
            <a:avLst/>
            <a:gdLst>
              <a:gd name="connsiteX0" fmla="*/ 8717280 w 9144000"/>
              <a:gd name="connsiteY0" fmla="*/ 182880 h 3703320"/>
              <a:gd name="connsiteX1" fmla="*/ 8679180 w 9144000"/>
              <a:gd name="connsiteY1" fmla="*/ 3322320 h 3703320"/>
              <a:gd name="connsiteX2" fmla="*/ 4610100 w 9144000"/>
              <a:gd name="connsiteY2" fmla="*/ 3390900 h 3703320"/>
              <a:gd name="connsiteX3" fmla="*/ 556260 w 9144000"/>
              <a:gd name="connsiteY3" fmla="*/ 3322320 h 3703320"/>
              <a:gd name="connsiteX4" fmla="*/ 518160 w 9144000"/>
              <a:gd name="connsiteY4" fmla="*/ 0 h 3703320"/>
              <a:gd name="connsiteX5" fmla="*/ 0 w 9144000"/>
              <a:gd name="connsiteY5" fmla="*/ 7620 h 3703320"/>
              <a:gd name="connsiteX6" fmla="*/ 7620 w 9144000"/>
              <a:gd name="connsiteY6" fmla="*/ 3695700 h 3703320"/>
              <a:gd name="connsiteX7" fmla="*/ 9144000 w 9144000"/>
              <a:gd name="connsiteY7" fmla="*/ 3703320 h 3703320"/>
              <a:gd name="connsiteX8" fmla="*/ 9144000 w 9144000"/>
              <a:gd name="connsiteY8" fmla="*/ 205740 h 3703320"/>
              <a:gd name="connsiteX9" fmla="*/ 8717280 w 9144000"/>
              <a:gd name="connsiteY9" fmla="*/ 182880 h 3703320"/>
              <a:gd name="connsiteX0" fmla="*/ 8724900 w 9151620"/>
              <a:gd name="connsiteY0" fmla="*/ 182880 h 3703320"/>
              <a:gd name="connsiteX1" fmla="*/ 8686800 w 9151620"/>
              <a:gd name="connsiteY1" fmla="*/ 3322320 h 3703320"/>
              <a:gd name="connsiteX2" fmla="*/ 4617720 w 9151620"/>
              <a:gd name="connsiteY2" fmla="*/ 3390900 h 3703320"/>
              <a:gd name="connsiteX3" fmla="*/ 563880 w 9151620"/>
              <a:gd name="connsiteY3" fmla="*/ 3322320 h 3703320"/>
              <a:gd name="connsiteX4" fmla="*/ 525780 w 9151620"/>
              <a:gd name="connsiteY4" fmla="*/ 0 h 3703320"/>
              <a:gd name="connsiteX5" fmla="*/ 7620 w 9151620"/>
              <a:gd name="connsiteY5" fmla="*/ 7620 h 3703320"/>
              <a:gd name="connsiteX6" fmla="*/ 0 w 9151620"/>
              <a:gd name="connsiteY6" fmla="*/ 3695700 h 3703320"/>
              <a:gd name="connsiteX7" fmla="*/ 9151620 w 9151620"/>
              <a:gd name="connsiteY7" fmla="*/ 3703320 h 3703320"/>
              <a:gd name="connsiteX8" fmla="*/ 9151620 w 9151620"/>
              <a:gd name="connsiteY8" fmla="*/ 205740 h 3703320"/>
              <a:gd name="connsiteX9" fmla="*/ 8724900 w 9151620"/>
              <a:gd name="connsiteY9" fmla="*/ 182880 h 3703320"/>
              <a:gd name="connsiteX0" fmla="*/ 8732520 w 9159240"/>
              <a:gd name="connsiteY0" fmla="*/ 182880 h 3703320"/>
              <a:gd name="connsiteX1" fmla="*/ 8694420 w 9159240"/>
              <a:gd name="connsiteY1" fmla="*/ 3322320 h 3703320"/>
              <a:gd name="connsiteX2" fmla="*/ 4625340 w 9159240"/>
              <a:gd name="connsiteY2" fmla="*/ 3390900 h 3703320"/>
              <a:gd name="connsiteX3" fmla="*/ 571500 w 9159240"/>
              <a:gd name="connsiteY3" fmla="*/ 3322320 h 3703320"/>
              <a:gd name="connsiteX4" fmla="*/ 533400 w 9159240"/>
              <a:gd name="connsiteY4" fmla="*/ 0 h 3703320"/>
              <a:gd name="connsiteX5" fmla="*/ 0 w 9159240"/>
              <a:gd name="connsiteY5" fmla="*/ 7620 h 3703320"/>
              <a:gd name="connsiteX6" fmla="*/ 7620 w 9159240"/>
              <a:gd name="connsiteY6" fmla="*/ 3695700 h 3703320"/>
              <a:gd name="connsiteX7" fmla="*/ 9159240 w 9159240"/>
              <a:gd name="connsiteY7" fmla="*/ 3703320 h 3703320"/>
              <a:gd name="connsiteX8" fmla="*/ 9159240 w 9159240"/>
              <a:gd name="connsiteY8" fmla="*/ 205740 h 3703320"/>
              <a:gd name="connsiteX9" fmla="*/ 8732520 w 9159240"/>
              <a:gd name="connsiteY9" fmla="*/ 182880 h 3703320"/>
              <a:gd name="connsiteX0" fmla="*/ 8732520 w 9182100"/>
              <a:gd name="connsiteY0" fmla="*/ 182880 h 3703320"/>
              <a:gd name="connsiteX1" fmla="*/ 8694420 w 9182100"/>
              <a:gd name="connsiteY1" fmla="*/ 3322320 h 3703320"/>
              <a:gd name="connsiteX2" fmla="*/ 4625340 w 9182100"/>
              <a:gd name="connsiteY2" fmla="*/ 3390900 h 3703320"/>
              <a:gd name="connsiteX3" fmla="*/ 571500 w 9182100"/>
              <a:gd name="connsiteY3" fmla="*/ 3322320 h 3703320"/>
              <a:gd name="connsiteX4" fmla="*/ 533400 w 9182100"/>
              <a:gd name="connsiteY4" fmla="*/ 0 h 3703320"/>
              <a:gd name="connsiteX5" fmla="*/ 0 w 9182100"/>
              <a:gd name="connsiteY5" fmla="*/ 7620 h 3703320"/>
              <a:gd name="connsiteX6" fmla="*/ 7620 w 9182100"/>
              <a:gd name="connsiteY6" fmla="*/ 3695700 h 3703320"/>
              <a:gd name="connsiteX7" fmla="*/ 9159240 w 9182100"/>
              <a:gd name="connsiteY7" fmla="*/ 3703320 h 3703320"/>
              <a:gd name="connsiteX8" fmla="*/ 9182100 w 9182100"/>
              <a:gd name="connsiteY8" fmla="*/ 175260 h 3703320"/>
              <a:gd name="connsiteX9" fmla="*/ 8732520 w 9182100"/>
              <a:gd name="connsiteY9" fmla="*/ 182880 h 3703320"/>
              <a:gd name="connsiteX0" fmla="*/ 8732520 w 9182100"/>
              <a:gd name="connsiteY0" fmla="*/ 182880 h 3695700"/>
              <a:gd name="connsiteX1" fmla="*/ 8694420 w 9182100"/>
              <a:gd name="connsiteY1" fmla="*/ 3322320 h 3695700"/>
              <a:gd name="connsiteX2" fmla="*/ 4625340 w 9182100"/>
              <a:gd name="connsiteY2" fmla="*/ 3390900 h 3695700"/>
              <a:gd name="connsiteX3" fmla="*/ 571500 w 9182100"/>
              <a:gd name="connsiteY3" fmla="*/ 3322320 h 3695700"/>
              <a:gd name="connsiteX4" fmla="*/ 533400 w 9182100"/>
              <a:gd name="connsiteY4" fmla="*/ 0 h 3695700"/>
              <a:gd name="connsiteX5" fmla="*/ 0 w 9182100"/>
              <a:gd name="connsiteY5" fmla="*/ 7620 h 3695700"/>
              <a:gd name="connsiteX6" fmla="*/ 7620 w 9182100"/>
              <a:gd name="connsiteY6" fmla="*/ 3695700 h 3695700"/>
              <a:gd name="connsiteX7" fmla="*/ 9166860 w 9182100"/>
              <a:gd name="connsiteY7" fmla="*/ 3695700 h 3695700"/>
              <a:gd name="connsiteX8" fmla="*/ 9182100 w 9182100"/>
              <a:gd name="connsiteY8" fmla="*/ 175260 h 3695700"/>
              <a:gd name="connsiteX9" fmla="*/ 8732520 w 9182100"/>
              <a:gd name="connsiteY9" fmla="*/ 182880 h 3695700"/>
              <a:gd name="connsiteX0" fmla="*/ 8732520 w 9166860"/>
              <a:gd name="connsiteY0" fmla="*/ 182880 h 3695700"/>
              <a:gd name="connsiteX1" fmla="*/ 8694420 w 9166860"/>
              <a:gd name="connsiteY1" fmla="*/ 3322320 h 3695700"/>
              <a:gd name="connsiteX2" fmla="*/ 4625340 w 9166860"/>
              <a:gd name="connsiteY2" fmla="*/ 3390900 h 3695700"/>
              <a:gd name="connsiteX3" fmla="*/ 571500 w 9166860"/>
              <a:gd name="connsiteY3" fmla="*/ 3322320 h 3695700"/>
              <a:gd name="connsiteX4" fmla="*/ 533400 w 9166860"/>
              <a:gd name="connsiteY4" fmla="*/ 0 h 3695700"/>
              <a:gd name="connsiteX5" fmla="*/ 0 w 9166860"/>
              <a:gd name="connsiteY5" fmla="*/ 7620 h 3695700"/>
              <a:gd name="connsiteX6" fmla="*/ 7620 w 9166860"/>
              <a:gd name="connsiteY6" fmla="*/ 3695700 h 3695700"/>
              <a:gd name="connsiteX7" fmla="*/ 9166860 w 9166860"/>
              <a:gd name="connsiteY7" fmla="*/ 3695700 h 3695700"/>
              <a:gd name="connsiteX8" fmla="*/ 9163628 w 9166860"/>
              <a:gd name="connsiteY8" fmla="*/ 175260 h 3695700"/>
              <a:gd name="connsiteX9" fmla="*/ 8732520 w 9166860"/>
              <a:gd name="connsiteY9" fmla="*/ 18288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66860" h="3695700">
                <a:moveTo>
                  <a:pt x="8732520" y="182880"/>
                </a:moveTo>
                <a:lnTo>
                  <a:pt x="8694420" y="3322320"/>
                </a:lnTo>
                <a:lnTo>
                  <a:pt x="4625340" y="3390900"/>
                </a:lnTo>
                <a:lnTo>
                  <a:pt x="571500" y="3322320"/>
                </a:lnTo>
                <a:lnTo>
                  <a:pt x="533400" y="0"/>
                </a:lnTo>
                <a:lnTo>
                  <a:pt x="0" y="7620"/>
                </a:lnTo>
                <a:lnTo>
                  <a:pt x="7620" y="3695700"/>
                </a:lnTo>
                <a:lnTo>
                  <a:pt x="9166860" y="3695700"/>
                </a:lnTo>
                <a:cubicBezTo>
                  <a:pt x="9165783" y="2522220"/>
                  <a:pt x="9164705" y="1348740"/>
                  <a:pt x="9163628" y="175260"/>
                </a:cubicBezTo>
                <a:lnTo>
                  <a:pt x="8732520" y="182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2" name="Freeform: Shape 71"/>
          <p:cNvSpPr/>
          <p:nvPr/>
        </p:nvSpPr>
        <p:spPr>
          <a:xfrm>
            <a:off x="-15240" y="3154680"/>
            <a:ext cx="9166860" cy="3695700"/>
          </a:xfrm>
          <a:custGeom>
            <a:avLst/>
            <a:gdLst>
              <a:gd name="connsiteX0" fmla="*/ 8717280 w 9144000"/>
              <a:gd name="connsiteY0" fmla="*/ 182880 h 3703320"/>
              <a:gd name="connsiteX1" fmla="*/ 8679180 w 9144000"/>
              <a:gd name="connsiteY1" fmla="*/ 3322320 h 3703320"/>
              <a:gd name="connsiteX2" fmla="*/ 4610100 w 9144000"/>
              <a:gd name="connsiteY2" fmla="*/ 3390900 h 3703320"/>
              <a:gd name="connsiteX3" fmla="*/ 556260 w 9144000"/>
              <a:gd name="connsiteY3" fmla="*/ 3322320 h 3703320"/>
              <a:gd name="connsiteX4" fmla="*/ 518160 w 9144000"/>
              <a:gd name="connsiteY4" fmla="*/ 0 h 3703320"/>
              <a:gd name="connsiteX5" fmla="*/ 0 w 9144000"/>
              <a:gd name="connsiteY5" fmla="*/ 7620 h 3703320"/>
              <a:gd name="connsiteX6" fmla="*/ 7620 w 9144000"/>
              <a:gd name="connsiteY6" fmla="*/ 3695700 h 3703320"/>
              <a:gd name="connsiteX7" fmla="*/ 9144000 w 9144000"/>
              <a:gd name="connsiteY7" fmla="*/ 3703320 h 3703320"/>
              <a:gd name="connsiteX8" fmla="*/ 9144000 w 9144000"/>
              <a:gd name="connsiteY8" fmla="*/ 205740 h 3703320"/>
              <a:gd name="connsiteX9" fmla="*/ 8717280 w 9144000"/>
              <a:gd name="connsiteY9" fmla="*/ 182880 h 3703320"/>
              <a:gd name="connsiteX0" fmla="*/ 8724900 w 9151620"/>
              <a:gd name="connsiteY0" fmla="*/ 182880 h 3703320"/>
              <a:gd name="connsiteX1" fmla="*/ 8686800 w 9151620"/>
              <a:gd name="connsiteY1" fmla="*/ 3322320 h 3703320"/>
              <a:gd name="connsiteX2" fmla="*/ 4617720 w 9151620"/>
              <a:gd name="connsiteY2" fmla="*/ 3390900 h 3703320"/>
              <a:gd name="connsiteX3" fmla="*/ 563880 w 9151620"/>
              <a:gd name="connsiteY3" fmla="*/ 3322320 h 3703320"/>
              <a:gd name="connsiteX4" fmla="*/ 525780 w 9151620"/>
              <a:gd name="connsiteY4" fmla="*/ 0 h 3703320"/>
              <a:gd name="connsiteX5" fmla="*/ 7620 w 9151620"/>
              <a:gd name="connsiteY5" fmla="*/ 7620 h 3703320"/>
              <a:gd name="connsiteX6" fmla="*/ 0 w 9151620"/>
              <a:gd name="connsiteY6" fmla="*/ 3695700 h 3703320"/>
              <a:gd name="connsiteX7" fmla="*/ 9151620 w 9151620"/>
              <a:gd name="connsiteY7" fmla="*/ 3703320 h 3703320"/>
              <a:gd name="connsiteX8" fmla="*/ 9151620 w 9151620"/>
              <a:gd name="connsiteY8" fmla="*/ 205740 h 3703320"/>
              <a:gd name="connsiteX9" fmla="*/ 8724900 w 9151620"/>
              <a:gd name="connsiteY9" fmla="*/ 182880 h 3703320"/>
              <a:gd name="connsiteX0" fmla="*/ 8732520 w 9159240"/>
              <a:gd name="connsiteY0" fmla="*/ 182880 h 3703320"/>
              <a:gd name="connsiteX1" fmla="*/ 8694420 w 9159240"/>
              <a:gd name="connsiteY1" fmla="*/ 3322320 h 3703320"/>
              <a:gd name="connsiteX2" fmla="*/ 4625340 w 9159240"/>
              <a:gd name="connsiteY2" fmla="*/ 3390900 h 3703320"/>
              <a:gd name="connsiteX3" fmla="*/ 571500 w 9159240"/>
              <a:gd name="connsiteY3" fmla="*/ 3322320 h 3703320"/>
              <a:gd name="connsiteX4" fmla="*/ 533400 w 9159240"/>
              <a:gd name="connsiteY4" fmla="*/ 0 h 3703320"/>
              <a:gd name="connsiteX5" fmla="*/ 0 w 9159240"/>
              <a:gd name="connsiteY5" fmla="*/ 7620 h 3703320"/>
              <a:gd name="connsiteX6" fmla="*/ 7620 w 9159240"/>
              <a:gd name="connsiteY6" fmla="*/ 3695700 h 3703320"/>
              <a:gd name="connsiteX7" fmla="*/ 9159240 w 9159240"/>
              <a:gd name="connsiteY7" fmla="*/ 3703320 h 3703320"/>
              <a:gd name="connsiteX8" fmla="*/ 9159240 w 9159240"/>
              <a:gd name="connsiteY8" fmla="*/ 205740 h 3703320"/>
              <a:gd name="connsiteX9" fmla="*/ 8732520 w 9159240"/>
              <a:gd name="connsiteY9" fmla="*/ 182880 h 3703320"/>
              <a:gd name="connsiteX0" fmla="*/ 8732520 w 9182100"/>
              <a:gd name="connsiteY0" fmla="*/ 182880 h 3703320"/>
              <a:gd name="connsiteX1" fmla="*/ 8694420 w 9182100"/>
              <a:gd name="connsiteY1" fmla="*/ 3322320 h 3703320"/>
              <a:gd name="connsiteX2" fmla="*/ 4625340 w 9182100"/>
              <a:gd name="connsiteY2" fmla="*/ 3390900 h 3703320"/>
              <a:gd name="connsiteX3" fmla="*/ 571500 w 9182100"/>
              <a:gd name="connsiteY3" fmla="*/ 3322320 h 3703320"/>
              <a:gd name="connsiteX4" fmla="*/ 533400 w 9182100"/>
              <a:gd name="connsiteY4" fmla="*/ 0 h 3703320"/>
              <a:gd name="connsiteX5" fmla="*/ 0 w 9182100"/>
              <a:gd name="connsiteY5" fmla="*/ 7620 h 3703320"/>
              <a:gd name="connsiteX6" fmla="*/ 7620 w 9182100"/>
              <a:gd name="connsiteY6" fmla="*/ 3695700 h 3703320"/>
              <a:gd name="connsiteX7" fmla="*/ 9159240 w 9182100"/>
              <a:gd name="connsiteY7" fmla="*/ 3703320 h 3703320"/>
              <a:gd name="connsiteX8" fmla="*/ 9182100 w 9182100"/>
              <a:gd name="connsiteY8" fmla="*/ 175260 h 3703320"/>
              <a:gd name="connsiteX9" fmla="*/ 8732520 w 9182100"/>
              <a:gd name="connsiteY9" fmla="*/ 182880 h 3703320"/>
              <a:gd name="connsiteX0" fmla="*/ 8732520 w 9182100"/>
              <a:gd name="connsiteY0" fmla="*/ 182880 h 3695700"/>
              <a:gd name="connsiteX1" fmla="*/ 8694420 w 9182100"/>
              <a:gd name="connsiteY1" fmla="*/ 3322320 h 3695700"/>
              <a:gd name="connsiteX2" fmla="*/ 4625340 w 9182100"/>
              <a:gd name="connsiteY2" fmla="*/ 3390900 h 3695700"/>
              <a:gd name="connsiteX3" fmla="*/ 571500 w 9182100"/>
              <a:gd name="connsiteY3" fmla="*/ 3322320 h 3695700"/>
              <a:gd name="connsiteX4" fmla="*/ 533400 w 9182100"/>
              <a:gd name="connsiteY4" fmla="*/ 0 h 3695700"/>
              <a:gd name="connsiteX5" fmla="*/ 0 w 9182100"/>
              <a:gd name="connsiteY5" fmla="*/ 7620 h 3695700"/>
              <a:gd name="connsiteX6" fmla="*/ 7620 w 9182100"/>
              <a:gd name="connsiteY6" fmla="*/ 3695700 h 3695700"/>
              <a:gd name="connsiteX7" fmla="*/ 9166860 w 9182100"/>
              <a:gd name="connsiteY7" fmla="*/ 3695700 h 3695700"/>
              <a:gd name="connsiteX8" fmla="*/ 9182100 w 9182100"/>
              <a:gd name="connsiteY8" fmla="*/ 175260 h 3695700"/>
              <a:gd name="connsiteX9" fmla="*/ 8732520 w 9182100"/>
              <a:gd name="connsiteY9" fmla="*/ 182880 h 3695700"/>
              <a:gd name="connsiteX0" fmla="*/ 8732520 w 9166860"/>
              <a:gd name="connsiteY0" fmla="*/ 182880 h 3695700"/>
              <a:gd name="connsiteX1" fmla="*/ 8694420 w 9166860"/>
              <a:gd name="connsiteY1" fmla="*/ 3322320 h 3695700"/>
              <a:gd name="connsiteX2" fmla="*/ 4625340 w 9166860"/>
              <a:gd name="connsiteY2" fmla="*/ 3390900 h 3695700"/>
              <a:gd name="connsiteX3" fmla="*/ 571500 w 9166860"/>
              <a:gd name="connsiteY3" fmla="*/ 3322320 h 3695700"/>
              <a:gd name="connsiteX4" fmla="*/ 533400 w 9166860"/>
              <a:gd name="connsiteY4" fmla="*/ 0 h 3695700"/>
              <a:gd name="connsiteX5" fmla="*/ 0 w 9166860"/>
              <a:gd name="connsiteY5" fmla="*/ 7620 h 3695700"/>
              <a:gd name="connsiteX6" fmla="*/ 7620 w 9166860"/>
              <a:gd name="connsiteY6" fmla="*/ 3695700 h 3695700"/>
              <a:gd name="connsiteX7" fmla="*/ 9166860 w 9166860"/>
              <a:gd name="connsiteY7" fmla="*/ 3695700 h 3695700"/>
              <a:gd name="connsiteX8" fmla="*/ 9163628 w 9166860"/>
              <a:gd name="connsiteY8" fmla="*/ 175260 h 3695700"/>
              <a:gd name="connsiteX9" fmla="*/ 8732520 w 9166860"/>
              <a:gd name="connsiteY9" fmla="*/ 18288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66860" h="3695700">
                <a:moveTo>
                  <a:pt x="8732520" y="182880"/>
                </a:moveTo>
                <a:lnTo>
                  <a:pt x="8694420" y="3322320"/>
                </a:lnTo>
                <a:lnTo>
                  <a:pt x="4625340" y="3390900"/>
                </a:lnTo>
                <a:lnTo>
                  <a:pt x="571500" y="3322320"/>
                </a:lnTo>
                <a:lnTo>
                  <a:pt x="533400" y="0"/>
                </a:lnTo>
                <a:lnTo>
                  <a:pt x="0" y="7620"/>
                </a:lnTo>
                <a:lnTo>
                  <a:pt x="7620" y="3695700"/>
                </a:lnTo>
                <a:lnTo>
                  <a:pt x="9166860" y="3695700"/>
                </a:lnTo>
                <a:cubicBezTo>
                  <a:pt x="9165783" y="2522220"/>
                  <a:pt x="9164705" y="1348740"/>
                  <a:pt x="9163628" y="175260"/>
                </a:cubicBezTo>
                <a:lnTo>
                  <a:pt x="8732520" y="182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66" name="Group 65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67" name="Rectangle 66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8" name="Rectangle 67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8491" name="Rectangle 59"/>
          <p:cNvSpPr>
            <a:spLocks noChangeArrowheads="1"/>
          </p:cNvSpPr>
          <p:nvPr/>
        </p:nvSpPr>
        <p:spPr bwMode="auto">
          <a:xfrm>
            <a:off x="781050" y="219979"/>
            <a:ext cx="7559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</a:rPr>
              <a:t>ZONING MAP KOTA BANDA ACEH  </a:t>
            </a:r>
          </a:p>
        </p:txBody>
      </p:sp>
    </p:spTree>
    <p:extLst>
      <p:ext uri="{BB962C8B-B14F-4D97-AF65-F5344CB8AC3E}">
        <p14:creationId xmlns:p14="http://schemas.microsoft.com/office/powerpoint/2010/main" val="638679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3">
            <a:lum bright="-14000" contrast="36000"/>
          </a:blip>
          <a:srcRect l="3430" t="5755" r="7344" b="5847"/>
          <a:stretch>
            <a:fillRect/>
          </a:stretch>
        </p:blipFill>
        <p:spPr bwMode="auto">
          <a:xfrm>
            <a:off x="718022" y="614200"/>
            <a:ext cx="7797601" cy="581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4" name="Rectangle 3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Rectangle 4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597419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blog.blockbrief.com/wp-content/uploads/2013/04/Epping-U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5" y="3590306"/>
            <a:ext cx="8312437" cy="30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/>
          <p:cNvSpPr/>
          <p:nvPr/>
        </p:nvSpPr>
        <p:spPr>
          <a:xfrm>
            <a:off x="-15240" y="3154680"/>
            <a:ext cx="9166860" cy="3695700"/>
          </a:xfrm>
          <a:custGeom>
            <a:avLst/>
            <a:gdLst>
              <a:gd name="connsiteX0" fmla="*/ 8717280 w 9144000"/>
              <a:gd name="connsiteY0" fmla="*/ 182880 h 3703320"/>
              <a:gd name="connsiteX1" fmla="*/ 8679180 w 9144000"/>
              <a:gd name="connsiteY1" fmla="*/ 3322320 h 3703320"/>
              <a:gd name="connsiteX2" fmla="*/ 4610100 w 9144000"/>
              <a:gd name="connsiteY2" fmla="*/ 3390900 h 3703320"/>
              <a:gd name="connsiteX3" fmla="*/ 556260 w 9144000"/>
              <a:gd name="connsiteY3" fmla="*/ 3322320 h 3703320"/>
              <a:gd name="connsiteX4" fmla="*/ 518160 w 9144000"/>
              <a:gd name="connsiteY4" fmla="*/ 0 h 3703320"/>
              <a:gd name="connsiteX5" fmla="*/ 0 w 9144000"/>
              <a:gd name="connsiteY5" fmla="*/ 7620 h 3703320"/>
              <a:gd name="connsiteX6" fmla="*/ 7620 w 9144000"/>
              <a:gd name="connsiteY6" fmla="*/ 3695700 h 3703320"/>
              <a:gd name="connsiteX7" fmla="*/ 9144000 w 9144000"/>
              <a:gd name="connsiteY7" fmla="*/ 3703320 h 3703320"/>
              <a:gd name="connsiteX8" fmla="*/ 9144000 w 9144000"/>
              <a:gd name="connsiteY8" fmla="*/ 205740 h 3703320"/>
              <a:gd name="connsiteX9" fmla="*/ 8717280 w 9144000"/>
              <a:gd name="connsiteY9" fmla="*/ 182880 h 3703320"/>
              <a:gd name="connsiteX0" fmla="*/ 8724900 w 9151620"/>
              <a:gd name="connsiteY0" fmla="*/ 182880 h 3703320"/>
              <a:gd name="connsiteX1" fmla="*/ 8686800 w 9151620"/>
              <a:gd name="connsiteY1" fmla="*/ 3322320 h 3703320"/>
              <a:gd name="connsiteX2" fmla="*/ 4617720 w 9151620"/>
              <a:gd name="connsiteY2" fmla="*/ 3390900 h 3703320"/>
              <a:gd name="connsiteX3" fmla="*/ 563880 w 9151620"/>
              <a:gd name="connsiteY3" fmla="*/ 3322320 h 3703320"/>
              <a:gd name="connsiteX4" fmla="*/ 525780 w 9151620"/>
              <a:gd name="connsiteY4" fmla="*/ 0 h 3703320"/>
              <a:gd name="connsiteX5" fmla="*/ 7620 w 9151620"/>
              <a:gd name="connsiteY5" fmla="*/ 7620 h 3703320"/>
              <a:gd name="connsiteX6" fmla="*/ 0 w 9151620"/>
              <a:gd name="connsiteY6" fmla="*/ 3695700 h 3703320"/>
              <a:gd name="connsiteX7" fmla="*/ 9151620 w 9151620"/>
              <a:gd name="connsiteY7" fmla="*/ 3703320 h 3703320"/>
              <a:gd name="connsiteX8" fmla="*/ 9151620 w 9151620"/>
              <a:gd name="connsiteY8" fmla="*/ 205740 h 3703320"/>
              <a:gd name="connsiteX9" fmla="*/ 8724900 w 9151620"/>
              <a:gd name="connsiteY9" fmla="*/ 182880 h 3703320"/>
              <a:gd name="connsiteX0" fmla="*/ 8732520 w 9159240"/>
              <a:gd name="connsiteY0" fmla="*/ 182880 h 3703320"/>
              <a:gd name="connsiteX1" fmla="*/ 8694420 w 9159240"/>
              <a:gd name="connsiteY1" fmla="*/ 3322320 h 3703320"/>
              <a:gd name="connsiteX2" fmla="*/ 4625340 w 9159240"/>
              <a:gd name="connsiteY2" fmla="*/ 3390900 h 3703320"/>
              <a:gd name="connsiteX3" fmla="*/ 571500 w 9159240"/>
              <a:gd name="connsiteY3" fmla="*/ 3322320 h 3703320"/>
              <a:gd name="connsiteX4" fmla="*/ 533400 w 9159240"/>
              <a:gd name="connsiteY4" fmla="*/ 0 h 3703320"/>
              <a:gd name="connsiteX5" fmla="*/ 0 w 9159240"/>
              <a:gd name="connsiteY5" fmla="*/ 7620 h 3703320"/>
              <a:gd name="connsiteX6" fmla="*/ 7620 w 9159240"/>
              <a:gd name="connsiteY6" fmla="*/ 3695700 h 3703320"/>
              <a:gd name="connsiteX7" fmla="*/ 9159240 w 9159240"/>
              <a:gd name="connsiteY7" fmla="*/ 3703320 h 3703320"/>
              <a:gd name="connsiteX8" fmla="*/ 9159240 w 9159240"/>
              <a:gd name="connsiteY8" fmla="*/ 205740 h 3703320"/>
              <a:gd name="connsiteX9" fmla="*/ 8732520 w 9159240"/>
              <a:gd name="connsiteY9" fmla="*/ 182880 h 3703320"/>
              <a:gd name="connsiteX0" fmla="*/ 8732520 w 9182100"/>
              <a:gd name="connsiteY0" fmla="*/ 182880 h 3703320"/>
              <a:gd name="connsiteX1" fmla="*/ 8694420 w 9182100"/>
              <a:gd name="connsiteY1" fmla="*/ 3322320 h 3703320"/>
              <a:gd name="connsiteX2" fmla="*/ 4625340 w 9182100"/>
              <a:gd name="connsiteY2" fmla="*/ 3390900 h 3703320"/>
              <a:gd name="connsiteX3" fmla="*/ 571500 w 9182100"/>
              <a:gd name="connsiteY3" fmla="*/ 3322320 h 3703320"/>
              <a:gd name="connsiteX4" fmla="*/ 533400 w 9182100"/>
              <a:gd name="connsiteY4" fmla="*/ 0 h 3703320"/>
              <a:gd name="connsiteX5" fmla="*/ 0 w 9182100"/>
              <a:gd name="connsiteY5" fmla="*/ 7620 h 3703320"/>
              <a:gd name="connsiteX6" fmla="*/ 7620 w 9182100"/>
              <a:gd name="connsiteY6" fmla="*/ 3695700 h 3703320"/>
              <a:gd name="connsiteX7" fmla="*/ 9159240 w 9182100"/>
              <a:gd name="connsiteY7" fmla="*/ 3703320 h 3703320"/>
              <a:gd name="connsiteX8" fmla="*/ 9182100 w 9182100"/>
              <a:gd name="connsiteY8" fmla="*/ 175260 h 3703320"/>
              <a:gd name="connsiteX9" fmla="*/ 8732520 w 9182100"/>
              <a:gd name="connsiteY9" fmla="*/ 182880 h 3703320"/>
              <a:gd name="connsiteX0" fmla="*/ 8732520 w 9182100"/>
              <a:gd name="connsiteY0" fmla="*/ 182880 h 3695700"/>
              <a:gd name="connsiteX1" fmla="*/ 8694420 w 9182100"/>
              <a:gd name="connsiteY1" fmla="*/ 3322320 h 3695700"/>
              <a:gd name="connsiteX2" fmla="*/ 4625340 w 9182100"/>
              <a:gd name="connsiteY2" fmla="*/ 3390900 h 3695700"/>
              <a:gd name="connsiteX3" fmla="*/ 571500 w 9182100"/>
              <a:gd name="connsiteY3" fmla="*/ 3322320 h 3695700"/>
              <a:gd name="connsiteX4" fmla="*/ 533400 w 9182100"/>
              <a:gd name="connsiteY4" fmla="*/ 0 h 3695700"/>
              <a:gd name="connsiteX5" fmla="*/ 0 w 9182100"/>
              <a:gd name="connsiteY5" fmla="*/ 7620 h 3695700"/>
              <a:gd name="connsiteX6" fmla="*/ 7620 w 9182100"/>
              <a:gd name="connsiteY6" fmla="*/ 3695700 h 3695700"/>
              <a:gd name="connsiteX7" fmla="*/ 9166860 w 9182100"/>
              <a:gd name="connsiteY7" fmla="*/ 3695700 h 3695700"/>
              <a:gd name="connsiteX8" fmla="*/ 9182100 w 9182100"/>
              <a:gd name="connsiteY8" fmla="*/ 175260 h 3695700"/>
              <a:gd name="connsiteX9" fmla="*/ 8732520 w 9182100"/>
              <a:gd name="connsiteY9" fmla="*/ 182880 h 3695700"/>
              <a:gd name="connsiteX0" fmla="*/ 8732520 w 9166860"/>
              <a:gd name="connsiteY0" fmla="*/ 182880 h 3695700"/>
              <a:gd name="connsiteX1" fmla="*/ 8694420 w 9166860"/>
              <a:gd name="connsiteY1" fmla="*/ 3322320 h 3695700"/>
              <a:gd name="connsiteX2" fmla="*/ 4625340 w 9166860"/>
              <a:gd name="connsiteY2" fmla="*/ 3390900 h 3695700"/>
              <a:gd name="connsiteX3" fmla="*/ 571500 w 9166860"/>
              <a:gd name="connsiteY3" fmla="*/ 3322320 h 3695700"/>
              <a:gd name="connsiteX4" fmla="*/ 533400 w 9166860"/>
              <a:gd name="connsiteY4" fmla="*/ 0 h 3695700"/>
              <a:gd name="connsiteX5" fmla="*/ 0 w 9166860"/>
              <a:gd name="connsiteY5" fmla="*/ 7620 h 3695700"/>
              <a:gd name="connsiteX6" fmla="*/ 7620 w 9166860"/>
              <a:gd name="connsiteY6" fmla="*/ 3695700 h 3695700"/>
              <a:gd name="connsiteX7" fmla="*/ 9166860 w 9166860"/>
              <a:gd name="connsiteY7" fmla="*/ 3695700 h 3695700"/>
              <a:gd name="connsiteX8" fmla="*/ 9163628 w 9166860"/>
              <a:gd name="connsiteY8" fmla="*/ 175260 h 3695700"/>
              <a:gd name="connsiteX9" fmla="*/ 8732520 w 9166860"/>
              <a:gd name="connsiteY9" fmla="*/ 18288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66860" h="3695700">
                <a:moveTo>
                  <a:pt x="8732520" y="182880"/>
                </a:moveTo>
                <a:lnTo>
                  <a:pt x="8694420" y="3322320"/>
                </a:lnTo>
                <a:lnTo>
                  <a:pt x="4625340" y="3390900"/>
                </a:lnTo>
                <a:lnTo>
                  <a:pt x="571500" y="3322320"/>
                </a:lnTo>
                <a:lnTo>
                  <a:pt x="533400" y="0"/>
                </a:lnTo>
                <a:lnTo>
                  <a:pt x="0" y="7620"/>
                </a:lnTo>
                <a:lnTo>
                  <a:pt x="7620" y="3695700"/>
                </a:lnTo>
                <a:lnTo>
                  <a:pt x="9166860" y="3695700"/>
                </a:lnTo>
                <a:cubicBezTo>
                  <a:pt x="9165783" y="2522220"/>
                  <a:pt x="9164705" y="1348740"/>
                  <a:pt x="9163628" y="175260"/>
                </a:cubicBezTo>
                <a:lnTo>
                  <a:pt x="8732520" y="182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240154" y="2914172"/>
            <a:ext cx="4753337" cy="50010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latin typeface="Optima"/>
                <a:cs typeface="Optima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78638" y="2873376"/>
            <a:ext cx="4753337" cy="500101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latin typeface="Optima"/>
                <a:cs typeface="Optima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22418" y="2759201"/>
            <a:ext cx="450955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1325" indent="-441325" algn="l"/>
            <a:r>
              <a:rPr lang="en-ID" sz="2000" dirty="0" err="1"/>
              <a:t>Konsepsi</a:t>
            </a:r>
            <a:r>
              <a:rPr lang="en-ID" sz="2000" dirty="0"/>
              <a:t> </a:t>
            </a:r>
            <a:r>
              <a:rPr lang="en-ID" sz="2000" dirty="0" err="1"/>
              <a:t>Umum</a:t>
            </a:r>
            <a:r>
              <a:rPr lang="en-ID" sz="2000" dirty="0"/>
              <a:t> </a:t>
            </a:r>
            <a:r>
              <a:rPr lang="en-ID" sz="2000" dirty="0" err="1"/>
              <a:t>Pengendalian</a:t>
            </a:r>
            <a:r>
              <a:rPr lang="en-ID" sz="2000" dirty="0"/>
              <a:t> (</a:t>
            </a:r>
            <a:r>
              <a:rPr lang="en-ID" sz="2000" dirty="0" err="1"/>
              <a:t>lanjutan</a:t>
            </a:r>
            <a:r>
              <a:rPr lang="en-ID" sz="2000" dirty="0"/>
              <a:t>)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8" name="Rectangle 7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ectangle 8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265453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814"/>
            <a:ext cx="8229600" cy="49236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15" dirty="0"/>
              <a:t>MEKANISME PENGENDALIAN PEMANFAATAN RUANG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2369" y="1182665"/>
            <a:ext cx="8083412" cy="70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v-SE" sz="2215" dirty="0">
                <a:latin typeface="Segoe UI" panose="020B0502040204020203" pitchFamily="34" charset="0"/>
                <a:cs typeface="Segoe UI" panose="020B0502040204020203" pitchFamily="34" charset="0"/>
              </a:rPr>
              <a:t>Pengendalian Pemanfaatan Ruang </a:t>
            </a:r>
          </a:p>
          <a:p>
            <a:pPr>
              <a:lnSpc>
                <a:spcPct val="90000"/>
              </a:lnSpc>
            </a:pPr>
            <a:r>
              <a:rPr lang="sv-SE" sz="1662" dirty="0">
                <a:latin typeface="Segoe UI" panose="020B0502040204020203" pitchFamily="34" charset="0"/>
                <a:cs typeface="Segoe UI" panose="020B0502040204020203" pitchFamily="34" charset="0"/>
              </a:rPr>
              <a:t>adalah upaya untuk mewujudkan </a:t>
            </a:r>
            <a:r>
              <a:rPr lang="sv-SE" sz="2215" dirty="0">
                <a:latin typeface="Segoe UI" panose="020B0502040204020203" pitchFamily="34" charset="0"/>
                <a:cs typeface="Segoe UI" panose="020B0502040204020203" pitchFamily="34" charset="0"/>
              </a:rPr>
              <a:t>tertib tata ruang</a:t>
            </a:r>
            <a:endParaRPr lang="en-US" sz="221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649888"/>
              </p:ext>
            </p:extLst>
          </p:nvPr>
        </p:nvGraphicFramePr>
        <p:xfrm>
          <a:off x="370390" y="2514600"/>
          <a:ext cx="8538104" cy="295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Visio" r:id="rId3" imgW="10283249" imgH="3507749" progId="Visio.Drawing.11">
                  <p:embed/>
                </p:oleObj>
              </mc:Choice>
              <mc:Fallback>
                <p:oleObj name="Visio" r:id="rId3" imgW="10283249" imgH="3507749" progId="Visio.Drawing.1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390" y="2514600"/>
                        <a:ext cx="8538104" cy="2954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321169" y="2444261"/>
            <a:ext cx="2461846" cy="13364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7" name="TextBox 6"/>
          <p:cNvSpPr txBox="1"/>
          <p:nvPr/>
        </p:nvSpPr>
        <p:spPr>
          <a:xfrm>
            <a:off x="2321169" y="2092570"/>
            <a:ext cx="2461846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b="1">
                <a:solidFill>
                  <a:srgbClr val="C00000"/>
                </a:solidFill>
              </a:rPr>
              <a:t>PREVENTIF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104184" y="2424165"/>
            <a:ext cx="1617785" cy="13364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36" name="TextBox 35"/>
          <p:cNvSpPr txBox="1"/>
          <p:nvPr/>
        </p:nvSpPr>
        <p:spPr>
          <a:xfrm>
            <a:off x="7104185" y="2072474"/>
            <a:ext cx="1627833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b="1">
                <a:solidFill>
                  <a:srgbClr val="C00000"/>
                </a:solidFill>
              </a:rPr>
              <a:t>REPRESIF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6049" y="358140"/>
            <a:ext cx="8582446" cy="6251004"/>
            <a:chOff x="604221" y="566899"/>
            <a:chExt cx="8208982" cy="6050847"/>
          </a:xfrm>
        </p:grpSpPr>
        <p:sp>
          <p:nvSpPr>
            <p:cNvPr id="13" name="Rectangle 12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 13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364370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997"/>
            <a:ext cx="8229600" cy="49236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15" dirty="0"/>
              <a:t>PELAKU PENGENDALIAN PEMANFAATAN RUANG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574" y="1121229"/>
            <a:ext cx="8510954" cy="32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v-SE" sz="1662">
                <a:latin typeface="Segoe UI" panose="020B0502040204020203" pitchFamily="34" charset="0"/>
                <a:cs typeface="Segoe UI" panose="020B0502040204020203" pitchFamily="34" charset="0"/>
              </a:rPr>
              <a:t>Pengendalian Pemanfaatan Ruang </a:t>
            </a:r>
            <a:r>
              <a:rPr lang="sv-SE" sz="1292">
                <a:latin typeface="Segoe UI" panose="020B0502040204020203" pitchFamily="34" charset="0"/>
                <a:cs typeface="Segoe UI" panose="020B0502040204020203" pitchFamily="34" charset="0"/>
              </a:rPr>
              <a:t>adalah upaya untuk mewujudkan </a:t>
            </a:r>
            <a:r>
              <a:rPr lang="sv-SE" sz="1662">
                <a:latin typeface="Segoe UI" panose="020B0502040204020203" pitchFamily="34" charset="0"/>
                <a:cs typeface="Segoe UI" panose="020B0502040204020203" pitchFamily="34" charset="0"/>
              </a:rPr>
              <a:t>tertib tata ruang</a:t>
            </a:r>
            <a:endParaRPr lang="en-US" sz="1662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75520"/>
              </p:ext>
            </p:extLst>
          </p:nvPr>
        </p:nvGraphicFramePr>
        <p:xfrm>
          <a:off x="370389" y="2594577"/>
          <a:ext cx="8538105" cy="295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Visio" r:id="rId3" imgW="10283249" imgH="3507749" progId="Visio.Drawing.11">
                  <p:embed/>
                </p:oleObj>
              </mc:Choice>
              <mc:Fallback>
                <p:oleObj name="Visio" r:id="rId3" imgW="10283249" imgH="3507749" progId="Visio.Drawing.1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389" y="2594577"/>
                        <a:ext cx="8538105" cy="2954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321169" y="2524238"/>
            <a:ext cx="2461846" cy="133643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7" name="TextBox 6"/>
          <p:cNvSpPr txBox="1"/>
          <p:nvPr/>
        </p:nvSpPr>
        <p:spPr>
          <a:xfrm>
            <a:off x="2321169" y="2172546"/>
            <a:ext cx="2461846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b="1">
                <a:solidFill>
                  <a:schemeClr val="accent2">
                    <a:lumMod val="60000"/>
                    <a:lumOff val="40000"/>
                  </a:schemeClr>
                </a:solidFill>
              </a:rPr>
              <a:t>PREVENTIF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104184" y="2504141"/>
            <a:ext cx="1617785" cy="133643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36" name="TextBox 35"/>
          <p:cNvSpPr txBox="1"/>
          <p:nvPr/>
        </p:nvSpPr>
        <p:spPr>
          <a:xfrm>
            <a:off x="7104185" y="2152450"/>
            <a:ext cx="1627833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b="1">
                <a:solidFill>
                  <a:schemeClr val="accent2">
                    <a:lumMod val="60000"/>
                    <a:lumOff val="40000"/>
                  </a:schemeClr>
                </a:solidFill>
              </a:rPr>
              <a:t>REPRESIF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258" y="1609838"/>
            <a:ext cx="189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C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BAPPEDA, </a:t>
            </a:r>
          </a:p>
          <a:p>
            <a:pPr algn="ctr"/>
            <a:r>
              <a:rPr lang="en-US" sz="1000" b="1" dirty="0">
                <a:solidFill>
                  <a:srgbClr val="CC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SKPD TATA RUANG, </a:t>
            </a:r>
            <a:r>
              <a:rPr lang="en-US" sz="1000" b="1" dirty="0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 LAIN </a:t>
            </a:r>
            <a:r>
              <a:rPr lang="en-US" sz="1000" b="1" dirty="0" err="1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trmsk</a:t>
            </a:r>
            <a:r>
              <a:rPr lang="en-US" sz="1000" b="1" dirty="0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DPRD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9478" y="1609838"/>
            <a:ext cx="15826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CC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SKPD TATA RUANG, BKPRD, </a:t>
            </a:r>
            <a:r>
              <a:rPr lang="en-US" sz="1000" b="1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 LAIN, DPRD, KOMISI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81754" y="1609838"/>
            <a:ext cx="15122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PEMOHON IZIN, </a:t>
            </a:r>
            <a:r>
              <a:rPr lang="en-US" sz="1000" b="1">
                <a:solidFill>
                  <a:srgbClr val="CC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PEMBERI IZIN,  BKPRD,  SEKTOR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5277" y="5505248"/>
            <a:ext cx="2690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PEMANFAAT RUANG:  PEMERINTAH/SEKTOR; SWASTA; MASYARAKAT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2677" y="1539500"/>
            <a:ext cx="1336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CC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PEMBERI &amp; PENERIMA INSENTIF/ DISINSENTIF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5723" y="4598681"/>
            <a:ext cx="2250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CC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SKPD TATA RUANG, SKPD PERIZINAN/BANGUNAN, </a:t>
            </a:r>
            <a:r>
              <a:rPr lang="en-US" sz="1000" b="1">
                <a:solidFill>
                  <a:srgbClr val="FF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MASYARAKAT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18584" y="4182215"/>
            <a:ext cx="8440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CC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PPNS,</a:t>
            </a:r>
          </a:p>
          <a:p>
            <a:pPr algn="ctr"/>
            <a:r>
              <a:rPr lang="en-US" sz="1000" b="1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POLISI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0077" y="1846005"/>
            <a:ext cx="22608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C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ADMINISTRATIF: PEMERINTAH/SKPD TERKAIT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69016" y="1478642"/>
            <a:ext cx="1663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CC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PIDANA/PERDATA: </a:t>
            </a:r>
            <a:r>
              <a:rPr lang="en-US" sz="1000" b="1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KEJAKSAAN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6049" y="358140"/>
            <a:ext cx="8582446" cy="6251004"/>
            <a:chOff x="604221" y="566899"/>
            <a:chExt cx="8208982" cy="6050847"/>
          </a:xfrm>
        </p:grpSpPr>
        <p:sp>
          <p:nvSpPr>
            <p:cNvPr id="22" name="Rectangle 21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Rectangle 22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435486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226"/>
            <a:ext cx="8229600" cy="49236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15" dirty="0"/>
              <a:t>PERMASALAHAN PENGENDALIAN PEMANFAATAN RUANG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574" y="1121229"/>
            <a:ext cx="8510954" cy="32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v-SE" sz="1662">
                <a:latin typeface="Segoe UI" panose="020B0502040204020203" pitchFamily="34" charset="0"/>
                <a:cs typeface="Segoe UI" panose="020B0502040204020203" pitchFamily="34" charset="0"/>
              </a:rPr>
              <a:t>Pengendalian Pemanfaatan Ruang </a:t>
            </a:r>
            <a:r>
              <a:rPr lang="sv-SE" sz="1292">
                <a:latin typeface="Segoe UI" panose="020B0502040204020203" pitchFamily="34" charset="0"/>
                <a:cs typeface="Segoe UI" panose="020B0502040204020203" pitchFamily="34" charset="0"/>
              </a:rPr>
              <a:t>adalah upaya untuk mewujudkan </a:t>
            </a:r>
            <a:r>
              <a:rPr lang="sv-SE" sz="1662">
                <a:latin typeface="Segoe UI" panose="020B0502040204020203" pitchFamily="34" charset="0"/>
                <a:cs typeface="Segoe UI" panose="020B0502040204020203" pitchFamily="34" charset="0"/>
              </a:rPr>
              <a:t>tertib tata ruang</a:t>
            </a:r>
            <a:endParaRPr lang="en-US" sz="1662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551" y="1613445"/>
            <a:ext cx="8373757" cy="6579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6531" indent="-316531">
              <a:spcAft>
                <a:spcPts val="554"/>
              </a:spcAft>
              <a:buFont typeface="+mj-lt"/>
              <a:buAutoNum type="arabicPeriod"/>
            </a:pP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Rencana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umum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(RTRW)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rencana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rinci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(RDTR)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berikut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Peraturan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Zonasi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(PZ)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belum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tersedia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316531" indent="-316531">
              <a:buFont typeface="+mj-lt"/>
              <a:buAutoNum type="arabicPeriod"/>
            </a:pP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RTRW, RDTR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PZ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memiliki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kualitas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baik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rujukan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perizinan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147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2616"/>
            <a:ext cx="8335108" cy="41852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465574" y="2514600"/>
            <a:ext cx="3087854" cy="2180492"/>
          </a:xfrm>
          <a:prstGeom prst="roundRect">
            <a:avLst>
              <a:gd name="adj" fmla="val 6053"/>
            </a:avLst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11" name="TextBox 10"/>
          <p:cNvSpPr txBox="1"/>
          <p:nvPr/>
        </p:nvSpPr>
        <p:spPr>
          <a:xfrm>
            <a:off x="5630428" y="5411550"/>
            <a:ext cx="2110154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SKPD PERIZINAN/ BANGUNAN, MASYARAKAT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26049" y="358140"/>
            <a:ext cx="8582446" cy="6251004"/>
            <a:chOff x="604221" y="566899"/>
            <a:chExt cx="8208982" cy="6050847"/>
          </a:xfrm>
        </p:grpSpPr>
        <p:sp>
          <p:nvSpPr>
            <p:cNvPr id="20" name="Rectangle 19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81393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462"/>
            <a:ext cx="8229600" cy="34610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15" dirty="0"/>
              <a:t>PERMASALAHAN PENGENDALIAN PEMANFAATAN RUANG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574" y="1121229"/>
            <a:ext cx="8510954" cy="32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v-SE" sz="1662">
                <a:latin typeface="Segoe UI" panose="020B0502040204020203" pitchFamily="34" charset="0"/>
                <a:cs typeface="Segoe UI" panose="020B0502040204020203" pitchFamily="34" charset="0"/>
              </a:rPr>
              <a:t>Pengendalian Pemanfaatan Ruang </a:t>
            </a:r>
            <a:r>
              <a:rPr lang="sv-SE" sz="1292">
                <a:latin typeface="Segoe UI" panose="020B0502040204020203" pitchFamily="34" charset="0"/>
                <a:cs typeface="Segoe UI" panose="020B0502040204020203" pitchFamily="34" charset="0"/>
              </a:rPr>
              <a:t>adalah upaya untuk mewujudkan </a:t>
            </a:r>
            <a:r>
              <a:rPr lang="sv-SE" sz="1662">
                <a:latin typeface="Segoe UI" panose="020B0502040204020203" pitchFamily="34" charset="0"/>
                <a:cs typeface="Segoe UI" panose="020B0502040204020203" pitchFamily="34" charset="0"/>
              </a:rPr>
              <a:t>tertib tata ruang</a:t>
            </a:r>
            <a:endParaRPr lang="en-US" sz="1662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1181" y="1562997"/>
            <a:ext cx="8380415" cy="4116834"/>
            <a:chOff x="407040" y="2412843"/>
            <a:chExt cx="9173497" cy="445990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40" y="2412843"/>
              <a:ext cx="9173497" cy="445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11" name="Rounded Rectangle 10"/>
            <p:cNvSpPr/>
            <p:nvPr/>
          </p:nvSpPr>
          <p:spPr>
            <a:xfrm>
              <a:off x="3885203" y="2488642"/>
              <a:ext cx="2679027" cy="2235758"/>
            </a:xfrm>
            <a:prstGeom prst="roundRect">
              <a:avLst>
                <a:gd name="adj" fmla="val 6053"/>
              </a:avLst>
            </a:prstGeom>
            <a:noFill/>
            <a:ln w="28575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</p:grpSp>
      <p:sp>
        <p:nvSpPr>
          <p:cNvPr id="9" name="Rectangle 8"/>
          <p:cNvSpPr/>
          <p:nvPr/>
        </p:nvSpPr>
        <p:spPr>
          <a:xfrm>
            <a:off x="457199" y="4484077"/>
            <a:ext cx="8282797" cy="20398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6531" indent="-316531">
              <a:spcAft>
                <a:spcPts val="554"/>
              </a:spcAft>
              <a:buFont typeface="+mj-lt"/>
              <a:buAutoNum type="arabicPeriod"/>
            </a:pPr>
            <a:r>
              <a:rPr lang="id-ID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Ketidaklengkapan dan ketidakjelasan rujukan pengendalian (peraturan zonasi, perizinan, insentif/disinsentif, sanksi, pengawasan, penertiban), baik teknis maupun prosedur</a:t>
            </a:r>
            <a:endParaRPr lang="en-US" sz="147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16531" indent="-316531">
              <a:spcAft>
                <a:spcPts val="554"/>
              </a:spcAft>
              <a:buFont typeface="+mj-lt"/>
              <a:buAutoNum type="arabicPeriod"/>
            </a:pP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Terbatasnya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kemampuan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SDM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memberikan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pelayanan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perizinan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termasuk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kemampuan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membaca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RTR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PZ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mengoperasionalkannya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perizinan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16531" indent="-316531">
              <a:spcAft>
                <a:spcPts val="554"/>
              </a:spcAft>
              <a:buFont typeface="+mj-lt"/>
              <a:buAutoNum type="arabicPeriod"/>
            </a:pP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Adanya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berbagai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aturan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ketentuan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sektor-sektor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pembangunan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seringkali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tumpang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tindih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pelayanan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perizinan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menjadi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efektif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efisien</a:t>
            </a:r>
            <a:endParaRPr lang="en-US" sz="147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16531" indent="-316531">
              <a:spcAft>
                <a:spcPts val="554"/>
              </a:spcAft>
              <a:buFont typeface="+mj-lt"/>
              <a:buAutoNum type="arabicPeriod"/>
            </a:pP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Belum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tersedianya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mekanisme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pengajuan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pengelolaan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keberatan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terhadap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PZ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izin</a:t>
            </a:r>
            <a:endParaRPr lang="en-US" sz="147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6049" y="358140"/>
            <a:ext cx="8582446" cy="6251004"/>
            <a:chOff x="604221" y="566899"/>
            <a:chExt cx="8208982" cy="6050847"/>
          </a:xfrm>
        </p:grpSpPr>
        <p:sp>
          <p:nvSpPr>
            <p:cNvPr id="13" name="Rectangle 12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 13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519967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296"/>
            <a:ext cx="8229600" cy="49236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15" dirty="0"/>
              <a:t>PERMASALAHAN PENGENDALIAN PEMANFAATAN RUANG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574" y="1121229"/>
            <a:ext cx="8510954" cy="32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v-SE" sz="1662">
                <a:latin typeface="Segoe UI" panose="020B0502040204020203" pitchFamily="34" charset="0"/>
                <a:cs typeface="Segoe UI" panose="020B0502040204020203" pitchFamily="34" charset="0"/>
              </a:rPr>
              <a:t>Pengendalian Pemanfaatan Ruang </a:t>
            </a:r>
            <a:r>
              <a:rPr lang="sv-SE" sz="1292">
                <a:latin typeface="Segoe UI" panose="020B0502040204020203" pitchFamily="34" charset="0"/>
                <a:cs typeface="Segoe UI" panose="020B0502040204020203" pitchFamily="34" charset="0"/>
              </a:rPr>
              <a:t>adalah upaya untuk mewujudkan </a:t>
            </a:r>
            <a:r>
              <a:rPr lang="sv-SE" sz="1662">
                <a:latin typeface="Segoe UI" panose="020B0502040204020203" pitchFamily="34" charset="0"/>
                <a:cs typeface="Segoe UI" panose="020B0502040204020203" pitchFamily="34" charset="0"/>
              </a:rPr>
              <a:t>tertib tata ruang</a:t>
            </a:r>
            <a:endParaRPr lang="en-US" sz="1662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5" y="2491009"/>
            <a:ext cx="8278066" cy="4116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2542232" y="5257800"/>
            <a:ext cx="2813538" cy="1310054"/>
          </a:xfrm>
          <a:prstGeom prst="roundRect">
            <a:avLst>
              <a:gd name="adj" fmla="val 6053"/>
            </a:avLst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9" name="Rectangle 8"/>
          <p:cNvSpPr/>
          <p:nvPr/>
        </p:nvSpPr>
        <p:spPr>
          <a:xfrm>
            <a:off x="387703" y="1529862"/>
            <a:ext cx="8458200" cy="9847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6531" indent="-316531">
              <a:spcAft>
                <a:spcPts val="554"/>
              </a:spcAft>
              <a:buFont typeface="+mj-lt"/>
              <a:buAutoNum type="arabicPeriod"/>
            </a:pP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Keterbatasan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ruang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cepatnya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pembangunan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lapangan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316531" indent="-316531">
              <a:spcAft>
                <a:spcPts val="554"/>
              </a:spcAft>
              <a:buFont typeface="+mj-lt"/>
              <a:buAutoNum type="arabicPeriod"/>
            </a:pPr>
            <a:r>
              <a:rPr lang="id-ID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Kurangnya pemahaman dan ketaatan dari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pelaku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pemanfaatan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ruang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melakukan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pelanggaran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memanfaatkan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ruang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sesuai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RTRW/RDTR/PZ)</a:t>
            </a:r>
          </a:p>
          <a:p>
            <a:pPr>
              <a:spcAft>
                <a:spcPts val="554"/>
              </a:spcAft>
            </a:pPr>
            <a:endParaRPr lang="en-US" sz="147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554"/>
              </a:spcAft>
            </a:pPr>
            <a:endParaRPr lang="en-US" sz="147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0042" y="5398152"/>
            <a:ext cx="2110154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SKPD PERIZINAN/ BANGUNAN, MASYARAKAT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6049" y="358140"/>
            <a:ext cx="8582446" cy="6251004"/>
            <a:chOff x="604221" y="566899"/>
            <a:chExt cx="8208982" cy="6050847"/>
          </a:xfrm>
        </p:grpSpPr>
        <p:sp>
          <p:nvSpPr>
            <p:cNvPr id="14" name="Rectangle 13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 14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620500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471"/>
            <a:ext cx="8229600" cy="49236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15" dirty="0"/>
              <a:t>PERMASALAHAN PENGENDALIAN PEMANFAATAN RUANG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574" y="1121229"/>
            <a:ext cx="8510954" cy="32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v-SE" sz="1662">
                <a:latin typeface="Segoe UI" panose="020B0502040204020203" pitchFamily="34" charset="0"/>
                <a:cs typeface="Segoe UI" panose="020B0502040204020203" pitchFamily="34" charset="0"/>
              </a:rPr>
              <a:t>Pengendalian Pemanfaatan Ruang </a:t>
            </a:r>
            <a:r>
              <a:rPr lang="sv-SE" sz="1292">
                <a:latin typeface="Segoe UI" panose="020B0502040204020203" pitchFamily="34" charset="0"/>
                <a:cs typeface="Segoe UI" panose="020B0502040204020203" pitchFamily="34" charset="0"/>
              </a:rPr>
              <a:t>adalah upaya untuk mewujudkan </a:t>
            </a:r>
            <a:r>
              <a:rPr lang="sv-SE" sz="1662">
                <a:latin typeface="Segoe UI" panose="020B0502040204020203" pitchFamily="34" charset="0"/>
                <a:cs typeface="Segoe UI" panose="020B0502040204020203" pitchFamily="34" charset="0"/>
              </a:rPr>
              <a:t>tertib tata ruang</a:t>
            </a:r>
            <a:endParaRPr lang="en-US" sz="1662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42" y="2491009"/>
            <a:ext cx="8279689" cy="4116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86080" y="1529862"/>
            <a:ext cx="8453120" cy="21804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6531" indent="-316531">
              <a:spcAft>
                <a:spcPts val="277"/>
              </a:spcAft>
              <a:buFont typeface="+mj-lt"/>
              <a:buAutoNum type="arabicPeriod"/>
            </a:pP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Belum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tersedianya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informasi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mengenai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lahan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memadai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dasar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pemantauan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evaluasi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316531" indent="-316531">
              <a:spcAft>
                <a:spcPts val="277"/>
              </a:spcAft>
              <a:buFont typeface="+mj-lt"/>
              <a:buAutoNum type="arabicPeriod"/>
            </a:pP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Akses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terhadap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informasi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perencanaan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perizinan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masih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terbatas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pelanggaran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lapangan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terpantau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316531" indent="-316531">
              <a:spcAft>
                <a:spcPts val="277"/>
              </a:spcAft>
              <a:buFont typeface="+mj-lt"/>
              <a:buAutoNum type="arabicPeriod"/>
            </a:pP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kapasitas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masyarakat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masih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rendah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melaporkan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pelanggaran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316531" indent="-316531">
              <a:spcAft>
                <a:spcPts val="277"/>
              </a:spcAft>
              <a:buFont typeface="+mj-lt"/>
              <a:buAutoNum type="arabicPeriod"/>
            </a:pP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Kemampuan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SDM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memantau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serta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menilai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mengevaluasi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terjadinya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pelanggaran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masih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terbatas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316531" indent="-316531">
              <a:spcAft>
                <a:spcPts val="277"/>
              </a:spcAft>
              <a:buFont typeface="+mj-lt"/>
              <a:buAutoNum type="arabicPeriod"/>
            </a:pP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Belum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tersedianya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aturan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menjamin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hak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kewajiban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pengawas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pihak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yg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diawasi</a:t>
            </a:r>
            <a:endParaRPr lang="en-US" sz="147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277"/>
              </a:spcAft>
            </a:pPr>
            <a:endParaRPr lang="en-US" sz="147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277"/>
              </a:spcAft>
            </a:pPr>
            <a:endParaRPr lang="en-US" sz="147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49969" y="4413739"/>
            <a:ext cx="3446585" cy="1382155"/>
          </a:xfrm>
          <a:prstGeom prst="roundRect">
            <a:avLst>
              <a:gd name="adj" fmla="val 6053"/>
            </a:avLst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13" name="TextBox 12"/>
          <p:cNvSpPr txBox="1"/>
          <p:nvPr/>
        </p:nvSpPr>
        <p:spPr>
          <a:xfrm>
            <a:off x="5550042" y="5398152"/>
            <a:ext cx="2110154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SKPD PERIZINAN/ BANGUNAN, MASYARAKAT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6049" y="358140"/>
            <a:ext cx="8582446" cy="6251004"/>
            <a:chOff x="604221" y="566899"/>
            <a:chExt cx="8208982" cy="6050847"/>
          </a:xfrm>
        </p:grpSpPr>
        <p:sp>
          <p:nvSpPr>
            <p:cNvPr id="17" name="Rectangle 16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Rectangle 17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112093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432"/>
            <a:ext cx="8229600" cy="49236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15" dirty="0"/>
              <a:t>PERMASALAHAN PENGENDALIAN PEMANFAATAN RUANG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574" y="1121229"/>
            <a:ext cx="8510954" cy="32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v-SE" sz="1662">
                <a:latin typeface="Segoe UI" panose="020B0502040204020203" pitchFamily="34" charset="0"/>
                <a:cs typeface="Segoe UI" panose="020B0502040204020203" pitchFamily="34" charset="0"/>
              </a:rPr>
              <a:t>Pengendalian Pemanfaatan Ruang </a:t>
            </a:r>
            <a:r>
              <a:rPr lang="sv-SE" sz="1292">
                <a:latin typeface="Segoe UI" panose="020B0502040204020203" pitchFamily="34" charset="0"/>
                <a:cs typeface="Segoe UI" panose="020B0502040204020203" pitchFamily="34" charset="0"/>
              </a:rPr>
              <a:t>adalah upaya untuk mewujudkan </a:t>
            </a:r>
            <a:r>
              <a:rPr lang="sv-SE" sz="1662">
                <a:latin typeface="Segoe UI" panose="020B0502040204020203" pitchFamily="34" charset="0"/>
                <a:cs typeface="Segoe UI" panose="020B0502040204020203" pitchFamily="34" charset="0"/>
              </a:rPr>
              <a:t>tertib tata ruang</a:t>
            </a:r>
            <a:endParaRPr lang="en-US" sz="1662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6" y="2491009"/>
            <a:ext cx="8298625" cy="4116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53006" y="1529861"/>
            <a:ext cx="6172200" cy="26728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16531" indent="-316531">
              <a:spcAft>
                <a:spcPts val="277"/>
              </a:spcAft>
              <a:buFont typeface="+mj-lt"/>
              <a:buAutoNum type="arabicPeriod"/>
            </a:pP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Belum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tersedia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panduan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jelas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keterbatasan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kapasitas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SDM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melakukan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penyidikan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menyediakan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bukti-bukti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terjadinya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pelanggaran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316531" indent="-316531">
              <a:spcAft>
                <a:spcPts val="277"/>
              </a:spcAft>
              <a:buFont typeface="+mj-lt"/>
              <a:buAutoNum type="arabicPeriod"/>
            </a:pP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PPNS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menghadapi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konflik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kepentingan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melakukan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penyidikan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misalnya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karena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pelanggaran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terkait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atasan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institusinya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316531" indent="-316531">
              <a:spcAft>
                <a:spcPts val="277"/>
              </a:spcAft>
              <a:buFont typeface="+mj-lt"/>
              <a:buAutoNum type="arabicPeriod"/>
            </a:pP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interpretasi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terhadap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ketentuan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sanksi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UU No. 26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Tahun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2007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ttg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Penataan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Ruang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316531" indent="-316531">
              <a:spcAft>
                <a:spcPts val="277"/>
              </a:spcAft>
              <a:buFont typeface="+mj-lt"/>
              <a:buAutoNum type="arabicPeriod"/>
            </a:pP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Banyaknya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pelanggaran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perlu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diproses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sehingga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terkesan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adanya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kelemahan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penegakan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hukum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berakumulasi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meningkatnya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ketidaktaatan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dlm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pemanfaatan</a:t>
            </a:r>
            <a:r>
              <a:rPr lang="en-US" sz="147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77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ruang</a:t>
            </a:r>
            <a:endParaRPr lang="en-US" sz="147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277"/>
              </a:spcAft>
            </a:pPr>
            <a:endParaRPr lang="en-US" sz="147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0042" y="5398152"/>
            <a:ext cx="2110154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SKPD PERIZINAN/ BANGUNAN MASYARAKAT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05120" y="2491009"/>
            <a:ext cx="2157043" cy="2766792"/>
          </a:xfrm>
          <a:prstGeom prst="roundRect">
            <a:avLst>
              <a:gd name="adj" fmla="val 6053"/>
            </a:avLst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grpSp>
        <p:nvGrpSpPr>
          <p:cNvPr id="10" name="Group 9"/>
          <p:cNvGrpSpPr/>
          <p:nvPr/>
        </p:nvGrpSpPr>
        <p:grpSpPr>
          <a:xfrm>
            <a:off x="326049" y="358140"/>
            <a:ext cx="8582446" cy="6251004"/>
            <a:chOff x="604221" y="566899"/>
            <a:chExt cx="8208982" cy="6050847"/>
          </a:xfrm>
        </p:grpSpPr>
        <p:sp>
          <p:nvSpPr>
            <p:cNvPr id="14" name="Rectangle 13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 14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583242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208"/>
            <a:ext cx="8229600" cy="492369"/>
          </a:xfrm>
        </p:spPr>
        <p:txBody>
          <a:bodyPr>
            <a:noAutofit/>
          </a:bodyPr>
          <a:lstStyle/>
          <a:p>
            <a:r>
              <a:rPr lang="en-US" sz="2000" dirty="0"/>
              <a:t>PRASYARAT UNTUK BERJALANNYA PENGENDALIAN PEMANFAATAN RUANG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92369" y="1248508"/>
            <a:ext cx="8159262" cy="48372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id-ID" sz="1662" b="1" dirty="0">
                <a:solidFill>
                  <a:schemeClr val="tx1"/>
                </a:solidFill>
              </a:rPr>
              <a:t>Aspek Legalitas</a:t>
            </a:r>
          </a:p>
          <a:p>
            <a:pPr lvl="1" algn="just">
              <a:buFont typeface="Wingdings 3"/>
              <a:buNone/>
            </a:pPr>
            <a:r>
              <a:rPr lang="id-ID" sz="1662" dirty="0">
                <a:solidFill>
                  <a:schemeClr val="tx1"/>
                </a:solidFill>
              </a:rPr>
              <a:t>	Setiap instrumen memiliki mekanisme yang perlu didukung dengan perangkat hukum agar dapat berjalan efektif dan saling bersinergi dalam konteks penyelenggaraan pengendalian pemanfaatan ruang.</a:t>
            </a:r>
          </a:p>
          <a:p>
            <a:pPr lvl="1" algn="just"/>
            <a:r>
              <a:rPr lang="id-ID" sz="1662" b="1" dirty="0">
                <a:solidFill>
                  <a:schemeClr val="tx1"/>
                </a:solidFill>
              </a:rPr>
              <a:t>Aspek Tata Kerja dan Sumber Daya Manusia</a:t>
            </a:r>
          </a:p>
          <a:p>
            <a:pPr lvl="1" algn="just">
              <a:buFont typeface="Wingdings 3"/>
              <a:buNone/>
            </a:pPr>
            <a:r>
              <a:rPr lang="id-ID" sz="1662" dirty="0">
                <a:solidFill>
                  <a:schemeClr val="tx1"/>
                </a:solidFill>
              </a:rPr>
              <a:t>	Pembagian tugas, fungsi</a:t>
            </a:r>
            <a:r>
              <a:rPr lang="en-US" sz="1662" dirty="0">
                <a:solidFill>
                  <a:schemeClr val="tx1"/>
                </a:solidFill>
              </a:rPr>
              <a:t>, </a:t>
            </a:r>
            <a:r>
              <a:rPr lang="id-ID" sz="1662" dirty="0">
                <a:solidFill>
                  <a:schemeClr val="tx1"/>
                </a:solidFill>
              </a:rPr>
              <a:t>tanggung jawab</a:t>
            </a:r>
            <a:r>
              <a:rPr lang="en-US" sz="1662" dirty="0">
                <a:solidFill>
                  <a:schemeClr val="tx1"/>
                </a:solidFill>
              </a:rPr>
              <a:t> </a:t>
            </a:r>
            <a:r>
              <a:rPr lang="en-US" sz="1662" dirty="0" err="1">
                <a:solidFill>
                  <a:schemeClr val="tx1"/>
                </a:solidFill>
              </a:rPr>
              <a:t>dan</a:t>
            </a:r>
            <a:r>
              <a:rPr lang="en-US" sz="1662" dirty="0">
                <a:solidFill>
                  <a:schemeClr val="tx1"/>
                </a:solidFill>
              </a:rPr>
              <a:t> </a:t>
            </a:r>
            <a:r>
              <a:rPr lang="en-US" sz="1662" dirty="0" err="1">
                <a:solidFill>
                  <a:schemeClr val="tx1"/>
                </a:solidFill>
              </a:rPr>
              <a:t>kerja</a:t>
            </a:r>
            <a:r>
              <a:rPr lang="en-US" sz="1662" dirty="0">
                <a:solidFill>
                  <a:schemeClr val="tx1"/>
                </a:solidFill>
              </a:rPr>
              <a:t> </a:t>
            </a:r>
            <a:r>
              <a:rPr lang="en-US" sz="1662" dirty="0" err="1">
                <a:solidFill>
                  <a:schemeClr val="tx1"/>
                </a:solidFill>
              </a:rPr>
              <a:t>sama</a:t>
            </a:r>
            <a:r>
              <a:rPr lang="en-US" sz="1662" dirty="0">
                <a:solidFill>
                  <a:schemeClr val="tx1"/>
                </a:solidFill>
              </a:rPr>
              <a:t> </a:t>
            </a:r>
            <a:r>
              <a:rPr lang="en-US" sz="1662" dirty="0" err="1">
                <a:solidFill>
                  <a:schemeClr val="tx1"/>
                </a:solidFill>
              </a:rPr>
              <a:t>antar</a:t>
            </a:r>
            <a:r>
              <a:rPr lang="id-ID" sz="1662" dirty="0">
                <a:solidFill>
                  <a:schemeClr val="tx1"/>
                </a:solidFill>
              </a:rPr>
              <a:t>lembaga</a:t>
            </a:r>
            <a:r>
              <a:rPr lang="en-US" sz="1662" dirty="0">
                <a:solidFill>
                  <a:schemeClr val="tx1"/>
                </a:solidFill>
              </a:rPr>
              <a:t> </a:t>
            </a:r>
            <a:r>
              <a:rPr lang="en-US" sz="1662" dirty="0" err="1">
                <a:solidFill>
                  <a:schemeClr val="tx1"/>
                </a:solidFill>
              </a:rPr>
              <a:t>dalam</a:t>
            </a:r>
            <a:r>
              <a:rPr lang="id-ID" sz="1662" dirty="0">
                <a:solidFill>
                  <a:schemeClr val="tx1"/>
                </a:solidFill>
              </a:rPr>
              <a:t> pengendalian pemanfaatan ruang </a:t>
            </a:r>
            <a:r>
              <a:rPr lang="en-US" sz="1662" dirty="0">
                <a:solidFill>
                  <a:schemeClr val="tx1"/>
                </a:solidFill>
              </a:rPr>
              <a:t>(</a:t>
            </a:r>
            <a:r>
              <a:rPr lang="en-US" sz="1662" dirty="0" err="1">
                <a:solidFill>
                  <a:schemeClr val="tx1"/>
                </a:solidFill>
              </a:rPr>
              <a:t>pemerintah</a:t>
            </a:r>
            <a:r>
              <a:rPr lang="en-US" sz="1662" dirty="0">
                <a:solidFill>
                  <a:schemeClr val="tx1"/>
                </a:solidFill>
              </a:rPr>
              <a:t>, </a:t>
            </a:r>
            <a:r>
              <a:rPr lang="en-US" sz="1662" dirty="0" err="1">
                <a:solidFill>
                  <a:schemeClr val="tx1"/>
                </a:solidFill>
              </a:rPr>
              <a:t>lembaga</a:t>
            </a:r>
            <a:r>
              <a:rPr lang="en-US" sz="1662" dirty="0">
                <a:solidFill>
                  <a:schemeClr val="tx1"/>
                </a:solidFill>
              </a:rPr>
              <a:t> </a:t>
            </a:r>
            <a:r>
              <a:rPr lang="en-US" sz="1662" dirty="0" err="1">
                <a:solidFill>
                  <a:schemeClr val="tx1"/>
                </a:solidFill>
              </a:rPr>
              <a:t>penegak</a:t>
            </a:r>
            <a:r>
              <a:rPr lang="en-US" sz="1662" dirty="0">
                <a:solidFill>
                  <a:schemeClr val="tx1"/>
                </a:solidFill>
              </a:rPr>
              <a:t> </a:t>
            </a:r>
            <a:r>
              <a:rPr lang="en-US" sz="1662" dirty="0" err="1">
                <a:solidFill>
                  <a:schemeClr val="tx1"/>
                </a:solidFill>
              </a:rPr>
              <a:t>hukum</a:t>
            </a:r>
            <a:r>
              <a:rPr lang="en-US" sz="1662" dirty="0">
                <a:solidFill>
                  <a:schemeClr val="tx1"/>
                </a:solidFill>
              </a:rPr>
              <a:t>, stakeholder </a:t>
            </a:r>
            <a:r>
              <a:rPr lang="en-US" sz="1662" dirty="0" err="1">
                <a:solidFill>
                  <a:schemeClr val="tx1"/>
                </a:solidFill>
              </a:rPr>
              <a:t>lainnya</a:t>
            </a:r>
            <a:r>
              <a:rPr lang="en-US" sz="1662" dirty="0">
                <a:solidFill>
                  <a:schemeClr val="tx1"/>
                </a:solidFill>
              </a:rPr>
              <a:t>) </a:t>
            </a:r>
            <a:r>
              <a:rPr lang="id-ID" sz="1662" dirty="0">
                <a:solidFill>
                  <a:schemeClr val="tx1"/>
                </a:solidFill>
              </a:rPr>
              <a:t>serta ketersediaan sumber daya manusia yang mendukung operasionalisasi lembaga tersebut dalam mengoordinasikan kegiatan pengendalian pemanfaatan ruang.</a:t>
            </a:r>
          </a:p>
          <a:p>
            <a:pPr lvl="1" algn="just"/>
            <a:r>
              <a:rPr lang="id-ID" sz="1662" b="1" dirty="0">
                <a:solidFill>
                  <a:schemeClr val="tx1"/>
                </a:solidFill>
              </a:rPr>
              <a:t>Aspek Pendukung</a:t>
            </a:r>
          </a:p>
          <a:p>
            <a:pPr lvl="2" algn="just"/>
            <a:r>
              <a:rPr lang="id-ID" sz="1477" b="1" dirty="0"/>
              <a:t>Pendanaan</a:t>
            </a:r>
            <a:r>
              <a:rPr lang="id-ID" sz="1477" dirty="0"/>
              <a:t> : ketersediaan sumber dana untuk implementasi pengendalian pemanfaatan ruang.</a:t>
            </a:r>
          </a:p>
          <a:p>
            <a:pPr lvl="2" algn="just"/>
            <a:r>
              <a:rPr lang="id-ID" sz="1477" b="1" dirty="0"/>
              <a:t>Sistem Informasi</a:t>
            </a:r>
            <a:r>
              <a:rPr lang="id-ID" sz="1477" dirty="0"/>
              <a:t> Pengendalian Pemanfaatan Ruang : data yang akurat dan aktual untuk mendukung proses pengawasan dan pengambilan keputusan.</a:t>
            </a:r>
          </a:p>
          <a:p>
            <a:pPr lvl="2" algn="just"/>
            <a:r>
              <a:rPr lang="id-ID" sz="1477" b="1" dirty="0"/>
              <a:t>Peran Masyarakat  </a:t>
            </a:r>
            <a:r>
              <a:rPr lang="id-ID" sz="1477" dirty="0"/>
              <a:t>: terlibat aktif dalam penyelenggaraan pengendalian pemanfaatan ruang untuk mendukung kinerja aparat.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6049" y="358140"/>
            <a:ext cx="8582446" cy="6251004"/>
            <a:chOff x="604221" y="566899"/>
            <a:chExt cx="8208982" cy="6050847"/>
          </a:xfrm>
        </p:grpSpPr>
        <p:sp>
          <p:nvSpPr>
            <p:cNvPr id="8" name="Rectangle 7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Rectangle 8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706403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5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0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590" t="21259" r="25726" b="18205"/>
          <a:stretch/>
        </p:blipFill>
        <p:spPr>
          <a:xfrm>
            <a:off x="233680" y="268856"/>
            <a:ext cx="8658299" cy="58169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9479" y="5890486"/>
            <a:ext cx="78867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 err="1"/>
              <a:t>terima</a:t>
            </a:r>
            <a:r>
              <a:rPr lang="en-US" sz="2400" dirty="0"/>
              <a:t> </a:t>
            </a:r>
            <a:r>
              <a:rPr lang="en-US" sz="2400" dirty="0" err="1"/>
              <a:t>kasih</a:t>
            </a:r>
            <a:r>
              <a:rPr lang="en-US" sz="2400" dirty="0"/>
              <a:t>.</a:t>
            </a:r>
          </a:p>
        </p:txBody>
      </p:sp>
      <p:sp>
        <p:nvSpPr>
          <p:cNvPr id="83" name="Freeform: Shape 82"/>
          <p:cNvSpPr/>
          <p:nvPr/>
        </p:nvSpPr>
        <p:spPr>
          <a:xfrm flipV="1">
            <a:off x="-15240" y="189228"/>
            <a:ext cx="9166860" cy="3695700"/>
          </a:xfrm>
          <a:custGeom>
            <a:avLst/>
            <a:gdLst>
              <a:gd name="connsiteX0" fmla="*/ 8717280 w 9144000"/>
              <a:gd name="connsiteY0" fmla="*/ 182880 h 3703320"/>
              <a:gd name="connsiteX1" fmla="*/ 8679180 w 9144000"/>
              <a:gd name="connsiteY1" fmla="*/ 3322320 h 3703320"/>
              <a:gd name="connsiteX2" fmla="*/ 4610100 w 9144000"/>
              <a:gd name="connsiteY2" fmla="*/ 3390900 h 3703320"/>
              <a:gd name="connsiteX3" fmla="*/ 556260 w 9144000"/>
              <a:gd name="connsiteY3" fmla="*/ 3322320 h 3703320"/>
              <a:gd name="connsiteX4" fmla="*/ 518160 w 9144000"/>
              <a:gd name="connsiteY4" fmla="*/ 0 h 3703320"/>
              <a:gd name="connsiteX5" fmla="*/ 0 w 9144000"/>
              <a:gd name="connsiteY5" fmla="*/ 7620 h 3703320"/>
              <a:gd name="connsiteX6" fmla="*/ 7620 w 9144000"/>
              <a:gd name="connsiteY6" fmla="*/ 3695700 h 3703320"/>
              <a:gd name="connsiteX7" fmla="*/ 9144000 w 9144000"/>
              <a:gd name="connsiteY7" fmla="*/ 3703320 h 3703320"/>
              <a:gd name="connsiteX8" fmla="*/ 9144000 w 9144000"/>
              <a:gd name="connsiteY8" fmla="*/ 205740 h 3703320"/>
              <a:gd name="connsiteX9" fmla="*/ 8717280 w 9144000"/>
              <a:gd name="connsiteY9" fmla="*/ 182880 h 3703320"/>
              <a:gd name="connsiteX0" fmla="*/ 8724900 w 9151620"/>
              <a:gd name="connsiteY0" fmla="*/ 182880 h 3703320"/>
              <a:gd name="connsiteX1" fmla="*/ 8686800 w 9151620"/>
              <a:gd name="connsiteY1" fmla="*/ 3322320 h 3703320"/>
              <a:gd name="connsiteX2" fmla="*/ 4617720 w 9151620"/>
              <a:gd name="connsiteY2" fmla="*/ 3390900 h 3703320"/>
              <a:gd name="connsiteX3" fmla="*/ 563880 w 9151620"/>
              <a:gd name="connsiteY3" fmla="*/ 3322320 h 3703320"/>
              <a:gd name="connsiteX4" fmla="*/ 525780 w 9151620"/>
              <a:gd name="connsiteY4" fmla="*/ 0 h 3703320"/>
              <a:gd name="connsiteX5" fmla="*/ 7620 w 9151620"/>
              <a:gd name="connsiteY5" fmla="*/ 7620 h 3703320"/>
              <a:gd name="connsiteX6" fmla="*/ 0 w 9151620"/>
              <a:gd name="connsiteY6" fmla="*/ 3695700 h 3703320"/>
              <a:gd name="connsiteX7" fmla="*/ 9151620 w 9151620"/>
              <a:gd name="connsiteY7" fmla="*/ 3703320 h 3703320"/>
              <a:gd name="connsiteX8" fmla="*/ 9151620 w 9151620"/>
              <a:gd name="connsiteY8" fmla="*/ 205740 h 3703320"/>
              <a:gd name="connsiteX9" fmla="*/ 8724900 w 9151620"/>
              <a:gd name="connsiteY9" fmla="*/ 182880 h 3703320"/>
              <a:gd name="connsiteX0" fmla="*/ 8732520 w 9159240"/>
              <a:gd name="connsiteY0" fmla="*/ 182880 h 3703320"/>
              <a:gd name="connsiteX1" fmla="*/ 8694420 w 9159240"/>
              <a:gd name="connsiteY1" fmla="*/ 3322320 h 3703320"/>
              <a:gd name="connsiteX2" fmla="*/ 4625340 w 9159240"/>
              <a:gd name="connsiteY2" fmla="*/ 3390900 h 3703320"/>
              <a:gd name="connsiteX3" fmla="*/ 571500 w 9159240"/>
              <a:gd name="connsiteY3" fmla="*/ 3322320 h 3703320"/>
              <a:gd name="connsiteX4" fmla="*/ 533400 w 9159240"/>
              <a:gd name="connsiteY4" fmla="*/ 0 h 3703320"/>
              <a:gd name="connsiteX5" fmla="*/ 0 w 9159240"/>
              <a:gd name="connsiteY5" fmla="*/ 7620 h 3703320"/>
              <a:gd name="connsiteX6" fmla="*/ 7620 w 9159240"/>
              <a:gd name="connsiteY6" fmla="*/ 3695700 h 3703320"/>
              <a:gd name="connsiteX7" fmla="*/ 9159240 w 9159240"/>
              <a:gd name="connsiteY7" fmla="*/ 3703320 h 3703320"/>
              <a:gd name="connsiteX8" fmla="*/ 9159240 w 9159240"/>
              <a:gd name="connsiteY8" fmla="*/ 205740 h 3703320"/>
              <a:gd name="connsiteX9" fmla="*/ 8732520 w 9159240"/>
              <a:gd name="connsiteY9" fmla="*/ 182880 h 3703320"/>
              <a:gd name="connsiteX0" fmla="*/ 8732520 w 9182100"/>
              <a:gd name="connsiteY0" fmla="*/ 182880 h 3703320"/>
              <a:gd name="connsiteX1" fmla="*/ 8694420 w 9182100"/>
              <a:gd name="connsiteY1" fmla="*/ 3322320 h 3703320"/>
              <a:gd name="connsiteX2" fmla="*/ 4625340 w 9182100"/>
              <a:gd name="connsiteY2" fmla="*/ 3390900 h 3703320"/>
              <a:gd name="connsiteX3" fmla="*/ 571500 w 9182100"/>
              <a:gd name="connsiteY3" fmla="*/ 3322320 h 3703320"/>
              <a:gd name="connsiteX4" fmla="*/ 533400 w 9182100"/>
              <a:gd name="connsiteY4" fmla="*/ 0 h 3703320"/>
              <a:gd name="connsiteX5" fmla="*/ 0 w 9182100"/>
              <a:gd name="connsiteY5" fmla="*/ 7620 h 3703320"/>
              <a:gd name="connsiteX6" fmla="*/ 7620 w 9182100"/>
              <a:gd name="connsiteY6" fmla="*/ 3695700 h 3703320"/>
              <a:gd name="connsiteX7" fmla="*/ 9159240 w 9182100"/>
              <a:gd name="connsiteY7" fmla="*/ 3703320 h 3703320"/>
              <a:gd name="connsiteX8" fmla="*/ 9182100 w 9182100"/>
              <a:gd name="connsiteY8" fmla="*/ 175260 h 3703320"/>
              <a:gd name="connsiteX9" fmla="*/ 8732520 w 9182100"/>
              <a:gd name="connsiteY9" fmla="*/ 182880 h 3703320"/>
              <a:gd name="connsiteX0" fmla="*/ 8732520 w 9182100"/>
              <a:gd name="connsiteY0" fmla="*/ 182880 h 3695700"/>
              <a:gd name="connsiteX1" fmla="*/ 8694420 w 9182100"/>
              <a:gd name="connsiteY1" fmla="*/ 3322320 h 3695700"/>
              <a:gd name="connsiteX2" fmla="*/ 4625340 w 9182100"/>
              <a:gd name="connsiteY2" fmla="*/ 3390900 h 3695700"/>
              <a:gd name="connsiteX3" fmla="*/ 571500 w 9182100"/>
              <a:gd name="connsiteY3" fmla="*/ 3322320 h 3695700"/>
              <a:gd name="connsiteX4" fmla="*/ 533400 w 9182100"/>
              <a:gd name="connsiteY4" fmla="*/ 0 h 3695700"/>
              <a:gd name="connsiteX5" fmla="*/ 0 w 9182100"/>
              <a:gd name="connsiteY5" fmla="*/ 7620 h 3695700"/>
              <a:gd name="connsiteX6" fmla="*/ 7620 w 9182100"/>
              <a:gd name="connsiteY6" fmla="*/ 3695700 h 3695700"/>
              <a:gd name="connsiteX7" fmla="*/ 9166860 w 9182100"/>
              <a:gd name="connsiteY7" fmla="*/ 3695700 h 3695700"/>
              <a:gd name="connsiteX8" fmla="*/ 9182100 w 9182100"/>
              <a:gd name="connsiteY8" fmla="*/ 175260 h 3695700"/>
              <a:gd name="connsiteX9" fmla="*/ 8732520 w 9182100"/>
              <a:gd name="connsiteY9" fmla="*/ 182880 h 3695700"/>
              <a:gd name="connsiteX0" fmla="*/ 8732520 w 9166860"/>
              <a:gd name="connsiteY0" fmla="*/ 182880 h 3695700"/>
              <a:gd name="connsiteX1" fmla="*/ 8694420 w 9166860"/>
              <a:gd name="connsiteY1" fmla="*/ 3322320 h 3695700"/>
              <a:gd name="connsiteX2" fmla="*/ 4625340 w 9166860"/>
              <a:gd name="connsiteY2" fmla="*/ 3390900 h 3695700"/>
              <a:gd name="connsiteX3" fmla="*/ 571500 w 9166860"/>
              <a:gd name="connsiteY3" fmla="*/ 3322320 h 3695700"/>
              <a:gd name="connsiteX4" fmla="*/ 533400 w 9166860"/>
              <a:gd name="connsiteY4" fmla="*/ 0 h 3695700"/>
              <a:gd name="connsiteX5" fmla="*/ 0 w 9166860"/>
              <a:gd name="connsiteY5" fmla="*/ 7620 h 3695700"/>
              <a:gd name="connsiteX6" fmla="*/ 7620 w 9166860"/>
              <a:gd name="connsiteY6" fmla="*/ 3695700 h 3695700"/>
              <a:gd name="connsiteX7" fmla="*/ 9166860 w 9166860"/>
              <a:gd name="connsiteY7" fmla="*/ 3695700 h 3695700"/>
              <a:gd name="connsiteX8" fmla="*/ 9163628 w 9166860"/>
              <a:gd name="connsiteY8" fmla="*/ 175260 h 3695700"/>
              <a:gd name="connsiteX9" fmla="*/ 8732520 w 9166860"/>
              <a:gd name="connsiteY9" fmla="*/ 18288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66860" h="3695700">
                <a:moveTo>
                  <a:pt x="8732520" y="182880"/>
                </a:moveTo>
                <a:lnTo>
                  <a:pt x="8694420" y="3322320"/>
                </a:lnTo>
                <a:lnTo>
                  <a:pt x="4625340" y="3390900"/>
                </a:lnTo>
                <a:lnTo>
                  <a:pt x="571500" y="3322320"/>
                </a:lnTo>
                <a:lnTo>
                  <a:pt x="533400" y="0"/>
                </a:lnTo>
                <a:lnTo>
                  <a:pt x="0" y="7620"/>
                </a:lnTo>
                <a:lnTo>
                  <a:pt x="7620" y="3695700"/>
                </a:lnTo>
                <a:lnTo>
                  <a:pt x="9166860" y="3695700"/>
                </a:lnTo>
                <a:cubicBezTo>
                  <a:pt x="9165783" y="2522220"/>
                  <a:pt x="9164705" y="1348740"/>
                  <a:pt x="9163628" y="175260"/>
                </a:cubicBezTo>
                <a:lnTo>
                  <a:pt x="8732520" y="182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7" name="Freeform: Shape 86"/>
          <p:cNvSpPr/>
          <p:nvPr/>
        </p:nvSpPr>
        <p:spPr>
          <a:xfrm>
            <a:off x="-15240" y="3154680"/>
            <a:ext cx="9166860" cy="3695700"/>
          </a:xfrm>
          <a:custGeom>
            <a:avLst/>
            <a:gdLst>
              <a:gd name="connsiteX0" fmla="*/ 8717280 w 9144000"/>
              <a:gd name="connsiteY0" fmla="*/ 182880 h 3703320"/>
              <a:gd name="connsiteX1" fmla="*/ 8679180 w 9144000"/>
              <a:gd name="connsiteY1" fmla="*/ 3322320 h 3703320"/>
              <a:gd name="connsiteX2" fmla="*/ 4610100 w 9144000"/>
              <a:gd name="connsiteY2" fmla="*/ 3390900 h 3703320"/>
              <a:gd name="connsiteX3" fmla="*/ 556260 w 9144000"/>
              <a:gd name="connsiteY3" fmla="*/ 3322320 h 3703320"/>
              <a:gd name="connsiteX4" fmla="*/ 518160 w 9144000"/>
              <a:gd name="connsiteY4" fmla="*/ 0 h 3703320"/>
              <a:gd name="connsiteX5" fmla="*/ 0 w 9144000"/>
              <a:gd name="connsiteY5" fmla="*/ 7620 h 3703320"/>
              <a:gd name="connsiteX6" fmla="*/ 7620 w 9144000"/>
              <a:gd name="connsiteY6" fmla="*/ 3695700 h 3703320"/>
              <a:gd name="connsiteX7" fmla="*/ 9144000 w 9144000"/>
              <a:gd name="connsiteY7" fmla="*/ 3703320 h 3703320"/>
              <a:gd name="connsiteX8" fmla="*/ 9144000 w 9144000"/>
              <a:gd name="connsiteY8" fmla="*/ 205740 h 3703320"/>
              <a:gd name="connsiteX9" fmla="*/ 8717280 w 9144000"/>
              <a:gd name="connsiteY9" fmla="*/ 182880 h 3703320"/>
              <a:gd name="connsiteX0" fmla="*/ 8724900 w 9151620"/>
              <a:gd name="connsiteY0" fmla="*/ 182880 h 3703320"/>
              <a:gd name="connsiteX1" fmla="*/ 8686800 w 9151620"/>
              <a:gd name="connsiteY1" fmla="*/ 3322320 h 3703320"/>
              <a:gd name="connsiteX2" fmla="*/ 4617720 w 9151620"/>
              <a:gd name="connsiteY2" fmla="*/ 3390900 h 3703320"/>
              <a:gd name="connsiteX3" fmla="*/ 563880 w 9151620"/>
              <a:gd name="connsiteY3" fmla="*/ 3322320 h 3703320"/>
              <a:gd name="connsiteX4" fmla="*/ 525780 w 9151620"/>
              <a:gd name="connsiteY4" fmla="*/ 0 h 3703320"/>
              <a:gd name="connsiteX5" fmla="*/ 7620 w 9151620"/>
              <a:gd name="connsiteY5" fmla="*/ 7620 h 3703320"/>
              <a:gd name="connsiteX6" fmla="*/ 0 w 9151620"/>
              <a:gd name="connsiteY6" fmla="*/ 3695700 h 3703320"/>
              <a:gd name="connsiteX7" fmla="*/ 9151620 w 9151620"/>
              <a:gd name="connsiteY7" fmla="*/ 3703320 h 3703320"/>
              <a:gd name="connsiteX8" fmla="*/ 9151620 w 9151620"/>
              <a:gd name="connsiteY8" fmla="*/ 205740 h 3703320"/>
              <a:gd name="connsiteX9" fmla="*/ 8724900 w 9151620"/>
              <a:gd name="connsiteY9" fmla="*/ 182880 h 3703320"/>
              <a:gd name="connsiteX0" fmla="*/ 8732520 w 9159240"/>
              <a:gd name="connsiteY0" fmla="*/ 182880 h 3703320"/>
              <a:gd name="connsiteX1" fmla="*/ 8694420 w 9159240"/>
              <a:gd name="connsiteY1" fmla="*/ 3322320 h 3703320"/>
              <a:gd name="connsiteX2" fmla="*/ 4625340 w 9159240"/>
              <a:gd name="connsiteY2" fmla="*/ 3390900 h 3703320"/>
              <a:gd name="connsiteX3" fmla="*/ 571500 w 9159240"/>
              <a:gd name="connsiteY3" fmla="*/ 3322320 h 3703320"/>
              <a:gd name="connsiteX4" fmla="*/ 533400 w 9159240"/>
              <a:gd name="connsiteY4" fmla="*/ 0 h 3703320"/>
              <a:gd name="connsiteX5" fmla="*/ 0 w 9159240"/>
              <a:gd name="connsiteY5" fmla="*/ 7620 h 3703320"/>
              <a:gd name="connsiteX6" fmla="*/ 7620 w 9159240"/>
              <a:gd name="connsiteY6" fmla="*/ 3695700 h 3703320"/>
              <a:gd name="connsiteX7" fmla="*/ 9159240 w 9159240"/>
              <a:gd name="connsiteY7" fmla="*/ 3703320 h 3703320"/>
              <a:gd name="connsiteX8" fmla="*/ 9159240 w 9159240"/>
              <a:gd name="connsiteY8" fmla="*/ 205740 h 3703320"/>
              <a:gd name="connsiteX9" fmla="*/ 8732520 w 9159240"/>
              <a:gd name="connsiteY9" fmla="*/ 182880 h 3703320"/>
              <a:gd name="connsiteX0" fmla="*/ 8732520 w 9182100"/>
              <a:gd name="connsiteY0" fmla="*/ 182880 h 3703320"/>
              <a:gd name="connsiteX1" fmla="*/ 8694420 w 9182100"/>
              <a:gd name="connsiteY1" fmla="*/ 3322320 h 3703320"/>
              <a:gd name="connsiteX2" fmla="*/ 4625340 w 9182100"/>
              <a:gd name="connsiteY2" fmla="*/ 3390900 h 3703320"/>
              <a:gd name="connsiteX3" fmla="*/ 571500 w 9182100"/>
              <a:gd name="connsiteY3" fmla="*/ 3322320 h 3703320"/>
              <a:gd name="connsiteX4" fmla="*/ 533400 w 9182100"/>
              <a:gd name="connsiteY4" fmla="*/ 0 h 3703320"/>
              <a:gd name="connsiteX5" fmla="*/ 0 w 9182100"/>
              <a:gd name="connsiteY5" fmla="*/ 7620 h 3703320"/>
              <a:gd name="connsiteX6" fmla="*/ 7620 w 9182100"/>
              <a:gd name="connsiteY6" fmla="*/ 3695700 h 3703320"/>
              <a:gd name="connsiteX7" fmla="*/ 9159240 w 9182100"/>
              <a:gd name="connsiteY7" fmla="*/ 3703320 h 3703320"/>
              <a:gd name="connsiteX8" fmla="*/ 9182100 w 9182100"/>
              <a:gd name="connsiteY8" fmla="*/ 175260 h 3703320"/>
              <a:gd name="connsiteX9" fmla="*/ 8732520 w 9182100"/>
              <a:gd name="connsiteY9" fmla="*/ 182880 h 3703320"/>
              <a:gd name="connsiteX0" fmla="*/ 8732520 w 9182100"/>
              <a:gd name="connsiteY0" fmla="*/ 182880 h 3695700"/>
              <a:gd name="connsiteX1" fmla="*/ 8694420 w 9182100"/>
              <a:gd name="connsiteY1" fmla="*/ 3322320 h 3695700"/>
              <a:gd name="connsiteX2" fmla="*/ 4625340 w 9182100"/>
              <a:gd name="connsiteY2" fmla="*/ 3390900 h 3695700"/>
              <a:gd name="connsiteX3" fmla="*/ 571500 w 9182100"/>
              <a:gd name="connsiteY3" fmla="*/ 3322320 h 3695700"/>
              <a:gd name="connsiteX4" fmla="*/ 533400 w 9182100"/>
              <a:gd name="connsiteY4" fmla="*/ 0 h 3695700"/>
              <a:gd name="connsiteX5" fmla="*/ 0 w 9182100"/>
              <a:gd name="connsiteY5" fmla="*/ 7620 h 3695700"/>
              <a:gd name="connsiteX6" fmla="*/ 7620 w 9182100"/>
              <a:gd name="connsiteY6" fmla="*/ 3695700 h 3695700"/>
              <a:gd name="connsiteX7" fmla="*/ 9166860 w 9182100"/>
              <a:gd name="connsiteY7" fmla="*/ 3695700 h 3695700"/>
              <a:gd name="connsiteX8" fmla="*/ 9182100 w 9182100"/>
              <a:gd name="connsiteY8" fmla="*/ 175260 h 3695700"/>
              <a:gd name="connsiteX9" fmla="*/ 8732520 w 9182100"/>
              <a:gd name="connsiteY9" fmla="*/ 182880 h 3695700"/>
              <a:gd name="connsiteX0" fmla="*/ 8732520 w 9166860"/>
              <a:gd name="connsiteY0" fmla="*/ 182880 h 3695700"/>
              <a:gd name="connsiteX1" fmla="*/ 8694420 w 9166860"/>
              <a:gd name="connsiteY1" fmla="*/ 3322320 h 3695700"/>
              <a:gd name="connsiteX2" fmla="*/ 4625340 w 9166860"/>
              <a:gd name="connsiteY2" fmla="*/ 3390900 h 3695700"/>
              <a:gd name="connsiteX3" fmla="*/ 571500 w 9166860"/>
              <a:gd name="connsiteY3" fmla="*/ 3322320 h 3695700"/>
              <a:gd name="connsiteX4" fmla="*/ 533400 w 9166860"/>
              <a:gd name="connsiteY4" fmla="*/ 0 h 3695700"/>
              <a:gd name="connsiteX5" fmla="*/ 0 w 9166860"/>
              <a:gd name="connsiteY5" fmla="*/ 7620 h 3695700"/>
              <a:gd name="connsiteX6" fmla="*/ 7620 w 9166860"/>
              <a:gd name="connsiteY6" fmla="*/ 3695700 h 3695700"/>
              <a:gd name="connsiteX7" fmla="*/ 9166860 w 9166860"/>
              <a:gd name="connsiteY7" fmla="*/ 3695700 h 3695700"/>
              <a:gd name="connsiteX8" fmla="*/ 9163628 w 9166860"/>
              <a:gd name="connsiteY8" fmla="*/ 175260 h 3695700"/>
              <a:gd name="connsiteX9" fmla="*/ 8732520 w 9166860"/>
              <a:gd name="connsiteY9" fmla="*/ 18288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66860" h="3695700">
                <a:moveTo>
                  <a:pt x="8732520" y="182880"/>
                </a:moveTo>
                <a:lnTo>
                  <a:pt x="8694420" y="3322320"/>
                </a:lnTo>
                <a:lnTo>
                  <a:pt x="4625340" y="3390900"/>
                </a:lnTo>
                <a:lnTo>
                  <a:pt x="571500" y="3322320"/>
                </a:lnTo>
                <a:lnTo>
                  <a:pt x="533400" y="0"/>
                </a:lnTo>
                <a:lnTo>
                  <a:pt x="0" y="7620"/>
                </a:lnTo>
                <a:lnTo>
                  <a:pt x="7620" y="3695700"/>
                </a:lnTo>
                <a:lnTo>
                  <a:pt x="9166860" y="3695700"/>
                </a:lnTo>
                <a:cubicBezTo>
                  <a:pt x="9165783" y="2522220"/>
                  <a:pt x="9164705" y="1348740"/>
                  <a:pt x="9163628" y="175260"/>
                </a:cubicBezTo>
                <a:lnTo>
                  <a:pt x="8732520" y="182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84" name="Group 83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85" name="Rectangle 84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6" name="Rectangle 85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2728978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E8DBE9-6F72-4C83-98EA-57E93D2785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C52739-EA84-4D57-A3F9-9C12568347B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63877"/>
            <a:ext cx="2327910" cy="4930246"/>
          </a:xfrm>
        </p:spPr>
        <p:txBody>
          <a:bodyPr>
            <a:normAutofit/>
          </a:bodyPr>
          <a:lstStyle/>
          <a:p>
            <a:pPr algn="r"/>
            <a:r>
              <a:rPr lang="en-ID" sz="5400" b="1" dirty="0">
                <a:solidFill>
                  <a:schemeClr val="accent4"/>
                </a:solidFill>
              </a:rPr>
              <a:t>?</a:t>
            </a:r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3732213" y="963613"/>
            <a:ext cx="4783137" cy="49307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D" sz="3600" dirty="0" err="1"/>
              <a:t>Siapa</a:t>
            </a:r>
            <a:r>
              <a:rPr lang="en-ID" sz="3600" dirty="0"/>
              <a:t> yang paling </a:t>
            </a:r>
            <a:r>
              <a:rPr lang="en-ID" sz="3600" dirty="0" err="1"/>
              <a:t>memiliki</a:t>
            </a:r>
            <a:r>
              <a:rPr lang="en-ID" sz="3600" dirty="0"/>
              <a:t> </a:t>
            </a:r>
            <a:r>
              <a:rPr lang="en-ID" sz="3600" dirty="0" err="1"/>
              <a:t>wewenang</a:t>
            </a:r>
            <a:r>
              <a:rPr lang="en-ID" sz="3600" dirty="0"/>
              <a:t> </a:t>
            </a:r>
            <a:r>
              <a:rPr lang="en-ID" sz="3600" dirty="0" err="1"/>
              <a:t>dalam</a:t>
            </a:r>
            <a:r>
              <a:rPr lang="en-ID" sz="3600" dirty="0"/>
              <a:t> </a:t>
            </a:r>
            <a:r>
              <a:rPr lang="en-ID" sz="3600" dirty="0" err="1"/>
              <a:t>pengendalian</a:t>
            </a:r>
            <a:r>
              <a:rPr lang="en-ID" sz="3600" dirty="0"/>
              <a:t> </a:t>
            </a:r>
          </a:p>
        </p:txBody>
      </p:sp>
      <p:sp>
        <p:nvSpPr>
          <p:cNvPr id="12" name="Freeform: Shape 11"/>
          <p:cNvSpPr/>
          <p:nvPr/>
        </p:nvSpPr>
        <p:spPr>
          <a:xfrm>
            <a:off x="-15240" y="3154680"/>
            <a:ext cx="9166860" cy="3695700"/>
          </a:xfrm>
          <a:custGeom>
            <a:avLst/>
            <a:gdLst>
              <a:gd name="connsiteX0" fmla="*/ 8717280 w 9144000"/>
              <a:gd name="connsiteY0" fmla="*/ 182880 h 3703320"/>
              <a:gd name="connsiteX1" fmla="*/ 8679180 w 9144000"/>
              <a:gd name="connsiteY1" fmla="*/ 3322320 h 3703320"/>
              <a:gd name="connsiteX2" fmla="*/ 4610100 w 9144000"/>
              <a:gd name="connsiteY2" fmla="*/ 3390900 h 3703320"/>
              <a:gd name="connsiteX3" fmla="*/ 556260 w 9144000"/>
              <a:gd name="connsiteY3" fmla="*/ 3322320 h 3703320"/>
              <a:gd name="connsiteX4" fmla="*/ 518160 w 9144000"/>
              <a:gd name="connsiteY4" fmla="*/ 0 h 3703320"/>
              <a:gd name="connsiteX5" fmla="*/ 0 w 9144000"/>
              <a:gd name="connsiteY5" fmla="*/ 7620 h 3703320"/>
              <a:gd name="connsiteX6" fmla="*/ 7620 w 9144000"/>
              <a:gd name="connsiteY6" fmla="*/ 3695700 h 3703320"/>
              <a:gd name="connsiteX7" fmla="*/ 9144000 w 9144000"/>
              <a:gd name="connsiteY7" fmla="*/ 3703320 h 3703320"/>
              <a:gd name="connsiteX8" fmla="*/ 9144000 w 9144000"/>
              <a:gd name="connsiteY8" fmla="*/ 205740 h 3703320"/>
              <a:gd name="connsiteX9" fmla="*/ 8717280 w 9144000"/>
              <a:gd name="connsiteY9" fmla="*/ 182880 h 3703320"/>
              <a:gd name="connsiteX0" fmla="*/ 8724900 w 9151620"/>
              <a:gd name="connsiteY0" fmla="*/ 182880 h 3703320"/>
              <a:gd name="connsiteX1" fmla="*/ 8686800 w 9151620"/>
              <a:gd name="connsiteY1" fmla="*/ 3322320 h 3703320"/>
              <a:gd name="connsiteX2" fmla="*/ 4617720 w 9151620"/>
              <a:gd name="connsiteY2" fmla="*/ 3390900 h 3703320"/>
              <a:gd name="connsiteX3" fmla="*/ 563880 w 9151620"/>
              <a:gd name="connsiteY3" fmla="*/ 3322320 h 3703320"/>
              <a:gd name="connsiteX4" fmla="*/ 525780 w 9151620"/>
              <a:gd name="connsiteY4" fmla="*/ 0 h 3703320"/>
              <a:gd name="connsiteX5" fmla="*/ 7620 w 9151620"/>
              <a:gd name="connsiteY5" fmla="*/ 7620 h 3703320"/>
              <a:gd name="connsiteX6" fmla="*/ 0 w 9151620"/>
              <a:gd name="connsiteY6" fmla="*/ 3695700 h 3703320"/>
              <a:gd name="connsiteX7" fmla="*/ 9151620 w 9151620"/>
              <a:gd name="connsiteY7" fmla="*/ 3703320 h 3703320"/>
              <a:gd name="connsiteX8" fmla="*/ 9151620 w 9151620"/>
              <a:gd name="connsiteY8" fmla="*/ 205740 h 3703320"/>
              <a:gd name="connsiteX9" fmla="*/ 8724900 w 9151620"/>
              <a:gd name="connsiteY9" fmla="*/ 182880 h 3703320"/>
              <a:gd name="connsiteX0" fmla="*/ 8732520 w 9159240"/>
              <a:gd name="connsiteY0" fmla="*/ 182880 h 3703320"/>
              <a:gd name="connsiteX1" fmla="*/ 8694420 w 9159240"/>
              <a:gd name="connsiteY1" fmla="*/ 3322320 h 3703320"/>
              <a:gd name="connsiteX2" fmla="*/ 4625340 w 9159240"/>
              <a:gd name="connsiteY2" fmla="*/ 3390900 h 3703320"/>
              <a:gd name="connsiteX3" fmla="*/ 571500 w 9159240"/>
              <a:gd name="connsiteY3" fmla="*/ 3322320 h 3703320"/>
              <a:gd name="connsiteX4" fmla="*/ 533400 w 9159240"/>
              <a:gd name="connsiteY4" fmla="*/ 0 h 3703320"/>
              <a:gd name="connsiteX5" fmla="*/ 0 w 9159240"/>
              <a:gd name="connsiteY5" fmla="*/ 7620 h 3703320"/>
              <a:gd name="connsiteX6" fmla="*/ 7620 w 9159240"/>
              <a:gd name="connsiteY6" fmla="*/ 3695700 h 3703320"/>
              <a:gd name="connsiteX7" fmla="*/ 9159240 w 9159240"/>
              <a:gd name="connsiteY7" fmla="*/ 3703320 h 3703320"/>
              <a:gd name="connsiteX8" fmla="*/ 9159240 w 9159240"/>
              <a:gd name="connsiteY8" fmla="*/ 205740 h 3703320"/>
              <a:gd name="connsiteX9" fmla="*/ 8732520 w 9159240"/>
              <a:gd name="connsiteY9" fmla="*/ 182880 h 3703320"/>
              <a:gd name="connsiteX0" fmla="*/ 8732520 w 9182100"/>
              <a:gd name="connsiteY0" fmla="*/ 182880 h 3703320"/>
              <a:gd name="connsiteX1" fmla="*/ 8694420 w 9182100"/>
              <a:gd name="connsiteY1" fmla="*/ 3322320 h 3703320"/>
              <a:gd name="connsiteX2" fmla="*/ 4625340 w 9182100"/>
              <a:gd name="connsiteY2" fmla="*/ 3390900 h 3703320"/>
              <a:gd name="connsiteX3" fmla="*/ 571500 w 9182100"/>
              <a:gd name="connsiteY3" fmla="*/ 3322320 h 3703320"/>
              <a:gd name="connsiteX4" fmla="*/ 533400 w 9182100"/>
              <a:gd name="connsiteY4" fmla="*/ 0 h 3703320"/>
              <a:gd name="connsiteX5" fmla="*/ 0 w 9182100"/>
              <a:gd name="connsiteY5" fmla="*/ 7620 h 3703320"/>
              <a:gd name="connsiteX6" fmla="*/ 7620 w 9182100"/>
              <a:gd name="connsiteY6" fmla="*/ 3695700 h 3703320"/>
              <a:gd name="connsiteX7" fmla="*/ 9159240 w 9182100"/>
              <a:gd name="connsiteY7" fmla="*/ 3703320 h 3703320"/>
              <a:gd name="connsiteX8" fmla="*/ 9182100 w 9182100"/>
              <a:gd name="connsiteY8" fmla="*/ 175260 h 3703320"/>
              <a:gd name="connsiteX9" fmla="*/ 8732520 w 9182100"/>
              <a:gd name="connsiteY9" fmla="*/ 182880 h 3703320"/>
              <a:gd name="connsiteX0" fmla="*/ 8732520 w 9182100"/>
              <a:gd name="connsiteY0" fmla="*/ 182880 h 3695700"/>
              <a:gd name="connsiteX1" fmla="*/ 8694420 w 9182100"/>
              <a:gd name="connsiteY1" fmla="*/ 3322320 h 3695700"/>
              <a:gd name="connsiteX2" fmla="*/ 4625340 w 9182100"/>
              <a:gd name="connsiteY2" fmla="*/ 3390900 h 3695700"/>
              <a:gd name="connsiteX3" fmla="*/ 571500 w 9182100"/>
              <a:gd name="connsiteY3" fmla="*/ 3322320 h 3695700"/>
              <a:gd name="connsiteX4" fmla="*/ 533400 w 9182100"/>
              <a:gd name="connsiteY4" fmla="*/ 0 h 3695700"/>
              <a:gd name="connsiteX5" fmla="*/ 0 w 9182100"/>
              <a:gd name="connsiteY5" fmla="*/ 7620 h 3695700"/>
              <a:gd name="connsiteX6" fmla="*/ 7620 w 9182100"/>
              <a:gd name="connsiteY6" fmla="*/ 3695700 h 3695700"/>
              <a:gd name="connsiteX7" fmla="*/ 9166860 w 9182100"/>
              <a:gd name="connsiteY7" fmla="*/ 3695700 h 3695700"/>
              <a:gd name="connsiteX8" fmla="*/ 9182100 w 9182100"/>
              <a:gd name="connsiteY8" fmla="*/ 175260 h 3695700"/>
              <a:gd name="connsiteX9" fmla="*/ 8732520 w 9182100"/>
              <a:gd name="connsiteY9" fmla="*/ 182880 h 3695700"/>
              <a:gd name="connsiteX0" fmla="*/ 8732520 w 9166860"/>
              <a:gd name="connsiteY0" fmla="*/ 182880 h 3695700"/>
              <a:gd name="connsiteX1" fmla="*/ 8694420 w 9166860"/>
              <a:gd name="connsiteY1" fmla="*/ 3322320 h 3695700"/>
              <a:gd name="connsiteX2" fmla="*/ 4625340 w 9166860"/>
              <a:gd name="connsiteY2" fmla="*/ 3390900 h 3695700"/>
              <a:gd name="connsiteX3" fmla="*/ 571500 w 9166860"/>
              <a:gd name="connsiteY3" fmla="*/ 3322320 h 3695700"/>
              <a:gd name="connsiteX4" fmla="*/ 533400 w 9166860"/>
              <a:gd name="connsiteY4" fmla="*/ 0 h 3695700"/>
              <a:gd name="connsiteX5" fmla="*/ 0 w 9166860"/>
              <a:gd name="connsiteY5" fmla="*/ 7620 h 3695700"/>
              <a:gd name="connsiteX6" fmla="*/ 7620 w 9166860"/>
              <a:gd name="connsiteY6" fmla="*/ 3695700 h 3695700"/>
              <a:gd name="connsiteX7" fmla="*/ 9166860 w 9166860"/>
              <a:gd name="connsiteY7" fmla="*/ 3695700 h 3695700"/>
              <a:gd name="connsiteX8" fmla="*/ 9163628 w 9166860"/>
              <a:gd name="connsiteY8" fmla="*/ 175260 h 3695700"/>
              <a:gd name="connsiteX9" fmla="*/ 8732520 w 9166860"/>
              <a:gd name="connsiteY9" fmla="*/ 18288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66860" h="3695700">
                <a:moveTo>
                  <a:pt x="8732520" y="182880"/>
                </a:moveTo>
                <a:lnTo>
                  <a:pt x="8694420" y="3322320"/>
                </a:lnTo>
                <a:lnTo>
                  <a:pt x="4625340" y="3390900"/>
                </a:lnTo>
                <a:lnTo>
                  <a:pt x="571500" y="3322320"/>
                </a:lnTo>
                <a:lnTo>
                  <a:pt x="533400" y="0"/>
                </a:lnTo>
                <a:lnTo>
                  <a:pt x="0" y="7620"/>
                </a:lnTo>
                <a:lnTo>
                  <a:pt x="7620" y="3695700"/>
                </a:lnTo>
                <a:lnTo>
                  <a:pt x="9166860" y="3695700"/>
                </a:lnTo>
                <a:cubicBezTo>
                  <a:pt x="9165783" y="2522220"/>
                  <a:pt x="9164705" y="1348740"/>
                  <a:pt x="9163628" y="175260"/>
                </a:cubicBezTo>
                <a:lnTo>
                  <a:pt x="8732520" y="182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Freeform: Shape 13"/>
          <p:cNvSpPr/>
          <p:nvPr/>
        </p:nvSpPr>
        <p:spPr>
          <a:xfrm flipV="1">
            <a:off x="-15240" y="209548"/>
            <a:ext cx="9166860" cy="3695700"/>
          </a:xfrm>
          <a:custGeom>
            <a:avLst/>
            <a:gdLst>
              <a:gd name="connsiteX0" fmla="*/ 8717280 w 9144000"/>
              <a:gd name="connsiteY0" fmla="*/ 182880 h 3703320"/>
              <a:gd name="connsiteX1" fmla="*/ 8679180 w 9144000"/>
              <a:gd name="connsiteY1" fmla="*/ 3322320 h 3703320"/>
              <a:gd name="connsiteX2" fmla="*/ 4610100 w 9144000"/>
              <a:gd name="connsiteY2" fmla="*/ 3390900 h 3703320"/>
              <a:gd name="connsiteX3" fmla="*/ 556260 w 9144000"/>
              <a:gd name="connsiteY3" fmla="*/ 3322320 h 3703320"/>
              <a:gd name="connsiteX4" fmla="*/ 518160 w 9144000"/>
              <a:gd name="connsiteY4" fmla="*/ 0 h 3703320"/>
              <a:gd name="connsiteX5" fmla="*/ 0 w 9144000"/>
              <a:gd name="connsiteY5" fmla="*/ 7620 h 3703320"/>
              <a:gd name="connsiteX6" fmla="*/ 7620 w 9144000"/>
              <a:gd name="connsiteY6" fmla="*/ 3695700 h 3703320"/>
              <a:gd name="connsiteX7" fmla="*/ 9144000 w 9144000"/>
              <a:gd name="connsiteY7" fmla="*/ 3703320 h 3703320"/>
              <a:gd name="connsiteX8" fmla="*/ 9144000 w 9144000"/>
              <a:gd name="connsiteY8" fmla="*/ 205740 h 3703320"/>
              <a:gd name="connsiteX9" fmla="*/ 8717280 w 9144000"/>
              <a:gd name="connsiteY9" fmla="*/ 182880 h 3703320"/>
              <a:gd name="connsiteX0" fmla="*/ 8724900 w 9151620"/>
              <a:gd name="connsiteY0" fmla="*/ 182880 h 3703320"/>
              <a:gd name="connsiteX1" fmla="*/ 8686800 w 9151620"/>
              <a:gd name="connsiteY1" fmla="*/ 3322320 h 3703320"/>
              <a:gd name="connsiteX2" fmla="*/ 4617720 w 9151620"/>
              <a:gd name="connsiteY2" fmla="*/ 3390900 h 3703320"/>
              <a:gd name="connsiteX3" fmla="*/ 563880 w 9151620"/>
              <a:gd name="connsiteY3" fmla="*/ 3322320 h 3703320"/>
              <a:gd name="connsiteX4" fmla="*/ 525780 w 9151620"/>
              <a:gd name="connsiteY4" fmla="*/ 0 h 3703320"/>
              <a:gd name="connsiteX5" fmla="*/ 7620 w 9151620"/>
              <a:gd name="connsiteY5" fmla="*/ 7620 h 3703320"/>
              <a:gd name="connsiteX6" fmla="*/ 0 w 9151620"/>
              <a:gd name="connsiteY6" fmla="*/ 3695700 h 3703320"/>
              <a:gd name="connsiteX7" fmla="*/ 9151620 w 9151620"/>
              <a:gd name="connsiteY7" fmla="*/ 3703320 h 3703320"/>
              <a:gd name="connsiteX8" fmla="*/ 9151620 w 9151620"/>
              <a:gd name="connsiteY8" fmla="*/ 205740 h 3703320"/>
              <a:gd name="connsiteX9" fmla="*/ 8724900 w 9151620"/>
              <a:gd name="connsiteY9" fmla="*/ 182880 h 3703320"/>
              <a:gd name="connsiteX0" fmla="*/ 8732520 w 9159240"/>
              <a:gd name="connsiteY0" fmla="*/ 182880 h 3703320"/>
              <a:gd name="connsiteX1" fmla="*/ 8694420 w 9159240"/>
              <a:gd name="connsiteY1" fmla="*/ 3322320 h 3703320"/>
              <a:gd name="connsiteX2" fmla="*/ 4625340 w 9159240"/>
              <a:gd name="connsiteY2" fmla="*/ 3390900 h 3703320"/>
              <a:gd name="connsiteX3" fmla="*/ 571500 w 9159240"/>
              <a:gd name="connsiteY3" fmla="*/ 3322320 h 3703320"/>
              <a:gd name="connsiteX4" fmla="*/ 533400 w 9159240"/>
              <a:gd name="connsiteY4" fmla="*/ 0 h 3703320"/>
              <a:gd name="connsiteX5" fmla="*/ 0 w 9159240"/>
              <a:gd name="connsiteY5" fmla="*/ 7620 h 3703320"/>
              <a:gd name="connsiteX6" fmla="*/ 7620 w 9159240"/>
              <a:gd name="connsiteY6" fmla="*/ 3695700 h 3703320"/>
              <a:gd name="connsiteX7" fmla="*/ 9159240 w 9159240"/>
              <a:gd name="connsiteY7" fmla="*/ 3703320 h 3703320"/>
              <a:gd name="connsiteX8" fmla="*/ 9159240 w 9159240"/>
              <a:gd name="connsiteY8" fmla="*/ 205740 h 3703320"/>
              <a:gd name="connsiteX9" fmla="*/ 8732520 w 9159240"/>
              <a:gd name="connsiteY9" fmla="*/ 182880 h 3703320"/>
              <a:gd name="connsiteX0" fmla="*/ 8732520 w 9182100"/>
              <a:gd name="connsiteY0" fmla="*/ 182880 h 3703320"/>
              <a:gd name="connsiteX1" fmla="*/ 8694420 w 9182100"/>
              <a:gd name="connsiteY1" fmla="*/ 3322320 h 3703320"/>
              <a:gd name="connsiteX2" fmla="*/ 4625340 w 9182100"/>
              <a:gd name="connsiteY2" fmla="*/ 3390900 h 3703320"/>
              <a:gd name="connsiteX3" fmla="*/ 571500 w 9182100"/>
              <a:gd name="connsiteY3" fmla="*/ 3322320 h 3703320"/>
              <a:gd name="connsiteX4" fmla="*/ 533400 w 9182100"/>
              <a:gd name="connsiteY4" fmla="*/ 0 h 3703320"/>
              <a:gd name="connsiteX5" fmla="*/ 0 w 9182100"/>
              <a:gd name="connsiteY5" fmla="*/ 7620 h 3703320"/>
              <a:gd name="connsiteX6" fmla="*/ 7620 w 9182100"/>
              <a:gd name="connsiteY6" fmla="*/ 3695700 h 3703320"/>
              <a:gd name="connsiteX7" fmla="*/ 9159240 w 9182100"/>
              <a:gd name="connsiteY7" fmla="*/ 3703320 h 3703320"/>
              <a:gd name="connsiteX8" fmla="*/ 9182100 w 9182100"/>
              <a:gd name="connsiteY8" fmla="*/ 175260 h 3703320"/>
              <a:gd name="connsiteX9" fmla="*/ 8732520 w 9182100"/>
              <a:gd name="connsiteY9" fmla="*/ 182880 h 3703320"/>
              <a:gd name="connsiteX0" fmla="*/ 8732520 w 9182100"/>
              <a:gd name="connsiteY0" fmla="*/ 182880 h 3695700"/>
              <a:gd name="connsiteX1" fmla="*/ 8694420 w 9182100"/>
              <a:gd name="connsiteY1" fmla="*/ 3322320 h 3695700"/>
              <a:gd name="connsiteX2" fmla="*/ 4625340 w 9182100"/>
              <a:gd name="connsiteY2" fmla="*/ 3390900 h 3695700"/>
              <a:gd name="connsiteX3" fmla="*/ 571500 w 9182100"/>
              <a:gd name="connsiteY3" fmla="*/ 3322320 h 3695700"/>
              <a:gd name="connsiteX4" fmla="*/ 533400 w 9182100"/>
              <a:gd name="connsiteY4" fmla="*/ 0 h 3695700"/>
              <a:gd name="connsiteX5" fmla="*/ 0 w 9182100"/>
              <a:gd name="connsiteY5" fmla="*/ 7620 h 3695700"/>
              <a:gd name="connsiteX6" fmla="*/ 7620 w 9182100"/>
              <a:gd name="connsiteY6" fmla="*/ 3695700 h 3695700"/>
              <a:gd name="connsiteX7" fmla="*/ 9166860 w 9182100"/>
              <a:gd name="connsiteY7" fmla="*/ 3695700 h 3695700"/>
              <a:gd name="connsiteX8" fmla="*/ 9182100 w 9182100"/>
              <a:gd name="connsiteY8" fmla="*/ 175260 h 3695700"/>
              <a:gd name="connsiteX9" fmla="*/ 8732520 w 9182100"/>
              <a:gd name="connsiteY9" fmla="*/ 182880 h 3695700"/>
              <a:gd name="connsiteX0" fmla="*/ 8732520 w 9166860"/>
              <a:gd name="connsiteY0" fmla="*/ 182880 h 3695700"/>
              <a:gd name="connsiteX1" fmla="*/ 8694420 w 9166860"/>
              <a:gd name="connsiteY1" fmla="*/ 3322320 h 3695700"/>
              <a:gd name="connsiteX2" fmla="*/ 4625340 w 9166860"/>
              <a:gd name="connsiteY2" fmla="*/ 3390900 h 3695700"/>
              <a:gd name="connsiteX3" fmla="*/ 571500 w 9166860"/>
              <a:gd name="connsiteY3" fmla="*/ 3322320 h 3695700"/>
              <a:gd name="connsiteX4" fmla="*/ 533400 w 9166860"/>
              <a:gd name="connsiteY4" fmla="*/ 0 h 3695700"/>
              <a:gd name="connsiteX5" fmla="*/ 0 w 9166860"/>
              <a:gd name="connsiteY5" fmla="*/ 7620 h 3695700"/>
              <a:gd name="connsiteX6" fmla="*/ 7620 w 9166860"/>
              <a:gd name="connsiteY6" fmla="*/ 3695700 h 3695700"/>
              <a:gd name="connsiteX7" fmla="*/ 9166860 w 9166860"/>
              <a:gd name="connsiteY7" fmla="*/ 3695700 h 3695700"/>
              <a:gd name="connsiteX8" fmla="*/ 9163628 w 9166860"/>
              <a:gd name="connsiteY8" fmla="*/ 175260 h 3695700"/>
              <a:gd name="connsiteX9" fmla="*/ 8732520 w 9166860"/>
              <a:gd name="connsiteY9" fmla="*/ 18288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66860" h="3695700">
                <a:moveTo>
                  <a:pt x="8732520" y="182880"/>
                </a:moveTo>
                <a:lnTo>
                  <a:pt x="8694420" y="3322320"/>
                </a:lnTo>
                <a:lnTo>
                  <a:pt x="4625340" y="3390900"/>
                </a:lnTo>
                <a:lnTo>
                  <a:pt x="571500" y="3322320"/>
                </a:lnTo>
                <a:lnTo>
                  <a:pt x="533400" y="0"/>
                </a:lnTo>
                <a:lnTo>
                  <a:pt x="0" y="7620"/>
                </a:lnTo>
                <a:lnTo>
                  <a:pt x="7620" y="3695700"/>
                </a:lnTo>
                <a:lnTo>
                  <a:pt x="9166860" y="3695700"/>
                </a:lnTo>
                <a:cubicBezTo>
                  <a:pt x="9165783" y="2522220"/>
                  <a:pt x="9164705" y="1348740"/>
                  <a:pt x="9163628" y="175260"/>
                </a:cubicBezTo>
                <a:lnTo>
                  <a:pt x="8732520" y="182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7" name="Group 6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9" name="Rectangle 8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 10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718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42107" y="675178"/>
            <a:ext cx="7573819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eaLnBrk="1" hangingPunct="1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Kewenangan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apa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yang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Dimiliki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Pemerintah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dalam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Pengendalian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Pembangunan/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Pemanfaatan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Ruang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120" y="1840624"/>
            <a:ext cx="7608916" cy="4686320"/>
          </a:xfr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600" b="1" i="1" dirty="0">
                <a:latin typeface="Gadugi" panose="020B0502040204020203" pitchFamily="34" charset="0"/>
              </a:rPr>
              <a:t>Bundles of Rights </a:t>
            </a:r>
            <a:r>
              <a:rPr lang="en-US" sz="1600" b="1" dirty="0">
                <a:latin typeface="Gadugi" panose="020B0502040204020203" pitchFamily="34" charset="0"/>
              </a:rPr>
              <a:t>(</a:t>
            </a:r>
            <a:r>
              <a:rPr lang="en-US" sz="1600" b="1" dirty="0" err="1">
                <a:latin typeface="Gadugi" panose="020B0502040204020203" pitchFamily="34" charset="0"/>
              </a:rPr>
              <a:t>Hak</a:t>
            </a:r>
            <a:r>
              <a:rPr lang="en-US" sz="1600" b="1" dirty="0"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latin typeface="Gadugi" panose="020B0502040204020203" pitchFamily="34" charset="0"/>
              </a:rPr>
              <a:t>atas</a:t>
            </a:r>
            <a:r>
              <a:rPr lang="en-US" sz="1600" b="1" dirty="0"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latin typeface="Gadugi" panose="020B0502040204020203" pitchFamily="34" charset="0"/>
              </a:rPr>
              <a:t>Lahan</a:t>
            </a:r>
            <a:r>
              <a:rPr lang="en-US" sz="1600" b="1" dirty="0">
                <a:latin typeface="Gadugi" panose="020B0502040204020203" pitchFamily="34" charset="0"/>
              </a:rPr>
              <a:t>)</a:t>
            </a:r>
          </a:p>
          <a:p>
            <a:pPr marL="838200" lvl="1" indent="-3810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400" dirty="0" err="1">
                <a:latin typeface="Gadugi" panose="020B0502040204020203" pitchFamily="34" charset="0"/>
              </a:rPr>
              <a:t>Kewenangan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untuk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mengatur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hak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atas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lahan</a:t>
            </a:r>
            <a:r>
              <a:rPr lang="en-US" sz="1400" dirty="0">
                <a:latin typeface="Gadugi" panose="020B0502040204020203" pitchFamily="34" charset="0"/>
              </a:rPr>
              <a:t>, </a:t>
            </a:r>
            <a:r>
              <a:rPr lang="en-US" sz="1400" dirty="0" err="1">
                <a:latin typeface="Gadugi" panose="020B0502040204020203" pitchFamily="34" charset="0"/>
              </a:rPr>
              <a:t>hubungan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hukum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antara</a:t>
            </a:r>
            <a:r>
              <a:rPr lang="en-US" sz="1400" dirty="0">
                <a:latin typeface="Gadugi" panose="020B0502040204020203" pitchFamily="34" charset="0"/>
              </a:rPr>
              <a:t> orang/</a:t>
            </a:r>
            <a:r>
              <a:rPr lang="en-US" sz="1400" dirty="0" err="1">
                <a:latin typeface="Gadugi" panose="020B0502040204020203" pitchFamily="34" charset="0"/>
              </a:rPr>
              <a:t>badan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dengan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lahan</a:t>
            </a:r>
            <a:r>
              <a:rPr lang="en-US" sz="1400" dirty="0">
                <a:latin typeface="Gadugi" panose="020B0502040204020203" pitchFamily="34" charset="0"/>
              </a:rPr>
              <a:t>, dan </a:t>
            </a:r>
            <a:r>
              <a:rPr lang="en-US" sz="1400" dirty="0" err="1">
                <a:latin typeface="Gadugi" panose="020B0502040204020203" pitchFamily="34" charset="0"/>
              </a:rPr>
              <a:t>perbuatan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hukum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mengenai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lahan</a:t>
            </a:r>
            <a:r>
              <a:rPr lang="en-US" sz="1400" dirty="0">
                <a:latin typeface="Gadugi" panose="020B0502040204020203" pitchFamily="34" charset="0"/>
              </a:rPr>
              <a:t>.</a:t>
            </a:r>
          </a:p>
          <a:p>
            <a:pPr marL="457200" lvl="1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en-US" sz="1400" dirty="0">
              <a:latin typeface="Gadugi" panose="020B0502040204020203" pitchFamily="34" charset="0"/>
            </a:endParaRPr>
          </a:p>
          <a:p>
            <a:pPr marL="457200" indent="-457200" eaLnBrk="1" hangingPunct="1">
              <a:lnSpc>
                <a:spcPct val="11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1600" b="1" i="1" dirty="0">
                <a:latin typeface="Gadugi" panose="020B0502040204020203" pitchFamily="34" charset="0"/>
              </a:rPr>
              <a:t>Police Power </a:t>
            </a:r>
            <a:r>
              <a:rPr lang="en-US" sz="1600" b="1" dirty="0">
                <a:latin typeface="Gadugi" panose="020B0502040204020203" pitchFamily="34" charset="0"/>
              </a:rPr>
              <a:t>(</a:t>
            </a:r>
            <a:r>
              <a:rPr lang="en-US" sz="1600" b="1" dirty="0" err="1">
                <a:latin typeface="Gadugi" panose="020B0502040204020203" pitchFamily="34" charset="0"/>
              </a:rPr>
              <a:t>Pengaturan</a:t>
            </a:r>
            <a:r>
              <a:rPr lang="en-US" sz="1600" b="1" dirty="0">
                <a:latin typeface="Gadugi" panose="020B0502040204020203" pitchFamily="34" charset="0"/>
              </a:rPr>
              <a:t>)</a:t>
            </a:r>
          </a:p>
          <a:p>
            <a:pPr marL="838200" lvl="1" indent="-3810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400" dirty="0" err="1">
                <a:latin typeface="Gadugi" panose="020B0502040204020203" pitchFamily="34" charset="0"/>
              </a:rPr>
              <a:t>Kewenangan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b="1" dirty="0" err="1">
                <a:latin typeface="Gadugi" panose="020B0502040204020203" pitchFamily="34" charset="0"/>
              </a:rPr>
              <a:t>menerapkan</a:t>
            </a:r>
            <a:r>
              <a:rPr lang="en-US" sz="1400" b="1" dirty="0">
                <a:latin typeface="Gadugi" panose="020B0502040204020203" pitchFamily="34" charset="0"/>
              </a:rPr>
              <a:t> </a:t>
            </a:r>
            <a:r>
              <a:rPr lang="en-US" sz="1400" b="1" dirty="0" err="1">
                <a:latin typeface="Gadugi" panose="020B0502040204020203" pitchFamily="34" charset="0"/>
              </a:rPr>
              <a:t>peraturan</a:t>
            </a:r>
            <a:r>
              <a:rPr lang="en-US" sz="1400" b="1" dirty="0">
                <a:latin typeface="Gadugi" panose="020B0502040204020203" pitchFamily="34" charset="0"/>
              </a:rPr>
              <a:t> </a:t>
            </a:r>
            <a:r>
              <a:rPr lang="en-US" sz="1400" b="1" dirty="0" err="1">
                <a:latin typeface="Gadugi" panose="020B0502040204020203" pitchFamily="34" charset="0"/>
              </a:rPr>
              <a:t>hukum</a:t>
            </a:r>
            <a:r>
              <a:rPr lang="en-US" sz="1400" b="1" dirty="0">
                <a:latin typeface="Gadugi" panose="020B0502040204020203" pitchFamily="34" charset="0"/>
              </a:rPr>
              <a:t> </a:t>
            </a:r>
            <a:r>
              <a:rPr lang="en-US" sz="1400" dirty="0">
                <a:latin typeface="Gadugi" panose="020B0502040204020203" pitchFamily="34" charset="0"/>
              </a:rPr>
              <a:t>(</a:t>
            </a:r>
            <a:r>
              <a:rPr lang="en-US" sz="1400" dirty="0" err="1">
                <a:latin typeface="Gadugi" panose="020B0502040204020203" pitchFamily="34" charset="0"/>
              </a:rPr>
              <a:t>pengaturan</a:t>
            </a:r>
            <a:r>
              <a:rPr lang="en-US" sz="1400" dirty="0">
                <a:latin typeface="Gadugi" panose="020B0502040204020203" pitchFamily="34" charset="0"/>
              </a:rPr>
              <a:t>, </a:t>
            </a:r>
            <a:r>
              <a:rPr lang="en-US" sz="1400" dirty="0" err="1">
                <a:latin typeface="Gadugi" panose="020B0502040204020203" pitchFamily="34" charset="0"/>
              </a:rPr>
              <a:t>pengawasan</a:t>
            </a:r>
            <a:r>
              <a:rPr lang="en-US" sz="1400" dirty="0">
                <a:latin typeface="Gadugi" panose="020B0502040204020203" pitchFamily="34" charset="0"/>
              </a:rPr>
              <a:t> dan </a:t>
            </a:r>
            <a:r>
              <a:rPr lang="en-US" sz="1400" dirty="0" err="1">
                <a:latin typeface="Gadugi" panose="020B0502040204020203" pitchFamily="34" charset="0"/>
              </a:rPr>
              <a:t>pengendalian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pembangunan</a:t>
            </a:r>
            <a:r>
              <a:rPr lang="en-US" sz="1400" dirty="0">
                <a:latin typeface="Gadugi" panose="020B0502040204020203" pitchFamily="34" charset="0"/>
              </a:rPr>
              <a:t> di </a:t>
            </a:r>
            <a:r>
              <a:rPr lang="en-US" sz="1400" dirty="0" err="1">
                <a:latin typeface="Gadugi" panose="020B0502040204020203" pitchFamily="34" charset="0"/>
              </a:rPr>
              <a:t>atas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lahan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maupun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kegiatan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manusia</a:t>
            </a:r>
            <a:r>
              <a:rPr lang="en-US" sz="1400" dirty="0">
                <a:latin typeface="Gadugi" panose="020B0502040204020203" pitchFamily="34" charset="0"/>
              </a:rPr>
              <a:t> yang </a:t>
            </a:r>
            <a:r>
              <a:rPr lang="en-US" sz="1400" dirty="0" err="1">
                <a:latin typeface="Gadugi" panose="020B0502040204020203" pitchFamily="34" charset="0"/>
              </a:rPr>
              <a:t>menghuninya</a:t>
            </a:r>
            <a:r>
              <a:rPr lang="en-US" sz="1400" dirty="0">
                <a:latin typeface="Gadugi" panose="020B0502040204020203" pitchFamily="34" charset="0"/>
              </a:rPr>
              <a:t>) </a:t>
            </a:r>
            <a:r>
              <a:rPr lang="en-US" sz="1400" dirty="0" err="1">
                <a:latin typeface="Gadugi" panose="020B0502040204020203" pitchFamily="34" charset="0"/>
              </a:rPr>
              <a:t>untuk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menjamin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kesehatan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umum</a:t>
            </a:r>
            <a:r>
              <a:rPr lang="en-US" sz="1400" dirty="0">
                <a:latin typeface="Gadugi" panose="020B0502040204020203" pitchFamily="34" charset="0"/>
              </a:rPr>
              <a:t>, </a:t>
            </a:r>
            <a:r>
              <a:rPr lang="en-US" sz="1400" dirty="0" err="1">
                <a:latin typeface="Gadugi" panose="020B0502040204020203" pitchFamily="34" charset="0"/>
              </a:rPr>
              <a:t>keselamatan</a:t>
            </a:r>
            <a:r>
              <a:rPr lang="en-US" sz="1400" dirty="0">
                <a:latin typeface="Gadugi" panose="020B0502040204020203" pitchFamily="34" charset="0"/>
              </a:rPr>
              <a:t>, moral dan </a:t>
            </a:r>
            <a:r>
              <a:rPr lang="en-US" sz="1400" dirty="0" err="1">
                <a:latin typeface="Gadugi" panose="020B0502040204020203" pitchFamily="34" charset="0"/>
              </a:rPr>
              <a:t>kesejahteraan</a:t>
            </a:r>
            <a:r>
              <a:rPr lang="en-US" sz="1400" dirty="0">
                <a:latin typeface="Gadugi" panose="020B0502040204020203" pitchFamily="34" charset="0"/>
              </a:rPr>
              <a:t>. </a:t>
            </a:r>
          </a:p>
          <a:p>
            <a:pPr marL="838200" lvl="1" indent="-3810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400" dirty="0" err="1">
                <a:latin typeface="Gadugi" panose="020B0502040204020203" pitchFamily="34" charset="0"/>
              </a:rPr>
              <a:t>Seringkali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dianggap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sebagai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b="1" dirty="0">
                <a:latin typeface="Gadugi" panose="020B0502040204020203" pitchFamily="34" charset="0"/>
              </a:rPr>
              <a:t>‘</a:t>
            </a:r>
            <a:r>
              <a:rPr lang="en-US" sz="1400" b="1" i="1" dirty="0">
                <a:latin typeface="Gadugi" panose="020B0502040204020203" pitchFamily="34" charset="0"/>
              </a:rPr>
              <a:t>limitation on private property/ individual rights</a:t>
            </a:r>
            <a:r>
              <a:rPr lang="en-US" sz="1400" b="1" dirty="0">
                <a:latin typeface="Gadugi" panose="020B0502040204020203" pitchFamily="34" charset="0"/>
              </a:rPr>
              <a:t>’.</a:t>
            </a:r>
          </a:p>
          <a:p>
            <a:pPr marL="838200" lvl="1" indent="-3810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400" b="1" dirty="0" err="1">
                <a:latin typeface="Gadugi" panose="020B0502040204020203" pitchFamily="34" charset="0"/>
              </a:rPr>
              <a:t>Pertimbangan</a:t>
            </a:r>
            <a:r>
              <a:rPr lang="en-US" sz="1400" b="1" dirty="0">
                <a:latin typeface="Gadugi" panose="020B0502040204020203" pitchFamily="34" charset="0"/>
              </a:rPr>
              <a:t>: 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200" dirty="0" err="1">
                <a:latin typeface="Gadugi" panose="020B0502040204020203" pitchFamily="34" charset="0"/>
              </a:rPr>
              <a:t>Tujuan</a:t>
            </a:r>
            <a:r>
              <a:rPr lang="en-US" sz="1200" dirty="0">
                <a:latin typeface="Gadugi" panose="020B0502040204020203" pitchFamily="34" charset="0"/>
              </a:rPr>
              <a:t> </a:t>
            </a:r>
            <a:r>
              <a:rPr lang="en-US" sz="1200" dirty="0" err="1">
                <a:latin typeface="Gadugi" panose="020B0502040204020203" pitchFamily="34" charset="0"/>
              </a:rPr>
              <a:t>umum</a:t>
            </a:r>
            <a:r>
              <a:rPr lang="en-US" sz="1200" dirty="0">
                <a:latin typeface="Gadugi" panose="020B0502040204020203" pitchFamily="34" charset="0"/>
              </a:rPr>
              <a:t> (</a:t>
            </a:r>
            <a:r>
              <a:rPr lang="en-US" sz="1200" i="1" dirty="0">
                <a:latin typeface="Gadugi" panose="020B0502040204020203" pitchFamily="34" charset="0"/>
              </a:rPr>
              <a:t>public purpose</a:t>
            </a:r>
            <a:r>
              <a:rPr lang="en-US" sz="1200" dirty="0">
                <a:latin typeface="Gadugi" panose="020B0502040204020203" pitchFamily="34" charset="0"/>
              </a:rPr>
              <a:t>):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200" dirty="0" err="1">
                <a:latin typeface="Gadugi" panose="020B0502040204020203" pitchFamily="34" charset="0"/>
              </a:rPr>
              <a:t>Kepentingan</a:t>
            </a:r>
            <a:r>
              <a:rPr lang="en-US" sz="1200" dirty="0">
                <a:latin typeface="Gadugi" panose="020B0502040204020203" pitchFamily="34" charset="0"/>
              </a:rPr>
              <a:t> </a:t>
            </a:r>
            <a:r>
              <a:rPr lang="en-US" sz="1200" dirty="0" err="1">
                <a:latin typeface="Gadugi" panose="020B0502040204020203" pitchFamily="34" charset="0"/>
              </a:rPr>
              <a:t>umum</a:t>
            </a:r>
            <a:r>
              <a:rPr lang="en-US" sz="1200" dirty="0">
                <a:latin typeface="Gadugi" panose="020B0502040204020203" pitchFamily="34" charset="0"/>
              </a:rPr>
              <a:t> (</a:t>
            </a:r>
            <a:r>
              <a:rPr lang="en-US" sz="1200" i="1" dirty="0">
                <a:latin typeface="Gadugi" panose="020B0502040204020203" pitchFamily="34" charset="0"/>
              </a:rPr>
              <a:t>public interest</a:t>
            </a:r>
            <a:r>
              <a:rPr lang="en-US" sz="1200" dirty="0">
                <a:latin typeface="Gadugi" panose="020B0502040204020203" pitchFamily="34" charset="0"/>
              </a:rPr>
              <a:t>)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200" dirty="0" err="1">
                <a:latin typeface="Gadugi" panose="020B0502040204020203" pitchFamily="34" charset="0"/>
              </a:rPr>
              <a:t>Kesejahteraan</a:t>
            </a:r>
            <a:r>
              <a:rPr lang="en-US" sz="1200" dirty="0">
                <a:latin typeface="Gadugi" panose="020B0502040204020203" pitchFamily="34" charset="0"/>
              </a:rPr>
              <a:t> </a:t>
            </a:r>
            <a:r>
              <a:rPr lang="en-US" sz="1200" dirty="0" err="1">
                <a:latin typeface="Gadugi" panose="020B0502040204020203" pitchFamily="34" charset="0"/>
              </a:rPr>
              <a:t>umum</a:t>
            </a:r>
            <a:r>
              <a:rPr lang="en-US" sz="1200" dirty="0">
                <a:latin typeface="Gadugi" panose="020B0502040204020203" pitchFamily="34" charset="0"/>
              </a:rPr>
              <a:t> (</a:t>
            </a:r>
            <a:r>
              <a:rPr lang="en-US" sz="1200" i="1" dirty="0">
                <a:latin typeface="Gadugi" panose="020B0502040204020203" pitchFamily="34" charset="0"/>
              </a:rPr>
              <a:t>general welfare</a:t>
            </a:r>
            <a:r>
              <a:rPr lang="en-US" sz="1200" dirty="0">
                <a:latin typeface="Gadugi" panose="020B0502040204020203" pitchFamily="34" charset="0"/>
              </a:rPr>
              <a:t>)</a:t>
            </a:r>
          </a:p>
          <a:p>
            <a:pPr marL="838200" lvl="1" indent="-381000" eaLnBrk="1" hangingPunct="1">
              <a:lnSpc>
                <a:spcPct val="110000"/>
              </a:lnSpc>
              <a:spcBef>
                <a:spcPct val="0"/>
              </a:spcBef>
            </a:pPr>
            <a:endParaRPr lang="en-US" sz="1200" b="1" dirty="0">
              <a:latin typeface="Gadug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10" name="Rectangle 9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>
                <a:latin typeface="Gadugi" panose="020B050204020402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>
                <a:latin typeface="Gadug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62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782320" y="1912918"/>
            <a:ext cx="7854160" cy="3471874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 typeface="Calibri" pitchFamily="34" charset="0"/>
              <a:buAutoNum type="arabicPeriod" startAt="3"/>
            </a:pPr>
            <a:r>
              <a:rPr lang="en-US" sz="1600" b="1" i="1" dirty="0">
                <a:latin typeface="Gadugi" panose="020B0502040204020203" pitchFamily="34" charset="0"/>
              </a:rPr>
              <a:t>Eminent Domain </a:t>
            </a:r>
            <a:r>
              <a:rPr lang="en-US" sz="1600" b="1" dirty="0">
                <a:latin typeface="Gadugi" panose="020B0502040204020203" pitchFamily="34" charset="0"/>
              </a:rPr>
              <a:t>(</a:t>
            </a:r>
            <a:r>
              <a:rPr lang="en-US" sz="1600" b="1" dirty="0" err="1">
                <a:latin typeface="Gadugi" panose="020B0502040204020203" pitchFamily="34" charset="0"/>
              </a:rPr>
              <a:t>Pencabutan</a:t>
            </a:r>
            <a:r>
              <a:rPr lang="en-US" sz="1600" b="1" dirty="0"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latin typeface="Gadugi" panose="020B0502040204020203" pitchFamily="34" charset="0"/>
              </a:rPr>
              <a:t>Hak</a:t>
            </a:r>
            <a:r>
              <a:rPr lang="en-US" sz="1600" b="1" dirty="0"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latin typeface="Gadugi" panose="020B0502040204020203" pitchFamily="34" charset="0"/>
              </a:rPr>
              <a:t>atas</a:t>
            </a:r>
            <a:r>
              <a:rPr lang="en-US" sz="1600" b="1" dirty="0">
                <a:latin typeface="Gadugi" panose="020B0502040204020203" pitchFamily="34" charset="0"/>
              </a:rPr>
              <a:t> </a:t>
            </a:r>
            <a:r>
              <a:rPr lang="en-US" sz="1600" b="1" dirty="0" err="1">
                <a:latin typeface="Gadugi" panose="020B0502040204020203" pitchFamily="34" charset="0"/>
              </a:rPr>
              <a:t>Lahan</a:t>
            </a:r>
            <a:r>
              <a:rPr lang="en-US" sz="1600" b="1" dirty="0">
                <a:latin typeface="Gadugi" panose="020B0502040204020203" pitchFamily="34" charset="0"/>
              </a:rPr>
              <a:t>)</a:t>
            </a:r>
          </a:p>
          <a:p>
            <a:pPr marL="838200" lvl="1" indent="-381000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1400" dirty="0" err="1">
                <a:latin typeface="Gadugi" panose="020B0502040204020203" pitchFamily="34" charset="0"/>
              </a:rPr>
              <a:t>Kewenangan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tindakan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mengambil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alih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atau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mencabut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hak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atas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lahan</a:t>
            </a:r>
            <a:r>
              <a:rPr lang="en-US" sz="1400" dirty="0">
                <a:latin typeface="Gadugi" panose="020B0502040204020203" pitchFamily="34" charset="0"/>
              </a:rPr>
              <a:t> di </a:t>
            </a:r>
            <a:r>
              <a:rPr lang="en-US" sz="1400" dirty="0" err="1">
                <a:latin typeface="Gadugi" panose="020B0502040204020203" pitchFamily="34" charset="0"/>
              </a:rPr>
              <a:t>dalam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batas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kewenangannya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dengan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kompensasi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seperlunya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dengan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alasan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untuk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kepentingan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umum</a:t>
            </a:r>
            <a:endParaRPr lang="en-US" sz="1400" dirty="0">
              <a:latin typeface="Gadugi" panose="020B0502040204020203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Calibri" pitchFamily="34" charset="0"/>
              <a:buAutoNum type="arabicPeriod" startAt="4"/>
            </a:pPr>
            <a:r>
              <a:rPr lang="en-US" sz="1600" b="1" i="1" dirty="0">
                <a:latin typeface="Gadugi" panose="020B0502040204020203" pitchFamily="34" charset="0"/>
              </a:rPr>
              <a:t>Taxation</a:t>
            </a:r>
            <a:r>
              <a:rPr lang="en-US" sz="1600" b="1" dirty="0">
                <a:latin typeface="Gadugi" panose="020B0502040204020203" pitchFamily="34" charset="0"/>
              </a:rPr>
              <a:t> </a:t>
            </a:r>
          </a:p>
          <a:p>
            <a:pPr marL="838200" lvl="1" indent="-3810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latin typeface="Gadugi" panose="020B0502040204020203" pitchFamily="34" charset="0"/>
              </a:rPr>
              <a:t>Kewenangan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mengenakan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beban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atau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pungutan</a:t>
            </a:r>
            <a:r>
              <a:rPr lang="en-US" sz="1400" dirty="0">
                <a:latin typeface="Gadugi" panose="020B0502040204020203" pitchFamily="34" charset="0"/>
              </a:rPr>
              <a:t> yang </a:t>
            </a:r>
            <a:r>
              <a:rPr lang="en-US" sz="1400" dirty="0" err="1">
                <a:latin typeface="Gadugi" panose="020B0502040204020203" pitchFamily="34" charset="0"/>
              </a:rPr>
              <a:t>dilandasi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kewajiban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hukum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terhadap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perorangan</a:t>
            </a:r>
            <a:r>
              <a:rPr lang="en-US" sz="1400" dirty="0">
                <a:latin typeface="Gadugi" panose="020B0502040204020203" pitchFamily="34" charset="0"/>
              </a:rPr>
              <a:t>/</a:t>
            </a:r>
            <a:r>
              <a:rPr lang="en-US" sz="1400" dirty="0" err="1">
                <a:latin typeface="Gadugi" panose="020B0502040204020203" pitchFamily="34" charset="0"/>
              </a:rPr>
              <a:t>kelompok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atau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pemilik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lahan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untuk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tujuan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kepentingan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umum</a:t>
            </a:r>
            <a:r>
              <a:rPr lang="en-US" sz="1400" dirty="0">
                <a:latin typeface="Gadugi" panose="020B0502040204020203" pitchFamily="34" charset="0"/>
              </a:rPr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Calibri" pitchFamily="34" charset="0"/>
              <a:buAutoNum type="arabicPeriod" startAt="4"/>
            </a:pPr>
            <a:r>
              <a:rPr lang="en-US" sz="1600" b="1" i="1" dirty="0">
                <a:latin typeface="Gadugi" panose="020B0502040204020203" pitchFamily="34" charset="0"/>
              </a:rPr>
              <a:t>Spending Power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1400" dirty="0" err="1">
                <a:latin typeface="Gadugi" panose="020B0502040204020203" pitchFamily="34" charset="0"/>
              </a:rPr>
              <a:t>Kewenangan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membelanjakan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dana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publik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untuk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kepentingan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umum</a:t>
            </a:r>
            <a:r>
              <a:rPr lang="en-US" sz="1400" dirty="0">
                <a:latin typeface="Gadugi" panose="020B0502040204020203" pitchFamily="34" charset="0"/>
              </a:rPr>
              <a:t> (</a:t>
            </a:r>
            <a:r>
              <a:rPr lang="en-US" sz="1400" dirty="0" err="1">
                <a:latin typeface="Gadugi" panose="020B0502040204020203" pitchFamily="34" charset="0"/>
              </a:rPr>
              <a:t>melalui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APBN</a:t>
            </a:r>
            <a:r>
              <a:rPr lang="en-US" sz="1400" dirty="0">
                <a:latin typeface="Gadugi" panose="020B0502040204020203" pitchFamily="34" charset="0"/>
              </a:rPr>
              <a:t> dan/</a:t>
            </a:r>
            <a:r>
              <a:rPr lang="en-US" sz="1400" dirty="0" err="1">
                <a:latin typeface="Gadugi" panose="020B0502040204020203" pitchFamily="34" charset="0"/>
              </a:rPr>
              <a:t>atau</a:t>
            </a:r>
            <a:r>
              <a:rPr lang="en-US" sz="1400" dirty="0">
                <a:latin typeface="Gadugi" panose="020B0502040204020203" pitchFamily="34" charset="0"/>
              </a:rPr>
              <a:t> </a:t>
            </a:r>
            <a:r>
              <a:rPr lang="en-US" sz="1400" dirty="0" err="1">
                <a:latin typeface="Gadugi" panose="020B0502040204020203" pitchFamily="34" charset="0"/>
              </a:rPr>
              <a:t>APBD</a:t>
            </a:r>
            <a:r>
              <a:rPr lang="en-US" sz="1400" dirty="0">
                <a:latin typeface="Gadugi" panose="020B0502040204020203" pitchFamily="34" charset="0"/>
              </a:rPr>
              <a:t>)</a:t>
            </a:r>
            <a:endParaRPr lang="en-US" sz="1200" dirty="0">
              <a:latin typeface="Gadugi" panose="020B0502040204020203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28574" y="6464300"/>
            <a:ext cx="541755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25328B0-A65F-40A1-9F8C-09636E86F297}" type="slidenum">
              <a:rPr lang="en-US">
                <a:solidFill>
                  <a:schemeClr val="bg1"/>
                </a:solidFill>
                <a:latin typeface="Gadugi" panose="020B050204020402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13" name="Rectangle 12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>
                <a:latin typeface="Gadugi" panose="020B0502040204020203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>
                <a:latin typeface="Gadugi" panose="020B0502040204020203" pitchFamily="34" charset="0"/>
              </a:endParaRP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42107" y="675178"/>
            <a:ext cx="7573819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eaLnBrk="1" hangingPunct="1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Kewenangan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apa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yang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Dimiliki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Pemerintah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dalam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Pengendalian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Pembangunan/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Pemanfaatan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Ruang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dugi" panose="020B050204020402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7324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560" y="1796708"/>
            <a:ext cx="7345680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b="1" dirty="0" err="1">
                <a:latin typeface="Gadugi" panose="020B0502040204020203" pitchFamily="34" charset="0"/>
              </a:rPr>
              <a:t>Tujuan</a:t>
            </a:r>
            <a:r>
              <a:rPr lang="en-US" sz="1800" b="1" dirty="0">
                <a:latin typeface="Gadugi" panose="020B0502040204020203" pitchFamily="34" charset="0"/>
              </a:rPr>
              <a:t> </a:t>
            </a:r>
            <a:r>
              <a:rPr lang="en-US" sz="1800" b="1" dirty="0" err="1">
                <a:latin typeface="Gadugi" panose="020B0502040204020203" pitchFamily="34" charset="0"/>
              </a:rPr>
              <a:t>umum</a:t>
            </a:r>
            <a:r>
              <a:rPr lang="en-US" sz="1800" b="1" dirty="0">
                <a:latin typeface="Gadugi" panose="020B0502040204020203" pitchFamily="34" charset="0"/>
              </a:rPr>
              <a:t> (</a:t>
            </a:r>
            <a:r>
              <a:rPr lang="en-US" sz="1800" b="1" i="1" dirty="0">
                <a:latin typeface="Gadugi" panose="020B0502040204020203" pitchFamily="34" charset="0"/>
              </a:rPr>
              <a:t>public purpose</a:t>
            </a:r>
            <a:r>
              <a:rPr lang="en-US" sz="1800" b="1" dirty="0">
                <a:latin typeface="Gadugi" panose="020B0502040204020203" pitchFamily="34" charset="0"/>
              </a:rPr>
              <a:t>):</a:t>
            </a:r>
          </a:p>
          <a:p>
            <a:pPr lvl="1" eaLnBrk="1" hangingPunct="1"/>
            <a:r>
              <a:rPr lang="en-US" sz="1600" dirty="0" err="1">
                <a:latin typeface="Gadugi" panose="020B0502040204020203" pitchFamily="34" charset="0"/>
              </a:rPr>
              <a:t>Keamanan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ketertiban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keefektifan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efisiensi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pertahanan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pemerataan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keadilan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kesehatan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lingkungan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dan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energi</a:t>
            </a:r>
            <a:r>
              <a:rPr lang="en-US" sz="1600" dirty="0">
                <a:latin typeface="Gadugi" panose="020B0502040204020203" pitchFamily="34" charset="0"/>
              </a:rPr>
              <a:t>, moral, </a:t>
            </a:r>
            <a:r>
              <a:rPr lang="en-US" sz="1600" dirty="0" err="1">
                <a:latin typeface="Gadugi" panose="020B0502040204020203" pitchFamily="34" charset="0"/>
              </a:rPr>
              <a:t>pelestarian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dll</a:t>
            </a:r>
            <a:endParaRPr lang="en-US" sz="1600" dirty="0">
              <a:latin typeface="Gadugi" panose="020B0502040204020203" pitchFamily="34" charset="0"/>
            </a:endParaRPr>
          </a:p>
          <a:p>
            <a:pPr eaLnBrk="1" hangingPunct="1"/>
            <a:r>
              <a:rPr lang="en-US" sz="1800" b="1" dirty="0" err="1">
                <a:latin typeface="Gadugi" panose="020B0502040204020203" pitchFamily="34" charset="0"/>
              </a:rPr>
              <a:t>Kepentingan</a:t>
            </a:r>
            <a:r>
              <a:rPr lang="en-US" sz="1800" b="1" dirty="0">
                <a:latin typeface="Gadugi" panose="020B0502040204020203" pitchFamily="34" charset="0"/>
              </a:rPr>
              <a:t> </a:t>
            </a:r>
            <a:r>
              <a:rPr lang="en-US" sz="1800" b="1" dirty="0" err="1">
                <a:latin typeface="Gadugi" panose="020B0502040204020203" pitchFamily="34" charset="0"/>
              </a:rPr>
              <a:t>umum</a:t>
            </a:r>
            <a:r>
              <a:rPr lang="en-US" sz="1800" b="1" dirty="0">
                <a:latin typeface="Gadugi" panose="020B0502040204020203" pitchFamily="34" charset="0"/>
              </a:rPr>
              <a:t> (</a:t>
            </a:r>
            <a:r>
              <a:rPr lang="en-US" sz="1800" b="1" i="1" dirty="0">
                <a:latin typeface="Gadugi" panose="020B0502040204020203" pitchFamily="34" charset="0"/>
              </a:rPr>
              <a:t>public interest</a:t>
            </a:r>
            <a:r>
              <a:rPr lang="en-US" sz="1800" b="1" dirty="0">
                <a:latin typeface="Gadugi" panose="020B0502040204020203" pitchFamily="34" charset="0"/>
              </a:rPr>
              <a:t>)</a:t>
            </a:r>
          </a:p>
          <a:p>
            <a:pPr lvl="1" eaLnBrk="1" hangingPunct="1"/>
            <a:r>
              <a:rPr lang="en-US" sz="1600" dirty="0" err="1">
                <a:latin typeface="Gadugi" panose="020B0502040204020203" pitchFamily="34" charset="0"/>
              </a:rPr>
              <a:t>Kenyamanan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angkutan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massal</a:t>
            </a:r>
            <a:r>
              <a:rPr lang="en-US" sz="1600" dirty="0">
                <a:latin typeface="Gadugi" panose="020B0502040204020203" pitchFamily="34" charset="0"/>
              </a:rPr>
              <a:t>/</a:t>
            </a:r>
            <a:r>
              <a:rPr lang="en-US" sz="1600" dirty="0" err="1">
                <a:latin typeface="Gadugi" panose="020B0502040204020203" pitchFamily="34" charset="0"/>
              </a:rPr>
              <a:t>umum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prasarana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perumahan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kebangkrutan</a:t>
            </a:r>
            <a:endParaRPr lang="en-US" sz="1600" dirty="0">
              <a:latin typeface="Gadugi" panose="020B0502040204020203" pitchFamily="34" charset="0"/>
            </a:endParaRPr>
          </a:p>
          <a:p>
            <a:pPr eaLnBrk="1" hangingPunct="1"/>
            <a:r>
              <a:rPr lang="en-US" sz="1800" b="1" dirty="0" err="1">
                <a:latin typeface="Gadugi" panose="020B0502040204020203" pitchFamily="34" charset="0"/>
              </a:rPr>
              <a:t>Kesejahteraan</a:t>
            </a:r>
            <a:r>
              <a:rPr lang="en-US" sz="1800" b="1" dirty="0">
                <a:latin typeface="Gadugi" panose="020B0502040204020203" pitchFamily="34" charset="0"/>
              </a:rPr>
              <a:t> </a:t>
            </a:r>
            <a:r>
              <a:rPr lang="en-US" sz="1800" b="1" dirty="0" err="1">
                <a:latin typeface="Gadugi" panose="020B0502040204020203" pitchFamily="34" charset="0"/>
              </a:rPr>
              <a:t>umum</a:t>
            </a:r>
            <a:r>
              <a:rPr lang="en-US" sz="1800" b="1" dirty="0">
                <a:latin typeface="Gadugi" panose="020B0502040204020203" pitchFamily="34" charset="0"/>
              </a:rPr>
              <a:t> (</a:t>
            </a:r>
            <a:r>
              <a:rPr lang="en-US" sz="1800" b="1" i="1" dirty="0">
                <a:latin typeface="Gadugi" panose="020B0502040204020203" pitchFamily="34" charset="0"/>
              </a:rPr>
              <a:t>general welfare</a:t>
            </a:r>
            <a:r>
              <a:rPr lang="en-US" sz="1800" b="1" dirty="0">
                <a:latin typeface="Gadugi" panose="020B0502040204020203" pitchFamily="34" charset="0"/>
              </a:rPr>
              <a:t>)</a:t>
            </a:r>
          </a:p>
          <a:p>
            <a:pPr lvl="1" eaLnBrk="1" hangingPunct="1"/>
            <a:r>
              <a:rPr lang="en-US" sz="1600" dirty="0" err="1">
                <a:latin typeface="Gadugi" panose="020B0502040204020203" pitchFamily="34" charset="0"/>
              </a:rPr>
              <a:t>Kepastian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usaha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keberlanjutan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usaha</a:t>
            </a:r>
            <a:endParaRPr lang="en-US" sz="1600" dirty="0">
              <a:latin typeface="Gadugi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8" name="Rectangle 7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>
                <a:latin typeface="Gadugi" panose="020B0502040204020203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>
                <a:latin typeface="Gadugi" panose="020B0502040204020203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73559" y="1018845"/>
            <a:ext cx="76476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/>
            <a:r>
              <a:rPr lang="id-ID" sz="2200" b="1" dirty="0">
                <a:latin typeface="Gadugi" panose="020B0502040204020203" pitchFamily="34" charset="0"/>
              </a:rPr>
              <a:t> </a:t>
            </a:r>
            <a:r>
              <a:rPr lang="en-US" sz="2200" b="1" dirty="0" err="1">
                <a:latin typeface="Gadugi" panose="020B0502040204020203" pitchFamily="34" charset="0"/>
              </a:rPr>
              <a:t>Pertimbangan</a:t>
            </a:r>
            <a:r>
              <a:rPr lang="en-US" sz="2200" b="1" dirty="0">
                <a:latin typeface="Gadugi" panose="020B0502040204020203" pitchFamily="34" charset="0"/>
              </a:rPr>
              <a:t> </a:t>
            </a:r>
            <a:r>
              <a:rPr lang="en-US" sz="2200" b="1" dirty="0" err="1">
                <a:latin typeface="Gadugi" panose="020B0502040204020203" pitchFamily="34" charset="0"/>
              </a:rPr>
              <a:t>Dalam</a:t>
            </a:r>
            <a:r>
              <a:rPr lang="en-US" sz="2200" b="1" dirty="0">
                <a:latin typeface="Gadugi" panose="020B0502040204020203" pitchFamily="34" charset="0"/>
              </a:rPr>
              <a:t> </a:t>
            </a:r>
            <a:r>
              <a:rPr lang="en-US" sz="2200" b="1" dirty="0" err="1">
                <a:latin typeface="Gadugi" panose="020B0502040204020203" pitchFamily="34" charset="0"/>
              </a:rPr>
              <a:t>Pengendalian</a:t>
            </a:r>
            <a:r>
              <a:rPr lang="en-US" sz="2200" b="1" dirty="0">
                <a:latin typeface="Gadugi" panose="020B0502040204020203" pitchFamily="34" charset="0"/>
              </a:rPr>
              <a:t> </a:t>
            </a:r>
            <a:r>
              <a:rPr lang="en-US" sz="2200" b="1" dirty="0" err="1">
                <a:latin typeface="Gadugi" panose="020B0502040204020203" pitchFamily="34" charset="0"/>
              </a:rPr>
              <a:t>Pemanfaatan</a:t>
            </a:r>
            <a:r>
              <a:rPr lang="en-US" sz="2200" b="1" dirty="0">
                <a:latin typeface="Gadugi" panose="020B0502040204020203" pitchFamily="34" charset="0"/>
              </a:rPr>
              <a:t> </a:t>
            </a:r>
            <a:r>
              <a:rPr lang="en-US" sz="2200" b="1" dirty="0" err="1">
                <a:latin typeface="Gadugi" panose="020B0502040204020203" pitchFamily="34" charset="0"/>
              </a:rPr>
              <a:t>Ruang</a:t>
            </a:r>
            <a:endParaRPr lang="en-US" sz="2200" b="1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4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61" name="Rectangle 20276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5D9A909-0200-4B51-B576-9712E7FAEB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62003" y="5367908"/>
            <a:ext cx="2381997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7F433A-2387-40DF-A04B-F5048AE607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946" y="5367908"/>
            <a:ext cx="7174721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795324"/>
            <a:ext cx="6058756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i="1" dirty="0">
                <a:latin typeface="Gadugi" panose="020B0502040204020203" pitchFamily="34" charset="0"/>
              </a:rPr>
              <a:t>Instruments of Control</a:t>
            </a:r>
          </a:p>
        </p:txBody>
      </p:sp>
      <p:graphicFrame>
        <p:nvGraphicFramePr>
          <p:cNvPr id="202756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11252126"/>
              </p:ext>
            </p:extLst>
          </p:nvPr>
        </p:nvGraphicFramePr>
        <p:xfrm>
          <a:off x="628650" y="643467"/>
          <a:ext cx="78867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-12946" y="4450080"/>
            <a:ext cx="9156946" cy="240792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/>
          <p:cNvSpPr/>
          <p:nvPr/>
        </p:nvSpPr>
        <p:spPr>
          <a:xfrm>
            <a:off x="7823772" y="6294624"/>
            <a:ext cx="8338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 err="1">
                <a:latin typeface="+mj-lt"/>
              </a:rPr>
              <a:t>Indradjati</a:t>
            </a:r>
            <a:r>
              <a:rPr lang="en-US" sz="800" i="1" dirty="0">
                <a:latin typeface="+mj-lt"/>
              </a:rPr>
              <a:t>, 2015</a:t>
            </a:r>
            <a:endParaRPr lang="en-ID" sz="800" i="1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14" name="Rectangle 13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>
                <a:latin typeface="Gadugi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>
                <a:latin typeface="Gadug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18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0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91546"/>
              </p:ext>
            </p:extLst>
          </p:nvPr>
        </p:nvGraphicFramePr>
        <p:xfrm>
          <a:off x="731520" y="1447800"/>
          <a:ext cx="7879080" cy="4179888"/>
        </p:xfrm>
        <a:graphic>
          <a:graphicData uri="http://schemas.openxmlformats.org/drawingml/2006/table">
            <a:tbl>
              <a:tblPr/>
              <a:tblGrid>
                <a:gridCol w="219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6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Preventif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Kuratif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Mengarahkan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Pembangunan 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(Direct Development)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Char char="¢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Zoning.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Char char="¢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Development control/ Development Permit.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Char char="¢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Site Plan Control.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Char char="¢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Disinsentif,  dll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Enforcement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Mendorong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Pembangunan 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(Promote Development)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Insentif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Insentif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, RTRWK RDTRK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6628" name="Text Box 20"/>
          <p:cNvSpPr txBox="1">
            <a:spLocks noChangeArrowheads="1"/>
          </p:cNvSpPr>
          <p:nvPr/>
        </p:nvSpPr>
        <p:spPr bwMode="auto">
          <a:xfrm>
            <a:off x="381000" y="5334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SIFAT PENGENDALIAN</a:t>
            </a:r>
          </a:p>
        </p:txBody>
      </p:sp>
      <p:sp>
        <p:nvSpPr>
          <p:cNvPr id="4" name="Rectangle 3"/>
          <p:cNvSpPr/>
          <p:nvPr/>
        </p:nvSpPr>
        <p:spPr>
          <a:xfrm>
            <a:off x="7786877" y="6294624"/>
            <a:ext cx="8338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+mj-lt"/>
              </a:rPr>
              <a:t>Indradjati</a:t>
            </a:r>
            <a:r>
              <a:rPr lang="en-US" sz="800" i="1" dirty="0">
                <a:latin typeface="+mj-lt"/>
              </a:rPr>
              <a:t>, 2015</a:t>
            </a:r>
            <a:endParaRPr lang="en-ID" sz="800" i="1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6" name="Rectangle 5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Rectangle 6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80238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3200" b="1" dirty="0">
                <a:latin typeface="Gadugi" panose="020B0502040204020203" pitchFamily="34" charset="0"/>
                <a:sym typeface="Wingdings" pitchFamily="2" charset="2"/>
              </a:rPr>
              <a:t>Apa</a:t>
            </a:r>
            <a:r>
              <a:rPr lang="en-ID" sz="3200" b="1" dirty="0">
                <a:latin typeface="Gadugi" panose="020B0502040204020203" pitchFamily="34" charset="0"/>
                <a:sym typeface="Wingdings" pitchFamily="2" charset="2"/>
              </a:rPr>
              <a:t> yang </a:t>
            </a:r>
            <a:r>
              <a:rPr lang="id-ID" sz="3200" b="1" dirty="0">
                <a:latin typeface="Gadugi" panose="020B0502040204020203" pitchFamily="34" charset="0"/>
                <a:sym typeface="Wingdings" pitchFamily="2" charset="2"/>
              </a:rPr>
              <a:t>Seharusnya Dikendalikan</a:t>
            </a:r>
            <a:r>
              <a:rPr lang="en-ID" sz="3200" b="1" dirty="0">
                <a:latin typeface="Gadugi" panose="020B0502040204020203" pitchFamily="34" charset="0"/>
                <a:sym typeface="Wingdings" pitchFamily="2" charset="2"/>
              </a:rPr>
              <a:t>?</a:t>
            </a:r>
            <a:endParaRPr lang="en-US" sz="3200" b="1" dirty="0">
              <a:latin typeface="Gadugi" panose="020B0502040204020203" pitchFamily="34" charset="0"/>
            </a:endParaRPr>
          </a:p>
        </p:txBody>
      </p:sp>
      <p:graphicFrame>
        <p:nvGraphicFramePr>
          <p:cNvPr id="88069" name="Rectangle 3"/>
          <p:cNvGraphicFramePr/>
          <p:nvPr>
            <p:extLst>
              <p:ext uri="{D42A27DB-BD31-4B8C-83A1-F6EECF244321}">
                <p14:modId xmlns:p14="http://schemas.microsoft.com/office/powerpoint/2010/main" val="3028275454"/>
              </p:ext>
            </p:extLst>
          </p:nvPr>
        </p:nvGraphicFramePr>
        <p:xfrm>
          <a:off x="628650" y="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12781" y="495779"/>
            <a:ext cx="8208982" cy="6050847"/>
            <a:chOff x="604221" y="566899"/>
            <a:chExt cx="8208982" cy="6050847"/>
          </a:xfrm>
        </p:grpSpPr>
        <p:sp>
          <p:nvSpPr>
            <p:cNvPr id="10" name="Rectangle 9"/>
            <p:cNvSpPr/>
            <p:nvPr/>
          </p:nvSpPr>
          <p:spPr>
            <a:xfrm rot="60000">
              <a:off x="605118" y="566899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>
                <a:latin typeface="Gadugi" panose="020B050204020402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-60000">
              <a:off x="604221" y="566901"/>
              <a:ext cx="8208085" cy="60508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>
                <a:latin typeface="Gadugi" panose="020B0502040204020203" pitchFamily="34" charset="0"/>
              </a:endParaRPr>
            </a:p>
          </p:txBody>
        </p:sp>
      </p:grpSp>
      <p:pic>
        <p:nvPicPr>
          <p:cNvPr id="7" name="Content Placeholder 3" descr="106.jpg"/>
          <p:cNvPicPr>
            <a:picLocks noGrp="1"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0270" y="2928551"/>
            <a:ext cx="3134133" cy="34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07.jpg"/>
          <p:cNvPicPr>
            <a:picLocks noChangeAspect="1"/>
          </p:cNvPicPr>
          <p:nvPr/>
        </p:nvPicPr>
        <p:blipFill>
          <a:blip r:embed="rId9" cstate="print">
            <a:lum bright="-9000" contrast="31000"/>
          </a:blip>
          <a:srcRect/>
          <a:stretch>
            <a:fillRect/>
          </a:stretch>
        </p:blipFill>
        <p:spPr bwMode="auto">
          <a:xfrm>
            <a:off x="4856206" y="2928551"/>
            <a:ext cx="3099309" cy="34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247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1749</Words>
  <Application>Microsoft Office PowerPoint</Application>
  <PresentationFormat>On-screen Show (4:3)</PresentationFormat>
  <Paragraphs>355</Paragraphs>
  <Slides>28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ＭＳ Ｐゴシック</vt:lpstr>
      <vt:lpstr>Arial</vt:lpstr>
      <vt:lpstr>Britannic Bold</vt:lpstr>
      <vt:lpstr>Calibri</vt:lpstr>
      <vt:lpstr>Calibri Light</vt:lpstr>
      <vt:lpstr>Gadugi</vt:lpstr>
      <vt:lpstr>Optima</vt:lpstr>
      <vt:lpstr>Segoe UI</vt:lpstr>
      <vt:lpstr>Tahoma</vt:lpstr>
      <vt:lpstr>Wingdings</vt:lpstr>
      <vt:lpstr>Wingdings 3</vt:lpstr>
      <vt:lpstr>Office Theme</vt:lpstr>
      <vt:lpstr>Visio</vt:lpstr>
      <vt:lpstr>Instrumen, Mekanisme, dan Pelaku Pengendalian Pembangunan beserta Permasalahannya</vt:lpstr>
      <vt:lpstr>PowerPoint Presentation</vt:lpstr>
      <vt:lpstr>?</vt:lpstr>
      <vt:lpstr>Kewenangan apa yang Dimiliki Pemerintah dalam Pengendalian Pembangunan/Pemanfaatan Ruang ?</vt:lpstr>
      <vt:lpstr>Kewenangan apa yang Dimiliki Pemerintah dalam Pengendalian Pembangunan/Pemanfaatan Ruang ?</vt:lpstr>
      <vt:lpstr>PowerPoint Presentation</vt:lpstr>
      <vt:lpstr>Instruments of Control</vt:lpstr>
      <vt:lpstr>PowerPoint Presentation</vt:lpstr>
      <vt:lpstr>Apa yang Seharusnya Dikendalikan?</vt:lpstr>
      <vt:lpstr>Obyek yang Dikendalikan:</vt:lpstr>
      <vt:lpstr>PowerPoint Presentation</vt:lpstr>
      <vt:lpstr>INSTRUMEN PENGENDALIAN PEMANFAATAN RUANG</vt:lpstr>
      <vt:lpstr>Definisi Peraturan Zonasi</vt:lpstr>
      <vt:lpstr>Kedudukan Peraturan Zonasi</vt:lpstr>
      <vt:lpstr>Pentingnya Peraturan Zonasi</vt:lpstr>
      <vt:lpstr>Fungsi dan Manfaat Peraturan Zonasi</vt:lpstr>
      <vt:lpstr>PowerPoint Presentation</vt:lpstr>
      <vt:lpstr>PowerPoint Presentation</vt:lpstr>
      <vt:lpstr>PowerPoint Presentation</vt:lpstr>
      <vt:lpstr>MEKANISME PENGENDALIAN PEMANFAATAN RUANG</vt:lpstr>
      <vt:lpstr>PELAKU PENGENDALIAN PEMANFAATAN RUANG</vt:lpstr>
      <vt:lpstr>PERMASALAHAN PENGENDALIAN PEMANFAATAN RUANG</vt:lpstr>
      <vt:lpstr>PERMASALAHAN PENGENDALIAN PEMANFAATAN RUANG</vt:lpstr>
      <vt:lpstr>PERMASALAHAN PENGENDALIAN PEMANFAATAN RUANG</vt:lpstr>
      <vt:lpstr>PERMASALAHAN PENGENDALIAN PEMANFAATAN RUANG</vt:lpstr>
      <vt:lpstr>PERMASALAHAN PENGENDALIAN PEMANFAATAN RUANG</vt:lpstr>
      <vt:lpstr>PRASYARAT UNTUK BERJALANNYA PENGENDALIAN PEMANFAATAN RUANG</vt:lpstr>
      <vt:lpstr>terima kasih.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38</cp:revision>
  <dcterms:created xsi:type="dcterms:W3CDTF">2017-09-24T20:52:39Z</dcterms:created>
  <dcterms:modified xsi:type="dcterms:W3CDTF">2018-09-30T15:06:23Z</dcterms:modified>
</cp:coreProperties>
</file>