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63" r:id="rId13"/>
    <p:sldId id="264" r:id="rId14"/>
    <p:sldId id="266" r:id="rId15"/>
    <p:sldId id="265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C51E0-7033-0D47-86D6-E390E91AA0C2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386DDD-E61B-1D4B-AF8D-E8E654334040}">
      <dgm:prSet phldrT="[Text]" custT="1"/>
      <dgm:spPr/>
      <dgm:t>
        <a:bodyPr/>
        <a:lstStyle/>
        <a:p>
          <a:r>
            <a:rPr lang="en-US" sz="2000" b="0" dirty="0" err="1" smtClean="0">
              <a:solidFill>
                <a:schemeClr val="bg1"/>
              </a:solidFill>
              <a:latin typeface="Century Gothic"/>
              <a:cs typeface="Century Gothic"/>
            </a:rPr>
            <a:t>Perumusan</a:t>
          </a:r>
          <a:r>
            <a:rPr lang="en-US" sz="2000" b="0" dirty="0" smtClean="0">
              <a:solidFill>
                <a:schemeClr val="bg1"/>
              </a:solidFill>
              <a:latin typeface="Century Gothic"/>
              <a:cs typeface="Century Gothic"/>
            </a:rPr>
            <a:t> </a:t>
          </a:r>
          <a:r>
            <a:rPr lang="en-US" sz="2000" b="0" dirty="0" err="1" smtClean="0">
              <a:solidFill>
                <a:schemeClr val="bg1"/>
              </a:solidFill>
              <a:latin typeface="Century Gothic"/>
              <a:cs typeface="Century Gothic"/>
            </a:rPr>
            <a:t>Masalah</a:t>
          </a:r>
          <a:endParaRPr lang="en-US" sz="2000" b="0" dirty="0">
            <a:solidFill>
              <a:schemeClr val="bg1"/>
            </a:solidFill>
            <a:latin typeface="Century Gothic"/>
            <a:cs typeface="Century Gothic"/>
          </a:endParaRPr>
        </a:p>
      </dgm:t>
    </dgm:pt>
    <dgm:pt modelId="{D4305E51-0D7C-9840-BC5C-E59187F5A095}" type="parTrans" cxnId="{C50DC519-3C9C-DE4C-A972-80B2C7C9CE5B}">
      <dgm:prSet/>
      <dgm:spPr/>
      <dgm:t>
        <a:bodyPr/>
        <a:lstStyle/>
        <a:p>
          <a:endParaRPr lang="en-US"/>
        </a:p>
      </dgm:t>
    </dgm:pt>
    <dgm:pt modelId="{74F8A150-36CE-C14A-B5B5-9FFDE38F1FF4}" type="sibTrans" cxnId="{C50DC519-3C9C-DE4C-A972-80B2C7C9CE5B}">
      <dgm:prSet/>
      <dgm:spPr/>
      <dgm:t>
        <a:bodyPr/>
        <a:lstStyle/>
        <a:p>
          <a:endParaRPr lang="en-US"/>
        </a:p>
      </dgm:t>
    </dgm:pt>
    <dgm:pt modelId="{B0EF548B-F5F6-F14B-A9AD-EAF9E9BFE37F}">
      <dgm:prSet phldrT="[Text]" custT="1"/>
      <dgm:spPr/>
      <dgm:t>
        <a:bodyPr/>
        <a:lstStyle/>
        <a:p>
          <a:r>
            <a:rPr lang="en-US" sz="2000" dirty="0" err="1" smtClean="0">
              <a:latin typeface="Century Gothic"/>
              <a:cs typeface="Century Gothic"/>
            </a:rPr>
            <a:t>Peramalan</a:t>
          </a:r>
          <a:endParaRPr lang="en-US" sz="2000" dirty="0">
            <a:latin typeface="Century Gothic"/>
            <a:cs typeface="Century Gothic"/>
          </a:endParaRPr>
        </a:p>
      </dgm:t>
    </dgm:pt>
    <dgm:pt modelId="{1B93E34C-A058-DB43-A6FA-4203FF3DED1A}" type="parTrans" cxnId="{5E55DF3D-531A-5846-AA03-81DD25633419}">
      <dgm:prSet/>
      <dgm:spPr/>
      <dgm:t>
        <a:bodyPr/>
        <a:lstStyle/>
        <a:p>
          <a:endParaRPr lang="en-US"/>
        </a:p>
      </dgm:t>
    </dgm:pt>
    <dgm:pt modelId="{69597621-BDB3-5545-89D0-482AC253F6A9}" type="sibTrans" cxnId="{5E55DF3D-531A-5846-AA03-81DD25633419}">
      <dgm:prSet/>
      <dgm:spPr/>
      <dgm:t>
        <a:bodyPr/>
        <a:lstStyle/>
        <a:p>
          <a:endParaRPr lang="en-US"/>
        </a:p>
      </dgm:t>
    </dgm:pt>
    <dgm:pt modelId="{32B5C3BB-3F68-C441-A40C-61B7E279558F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0000FF"/>
              </a:solidFill>
              <a:latin typeface="Century Gothic"/>
              <a:cs typeface="Century Gothic"/>
            </a:rPr>
            <a:t>Rekomendasi</a:t>
          </a:r>
          <a:endParaRPr lang="en-US" sz="2000" b="1" dirty="0">
            <a:solidFill>
              <a:srgbClr val="0000FF"/>
            </a:solidFill>
            <a:latin typeface="Century Gothic"/>
            <a:cs typeface="Century Gothic"/>
          </a:endParaRPr>
        </a:p>
      </dgm:t>
    </dgm:pt>
    <dgm:pt modelId="{FF632F70-EEA0-2E46-B5E3-1D623BAFF4B9}" type="parTrans" cxnId="{710D531E-44C0-9749-A75E-B4254550918F}">
      <dgm:prSet/>
      <dgm:spPr/>
      <dgm:t>
        <a:bodyPr/>
        <a:lstStyle/>
        <a:p>
          <a:endParaRPr lang="en-US"/>
        </a:p>
      </dgm:t>
    </dgm:pt>
    <dgm:pt modelId="{5E9B693E-9F6C-A04B-ACA7-B00A06E95E9F}" type="sibTrans" cxnId="{710D531E-44C0-9749-A75E-B4254550918F}">
      <dgm:prSet/>
      <dgm:spPr/>
      <dgm:t>
        <a:bodyPr/>
        <a:lstStyle/>
        <a:p>
          <a:endParaRPr lang="en-US"/>
        </a:p>
      </dgm:t>
    </dgm:pt>
    <dgm:pt modelId="{6B2F0794-FB87-4943-86EF-015F1266158B}">
      <dgm:prSet phldrT="[Text]" custT="1"/>
      <dgm:spPr/>
      <dgm:t>
        <a:bodyPr/>
        <a:lstStyle/>
        <a:p>
          <a:r>
            <a:rPr lang="en-US" sz="2000" dirty="0" err="1" smtClean="0">
              <a:latin typeface="Century Gothic"/>
              <a:cs typeface="Century Gothic"/>
            </a:rPr>
            <a:t>Pemantauan</a:t>
          </a:r>
          <a:endParaRPr lang="en-US" sz="2000" dirty="0">
            <a:latin typeface="Century Gothic"/>
            <a:cs typeface="Century Gothic"/>
          </a:endParaRPr>
        </a:p>
      </dgm:t>
    </dgm:pt>
    <dgm:pt modelId="{F67D1BB0-F88A-D440-9AF4-BB51A9932014}" type="parTrans" cxnId="{98FDEDB7-A918-6F4C-ADD6-7C55285EE9D1}">
      <dgm:prSet/>
      <dgm:spPr/>
      <dgm:t>
        <a:bodyPr/>
        <a:lstStyle/>
        <a:p>
          <a:endParaRPr lang="en-US"/>
        </a:p>
      </dgm:t>
    </dgm:pt>
    <dgm:pt modelId="{997C07FD-1D49-054A-BBE9-C0446B7AF630}" type="sibTrans" cxnId="{98FDEDB7-A918-6F4C-ADD6-7C55285EE9D1}">
      <dgm:prSet/>
      <dgm:spPr/>
      <dgm:t>
        <a:bodyPr/>
        <a:lstStyle/>
        <a:p>
          <a:endParaRPr lang="en-US"/>
        </a:p>
      </dgm:t>
    </dgm:pt>
    <dgm:pt modelId="{1AAD7338-B1BD-FA46-9214-850579530612}">
      <dgm:prSet phldrT="[Text]" custT="1"/>
      <dgm:spPr/>
      <dgm:t>
        <a:bodyPr/>
        <a:lstStyle/>
        <a:p>
          <a:r>
            <a:rPr lang="en-US" sz="2000" dirty="0" err="1" smtClean="0">
              <a:latin typeface="Century Gothic"/>
              <a:cs typeface="Century Gothic"/>
            </a:rPr>
            <a:t>Evaluasi</a:t>
          </a:r>
          <a:endParaRPr lang="en-US" sz="2000" dirty="0">
            <a:latin typeface="Century Gothic"/>
            <a:cs typeface="Century Gothic"/>
          </a:endParaRPr>
        </a:p>
      </dgm:t>
    </dgm:pt>
    <dgm:pt modelId="{97AEFF9D-62CC-2D4E-A720-90F91E717023}" type="parTrans" cxnId="{8AC0D2E0-B289-9747-8D42-D562763EFCFC}">
      <dgm:prSet/>
      <dgm:spPr/>
      <dgm:t>
        <a:bodyPr/>
        <a:lstStyle/>
        <a:p>
          <a:endParaRPr lang="en-US"/>
        </a:p>
      </dgm:t>
    </dgm:pt>
    <dgm:pt modelId="{FAF0CB6B-D715-4E48-8FC4-0826DA405248}" type="sibTrans" cxnId="{8AC0D2E0-B289-9747-8D42-D562763EFCFC}">
      <dgm:prSet/>
      <dgm:spPr/>
      <dgm:t>
        <a:bodyPr/>
        <a:lstStyle/>
        <a:p>
          <a:endParaRPr lang="en-US"/>
        </a:p>
      </dgm:t>
    </dgm:pt>
    <dgm:pt modelId="{9834D8C7-B25B-244E-B5AC-FD1F52260328}" type="pres">
      <dgm:prSet presAssocID="{4B3C51E0-7033-0D47-86D6-E390E91AA0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D7551-A079-F64E-89EE-8DF182DF87A5}" type="pres">
      <dgm:prSet presAssocID="{94386DDD-E61B-1D4B-AF8D-E8E654334040}" presName="node" presStyleLbl="node1" presStyleIdx="0" presStyleCnt="5" custScaleX="126709" custScaleY="65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1150F-1AF5-7D4E-809E-286F67A6A3AA}" type="pres">
      <dgm:prSet presAssocID="{74F8A150-36CE-C14A-B5B5-9FFDE38F1FF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A505E9D-69D4-2D4F-BC8A-06AA37201059}" type="pres">
      <dgm:prSet presAssocID="{74F8A150-36CE-C14A-B5B5-9FFDE38F1FF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0649970-97C3-0243-AD37-76295DD673D0}" type="pres">
      <dgm:prSet presAssocID="{B0EF548B-F5F6-F14B-A9AD-EAF9E9BFE37F}" presName="node" presStyleLbl="node1" presStyleIdx="1" presStyleCnt="5" custScaleX="126709" custScaleY="65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59799-871F-7841-9026-6989E2C22719}" type="pres">
      <dgm:prSet presAssocID="{69597621-BDB3-5545-89D0-482AC253F6A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0503DBD-7E0C-3140-BB85-5B6F68D6F9C3}" type="pres">
      <dgm:prSet presAssocID="{69597621-BDB3-5545-89D0-482AC253F6A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D45474E-EEFB-4C41-B9E8-58CE8959B63E}" type="pres">
      <dgm:prSet presAssocID="{32B5C3BB-3F68-C441-A40C-61B7E279558F}" presName="node" presStyleLbl="node1" presStyleIdx="2" presStyleCnt="5" custScaleX="126709" custScaleY="65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FF87B-443C-B940-B973-DC3D357E039C}" type="pres">
      <dgm:prSet presAssocID="{5E9B693E-9F6C-A04B-ACA7-B00A06E95E9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3203CDA-6336-6240-99B3-B2A947F432A6}" type="pres">
      <dgm:prSet presAssocID="{5E9B693E-9F6C-A04B-ACA7-B00A06E95E9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82FE23B-086F-EB46-9905-39114B717793}" type="pres">
      <dgm:prSet presAssocID="{6B2F0794-FB87-4943-86EF-015F1266158B}" presName="node" presStyleLbl="node1" presStyleIdx="3" presStyleCnt="5" custScaleX="126709" custScaleY="65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3A8BD-10DA-194B-957C-F52D6E261F00}" type="pres">
      <dgm:prSet presAssocID="{997C07FD-1D49-054A-BBE9-C0446B7AF63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96AF4AC-F630-1B42-AB21-092422B9FB7A}" type="pres">
      <dgm:prSet presAssocID="{997C07FD-1D49-054A-BBE9-C0446B7AF63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6929BEC-270E-AC42-B9B3-94FD6325082B}" type="pres">
      <dgm:prSet presAssocID="{1AAD7338-B1BD-FA46-9214-850579530612}" presName="node" presStyleLbl="node1" presStyleIdx="4" presStyleCnt="5" custScaleX="126709" custScaleY="65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225FB-4DDA-E848-8CBF-4BF4CE8513DB}" type="pres">
      <dgm:prSet presAssocID="{FAF0CB6B-D715-4E48-8FC4-0826DA40524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48F9D5E-FBD0-224B-B83A-812E3A3DFC72}" type="pres">
      <dgm:prSet presAssocID="{FAF0CB6B-D715-4E48-8FC4-0826DA40524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01AFE32-7C39-3845-9DDF-CE2EC7CEAC83}" type="presOf" srcId="{94386DDD-E61B-1D4B-AF8D-E8E654334040}" destId="{FA2D7551-A079-F64E-89EE-8DF182DF87A5}" srcOrd="0" destOrd="0" presId="urn:microsoft.com/office/officeart/2005/8/layout/cycle2"/>
    <dgm:cxn modelId="{710D531E-44C0-9749-A75E-B4254550918F}" srcId="{4B3C51E0-7033-0D47-86D6-E390E91AA0C2}" destId="{32B5C3BB-3F68-C441-A40C-61B7E279558F}" srcOrd="2" destOrd="0" parTransId="{FF632F70-EEA0-2E46-B5E3-1D623BAFF4B9}" sibTransId="{5E9B693E-9F6C-A04B-ACA7-B00A06E95E9F}"/>
    <dgm:cxn modelId="{1CB639AB-A186-BE48-86C7-D2BB9FC1F1E6}" type="presOf" srcId="{FAF0CB6B-D715-4E48-8FC4-0826DA405248}" destId="{FC3225FB-4DDA-E848-8CBF-4BF4CE8513DB}" srcOrd="0" destOrd="0" presId="urn:microsoft.com/office/officeart/2005/8/layout/cycle2"/>
    <dgm:cxn modelId="{5E4ED12E-D838-EA4E-BB87-E3F9E7360213}" type="presOf" srcId="{69597621-BDB3-5545-89D0-482AC253F6A9}" destId="{87259799-871F-7841-9026-6989E2C22719}" srcOrd="0" destOrd="0" presId="urn:microsoft.com/office/officeart/2005/8/layout/cycle2"/>
    <dgm:cxn modelId="{04CFEBC4-D564-634F-BCB8-2E3A68E02EF8}" type="presOf" srcId="{5E9B693E-9F6C-A04B-ACA7-B00A06E95E9F}" destId="{D3203CDA-6336-6240-99B3-B2A947F432A6}" srcOrd="1" destOrd="0" presId="urn:microsoft.com/office/officeart/2005/8/layout/cycle2"/>
    <dgm:cxn modelId="{A9C7EAAF-933A-864D-AED8-6BC27B61C540}" type="presOf" srcId="{5E9B693E-9F6C-A04B-ACA7-B00A06E95E9F}" destId="{71DFF87B-443C-B940-B973-DC3D357E039C}" srcOrd="0" destOrd="0" presId="urn:microsoft.com/office/officeart/2005/8/layout/cycle2"/>
    <dgm:cxn modelId="{33712832-A836-7A49-9EB1-38C076B0F9C8}" type="presOf" srcId="{1AAD7338-B1BD-FA46-9214-850579530612}" destId="{56929BEC-270E-AC42-B9B3-94FD6325082B}" srcOrd="0" destOrd="0" presId="urn:microsoft.com/office/officeart/2005/8/layout/cycle2"/>
    <dgm:cxn modelId="{FC2CD6DD-221C-C04E-BE39-B242B8F603A6}" type="presOf" srcId="{6B2F0794-FB87-4943-86EF-015F1266158B}" destId="{F82FE23B-086F-EB46-9905-39114B717793}" srcOrd="0" destOrd="0" presId="urn:microsoft.com/office/officeart/2005/8/layout/cycle2"/>
    <dgm:cxn modelId="{A8BC2F3A-94AF-B344-B262-6BB148BF9FCF}" type="presOf" srcId="{997C07FD-1D49-054A-BBE9-C0446B7AF630}" destId="{596AF4AC-F630-1B42-AB21-092422B9FB7A}" srcOrd="1" destOrd="0" presId="urn:microsoft.com/office/officeart/2005/8/layout/cycle2"/>
    <dgm:cxn modelId="{4F52041E-E9AB-6846-8DBD-42962515B5F9}" type="presOf" srcId="{4B3C51E0-7033-0D47-86D6-E390E91AA0C2}" destId="{9834D8C7-B25B-244E-B5AC-FD1F52260328}" srcOrd="0" destOrd="0" presId="urn:microsoft.com/office/officeart/2005/8/layout/cycle2"/>
    <dgm:cxn modelId="{5E55DF3D-531A-5846-AA03-81DD25633419}" srcId="{4B3C51E0-7033-0D47-86D6-E390E91AA0C2}" destId="{B0EF548B-F5F6-F14B-A9AD-EAF9E9BFE37F}" srcOrd="1" destOrd="0" parTransId="{1B93E34C-A058-DB43-A6FA-4203FF3DED1A}" sibTransId="{69597621-BDB3-5545-89D0-482AC253F6A9}"/>
    <dgm:cxn modelId="{027837E2-88FA-414B-A49A-5170D94F6DC2}" type="presOf" srcId="{74F8A150-36CE-C14A-B5B5-9FFDE38F1FF4}" destId="{5A505E9D-69D4-2D4F-BC8A-06AA37201059}" srcOrd="1" destOrd="0" presId="urn:microsoft.com/office/officeart/2005/8/layout/cycle2"/>
    <dgm:cxn modelId="{98FDEDB7-A918-6F4C-ADD6-7C55285EE9D1}" srcId="{4B3C51E0-7033-0D47-86D6-E390E91AA0C2}" destId="{6B2F0794-FB87-4943-86EF-015F1266158B}" srcOrd="3" destOrd="0" parTransId="{F67D1BB0-F88A-D440-9AF4-BB51A9932014}" sibTransId="{997C07FD-1D49-054A-BBE9-C0446B7AF630}"/>
    <dgm:cxn modelId="{C9DA8B04-C083-D84C-903F-C7470F866E5C}" type="presOf" srcId="{32B5C3BB-3F68-C441-A40C-61B7E279558F}" destId="{DD45474E-EEFB-4C41-B9E8-58CE8959B63E}" srcOrd="0" destOrd="0" presId="urn:microsoft.com/office/officeart/2005/8/layout/cycle2"/>
    <dgm:cxn modelId="{E5685796-177E-FE49-98F9-2F47CF546401}" type="presOf" srcId="{997C07FD-1D49-054A-BBE9-C0446B7AF630}" destId="{4DF3A8BD-10DA-194B-957C-F52D6E261F00}" srcOrd="0" destOrd="0" presId="urn:microsoft.com/office/officeart/2005/8/layout/cycle2"/>
    <dgm:cxn modelId="{8AC0D2E0-B289-9747-8D42-D562763EFCFC}" srcId="{4B3C51E0-7033-0D47-86D6-E390E91AA0C2}" destId="{1AAD7338-B1BD-FA46-9214-850579530612}" srcOrd="4" destOrd="0" parTransId="{97AEFF9D-62CC-2D4E-A720-90F91E717023}" sibTransId="{FAF0CB6B-D715-4E48-8FC4-0826DA405248}"/>
    <dgm:cxn modelId="{F4CA10AD-B6F3-D047-A360-B5CE8443C184}" type="presOf" srcId="{74F8A150-36CE-C14A-B5B5-9FFDE38F1FF4}" destId="{B591150F-1AF5-7D4E-809E-286F67A6A3AA}" srcOrd="0" destOrd="0" presId="urn:microsoft.com/office/officeart/2005/8/layout/cycle2"/>
    <dgm:cxn modelId="{F2C2C656-F55F-E741-B417-1BE383635EF6}" type="presOf" srcId="{69597621-BDB3-5545-89D0-482AC253F6A9}" destId="{10503DBD-7E0C-3140-BB85-5B6F68D6F9C3}" srcOrd="1" destOrd="0" presId="urn:microsoft.com/office/officeart/2005/8/layout/cycle2"/>
    <dgm:cxn modelId="{EB117C20-FDDC-6E47-B684-BB2FA60F724B}" type="presOf" srcId="{B0EF548B-F5F6-F14B-A9AD-EAF9E9BFE37F}" destId="{40649970-97C3-0243-AD37-76295DD673D0}" srcOrd="0" destOrd="0" presId="urn:microsoft.com/office/officeart/2005/8/layout/cycle2"/>
    <dgm:cxn modelId="{DB11A069-E83D-FC40-9738-4BDDCFA83B16}" type="presOf" srcId="{FAF0CB6B-D715-4E48-8FC4-0826DA405248}" destId="{248F9D5E-FBD0-224B-B83A-812E3A3DFC72}" srcOrd="1" destOrd="0" presId="urn:microsoft.com/office/officeart/2005/8/layout/cycle2"/>
    <dgm:cxn modelId="{C50DC519-3C9C-DE4C-A972-80B2C7C9CE5B}" srcId="{4B3C51E0-7033-0D47-86D6-E390E91AA0C2}" destId="{94386DDD-E61B-1D4B-AF8D-E8E654334040}" srcOrd="0" destOrd="0" parTransId="{D4305E51-0D7C-9840-BC5C-E59187F5A095}" sibTransId="{74F8A150-36CE-C14A-B5B5-9FFDE38F1FF4}"/>
    <dgm:cxn modelId="{C139FF0D-14D2-8148-9C89-757C3CCE363C}" type="presParOf" srcId="{9834D8C7-B25B-244E-B5AC-FD1F52260328}" destId="{FA2D7551-A079-F64E-89EE-8DF182DF87A5}" srcOrd="0" destOrd="0" presId="urn:microsoft.com/office/officeart/2005/8/layout/cycle2"/>
    <dgm:cxn modelId="{FC7EEE2D-6F4D-204F-9082-3FB48ECCD970}" type="presParOf" srcId="{9834D8C7-B25B-244E-B5AC-FD1F52260328}" destId="{B591150F-1AF5-7D4E-809E-286F67A6A3AA}" srcOrd="1" destOrd="0" presId="urn:microsoft.com/office/officeart/2005/8/layout/cycle2"/>
    <dgm:cxn modelId="{21319E45-CE37-294F-9DF7-301846E23A7B}" type="presParOf" srcId="{B591150F-1AF5-7D4E-809E-286F67A6A3AA}" destId="{5A505E9D-69D4-2D4F-BC8A-06AA37201059}" srcOrd="0" destOrd="0" presId="urn:microsoft.com/office/officeart/2005/8/layout/cycle2"/>
    <dgm:cxn modelId="{114097E7-5741-3F46-8488-30DDBD4938EC}" type="presParOf" srcId="{9834D8C7-B25B-244E-B5AC-FD1F52260328}" destId="{40649970-97C3-0243-AD37-76295DD673D0}" srcOrd="2" destOrd="0" presId="urn:microsoft.com/office/officeart/2005/8/layout/cycle2"/>
    <dgm:cxn modelId="{EBA48CC6-C2BC-D246-B9E7-F6DBBB880DC1}" type="presParOf" srcId="{9834D8C7-B25B-244E-B5AC-FD1F52260328}" destId="{87259799-871F-7841-9026-6989E2C22719}" srcOrd="3" destOrd="0" presId="urn:microsoft.com/office/officeart/2005/8/layout/cycle2"/>
    <dgm:cxn modelId="{61B8E9F9-6799-674A-8ACC-7EF22EEBD4D5}" type="presParOf" srcId="{87259799-871F-7841-9026-6989E2C22719}" destId="{10503DBD-7E0C-3140-BB85-5B6F68D6F9C3}" srcOrd="0" destOrd="0" presId="urn:microsoft.com/office/officeart/2005/8/layout/cycle2"/>
    <dgm:cxn modelId="{58FFD6F1-E6F7-9A41-A9CD-AFCF9A36CCB9}" type="presParOf" srcId="{9834D8C7-B25B-244E-B5AC-FD1F52260328}" destId="{DD45474E-EEFB-4C41-B9E8-58CE8959B63E}" srcOrd="4" destOrd="0" presId="urn:microsoft.com/office/officeart/2005/8/layout/cycle2"/>
    <dgm:cxn modelId="{6D9D61FC-51C9-DF4F-A6EA-A088428D5F49}" type="presParOf" srcId="{9834D8C7-B25B-244E-B5AC-FD1F52260328}" destId="{71DFF87B-443C-B940-B973-DC3D357E039C}" srcOrd="5" destOrd="0" presId="urn:microsoft.com/office/officeart/2005/8/layout/cycle2"/>
    <dgm:cxn modelId="{6B99B06A-B9AB-B94F-9D29-9EA7619E0147}" type="presParOf" srcId="{71DFF87B-443C-B940-B973-DC3D357E039C}" destId="{D3203CDA-6336-6240-99B3-B2A947F432A6}" srcOrd="0" destOrd="0" presId="urn:microsoft.com/office/officeart/2005/8/layout/cycle2"/>
    <dgm:cxn modelId="{FB75357C-6BE7-2C4E-88B7-370B72452D02}" type="presParOf" srcId="{9834D8C7-B25B-244E-B5AC-FD1F52260328}" destId="{F82FE23B-086F-EB46-9905-39114B717793}" srcOrd="6" destOrd="0" presId="urn:microsoft.com/office/officeart/2005/8/layout/cycle2"/>
    <dgm:cxn modelId="{0762ECB9-ECB7-014F-9AB2-A7A1466B32A3}" type="presParOf" srcId="{9834D8C7-B25B-244E-B5AC-FD1F52260328}" destId="{4DF3A8BD-10DA-194B-957C-F52D6E261F00}" srcOrd="7" destOrd="0" presId="urn:microsoft.com/office/officeart/2005/8/layout/cycle2"/>
    <dgm:cxn modelId="{491A488C-47B5-A048-9367-CBD5431584EB}" type="presParOf" srcId="{4DF3A8BD-10DA-194B-957C-F52D6E261F00}" destId="{596AF4AC-F630-1B42-AB21-092422B9FB7A}" srcOrd="0" destOrd="0" presId="urn:microsoft.com/office/officeart/2005/8/layout/cycle2"/>
    <dgm:cxn modelId="{E60C0882-FC5D-5A4C-8BE9-5487124EECC4}" type="presParOf" srcId="{9834D8C7-B25B-244E-B5AC-FD1F52260328}" destId="{56929BEC-270E-AC42-B9B3-94FD6325082B}" srcOrd="8" destOrd="0" presId="urn:microsoft.com/office/officeart/2005/8/layout/cycle2"/>
    <dgm:cxn modelId="{56856299-0A2E-094E-86AE-67A43AC3FD1A}" type="presParOf" srcId="{9834D8C7-B25B-244E-B5AC-FD1F52260328}" destId="{FC3225FB-4DDA-E848-8CBF-4BF4CE8513DB}" srcOrd="9" destOrd="0" presId="urn:microsoft.com/office/officeart/2005/8/layout/cycle2"/>
    <dgm:cxn modelId="{D0CBD49A-26E0-3F47-BF20-7CCE79ACD620}" type="presParOf" srcId="{FC3225FB-4DDA-E848-8CBF-4BF4CE8513DB}" destId="{248F9D5E-FBD0-224B-B83A-812E3A3DFC7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D7551-A079-F64E-89EE-8DF182DF87A5}">
      <dsp:nvSpPr>
        <dsp:cNvPr id="0" name=""/>
        <dsp:cNvSpPr/>
      </dsp:nvSpPr>
      <dsp:spPr>
        <a:xfrm>
          <a:off x="3016458" y="409785"/>
          <a:ext cx="1990616" cy="1025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solidFill>
                <a:schemeClr val="bg1"/>
              </a:solidFill>
              <a:latin typeface="Century Gothic"/>
              <a:cs typeface="Century Gothic"/>
            </a:rPr>
            <a:t>Perumusan</a:t>
          </a:r>
          <a:r>
            <a:rPr lang="en-US" sz="2000" b="0" kern="1200" dirty="0" smtClean="0">
              <a:solidFill>
                <a:schemeClr val="bg1"/>
              </a:solidFill>
              <a:latin typeface="Century Gothic"/>
              <a:cs typeface="Century Gothic"/>
            </a:rPr>
            <a:t> </a:t>
          </a:r>
          <a:r>
            <a:rPr lang="en-US" sz="2000" b="0" kern="1200" dirty="0" err="1" smtClean="0">
              <a:solidFill>
                <a:schemeClr val="bg1"/>
              </a:solidFill>
              <a:latin typeface="Century Gothic"/>
              <a:cs typeface="Century Gothic"/>
            </a:rPr>
            <a:t>Masalah</a:t>
          </a:r>
          <a:endParaRPr lang="en-US" sz="2000" b="0" kern="1200" dirty="0">
            <a:solidFill>
              <a:schemeClr val="bg1"/>
            </a:solidFill>
            <a:latin typeface="Century Gothic"/>
            <a:cs typeface="Century Gothic"/>
          </a:endParaRPr>
        </a:p>
      </dsp:txBody>
      <dsp:txXfrm>
        <a:off x="3307977" y="559917"/>
        <a:ext cx="1407578" cy="724901"/>
      </dsp:txXfrm>
    </dsp:sp>
    <dsp:sp modelId="{B591150F-1AF5-7D4E-809E-286F67A6A3AA}">
      <dsp:nvSpPr>
        <dsp:cNvPr id="0" name=""/>
        <dsp:cNvSpPr/>
      </dsp:nvSpPr>
      <dsp:spPr>
        <a:xfrm rot="2160000">
          <a:off x="4706665" y="1342497"/>
          <a:ext cx="496499" cy="530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720888" y="1404765"/>
        <a:ext cx="347549" cy="318131"/>
      </dsp:txXfrm>
    </dsp:sp>
    <dsp:sp modelId="{40649970-97C3-0243-AD37-76295DD673D0}">
      <dsp:nvSpPr>
        <dsp:cNvPr id="0" name=""/>
        <dsp:cNvSpPr/>
      </dsp:nvSpPr>
      <dsp:spPr>
        <a:xfrm>
          <a:off x="4925492" y="1796780"/>
          <a:ext cx="1990616" cy="1025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entury Gothic"/>
              <a:cs typeface="Century Gothic"/>
            </a:rPr>
            <a:t>Peramalan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5217011" y="1946912"/>
        <a:ext cx="1407578" cy="724901"/>
      </dsp:txXfrm>
    </dsp:sp>
    <dsp:sp modelId="{87259799-871F-7841-9026-6989E2C22719}">
      <dsp:nvSpPr>
        <dsp:cNvPr id="0" name=""/>
        <dsp:cNvSpPr/>
      </dsp:nvSpPr>
      <dsp:spPr>
        <a:xfrm rot="6480000">
          <a:off x="5218630" y="3147859"/>
          <a:ext cx="687173" cy="530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322739" y="3178262"/>
        <a:ext cx="528108" cy="318131"/>
      </dsp:txXfrm>
    </dsp:sp>
    <dsp:sp modelId="{DD45474E-EEFB-4C41-B9E8-58CE8959B63E}">
      <dsp:nvSpPr>
        <dsp:cNvPr id="0" name=""/>
        <dsp:cNvSpPr/>
      </dsp:nvSpPr>
      <dsp:spPr>
        <a:xfrm>
          <a:off x="4196306" y="4040984"/>
          <a:ext cx="1990616" cy="1025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0000FF"/>
              </a:solidFill>
              <a:latin typeface="Century Gothic"/>
              <a:cs typeface="Century Gothic"/>
            </a:rPr>
            <a:t>Rekomendasi</a:t>
          </a:r>
          <a:endParaRPr lang="en-US" sz="2000" b="1" kern="1200" dirty="0">
            <a:solidFill>
              <a:srgbClr val="0000FF"/>
            </a:solidFill>
            <a:latin typeface="Century Gothic"/>
            <a:cs typeface="Century Gothic"/>
          </a:endParaRPr>
        </a:p>
      </dsp:txBody>
      <dsp:txXfrm>
        <a:off x="4487825" y="4191116"/>
        <a:ext cx="1407578" cy="724901"/>
      </dsp:txXfrm>
    </dsp:sp>
    <dsp:sp modelId="{71DFF87B-443C-B940-B973-DC3D357E039C}">
      <dsp:nvSpPr>
        <dsp:cNvPr id="0" name=""/>
        <dsp:cNvSpPr/>
      </dsp:nvSpPr>
      <dsp:spPr>
        <a:xfrm rot="10800000">
          <a:off x="3919497" y="4288458"/>
          <a:ext cx="195612" cy="530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978181" y="4394501"/>
        <a:ext cx="136928" cy="318131"/>
      </dsp:txXfrm>
    </dsp:sp>
    <dsp:sp modelId="{F82FE23B-086F-EB46-9905-39114B717793}">
      <dsp:nvSpPr>
        <dsp:cNvPr id="0" name=""/>
        <dsp:cNvSpPr/>
      </dsp:nvSpPr>
      <dsp:spPr>
        <a:xfrm>
          <a:off x="1836610" y="4040984"/>
          <a:ext cx="1990616" cy="1025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entury Gothic"/>
              <a:cs typeface="Century Gothic"/>
            </a:rPr>
            <a:t>Pemantauan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2128129" y="4191116"/>
        <a:ext cx="1407578" cy="724901"/>
      </dsp:txXfrm>
    </dsp:sp>
    <dsp:sp modelId="{4DF3A8BD-10DA-194B-957C-F52D6E261F00}">
      <dsp:nvSpPr>
        <dsp:cNvPr id="0" name=""/>
        <dsp:cNvSpPr/>
      </dsp:nvSpPr>
      <dsp:spPr>
        <a:xfrm rot="15120000">
          <a:off x="2129748" y="3184852"/>
          <a:ext cx="687173" cy="530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233857" y="3366535"/>
        <a:ext cx="528108" cy="318131"/>
      </dsp:txXfrm>
    </dsp:sp>
    <dsp:sp modelId="{56929BEC-270E-AC42-B9B3-94FD6325082B}">
      <dsp:nvSpPr>
        <dsp:cNvPr id="0" name=""/>
        <dsp:cNvSpPr/>
      </dsp:nvSpPr>
      <dsp:spPr>
        <a:xfrm>
          <a:off x="1107424" y="1796780"/>
          <a:ext cx="1990616" cy="1025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entury Gothic"/>
              <a:cs typeface="Century Gothic"/>
            </a:rPr>
            <a:t>Evaluasi</a:t>
          </a:r>
          <a:endParaRPr lang="en-US" sz="2000" kern="1200" dirty="0">
            <a:latin typeface="Century Gothic"/>
            <a:cs typeface="Century Gothic"/>
          </a:endParaRPr>
        </a:p>
      </dsp:txBody>
      <dsp:txXfrm>
        <a:off x="1398943" y="1946912"/>
        <a:ext cx="1407578" cy="724901"/>
      </dsp:txXfrm>
    </dsp:sp>
    <dsp:sp modelId="{FC3225FB-4DDA-E848-8CBF-4BF4CE8513DB}">
      <dsp:nvSpPr>
        <dsp:cNvPr id="0" name=""/>
        <dsp:cNvSpPr/>
      </dsp:nvSpPr>
      <dsp:spPr>
        <a:xfrm rot="19440000">
          <a:off x="2797631" y="1359016"/>
          <a:ext cx="496499" cy="5302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glow" dir="tl">
            <a:rot lat="0" lon="0" rev="1800000"/>
          </a:lightRig>
        </a:scene3d>
        <a:sp3d contourW="10160" prstMaterial="dkEdge">
          <a:bevelT w="0" h="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811854" y="1508834"/>
        <a:ext cx="347549" cy="31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BCC28D-898B-4C41-8BD7-663802BC2BA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E266E6-9466-224F-B497-777C357F93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SESI 4; KRITERIA EVALUASI PERENCANAAN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TEKNIK EVALUASI PERENCANAAN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4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degan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Rational-comprehensive theory</a:t>
            </a:r>
          </a:p>
          <a:p>
            <a:r>
              <a:rPr lang="en-US" dirty="0" smtClean="0"/>
              <a:t>Disjointed-incremental theory</a:t>
            </a:r>
          </a:p>
          <a:p>
            <a:r>
              <a:rPr lang="en-US" dirty="0" smtClean="0"/>
              <a:t>Arrow’s impossibility theorem</a:t>
            </a:r>
          </a:p>
          <a:p>
            <a:r>
              <a:rPr lang="en-US" dirty="0" smtClean="0"/>
              <a:t>Bounded rationality</a:t>
            </a:r>
          </a:p>
          <a:p>
            <a:r>
              <a:rPr lang="en-US" dirty="0" smtClean="0"/>
              <a:t>Rationality as constrained maximization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5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 err="1" smtClean="0"/>
              <a:t>Efektifitas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hasil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tepat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sasaran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Ukuran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digunakan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jumlah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produk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nilai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harga</a:t>
            </a:r>
            <a:r>
              <a:rPr lang="en-US" dirty="0" smtClean="0">
                <a:sym typeface="Wingdings"/>
              </a:rPr>
              <a:t>. </a:t>
            </a:r>
            <a:r>
              <a:rPr lang="en-US" i="1" dirty="0" smtClean="0">
                <a:sym typeface="Wingdings"/>
              </a:rPr>
              <a:t>Technical rationality</a:t>
            </a:r>
            <a:endParaRPr lang="en-US" i="1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Efisiensi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jumlah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usaha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digunakan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untuk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menghasilkan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produk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tertentu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misal</a:t>
            </a:r>
            <a:r>
              <a:rPr lang="en-US" dirty="0" smtClean="0">
                <a:sym typeface="Wingdings"/>
              </a:rPr>
              <a:t>: x $ per barrel) . </a:t>
            </a:r>
            <a:r>
              <a:rPr lang="en-US" i="1" dirty="0" smtClean="0">
                <a:sym typeface="Wingdings"/>
              </a:rPr>
              <a:t>Economic rationality </a:t>
            </a:r>
            <a:endParaRPr lang="en-US" i="1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Kecukupan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pemenuhan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kebutuhan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nilai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kesempatan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terhadap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masalah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ada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Kesetaraan</a:t>
            </a:r>
            <a:r>
              <a:rPr lang="en-US" b="1" dirty="0" smtClean="0"/>
              <a:t>/</a:t>
            </a:r>
            <a:r>
              <a:rPr lang="en-US" b="1" dirty="0" err="1" smtClean="0"/>
              <a:t>keadilan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distribusi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efek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dampak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usaha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terhadap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kelompok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masyarakat</a:t>
            </a:r>
            <a:r>
              <a:rPr lang="en-US" dirty="0" smtClean="0">
                <a:sym typeface="Wingdings"/>
              </a:rPr>
              <a:t>. </a:t>
            </a:r>
            <a:r>
              <a:rPr lang="en-US" i="1" dirty="0" smtClean="0">
                <a:sym typeface="Wingdings"/>
              </a:rPr>
              <a:t>Social and legal rationality</a:t>
            </a:r>
            <a:endParaRPr lang="en-US" i="1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Daya</a:t>
            </a:r>
            <a:r>
              <a:rPr lang="en-US" b="1" dirty="0" smtClean="0"/>
              <a:t> </a:t>
            </a:r>
            <a:r>
              <a:rPr lang="en-US" b="1" dirty="0" err="1" smtClean="0"/>
              <a:t>tanggap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kebijakan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dapat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menjawab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memenuhi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harapan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kebutuhan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err="1" smtClean="0">
                <a:sym typeface="Wingdings"/>
              </a:rPr>
              <a:t>dari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kelompok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masyarakat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Kelayakan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nilai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sasaran</a:t>
            </a:r>
            <a:r>
              <a:rPr lang="en-US" dirty="0" smtClean="0">
                <a:sym typeface="Wingdings"/>
              </a:rPr>
              <a:t> program. </a:t>
            </a:r>
            <a:r>
              <a:rPr lang="en-US" i="1" dirty="0">
                <a:sym typeface="Wingdings"/>
              </a:rPr>
              <a:t>S</a:t>
            </a:r>
            <a:r>
              <a:rPr lang="en-US" i="1" dirty="0" smtClean="0">
                <a:sym typeface="Wingdings"/>
              </a:rPr>
              <a:t>ubstantive rationality</a:t>
            </a:r>
            <a:endParaRPr lang="en-US" i="1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19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PENDEKATAN REKOMENDASI KEBIJAKAN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6128" y="2222500"/>
            <a:ext cx="2304372" cy="646331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PILIHAN PUBLIK DAN SWASTA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6653" y="2222500"/>
            <a:ext cx="2304372" cy="646331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PERMINTAAN DAN PENAWARAN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3678" y="2222500"/>
            <a:ext cx="2304372" cy="36933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PILIHAN PUBLIK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128" y="3629025"/>
            <a:ext cx="2304372" cy="646331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COST-BENEFIT ANALYSIS-CBA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6653" y="3629025"/>
            <a:ext cx="2304372" cy="646331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COST-EFFECTIVE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353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METODE DAN TEKNIK REKOMENDASI KEBIJAKAN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0250" y="2333625"/>
            <a:ext cx="2095500" cy="646331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PEMETAAN SASARAN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63900" y="2333625"/>
            <a:ext cx="2095500" cy="369332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KLARIFIKASI NILAI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29300" y="2333625"/>
            <a:ext cx="2095500" cy="369332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KRITIK NILAI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0250" y="3597275"/>
            <a:ext cx="2095500" cy="646331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PERUMUSAN ELEMEN BIAYA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3900" y="3597275"/>
            <a:ext cx="2095500" cy="369332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ESTIMASI BIAYA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2950" y="3604657"/>
            <a:ext cx="2095500" cy="1200329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HARGA BAYANGAN (SHADOW PRICING)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0250" y="4898272"/>
            <a:ext cx="2095500" cy="646331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PEMETAAN HAMBATAN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63900" y="4898272"/>
            <a:ext cx="2095500" cy="369332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BIAYA INTERNAL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29300" y="5050672"/>
            <a:ext cx="2095500" cy="369332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DISCOUNTING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0250" y="5980947"/>
            <a:ext cx="2095500" cy="646331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ANALISIS SENSITIFITAS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3900" y="5980947"/>
            <a:ext cx="2095500" cy="646331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ANALISIS FORTIORI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22950" y="5970669"/>
            <a:ext cx="2095500" cy="646331"/>
          </a:xfrm>
          <a:prstGeom prst="rect">
            <a:avLst/>
          </a:prstGeom>
          <a:noFill/>
          <a:ln w="38100" cap="rnd" cmpd="sng">
            <a:solidFill>
              <a:srgbClr val="660066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PLAUSIBILITY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5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PEMETAAN 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alternative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i="1" dirty="0" smtClean="0"/>
              <a:t>(objective mapping)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pohon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sasaran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(objective tree).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4800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PEMETAAN SASARAN</a:t>
            </a:r>
            <a:endParaRPr lang="en-US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406335"/>
              </p:ext>
            </p:extLst>
          </p:nvPr>
        </p:nvGraphicFramePr>
        <p:xfrm>
          <a:off x="1006475" y="1336675"/>
          <a:ext cx="7327900" cy="5418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290727" imgH="4519824" progId="Word.Document.8">
                  <p:embed/>
                </p:oleObj>
              </mc:Choice>
              <mc:Fallback>
                <p:oleObj name="Document" r:id="rId3" imgW="5290727" imgH="45198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1336675"/>
                        <a:ext cx="7327900" cy="5418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5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adlah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mengklasifikasi</a:t>
            </a:r>
            <a:r>
              <a:rPr lang="en-US" b="1" dirty="0"/>
              <a:t> </a:t>
            </a:r>
            <a:r>
              <a:rPr lang="en-US" b="1" dirty="0" err="1"/>
              <a:t>premis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seleksi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sasaran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b="1" i="1" dirty="0"/>
              <a:t>(</a:t>
            </a:r>
            <a:r>
              <a:rPr lang="en-US" b="1" i="1" dirty="0" err="1"/>
              <a:t>efektifitas</a:t>
            </a:r>
            <a:r>
              <a:rPr lang="en-US" b="1" i="1" dirty="0"/>
              <a:t>, </a:t>
            </a:r>
            <a:r>
              <a:rPr lang="en-US" b="1" i="1" dirty="0" err="1"/>
              <a:t>efiiensi</a:t>
            </a:r>
            <a:r>
              <a:rPr lang="en-US" b="1" i="1" dirty="0"/>
              <a:t>, </a:t>
            </a:r>
            <a:r>
              <a:rPr lang="en-US" b="1" i="1" dirty="0" err="1"/>
              <a:t>kecukupan</a:t>
            </a:r>
            <a:r>
              <a:rPr lang="en-US" b="1" i="1" dirty="0"/>
              <a:t>, </a:t>
            </a:r>
            <a:r>
              <a:rPr lang="en-US" b="1" i="1" dirty="0" err="1"/>
              <a:t>daya</a:t>
            </a:r>
            <a:r>
              <a:rPr lang="en-US" b="1" i="1" dirty="0"/>
              <a:t> </a:t>
            </a:r>
            <a:r>
              <a:rPr lang="en-US" b="1" i="1" dirty="0" err="1"/>
              <a:t>tanggap</a:t>
            </a:r>
            <a:r>
              <a:rPr lang="en-US" b="1" i="1" dirty="0"/>
              <a:t>, </a:t>
            </a:r>
            <a:r>
              <a:rPr lang="en-US" b="1" i="1" dirty="0" err="1"/>
              <a:t>keadilan</a:t>
            </a:r>
            <a:r>
              <a:rPr lang="en-US" b="1" i="1" dirty="0"/>
              <a:t>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kelayakan</a:t>
            </a:r>
            <a:r>
              <a:rPr lang="en-US" b="1" i="1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3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klarifikasi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fi-FI" dirty="0" err="1" smtClean="0"/>
              <a:t>Mengidentifikasi</a:t>
            </a:r>
            <a:r>
              <a:rPr lang="fi-FI" dirty="0" smtClean="0"/>
              <a:t> </a:t>
            </a:r>
            <a:r>
              <a:rPr lang="fi-FI" dirty="0" err="1"/>
              <a:t>seluruh</a:t>
            </a:r>
            <a:r>
              <a:rPr lang="fi-FI" dirty="0"/>
              <a:t> </a:t>
            </a:r>
            <a:r>
              <a:rPr lang="fi-FI" dirty="0" err="1"/>
              <a:t>sasaran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relevan</a:t>
            </a:r>
            <a:r>
              <a:rPr lang="fi-FI" dirty="0"/>
              <a:t> </a:t>
            </a:r>
            <a:r>
              <a:rPr lang="fi-FI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sym typeface="Wingdings"/>
              </a:rPr>
              <a:t>objective tree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fi-FI" dirty="0" err="1"/>
              <a:t>Identifikasi</a:t>
            </a:r>
            <a:r>
              <a:rPr lang="fi-FI" dirty="0"/>
              <a:t> </a:t>
            </a:r>
            <a:r>
              <a:rPr lang="fi-FI" dirty="0" err="1"/>
              <a:t>seluruh</a:t>
            </a:r>
            <a:r>
              <a:rPr lang="fi-FI" dirty="0"/>
              <a:t> </a:t>
            </a:r>
            <a:r>
              <a:rPr lang="fi-FI" dirty="0" err="1"/>
              <a:t>pelaku</a:t>
            </a:r>
            <a:r>
              <a:rPr lang="fi-FI" dirty="0"/>
              <a:t> </a:t>
            </a:r>
            <a:r>
              <a:rPr lang="fi-FI" dirty="0" err="1"/>
              <a:t>kebijakan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memperngaruhi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 smtClean="0"/>
              <a:t>dipengaruhi</a:t>
            </a:r>
            <a:r>
              <a:rPr lang="fi-FI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fi-FI" dirty="0" err="1"/>
              <a:t>Daftarlah</a:t>
            </a:r>
            <a:r>
              <a:rPr lang="fi-FI" dirty="0"/>
              <a:t> </a:t>
            </a:r>
            <a:r>
              <a:rPr lang="fi-FI" dirty="0" err="1"/>
              <a:t>semua</a:t>
            </a:r>
            <a:r>
              <a:rPr lang="fi-FI" dirty="0"/>
              <a:t> </a:t>
            </a:r>
            <a:r>
              <a:rPr lang="fi-FI" dirty="0" err="1"/>
              <a:t>premis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mendasari</a:t>
            </a:r>
            <a:r>
              <a:rPr lang="fi-FI" dirty="0"/>
              <a:t> </a:t>
            </a:r>
            <a:r>
              <a:rPr lang="fi-FI" dirty="0" err="1"/>
              <a:t>komitmen</a:t>
            </a:r>
            <a:r>
              <a:rPr lang="fi-FI" dirty="0"/>
              <a:t> </a:t>
            </a:r>
            <a:r>
              <a:rPr lang="fi-FI" dirty="0" err="1"/>
              <a:t>tiap-tiap</a:t>
            </a:r>
            <a:r>
              <a:rPr lang="fi-FI" dirty="0"/>
              <a:t> </a:t>
            </a:r>
            <a:r>
              <a:rPr lang="fi-FI" dirty="0" err="1"/>
              <a:t>pelaku</a:t>
            </a:r>
            <a:r>
              <a:rPr lang="fi-FI" dirty="0"/>
              <a:t> </a:t>
            </a:r>
            <a:r>
              <a:rPr lang="fi-FI" dirty="0" err="1"/>
              <a:t>kebijakan</a:t>
            </a:r>
            <a:r>
              <a:rPr lang="fi-FI" dirty="0"/>
              <a:t> </a:t>
            </a:r>
            <a:r>
              <a:rPr lang="fi-FI" dirty="0" err="1"/>
              <a:t>terhadap</a:t>
            </a:r>
            <a:r>
              <a:rPr lang="fi-FI" dirty="0"/>
              <a:t> </a:t>
            </a:r>
            <a:r>
              <a:rPr lang="fi-FI" dirty="0" err="1"/>
              <a:t>sasaran</a:t>
            </a:r>
            <a:r>
              <a:rPr lang="fi-FI" dirty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fi-FI" dirty="0" err="1"/>
              <a:t>Klasifikasi</a:t>
            </a:r>
            <a:r>
              <a:rPr lang="fi-FI" dirty="0"/>
              <a:t> </a:t>
            </a:r>
            <a:r>
              <a:rPr lang="fi-FI" dirty="0" err="1"/>
              <a:t>premis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ekspresi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sederhana</a:t>
            </a:r>
            <a:r>
              <a:rPr lang="fi-FI" dirty="0"/>
              <a:t> dari </a:t>
            </a:r>
            <a:r>
              <a:rPr lang="fi-FI" dirty="0" err="1"/>
              <a:t>cita</a:t>
            </a:r>
            <a:r>
              <a:rPr lang="fi-FI" dirty="0"/>
              <a:t> </a:t>
            </a:r>
            <a:r>
              <a:rPr lang="fi-FI" dirty="0" err="1"/>
              <a:t>rasa</a:t>
            </a:r>
            <a:r>
              <a:rPr lang="fi-FI" dirty="0"/>
              <a:t> </a:t>
            </a:r>
            <a:r>
              <a:rPr lang="fi-FI" dirty="0" err="1"/>
              <a:t>personal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tujuan</a:t>
            </a:r>
            <a:r>
              <a:rPr lang="fi-FI" dirty="0"/>
              <a:t> (</a:t>
            </a:r>
            <a:r>
              <a:rPr lang="fi-FI" dirty="0" err="1"/>
              <a:t>ekspresi</a:t>
            </a:r>
            <a:r>
              <a:rPr lang="fi-FI" dirty="0"/>
              <a:t> </a:t>
            </a:r>
            <a:r>
              <a:rPr lang="fi-FI" dirty="0" err="1" smtClean="0"/>
              <a:t>nilai/</a:t>
            </a:r>
            <a:r>
              <a:rPr lang="fi-FI" i="1" dirty="0" err="1" smtClean="0"/>
              <a:t>value</a:t>
            </a:r>
            <a:r>
              <a:rPr lang="fi-FI" i="1" dirty="0" smtClean="0"/>
              <a:t> </a:t>
            </a:r>
            <a:r>
              <a:rPr lang="fi-FI" i="1" dirty="0" err="1" smtClean="0"/>
              <a:t>expression</a:t>
            </a:r>
            <a:r>
              <a:rPr lang="fi-FI" dirty="0" smtClean="0"/>
              <a:t>)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demikian</a:t>
            </a:r>
            <a:r>
              <a:rPr lang="fi-FI" dirty="0"/>
              <a:t> </a:t>
            </a:r>
            <a:r>
              <a:rPr lang="fi-FI" dirty="0" err="1"/>
              <a:t>merupakn</a:t>
            </a:r>
            <a:r>
              <a:rPr lang="fi-FI" dirty="0"/>
              <a:t>  </a:t>
            </a:r>
            <a:r>
              <a:rPr lang="fi-FI" dirty="0" err="1"/>
              <a:t>pernyataan</a:t>
            </a:r>
            <a:r>
              <a:rPr lang="fi-FI" dirty="0"/>
              <a:t> </a:t>
            </a:r>
            <a:r>
              <a:rPr lang="fi-FI" dirty="0" err="1"/>
              <a:t>tentang</a:t>
            </a:r>
            <a:r>
              <a:rPr lang="fi-FI" dirty="0"/>
              <a:t> </a:t>
            </a:r>
            <a:r>
              <a:rPr lang="fi-FI" dirty="0" err="1"/>
              <a:t>kepercayaan</a:t>
            </a:r>
            <a:r>
              <a:rPr lang="fi-FI" dirty="0"/>
              <a:t> dari </a:t>
            </a:r>
            <a:r>
              <a:rPr lang="fi-FI" dirty="0" err="1"/>
              <a:t>kelompok</a:t>
            </a:r>
            <a:r>
              <a:rPr lang="fi-FI" dirty="0"/>
              <a:t> </a:t>
            </a:r>
            <a:r>
              <a:rPr lang="fi-FI" dirty="0" err="1"/>
              <a:t>khusus</a:t>
            </a:r>
            <a:r>
              <a:rPr lang="fi-FI" dirty="0"/>
              <a:t> (</a:t>
            </a:r>
            <a:r>
              <a:rPr lang="fi-FI" dirty="0" err="1"/>
              <a:t>pernyataan</a:t>
            </a:r>
            <a:r>
              <a:rPr lang="fi-FI" dirty="0"/>
              <a:t> </a:t>
            </a:r>
            <a:r>
              <a:rPr lang="fi-FI" dirty="0" err="1" smtClean="0"/>
              <a:t>nilai</a:t>
            </a:r>
            <a:r>
              <a:rPr lang="fi-FI" dirty="0" smtClean="0"/>
              <a:t>/ </a:t>
            </a:r>
            <a:r>
              <a:rPr lang="fi-FI" i="1" dirty="0" err="1" smtClean="0"/>
              <a:t>value</a:t>
            </a:r>
            <a:r>
              <a:rPr lang="fi-FI" i="1" dirty="0" smtClean="0"/>
              <a:t> </a:t>
            </a:r>
            <a:r>
              <a:rPr lang="fi-FI" i="1" dirty="0" err="1" smtClean="0"/>
              <a:t>statement</a:t>
            </a:r>
            <a:r>
              <a:rPr lang="fi-FI" dirty="0" smtClean="0"/>
              <a:t>)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begitu</a:t>
            </a:r>
            <a:r>
              <a:rPr lang="fi-FI" dirty="0"/>
              <a:t> </a:t>
            </a:r>
            <a:r>
              <a:rPr lang="fi-FI" dirty="0" err="1"/>
              <a:t>merupakan</a:t>
            </a:r>
            <a:r>
              <a:rPr lang="fi-FI" dirty="0"/>
              <a:t> </a:t>
            </a:r>
            <a:r>
              <a:rPr lang="fi-FI" dirty="0" err="1"/>
              <a:t>penilaian</a:t>
            </a:r>
            <a:r>
              <a:rPr lang="fi-FI" dirty="0"/>
              <a:t> </a:t>
            </a:r>
            <a:r>
              <a:rPr lang="fi-FI" dirty="0" err="1"/>
              <a:t>tentang</a:t>
            </a:r>
            <a:r>
              <a:rPr lang="fi-FI" dirty="0"/>
              <a:t> </a:t>
            </a:r>
            <a:r>
              <a:rPr lang="fi-FI" dirty="0" err="1"/>
              <a:t>kebaikan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keburukan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bersifat</a:t>
            </a:r>
            <a:r>
              <a:rPr lang="fi-FI" dirty="0"/>
              <a:t> </a:t>
            </a:r>
            <a:r>
              <a:rPr lang="fi-FI" dirty="0" err="1"/>
              <a:t>universal</a:t>
            </a:r>
            <a:r>
              <a:rPr lang="fi-FI" dirty="0"/>
              <a:t> dari </a:t>
            </a:r>
            <a:r>
              <a:rPr lang="fi-FI" dirty="0" err="1"/>
              <a:t>suatu</a:t>
            </a:r>
            <a:r>
              <a:rPr lang="fi-FI" dirty="0"/>
              <a:t> </a:t>
            </a:r>
            <a:r>
              <a:rPr lang="fi-FI" dirty="0" err="1"/>
              <a:t>tindakan</a:t>
            </a:r>
            <a:r>
              <a:rPr lang="fi-FI" dirty="0"/>
              <a:t> </a:t>
            </a:r>
            <a:r>
              <a:rPr lang="fi-FI" dirty="0" err="1"/>
              <a:t>atau</a:t>
            </a:r>
            <a:r>
              <a:rPr lang="fi-FI" dirty="0"/>
              <a:t> </a:t>
            </a:r>
            <a:r>
              <a:rPr lang="fi-FI" dirty="0" err="1"/>
              <a:t>kondisi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diimplikasikan</a:t>
            </a:r>
            <a:r>
              <a:rPr lang="fi-FI" dirty="0"/>
              <a:t> </a:t>
            </a:r>
            <a:r>
              <a:rPr lang="fi-FI" dirty="0" err="1"/>
              <a:t>oleh</a:t>
            </a:r>
            <a:r>
              <a:rPr lang="fi-FI" dirty="0"/>
              <a:t> </a:t>
            </a:r>
            <a:r>
              <a:rPr lang="fi-FI" dirty="0" err="1"/>
              <a:t>sasaran</a:t>
            </a:r>
            <a:r>
              <a:rPr lang="fi-FI" dirty="0"/>
              <a:t> (</a:t>
            </a:r>
            <a:r>
              <a:rPr lang="fi-FI" dirty="0" err="1"/>
              <a:t>penentuan</a:t>
            </a:r>
            <a:r>
              <a:rPr lang="fi-FI" dirty="0"/>
              <a:t> </a:t>
            </a:r>
            <a:r>
              <a:rPr lang="fi-FI" dirty="0" err="1" smtClean="0"/>
              <a:t>nilai/</a:t>
            </a:r>
            <a:r>
              <a:rPr lang="fi-FI" i="1" dirty="0" err="1" smtClean="0"/>
              <a:t>value</a:t>
            </a:r>
            <a:r>
              <a:rPr lang="fi-FI" i="1" dirty="0" smtClean="0"/>
              <a:t> </a:t>
            </a:r>
            <a:r>
              <a:rPr lang="fi-FI" i="1" dirty="0" err="1" smtClean="0"/>
              <a:t>judgement</a:t>
            </a:r>
            <a:r>
              <a:rPr lang="fi-FI" dirty="0" smtClean="0"/>
              <a:t>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fi-FI" dirty="0" err="1"/>
              <a:t>Klasifikasi</a:t>
            </a:r>
            <a:r>
              <a:rPr lang="fi-FI" dirty="0"/>
              <a:t> </a:t>
            </a:r>
            <a:r>
              <a:rPr lang="fi-FI" dirty="0" err="1" smtClean="0"/>
              <a:t>premis</a:t>
            </a:r>
            <a:r>
              <a:rPr lang="fi-FI" dirty="0" err="1"/>
              <a:t>-premis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ke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kelompok</a:t>
            </a:r>
            <a:r>
              <a:rPr lang="fi-FI" dirty="0"/>
              <a:t> </a:t>
            </a:r>
            <a:r>
              <a:rPr lang="fi-FI" dirty="0" err="1"/>
              <a:t>premis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memberikan</a:t>
            </a:r>
            <a:r>
              <a:rPr lang="fi-FI" dirty="0"/>
              <a:t> </a:t>
            </a:r>
            <a:r>
              <a:rPr lang="fi-FI" dirty="0" err="1"/>
              <a:t>landasan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menjelaskan</a:t>
            </a:r>
            <a:r>
              <a:rPr lang="fi-FI" dirty="0"/>
              <a:t> </a:t>
            </a:r>
            <a:r>
              <a:rPr lang="fi-FI" dirty="0" err="1"/>
              <a:t>sasaran</a:t>
            </a:r>
            <a:r>
              <a:rPr lang="fi-FI" dirty="0"/>
              <a:t>.</a:t>
            </a:r>
            <a:endParaRPr lang="en-US" dirty="0"/>
          </a:p>
          <a:p>
            <a:pPr algn="ctr">
              <a:lnSpc>
                <a:spcPct val="120000"/>
              </a:lnSpc>
            </a:pPr>
            <a:r>
              <a:rPr lang="en-US" b="1" i="1" dirty="0" smtClean="0"/>
              <a:t>Go beyond the analysis of objectives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03363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</a:t>
            </a:r>
            <a:r>
              <a:rPr lang="en-US" dirty="0" smtClean="0"/>
              <a:t> NILAI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Kritik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adalah</a:t>
            </a:r>
            <a:r>
              <a:rPr lang="fi-FI" dirty="0"/>
              <a:t> </a:t>
            </a:r>
            <a:r>
              <a:rPr lang="fi-FI" dirty="0" err="1"/>
              <a:t>serangkaian</a:t>
            </a:r>
            <a:r>
              <a:rPr lang="fi-FI" dirty="0"/>
              <a:t> </a:t>
            </a:r>
            <a:r>
              <a:rPr lang="fi-FI" dirty="0" err="1"/>
              <a:t>prosedur</a:t>
            </a:r>
            <a:r>
              <a:rPr lang="fi-FI" dirty="0"/>
              <a:t>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menguji</a:t>
            </a:r>
            <a:r>
              <a:rPr lang="fi-FI" dirty="0"/>
              <a:t> mana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lebih</a:t>
            </a:r>
            <a:r>
              <a:rPr lang="fi-FI" dirty="0"/>
              <a:t> </a:t>
            </a:r>
            <a:r>
              <a:rPr lang="fi-FI" dirty="0" err="1"/>
              <a:t>meyakinkan</a:t>
            </a:r>
            <a:r>
              <a:rPr lang="fi-FI" dirty="0"/>
              <a:t> </a:t>
            </a:r>
            <a:r>
              <a:rPr lang="fi-FI" dirty="0" err="1"/>
              <a:t>antara</a:t>
            </a:r>
            <a:r>
              <a:rPr lang="fi-FI" dirty="0"/>
              <a:t> </a:t>
            </a:r>
            <a:r>
              <a:rPr lang="fi-FI" dirty="0" err="1"/>
              <a:t>argumen-argumen</a:t>
            </a:r>
            <a:r>
              <a:rPr lang="fi-FI" dirty="0"/>
              <a:t> </a:t>
            </a:r>
            <a:r>
              <a:rPr lang="fi-FI" dirty="0" err="1"/>
              <a:t>yang</a:t>
            </a:r>
            <a:r>
              <a:rPr lang="fi-FI" dirty="0"/>
              <a:t> </a:t>
            </a:r>
            <a:r>
              <a:rPr lang="fi-FI" dirty="0" err="1"/>
              <a:t>saling</a:t>
            </a:r>
            <a:r>
              <a:rPr lang="fi-FI" dirty="0"/>
              <a:t> </a:t>
            </a:r>
            <a:r>
              <a:rPr lang="fi-FI" dirty="0" err="1"/>
              <a:t>berlawanan</a:t>
            </a:r>
            <a:r>
              <a:rPr lang="fi-FI" dirty="0"/>
              <a:t> </a:t>
            </a:r>
            <a:r>
              <a:rPr lang="fi-FI" dirty="0" err="1"/>
              <a:t>dalan</a:t>
            </a:r>
            <a:r>
              <a:rPr lang="fi-FI" dirty="0"/>
              <a:t> </a:t>
            </a:r>
            <a:r>
              <a:rPr lang="fi-FI" dirty="0" err="1"/>
              <a:t>suatu</a:t>
            </a:r>
            <a:r>
              <a:rPr lang="fi-FI" dirty="0"/>
              <a:t> </a:t>
            </a:r>
            <a:r>
              <a:rPr lang="fi-FI" dirty="0" err="1"/>
              <a:t>debat</a:t>
            </a:r>
            <a:r>
              <a:rPr lang="fi-FI" dirty="0"/>
              <a:t> </a:t>
            </a:r>
            <a:r>
              <a:rPr lang="fi-FI" dirty="0" err="1"/>
              <a:t>mengenai</a:t>
            </a:r>
            <a:r>
              <a:rPr lang="fi-FI" dirty="0"/>
              <a:t> </a:t>
            </a:r>
            <a:r>
              <a:rPr lang="fi-FI" dirty="0" err="1"/>
              <a:t>tujuan</a:t>
            </a:r>
            <a:r>
              <a:rPr lang="fi-FI" dirty="0"/>
              <a:t> </a:t>
            </a:r>
            <a:r>
              <a:rPr lang="fi-FI" dirty="0" err="1"/>
              <a:t>kebijakan</a:t>
            </a:r>
            <a:r>
              <a:rPr lang="fi-FI" dirty="0"/>
              <a:t>. </a:t>
            </a:r>
            <a:r>
              <a:rPr lang="fi-FI" dirty="0" err="1"/>
              <a:t>Jika</a:t>
            </a:r>
            <a:r>
              <a:rPr lang="fi-FI" dirty="0"/>
              <a:t> </a:t>
            </a:r>
            <a:r>
              <a:rPr lang="fi-FI" dirty="0" err="1"/>
              <a:t>klarifikasi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memungkinkan</a:t>
            </a:r>
            <a:r>
              <a:rPr lang="fi-FI" dirty="0"/>
              <a:t> kita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mengklasifikasikan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sesuai</a:t>
            </a:r>
            <a:r>
              <a:rPr lang="fi-FI" dirty="0"/>
              <a:t> </a:t>
            </a:r>
            <a:r>
              <a:rPr lang="fi-FI" dirty="0" err="1"/>
              <a:t>dengan</a:t>
            </a:r>
            <a:r>
              <a:rPr lang="fi-FI" dirty="0"/>
              <a:t> </a:t>
            </a:r>
            <a:r>
              <a:rPr lang="fi-FI" dirty="0" err="1"/>
              <a:t>bentuk</a:t>
            </a:r>
            <a:r>
              <a:rPr lang="fi-FI" dirty="0"/>
              <a:t>, </a:t>
            </a:r>
            <a:r>
              <a:rPr lang="fi-FI" dirty="0" err="1"/>
              <a:t>konteks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fungsinya</a:t>
            </a:r>
            <a:r>
              <a:rPr lang="fi-FI" dirty="0"/>
              <a:t>, </a:t>
            </a:r>
            <a:r>
              <a:rPr lang="fi-FI" dirty="0" err="1"/>
              <a:t>maka</a:t>
            </a:r>
            <a:r>
              <a:rPr lang="fi-FI" dirty="0"/>
              <a:t> </a:t>
            </a:r>
            <a:r>
              <a:rPr lang="fi-FI" dirty="0" err="1"/>
              <a:t>kritik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memungkinkan</a:t>
            </a:r>
            <a:r>
              <a:rPr lang="fi-FI" dirty="0"/>
              <a:t> kita </a:t>
            </a:r>
            <a:r>
              <a:rPr lang="fi-FI" dirty="0" err="1"/>
              <a:t>untuk</a:t>
            </a:r>
            <a:r>
              <a:rPr lang="fi-FI" dirty="0"/>
              <a:t> </a:t>
            </a:r>
            <a:r>
              <a:rPr lang="fi-FI" dirty="0" err="1"/>
              <a:t>menguji</a:t>
            </a:r>
            <a:r>
              <a:rPr lang="fi-FI" dirty="0"/>
              <a:t> </a:t>
            </a:r>
            <a:r>
              <a:rPr lang="fi-FI" dirty="0" err="1"/>
              <a:t>peran</a:t>
            </a:r>
            <a:r>
              <a:rPr lang="fi-FI" dirty="0"/>
              <a:t> dari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dalam</a:t>
            </a:r>
            <a:r>
              <a:rPr lang="fi-FI" dirty="0"/>
              <a:t> </a:t>
            </a:r>
            <a:r>
              <a:rPr lang="fi-FI" dirty="0" err="1"/>
              <a:t>debat</a:t>
            </a:r>
            <a:r>
              <a:rPr lang="fi-FI" dirty="0"/>
              <a:t> </a:t>
            </a:r>
            <a:r>
              <a:rPr lang="fi-FI" dirty="0" err="1"/>
              <a:t>tentang</a:t>
            </a:r>
            <a:r>
              <a:rPr lang="fi-FI" dirty="0"/>
              <a:t> </a:t>
            </a:r>
            <a:r>
              <a:rPr lang="fi-FI" dirty="0" err="1"/>
              <a:t>argumen</a:t>
            </a:r>
            <a:r>
              <a:rPr lang="fi-FI" dirty="0"/>
              <a:t> </a:t>
            </a:r>
            <a:r>
              <a:rPr lang="fi-FI" dirty="0" err="1"/>
              <a:t>kebijakan</a:t>
            </a:r>
            <a:r>
              <a:rPr lang="fi-FI" dirty="0"/>
              <a:t>. </a:t>
            </a:r>
            <a:r>
              <a:rPr lang="fi-FI" dirty="0" err="1"/>
              <a:t>Klarifikasi</a:t>
            </a:r>
            <a:r>
              <a:rPr lang="fi-FI" dirty="0"/>
              <a:t> </a:t>
            </a:r>
            <a:r>
              <a:rPr lang="fi-FI" dirty="0" err="1"/>
              <a:t>nilai</a:t>
            </a:r>
            <a:r>
              <a:rPr lang="fi-FI" dirty="0"/>
              <a:t> </a:t>
            </a:r>
            <a:r>
              <a:rPr lang="fi-FI" dirty="0" err="1"/>
              <a:t>memusatkan</a:t>
            </a:r>
            <a:r>
              <a:rPr lang="fi-FI" dirty="0"/>
              <a:t> </a:t>
            </a:r>
            <a:r>
              <a:rPr lang="fi-FI" dirty="0" err="1"/>
              <a:t>perhatiannya</a:t>
            </a:r>
            <a:r>
              <a:rPr lang="fi-FI" dirty="0"/>
              <a:t> </a:t>
            </a:r>
            <a:r>
              <a:rPr lang="fi-FI" dirty="0" err="1"/>
              <a:t>pada</a:t>
            </a:r>
            <a:r>
              <a:rPr lang="fi-FI" dirty="0"/>
              <a:t> </a:t>
            </a:r>
            <a:r>
              <a:rPr lang="fi-FI" dirty="0" err="1"/>
              <a:t>tujuan-tujuan</a:t>
            </a:r>
            <a:r>
              <a:rPr lang="fi-FI" dirty="0"/>
              <a:t> </a:t>
            </a:r>
            <a:r>
              <a:rPr lang="fi-FI" dirty="0" err="1"/>
              <a:t>dan</a:t>
            </a:r>
            <a:r>
              <a:rPr lang="fi-FI" dirty="0"/>
              <a:t> </a:t>
            </a:r>
            <a:r>
              <a:rPr lang="fi-FI" dirty="0" err="1"/>
              <a:t>nilai-nilai</a:t>
            </a:r>
            <a:r>
              <a:rPr lang="fi-FI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55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PROSEDUR DALAM MELAKUKAN KRITIK NILAI: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sv-SE" dirty="0" err="1"/>
              <a:t>Mengidentifikasi</a:t>
            </a:r>
            <a:r>
              <a:rPr lang="sv-SE" dirty="0"/>
              <a:t> </a:t>
            </a:r>
            <a:r>
              <a:rPr lang="sv-SE" dirty="0" err="1"/>
              <a:t>satu</a:t>
            </a:r>
            <a:r>
              <a:rPr lang="sv-SE" dirty="0"/>
              <a:t> </a:t>
            </a:r>
            <a:r>
              <a:rPr lang="sv-SE" dirty="0" err="1"/>
              <a:t>atau</a:t>
            </a:r>
            <a:r>
              <a:rPr lang="sv-SE" dirty="0"/>
              <a:t> </a:t>
            </a:r>
            <a:r>
              <a:rPr lang="sv-SE" dirty="0" err="1"/>
              <a:t>lebih</a:t>
            </a:r>
            <a:r>
              <a:rPr lang="sv-SE" dirty="0"/>
              <a:t> </a:t>
            </a:r>
            <a:r>
              <a:rPr lang="sv-SE" dirty="0" err="1"/>
              <a:t>pernyataan</a:t>
            </a:r>
            <a:r>
              <a:rPr lang="sv-SE" dirty="0"/>
              <a:t> </a:t>
            </a:r>
            <a:r>
              <a:rPr lang="sv-SE" dirty="0" err="1"/>
              <a:t>advokatif</a:t>
            </a:r>
            <a:r>
              <a:rPr lang="sv-SE" dirty="0"/>
              <a:t> </a:t>
            </a:r>
            <a:r>
              <a:rPr lang="sv-SE" dirty="0" err="1"/>
              <a:t>yaitu</a:t>
            </a:r>
            <a:r>
              <a:rPr lang="sv-SE" dirty="0"/>
              <a:t> </a:t>
            </a:r>
            <a:r>
              <a:rPr lang="sv-SE" dirty="0" err="1"/>
              <a:t>pernyataan</a:t>
            </a:r>
            <a:r>
              <a:rPr lang="sv-SE" dirty="0"/>
              <a:t> yang </a:t>
            </a:r>
            <a:r>
              <a:rPr lang="sv-SE" dirty="0" err="1"/>
              <a:t>mengungkapkan</a:t>
            </a:r>
            <a:r>
              <a:rPr lang="sv-SE" dirty="0"/>
              <a:t> </a:t>
            </a:r>
            <a:r>
              <a:rPr lang="sv-SE" dirty="0" err="1"/>
              <a:t>serangkaian</a:t>
            </a:r>
            <a:r>
              <a:rPr lang="sv-SE" dirty="0"/>
              <a:t> </a:t>
            </a:r>
            <a:r>
              <a:rPr lang="sv-SE" dirty="0" err="1"/>
              <a:t>rekomendari</a:t>
            </a:r>
            <a:r>
              <a:rPr lang="sv-SE" dirty="0"/>
              <a:t> </a:t>
            </a:r>
            <a:r>
              <a:rPr lang="sv-SE" dirty="0" err="1"/>
              <a:t>untuk</a:t>
            </a:r>
            <a:r>
              <a:rPr lang="sv-SE" dirty="0"/>
              <a:t> </a:t>
            </a:r>
            <a:r>
              <a:rPr lang="sv-SE" dirty="0" err="1"/>
              <a:t>melakukan</a:t>
            </a:r>
            <a:r>
              <a:rPr lang="sv-SE" dirty="0"/>
              <a:t> </a:t>
            </a:r>
            <a:r>
              <a:rPr lang="sv-SE" dirty="0" err="1"/>
              <a:t>tindakan</a:t>
            </a:r>
            <a:endParaRPr lang="sv-SE" dirty="0"/>
          </a:p>
          <a:p>
            <a:pPr>
              <a:lnSpc>
                <a:spcPct val="80000"/>
              </a:lnSpc>
            </a:pPr>
            <a:r>
              <a:rPr lang="sv-SE" dirty="0" err="1"/>
              <a:t>Mencatat</a:t>
            </a:r>
            <a:r>
              <a:rPr lang="sv-SE" dirty="0"/>
              <a:t> </a:t>
            </a:r>
            <a:r>
              <a:rPr lang="sv-SE" dirty="0" err="1"/>
              <a:t>semua</a:t>
            </a:r>
            <a:r>
              <a:rPr lang="sv-SE" dirty="0"/>
              <a:t> </a:t>
            </a:r>
            <a:r>
              <a:rPr lang="sv-SE" dirty="0" err="1"/>
              <a:t>pelaku</a:t>
            </a:r>
            <a:r>
              <a:rPr lang="sv-SE" dirty="0"/>
              <a:t> </a:t>
            </a:r>
            <a:r>
              <a:rPr lang="sv-SE" dirty="0" err="1"/>
              <a:t>kebijakan</a:t>
            </a:r>
            <a:r>
              <a:rPr lang="sv-SE" dirty="0"/>
              <a:t> yang akan </a:t>
            </a:r>
            <a:r>
              <a:rPr lang="sv-SE" dirty="0" err="1"/>
              <a:t>mempengaruhi</a:t>
            </a:r>
            <a:r>
              <a:rPr lang="sv-SE" dirty="0"/>
              <a:t> dan </a:t>
            </a:r>
            <a:r>
              <a:rPr lang="sv-SE" dirty="0" err="1"/>
              <a:t>dipengaruhi</a:t>
            </a:r>
            <a:r>
              <a:rPr lang="sv-SE" dirty="0"/>
              <a:t> </a:t>
            </a:r>
            <a:r>
              <a:rPr lang="sv-SE" dirty="0" err="1"/>
              <a:t>oleh</a:t>
            </a:r>
            <a:r>
              <a:rPr lang="sv-SE" dirty="0"/>
              <a:t> </a:t>
            </a:r>
            <a:r>
              <a:rPr lang="sv-SE" dirty="0" err="1"/>
              <a:t>implementasi</a:t>
            </a:r>
            <a:r>
              <a:rPr lang="sv-SE" dirty="0"/>
              <a:t> dari </a:t>
            </a:r>
            <a:r>
              <a:rPr lang="sv-SE" dirty="0" err="1"/>
              <a:t>rekomendari</a:t>
            </a:r>
            <a:r>
              <a:rPr lang="sv-SE" dirty="0"/>
              <a:t>.</a:t>
            </a:r>
          </a:p>
          <a:p>
            <a:pPr>
              <a:lnSpc>
                <a:spcPct val="80000"/>
              </a:lnSpc>
            </a:pPr>
            <a:r>
              <a:rPr lang="sv-SE" dirty="0" err="1"/>
              <a:t>Mendeskripsikan</a:t>
            </a:r>
            <a:r>
              <a:rPr lang="sv-SE" dirty="0"/>
              <a:t> </a:t>
            </a:r>
            <a:r>
              <a:rPr lang="sv-SE" dirty="0" err="1"/>
              <a:t>setiap</a:t>
            </a:r>
            <a:r>
              <a:rPr lang="sv-SE" dirty="0"/>
              <a:t> </a:t>
            </a:r>
            <a:r>
              <a:rPr lang="sv-SE" dirty="0" err="1"/>
              <a:t>argumentasi</a:t>
            </a:r>
            <a:r>
              <a:rPr lang="sv-SE" dirty="0"/>
              <a:t> dari </a:t>
            </a:r>
            <a:r>
              <a:rPr lang="sv-SE" dirty="0" err="1"/>
              <a:t>pelaku</a:t>
            </a:r>
            <a:r>
              <a:rPr lang="sv-SE" dirty="0"/>
              <a:t> </a:t>
            </a:r>
            <a:r>
              <a:rPr lang="sv-SE" dirty="0" err="1"/>
              <a:t>kebijakan</a:t>
            </a:r>
            <a:r>
              <a:rPr lang="sv-SE" dirty="0"/>
              <a:t> yang </a:t>
            </a:r>
            <a:r>
              <a:rPr lang="sv-SE" dirty="0" err="1"/>
              <a:t>mendukung</a:t>
            </a:r>
            <a:r>
              <a:rPr lang="sv-SE" dirty="0"/>
              <a:t> dan </a:t>
            </a:r>
            <a:r>
              <a:rPr lang="sv-SE" dirty="0" err="1"/>
              <a:t>menentang</a:t>
            </a:r>
            <a:r>
              <a:rPr lang="sv-SE" dirty="0"/>
              <a:t> </a:t>
            </a:r>
            <a:r>
              <a:rPr lang="sv-SE" dirty="0" err="1"/>
              <a:t>rekomendasi</a:t>
            </a:r>
            <a:endParaRPr lang="sv-SE" dirty="0"/>
          </a:p>
          <a:p>
            <a:pPr>
              <a:lnSpc>
                <a:spcPct val="80000"/>
              </a:lnSpc>
            </a:pPr>
            <a:r>
              <a:rPr lang="sv-SE" dirty="0" err="1"/>
              <a:t>Mengidentifikasi</a:t>
            </a:r>
            <a:r>
              <a:rPr lang="sv-SE" dirty="0"/>
              <a:t> </a:t>
            </a:r>
            <a:r>
              <a:rPr lang="sv-SE" dirty="0" err="1"/>
              <a:t>setiap</a:t>
            </a:r>
            <a:r>
              <a:rPr lang="sv-SE" dirty="0"/>
              <a:t> </a:t>
            </a:r>
            <a:r>
              <a:rPr lang="sv-SE" dirty="0" err="1"/>
              <a:t>elemen</a:t>
            </a:r>
            <a:r>
              <a:rPr lang="sv-SE" dirty="0"/>
              <a:t> </a:t>
            </a:r>
            <a:r>
              <a:rPr lang="sv-SE" dirty="0" err="1"/>
              <a:t>dalam</a:t>
            </a:r>
            <a:r>
              <a:rPr lang="sv-SE" dirty="0"/>
              <a:t> </a:t>
            </a:r>
            <a:r>
              <a:rPr lang="sv-SE" dirty="0" err="1"/>
              <a:t>debat</a:t>
            </a:r>
            <a:r>
              <a:rPr lang="sv-SE" dirty="0"/>
              <a:t> : ( </a:t>
            </a:r>
            <a:r>
              <a:rPr lang="sv-SE" dirty="0" err="1"/>
              <a:t>informasi</a:t>
            </a:r>
            <a:r>
              <a:rPr lang="sv-SE" dirty="0"/>
              <a:t>, I), </a:t>
            </a:r>
            <a:r>
              <a:rPr lang="sv-SE" dirty="0" err="1"/>
              <a:t>pernyataan</a:t>
            </a:r>
            <a:r>
              <a:rPr lang="sv-SE" dirty="0"/>
              <a:t> (</a:t>
            </a:r>
            <a:r>
              <a:rPr lang="sv-SE" dirty="0" err="1"/>
              <a:t>Claim</a:t>
            </a:r>
            <a:r>
              <a:rPr lang="sv-SE" dirty="0"/>
              <a:t>, C), </a:t>
            </a:r>
            <a:r>
              <a:rPr lang="sv-SE" dirty="0" err="1"/>
              <a:t>pemberi</a:t>
            </a:r>
            <a:r>
              <a:rPr lang="sv-SE" dirty="0"/>
              <a:t> </a:t>
            </a:r>
            <a:r>
              <a:rPr lang="sv-SE" dirty="0" err="1"/>
              <a:t>sifat</a:t>
            </a:r>
            <a:r>
              <a:rPr lang="sv-SE" dirty="0"/>
              <a:t> (</a:t>
            </a:r>
            <a:r>
              <a:rPr lang="sv-SE" dirty="0" err="1"/>
              <a:t>Qualifier</a:t>
            </a:r>
            <a:r>
              <a:rPr lang="sv-SE" dirty="0"/>
              <a:t>, Q), </a:t>
            </a:r>
            <a:r>
              <a:rPr lang="sv-SE" dirty="0" err="1"/>
              <a:t>Pembenaran</a:t>
            </a:r>
            <a:r>
              <a:rPr lang="sv-SE" dirty="0"/>
              <a:t> (</a:t>
            </a:r>
            <a:r>
              <a:rPr lang="sv-SE" dirty="0" err="1"/>
              <a:t>Warrant</a:t>
            </a:r>
            <a:r>
              <a:rPr lang="sv-SE" dirty="0"/>
              <a:t>, W), </a:t>
            </a:r>
            <a:r>
              <a:rPr lang="sv-SE" dirty="0" err="1"/>
              <a:t>dukungan</a:t>
            </a:r>
            <a:r>
              <a:rPr lang="sv-SE" dirty="0"/>
              <a:t> (</a:t>
            </a:r>
            <a:r>
              <a:rPr lang="sv-SE" dirty="0" err="1"/>
              <a:t>Backing,B</a:t>
            </a:r>
            <a:r>
              <a:rPr lang="sv-SE" dirty="0"/>
              <a:t>) dan </a:t>
            </a:r>
            <a:r>
              <a:rPr lang="sv-SE" dirty="0" err="1"/>
              <a:t>bantahan</a:t>
            </a:r>
            <a:r>
              <a:rPr lang="sv-SE" dirty="0"/>
              <a:t> (</a:t>
            </a:r>
            <a:r>
              <a:rPr lang="sv-SE" dirty="0" err="1"/>
              <a:t>rebuttal</a:t>
            </a:r>
            <a:r>
              <a:rPr lang="sv-SE" dirty="0"/>
              <a:t>, R)</a:t>
            </a:r>
          </a:p>
          <a:p>
            <a:pPr>
              <a:lnSpc>
                <a:spcPct val="80000"/>
              </a:lnSpc>
            </a:pPr>
            <a:r>
              <a:rPr lang="sv-SE" dirty="0" err="1"/>
              <a:t>Mengkaji</a:t>
            </a:r>
            <a:r>
              <a:rPr lang="sv-SE" dirty="0"/>
              <a:t> </a:t>
            </a:r>
            <a:r>
              <a:rPr lang="sv-SE" dirty="0" err="1"/>
              <a:t>daya</a:t>
            </a:r>
            <a:r>
              <a:rPr lang="sv-SE" dirty="0"/>
              <a:t> </a:t>
            </a:r>
            <a:r>
              <a:rPr lang="sv-SE" dirty="0" err="1"/>
              <a:t>persuasi</a:t>
            </a:r>
            <a:r>
              <a:rPr lang="sv-SE" dirty="0"/>
              <a:t> dari </a:t>
            </a:r>
            <a:r>
              <a:rPr lang="sv-SE" dirty="0" err="1"/>
              <a:t>setiap</a:t>
            </a:r>
            <a:r>
              <a:rPr lang="sv-SE" dirty="0"/>
              <a:t> </a:t>
            </a:r>
            <a:r>
              <a:rPr lang="sv-SE" dirty="0" err="1"/>
              <a:t>argumen</a:t>
            </a:r>
            <a:r>
              <a:rPr lang="sv-SE" dirty="0"/>
              <a:t> dan </a:t>
            </a:r>
            <a:r>
              <a:rPr lang="sv-SE" dirty="0" err="1"/>
              <a:t>menentukan</a:t>
            </a:r>
            <a:r>
              <a:rPr lang="sv-SE" dirty="0"/>
              <a:t> </a:t>
            </a:r>
            <a:r>
              <a:rPr lang="sv-SE" dirty="0" err="1"/>
              <a:t>apakah</a:t>
            </a:r>
            <a:r>
              <a:rPr lang="sv-SE" dirty="0"/>
              <a:t> </a:t>
            </a:r>
            <a:r>
              <a:rPr lang="sv-SE" dirty="0" err="1"/>
              <a:t>diterima</a:t>
            </a:r>
            <a:r>
              <a:rPr lang="sv-SE" dirty="0"/>
              <a:t>, </a:t>
            </a:r>
            <a:r>
              <a:rPr lang="sv-SE" dirty="0" err="1"/>
              <a:t>mengbah</a:t>
            </a:r>
            <a:r>
              <a:rPr lang="sv-SE" dirty="0"/>
              <a:t> </a:t>
            </a:r>
            <a:r>
              <a:rPr lang="sv-SE" dirty="0" err="1"/>
              <a:t>atau</a:t>
            </a:r>
            <a:r>
              <a:rPr lang="sv-SE" dirty="0"/>
              <a:t> </a:t>
            </a:r>
            <a:r>
              <a:rPr lang="sv-SE" dirty="0" err="1"/>
              <a:t>menolak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66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KRITERIA EVALUASI PERENCANAAN</a:t>
            </a:r>
          </a:p>
          <a:p>
            <a:r>
              <a:rPr lang="en-US" dirty="0" smtClean="0"/>
              <a:t>REKOMENDASI KEBIJAKAN</a:t>
            </a:r>
          </a:p>
          <a:p>
            <a:r>
              <a:rPr lang="en-US" dirty="0" smtClean="0"/>
              <a:t>BENTUK-BENTUKRASIONALITAS</a:t>
            </a:r>
          </a:p>
          <a:p>
            <a:r>
              <a:rPr lang="en-US" dirty="0"/>
              <a:t>KRITERIA </a:t>
            </a:r>
            <a:r>
              <a:rPr lang="en-US" dirty="0" smtClean="0"/>
              <a:t>REKOMENDASI</a:t>
            </a:r>
          </a:p>
          <a:p>
            <a:r>
              <a:rPr lang="en-US" dirty="0" smtClean="0"/>
              <a:t>PENDEKATAN REKOMENDASI KEBIJAKAN</a:t>
            </a:r>
            <a:endParaRPr lang="en-US" dirty="0"/>
          </a:p>
          <a:p>
            <a:r>
              <a:rPr lang="en-US" dirty="0" smtClean="0"/>
              <a:t>METODE DAN TEKNIK REKOMENDASI 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68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PEMETAAN HAMBATAN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Pemetaaan</a:t>
            </a:r>
            <a:r>
              <a:rPr lang="sv-SE" dirty="0"/>
              <a:t> </a:t>
            </a:r>
            <a:r>
              <a:rPr lang="sv-SE" dirty="0" err="1"/>
              <a:t>hambatan</a:t>
            </a:r>
            <a:r>
              <a:rPr lang="sv-SE" dirty="0"/>
              <a:t> </a:t>
            </a:r>
            <a:r>
              <a:rPr lang="sv-SE" dirty="0" err="1"/>
              <a:t>adalah</a:t>
            </a:r>
            <a:r>
              <a:rPr lang="sv-SE" dirty="0"/>
              <a:t> </a:t>
            </a:r>
            <a:r>
              <a:rPr lang="sv-SE" dirty="0" err="1"/>
              <a:t>suatu</a:t>
            </a:r>
            <a:r>
              <a:rPr lang="sv-SE" dirty="0"/>
              <a:t> </a:t>
            </a:r>
            <a:r>
              <a:rPr lang="sv-SE" dirty="0" err="1"/>
              <a:t>prosedur</a:t>
            </a:r>
            <a:r>
              <a:rPr lang="sv-SE" dirty="0"/>
              <a:t> </a:t>
            </a:r>
            <a:r>
              <a:rPr lang="sv-SE" dirty="0" err="1"/>
              <a:t>untuk</a:t>
            </a:r>
            <a:r>
              <a:rPr lang="sv-SE" dirty="0"/>
              <a:t> </a:t>
            </a:r>
            <a:r>
              <a:rPr lang="sv-SE" dirty="0" err="1"/>
              <a:t>mengidentifikasi</a:t>
            </a:r>
            <a:r>
              <a:rPr lang="sv-SE" dirty="0"/>
              <a:t> </a:t>
            </a:r>
            <a:r>
              <a:rPr lang="sv-SE" dirty="0" err="1"/>
              <a:t>keterbatasan</a:t>
            </a:r>
            <a:r>
              <a:rPr lang="sv-SE" dirty="0"/>
              <a:t> dan </a:t>
            </a:r>
            <a:r>
              <a:rPr lang="sv-SE" dirty="0" err="1"/>
              <a:t>hambatan</a:t>
            </a:r>
            <a:r>
              <a:rPr lang="sv-SE" dirty="0"/>
              <a:t> yang </a:t>
            </a:r>
            <a:r>
              <a:rPr lang="sv-SE" dirty="0" err="1"/>
              <a:t>menghadang</a:t>
            </a:r>
            <a:r>
              <a:rPr lang="sv-SE" dirty="0"/>
              <a:t> </a:t>
            </a:r>
            <a:r>
              <a:rPr lang="sv-SE" dirty="0" err="1"/>
              <a:t>jalan</a:t>
            </a:r>
            <a:r>
              <a:rPr lang="sv-SE" dirty="0"/>
              <a:t> </a:t>
            </a:r>
            <a:r>
              <a:rPr lang="sv-SE" dirty="0" err="1"/>
              <a:t>untuk</a:t>
            </a:r>
            <a:r>
              <a:rPr lang="sv-SE" dirty="0"/>
              <a:t> </a:t>
            </a:r>
            <a:r>
              <a:rPr lang="sv-SE" dirty="0" err="1"/>
              <a:t>mencapi</a:t>
            </a:r>
            <a:r>
              <a:rPr lang="sv-SE" dirty="0"/>
              <a:t> </a:t>
            </a:r>
            <a:r>
              <a:rPr lang="sv-SE" dirty="0" err="1"/>
              <a:t>sasaran</a:t>
            </a:r>
            <a:r>
              <a:rPr lang="sv-SE" dirty="0"/>
              <a:t> </a:t>
            </a:r>
            <a:r>
              <a:rPr lang="sv-SE" dirty="0" err="1"/>
              <a:t>kebijakan</a:t>
            </a:r>
            <a:r>
              <a:rPr lang="sv-SE" dirty="0"/>
              <a:t> dan program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13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HAMBATAN DIBAGI DALAM </a:t>
            </a:r>
            <a:r>
              <a:rPr lang="en-US" dirty="0" err="1" smtClean="0"/>
              <a:t>beberapa</a:t>
            </a:r>
            <a:r>
              <a:rPr lang="en-US" dirty="0" smtClean="0"/>
              <a:t> KATEGORI: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850"/>
            <a:ext cx="8229600" cy="488315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sv-SE" sz="1700" b="1" dirty="0" err="1"/>
              <a:t>Hambatan</a:t>
            </a:r>
            <a:r>
              <a:rPr lang="sv-SE" sz="1700" b="1" dirty="0"/>
              <a:t> </a:t>
            </a:r>
            <a:r>
              <a:rPr lang="sv-SE" sz="1700" b="1" dirty="0" err="1"/>
              <a:t>fisik</a:t>
            </a:r>
            <a:r>
              <a:rPr lang="sv-SE" sz="1700" dirty="0"/>
              <a:t>. </a:t>
            </a:r>
            <a:r>
              <a:rPr lang="sv-SE" sz="1700" dirty="0" err="1"/>
              <a:t>Pencapaian</a:t>
            </a:r>
            <a:r>
              <a:rPr lang="sv-SE" sz="1700" dirty="0"/>
              <a:t> </a:t>
            </a:r>
            <a:r>
              <a:rPr lang="sv-SE" sz="1700" dirty="0" err="1"/>
              <a:t>sasaran</a:t>
            </a:r>
            <a:r>
              <a:rPr lang="sv-SE" sz="1700" dirty="0"/>
              <a:t> </a:t>
            </a:r>
            <a:r>
              <a:rPr lang="sv-SE" sz="1700" dirty="0" err="1"/>
              <a:t>kemungkinan</a:t>
            </a:r>
            <a:r>
              <a:rPr lang="sv-SE" sz="1700" dirty="0"/>
              <a:t> </a:t>
            </a:r>
            <a:r>
              <a:rPr lang="sv-SE" sz="1700" dirty="0" err="1"/>
              <a:t>dibatasi</a:t>
            </a:r>
            <a:r>
              <a:rPr lang="sv-SE" sz="1700" dirty="0"/>
              <a:t> </a:t>
            </a:r>
            <a:r>
              <a:rPr lang="sv-SE" sz="1700" dirty="0" err="1"/>
              <a:t>oleh</a:t>
            </a:r>
            <a:r>
              <a:rPr lang="sv-SE" sz="1700" dirty="0"/>
              <a:t> </a:t>
            </a:r>
            <a:r>
              <a:rPr lang="sv-SE" sz="1700" dirty="0" err="1"/>
              <a:t>keadaan</a:t>
            </a:r>
            <a:r>
              <a:rPr lang="sv-SE" sz="1700" dirty="0"/>
              <a:t> </a:t>
            </a:r>
            <a:r>
              <a:rPr lang="sv-SE" sz="1700" dirty="0" err="1"/>
              <a:t>pengetahun</a:t>
            </a:r>
            <a:r>
              <a:rPr lang="sv-SE" sz="1700" dirty="0"/>
              <a:t> </a:t>
            </a:r>
            <a:r>
              <a:rPr lang="sv-SE" sz="1700" dirty="0" err="1"/>
              <a:t>tentang</a:t>
            </a:r>
            <a:r>
              <a:rPr lang="sv-SE" sz="1700" dirty="0"/>
              <a:t> teknologi.</a:t>
            </a:r>
            <a:endParaRPr lang="en-US" sz="1700" dirty="0"/>
          </a:p>
          <a:p>
            <a:pPr marL="571500" indent="-457200">
              <a:buFont typeface="+mj-lt"/>
              <a:buAutoNum type="arabicPeriod"/>
            </a:pPr>
            <a:r>
              <a:rPr lang="sv-SE" sz="1700" b="1" dirty="0" err="1"/>
              <a:t>Hambatan</a:t>
            </a:r>
            <a:r>
              <a:rPr lang="sv-SE" sz="1700" b="1" dirty="0"/>
              <a:t> </a:t>
            </a:r>
            <a:r>
              <a:rPr lang="sv-SE" sz="1700" b="1" dirty="0" err="1"/>
              <a:t>hukum</a:t>
            </a:r>
            <a:r>
              <a:rPr lang="sv-SE" sz="1700" dirty="0"/>
              <a:t>. </a:t>
            </a:r>
            <a:r>
              <a:rPr lang="sv-SE" sz="1700" dirty="0" err="1"/>
              <a:t>Hukum</a:t>
            </a:r>
            <a:r>
              <a:rPr lang="sv-SE" sz="1700" dirty="0"/>
              <a:t> publik, hak </a:t>
            </a:r>
            <a:r>
              <a:rPr lang="sv-SE" sz="1700" dirty="0" err="1"/>
              <a:t>kepemilikan</a:t>
            </a:r>
            <a:r>
              <a:rPr lang="sv-SE" sz="1700" dirty="0"/>
              <a:t> dan </a:t>
            </a:r>
            <a:r>
              <a:rPr lang="sv-SE" sz="1700" dirty="0" err="1"/>
              <a:t>peraturan-peraturan</a:t>
            </a:r>
            <a:r>
              <a:rPr lang="sv-SE" sz="1700" dirty="0"/>
              <a:t> </a:t>
            </a:r>
            <a:r>
              <a:rPr lang="sv-SE" sz="1700" dirty="0" err="1"/>
              <a:t>lembaga</a:t>
            </a:r>
            <a:r>
              <a:rPr lang="sv-SE" sz="1700" dirty="0"/>
              <a:t> </a:t>
            </a:r>
            <a:r>
              <a:rPr lang="sv-SE" sz="1700" dirty="0" err="1"/>
              <a:t>sering</a:t>
            </a:r>
            <a:r>
              <a:rPr lang="sv-SE" sz="1700" dirty="0"/>
              <a:t> </a:t>
            </a:r>
            <a:r>
              <a:rPr lang="sv-SE" sz="1700" dirty="0" err="1"/>
              <a:t>menghambat</a:t>
            </a:r>
            <a:r>
              <a:rPr lang="sv-SE" sz="1700" dirty="0"/>
              <a:t> </a:t>
            </a:r>
            <a:r>
              <a:rPr lang="sv-SE" sz="1700" dirty="0" err="1"/>
              <a:t>upaya</a:t>
            </a:r>
            <a:r>
              <a:rPr lang="sv-SE" sz="1700" dirty="0"/>
              <a:t> </a:t>
            </a:r>
            <a:r>
              <a:rPr lang="sv-SE" sz="1700" dirty="0" err="1"/>
              <a:t>pencapaian</a:t>
            </a:r>
            <a:r>
              <a:rPr lang="sv-SE" sz="1700" dirty="0"/>
              <a:t> </a:t>
            </a:r>
            <a:r>
              <a:rPr lang="sv-SE" sz="1700" dirty="0" err="1"/>
              <a:t>tujuan</a:t>
            </a:r>
            <a:r>
              <a:rPr lang="sv-SE" sz="1700" dirty="0"/>
              <a:t>.</a:t>
            </a:r>
            <a:endParaRPr lang="en-US" sz="1700" dirty="0"/>
          </a:p>
          <a:p>
            <a:pPr marL="571500" indent="-457200">
              <a:buFont typeface="+mj-lt"/>
              <a:buAutoNum type="arabicPeriod"/>
            </a:pPr>
            <a:r>
              <a:rPr lang="sv-SE" sz="1700" b="1" dirty="0" err="1"/>
              <a:t>Hambatan</a:t>
            </a:r>
            <a:r>
              <a:rPr lang="sv-SE" sz="1700" b="1" dirty="0"/>
              <a:t> </a:t>
            </a:r>
            <a:r>
              <a:rPr lang="sv-SE" sz="1700" b="1" dirty="0" err="1"/>
              <a:t>organisasional</a:t>
            </a:r>
            <a:r>
              <a:rPr lang="sv-SE" sz="1700" dirty="0"/>
              <a:t>. Struktur </a:t>
            </a:r>
            <a:r>
              <a:rPr lang="sv-SE" sz="1700" dirty="0" err="1"/>
              <a:t>organisasi</a:t>
            </a:r>
            <a:r>
              <a:rPr lang="sv-SE" sz="1700" dirty="0"/>
              <a:t> dan </a:t>
            </a:r>
            <a:r>
              <a:rPr lang="sv-SE" sz="1700" dirty="0" err="1"/>
              <a:t>proses</a:t>
            </a:r>
            <a:r>
              <a:rPr lang="sv-SE" sz="1700" dirty="0"/>
              <a:t> yang </a:t>
            </a:r>
            <a:r>
              <a:rPr lang="sv-SE" sz="1700" dirty="0" err="1"/>
              <a:t>tersedia</a:t>
            </a:r>
            <a:r>
              <a:rPr lang="sv-SE" sz="1700" dirty="0"/>
              <a:t> </a:t>
            </a:r>
            <a:r>
              <a:rPr lang="sv-SE" sz="1700" dirty="0" err="1"/>
              <a:t>untuk</a:t>
            </a:r>
            <a:r>
              <a:rPr lang="sv-SE" sz="1700" dirty="0"/>
              <a:t> </a:t>
            </a:r>
            <a:r>
              <a:rPr lang="sv-SE" sz="1700" dirty="0" err="1"/>
              <a:t>mengimplementasikan</a:t>
            </a:r>
            <a:r>
              <a:rPr lang="sv-SE" sz="1700" dirty="0"/>
              <a:t> program </a:t>
            </a:r>
            <a:r>
              <a:rPr lang="sv-SE" sz="1700" dirty="0" err="1"/>
              <a:t>dapat</a:t>
            </a:r>
            <a:r>
              <a:rPr lang="sv-SE" sz="1700" dirty="0"/>
              <a:t> </a:t>
            </a:r>
            <a:r>
              <a:rPr lang="sv-SE" sz="1700" dirty="0" err="1"/>
              <a:t>membatasi</a:t>
            </a:r>
            <a:r>
              <a:rPr lang="sv-SE" sz="1700" dirty="0"/>
              <a:t> </a:t>
            </a:r>
            <a:r>
              <a:rPr lang="sv-SE" sz="1700" dirty="0" err="1"/>
              <a:t>upaya</a:t>
            </a:r>
            <a:r>
              <a:rPr lang="sv-SE" sz="1700" dirty="0"/>
              <a:t> </a:t>
            </a:r>
            <a:r>
              <a:rPr lang="sv-SE" sz="1700" dirty="0" err="1"/>
              <a:t>untuk</a:t>
            </a:r>
            <a:r>
              <a:rPr lang="sv-SE" sz="1700" dirty="0"/>
              <a:t> </a:t>
            </a:r>
            <a:r>
              <a:rPr lang="sv-SE" sz="1700" dirty="0" err="1"/>
              <a:t>pencapian</a:t>
            </a:r>
            <a:r>
              <a:rPr lang="sv-SE" sz="1700" dirty="0"/>
              <a:t> </a:t>
            </a:r>
            <a:r>
              <a:rPr lang="sv-SE" sz="1700" dirty="0" err="1"/>
              <a:t>tujuan</a:t>
            </a:r>
            <a:r>
              <a:rPr lang="sv-SE" sz="1700" dirty="0"/>
              <a:t>.</a:t>
            </a:r>
            <a:endParaRPr lang="en-US" sz="1700" dirty="0"/>
          </a:p>
          <a:p>
            <a:pPr marL="571500" indent="-457200">
              <a:buFont typeface="+mj-lt"/>
              <a:buAutoNum type="arabicPeriod"/>
            </a:pPr>
            <a:r>
              <a:rPr lang="sv-SE" sz="1700" b="1" dirty="0" err="1"/>
              <a:t>Hambatan</a:t>
            </a:r>
            <a:r>
              <a:rPr lang="sv-SE" sz="1700" b="1" dirty="0"/>
              <a:t> politik</a:t>
            </a:r>
            <a:r>
              <a:rPr lang="sv-SE" sz="1700" dirty="0"/>
              <a:t>. </a:t>
            </a:r>
            <a:r>
              <a:rPr lang="sv-SE" sz="1700" dirty="0" err="1"/>
              <a:t>Oposisi</a:t>
            </a:r>
            <a:r>
              <a:rPr lang="sv-SE" sz="1700" dirty="0"/>
              <a:t> politik </a:t>
            </a:r>
            <a:r>
              <a:rPr lang="sv-SE" sz="1700" dirty="0" err="1"/>
              <a:t>dapat</a:t>
            </a:r>
            <a:r>
              <a:rPr lang="sv-SE" sz="1700" dirty="0"/>
              <a:t> </a:t>
            </a:r>
            <a:r>
              <a:rPr lang="sv-SE" sz="1700" dirty="0" err="1"/>
              <a:t>menimbulkan</a:t>
            </a:r>
            <a:r>
              <a:rPr lang="sv-SE" sz="1700" dirty="0"/>
              <a:t> </a:t>
            </a:r>
            <a:r>
              <a:rPr lang="sv-SE" sz="1700" dirty="0" err="1" smtClean="0"/>
              <a:t>hambatan</a:t>
            </a:r>
            <a:r>
              <a:rPr lang="sv-SE" sz="1700" dirty="0" smtClean="0"/>
              <a:t> </a:t>
            </a:r>
            <a:r>
              <a:rPr lang="sv-SE" sz="1700" dirty="0"/>
              <a:t>yang luar </a:t>
            </a:r>
            <a:r>
              <a:rPr lang="sv-SE" sz="1700" dirty="0" err="1"/>
              <a:t>biasa</a:t>
            </a:r>
            <a:r>
              <a:rPr lang="sv-SE" sz="1700" dirty="0"/>
              <a:t> </a:t>
            </a:r>
            <a:r>
              <a:rPr lang="sv-SE" sz="1700" dirty="0" err="1"/>
              <a:t>dalam</a:t>
            </a:r>
            <a:r>
              <a:rPr lang="sv-SE" sz="1700" dirty="0"/>
              <a:t> </a:t>
            </a:r>
            <a:r>
              <a:rPr lang="sv-SE" sz="1700" dirty="0" err="1"/>
              <a:t>implementasi</a:t>
            </a:r>
            <a:r>
              <a:rPr lang="sv-SE" sz="1700" dirty="0"/>
              <a:t> </a:t>
            </a:r>
            <a:r>
              <a:rPr lang="sv-SE" sz="1700" dirty="0" err="1"/>
              <a:t>juga</a:t>
            </a:r>
            <a:r>
              <a:rPr lang="sv-SE" sz="1700" dirty="0"/>
              <a:t> </a:t>
            </a:r>
            <a:r>
              <a:rPr lang="sv-SE" sz="1700" dirty="0" err="1"/>
              <a:t>dalam</a:t>
            </a:r>
            <a:r>
              <a:rPr lang="sv-SE" sz="1700" dirty="0"/>
              <a:t> </a:t>
            </a:r>
            <a:r>
              <a:rPr lang="sv-SE" sz="1700" dirty="0" err="1"/>
              <a:t>penerimaan</a:t>
            </a:r>
            <a:r>
              <a:rPr lang="sv-SE" sz="1700" dirty="0"/>
              <a:t> </a:t>
            </a:r>
            <a:r>
              <a:rPr lang="sv-SE" sz="1700" dirty="0" err="1"/>
              <a:t>awal</a:t>
            </a:r>
            <a:r>
              <a:rPr lang="sv-SE" sz="1700" dirty="0"/>
              <a:t> dari </a:t>
            </a:r>
            <a:r>
              <a:rPr lang="sv-SE" sz="1700" dirty="0" err="1"/>
              <a:t>suatu</a:t>
            </a:r>
            <a:r>
              <a:rPr lang="sv-SE" sz="1700" dirty="0"/>
              <a:t> program.</a:t>
            </a:r>
            <a:endParaRPr lang="en-US" sz="1700" dirty="0"/>
          </a:p>
          <a:p>
            <a:pPr marL="571500" indent="-457200">
              <a:buFont typeface="+mj-lt"/>
              <a:buAutoNum type="arabicPeriod"/>
            </a:pPr>
            <a:r>
              <a:rPr lang="sv-SE" sz="1700" b="1" dirty="0" err="1"/>
              <a:t>Hambatan</a:t>
            </a:r>
            <a:r>
              <a:rPr lang="sv-SE" sz="1700" b="1" dirty="0"/>
              <a:t> </a:t>
            </a:r>
            <a:r>
              <a:rPr lang="sv-SE" sz="1700" b="1" dirty="0" err="1"/>
              <a:t>distributif</a:t>
            </a:r>
            <a:r>
              <a:rPr lang="sv-SE" sz="1700" dirty="0"/>
              <a:t>. Program publik yang </a:t>
            </a:r>
            <a:r>
              <a:rPr lang="sv-SE" sz="1700" dirty="0" err="1"/>
              <a:t>dirancang</a:t>
            </a:r>
            <a:r>
              <a:rPr lang="sv-SE" sz="1700" dirty="0"/>
              <a:t> </a:t>
            </a:r>
            <a:r>
              <a:rPr lang="sv-SE" sz="1700" dirty="0" err="1"/>
              <a:t>untuk</a:t>
            </a:r>
            <a:r>
              <a:rPr lang="sv-SE" sz="1700" dirty="0"/>
              <a:t> </a:t>
            </a:r>
            <a:r>
              <a:rPr lang="sv-SE" sz="1700" dirty="0" err="1"/>
              <a:t>menyediakan</a:t>
            </a:r>
            <a:r>
              <a:rPr lang="sv-SE" sz="1700" dirty="0"/>
              <a:t> </a:t>
            </a:r>
            <a:r>
              <a:rPr lang="sv-SE" sz="1700" dirty="0" err="1"/>
              <a:t>pelayanan</a:t>
            </a:r>
            <a:r>
              <a:rPr lang="sv-SE" sz="1700" dirty="0"/>
              <a:t> </a:t>
            </a:r>
            <a:r>
              <a:rPr lang="sv-SE" sz="1700" dirty="0" err="1"/>
              <a:t>sosial</a:t>
            </a:r>
            <a:r>
              <a:rPr lang="sv-SE" sz="1700" dirty="0"/>
              <a:t> </a:t>
            </a:r>
            <a:r>
              <a:rPr lang="sv-SE" sz="1700" dirty="0" err="1"/>
              <a:t>secara</a:t>
            </a:r>
            <a:r>
              <a:rPr lang="sv-SE" sz="1700" dirty="0"/>
              <a:t> </a:t>
            </a:r>
            <a:r>
              <a:rPr lang="sv-SE" sz="1700" dirty="0" err="1"/>
              <a:t>efisien</a:t>
            </a:r>
            <a:r>
              <a:rPr lang="sv-SE" sz="1700" dirty="0"/>
              <a:t> </a:t>
            </a:r>
            <a:r>
              <a:rPr lang="sv-SE" sz="1700" dirty="0" err="1"/>
              <a:t>sering</a:t>
            </a:r>
            <a:r>
              <a:rPr lang="sv-SE" sz="1700" dirty="0"/>
              <a:t> </a:t>
            </a:r>
            <a:r>
              <a:rPr lang="sv-SE" sz="1700" dirty="0" err="1"/>
              <a:t>dibatasi</a:t>
            </a:r>
            <a:r>
              <a:rPr lang="sv-SE" sz="1700" dirty="0"/>
              <a:t> </a:t>
            </a:r>
            <a:r>
              <a:rPr lang="sv-SE" sz="1700" dirty="0" err="1"/>
              <a:t>oleh</a:t>
            </a:r>
            <a:r>
              <a:rPr lang="sv-SE" sz="1700" dirty="0"/>
              <a:t> </a:t>
            </a:r>
            <a:r>
              <a:rPr lang="sv-SE" sz="1700" dirty="0" err="1"/>
              <a:t>kebutuhan</a:t>
            </a:r>
            <a:r>
              <a:rPr lang="sv-SE" sz="1700" dirty="0"/>
              <a:t> </a:t>
            </a:r>
            <a:r>
              <a:rPr lang="sv-SE" sz="1700" dirty="0" err="1"/>
              <a:t>intuk</a:t>
            </a:r>
            <a:r>
              <a:rPr lang="sv-SE" sz="1700" dirty="0"/>
              <a:t> </a:t>
            </a:r>
            <a:r>
              <a:rPr lang="sv-SE" sz="1700" dirty="0" err="1"/>
              <a:t>meyakinkan</a:t>
            </a:r>
            <a:r>
              <a:rPr lang="sv-SE" sz="1700" dirty="0"/>
              <a:t> </a:t>
            </a:r>
            <a:r>
              <a:rPr lang="sv-SE" sz="1700" dirty="0" err="1"/>
              <a:t>bahwa</a:t>
            </a:r>
            <a:r>
              <a:rPr lang="sv-SE" sz="1700" dirty="0"/>
              <a:t> </a:t>
            </a:r>
            <a:r>
              <a:rPr lang="sv-SE" sz="1700" dirty="0" err="1"/>
              <a:t>biaya</a:t>
            </a:r>
            <a:r>
              <a:rPr lang="sv-SE" sz="1700" dirty="0"/>
              <a:t> dan </a:t>
            </a:r>
            <a:r>
              <a:rPr lang="sv-SE" sz="1700" dirty="0" err="1"/>
              <a:t>manfaat</a:t>
            </a:r>
            <a:r>
              <a:rPr lang="sv-SE" sz="1700" dirty="0"/>
              <a:t> </a:t>
            </a:r>
            <a:r>
              <a:rPr lang="sv-SE" sz="1700" dirty="0" err="1"/>
              <a:t>didistribusikan</a:t>
            </a:r>
            <a:r>
              <a:rPr lang="sv-SE" sz="1700" dirty="0"/>
              <a:t> </a:t>
            </a:r>
            <a:r>
              <a:rPr lang="sv-SE" sz="1700" dirty="0" err="1"/>
              <a:t>secara</a:t>
            </a:r>
            <a:r>
              <a:rPr lang="sv-SE" sz="1700" dirty="0"/>
              <a:t> </a:t>
            </a:r>
            <a:r>
              <a:rPr lang="sv-SE" sz="1700" dirty="0" err="1"/>
              <a:t>adil</a:t>
            </a:r>
            <a:r>
              <a:rPr lang="sv-SE" sz="1700" dirty="0"/>
              <a:t> </a:t>
            </a:r>
            <a:r>
              <a:rPr lang="sv-SE" sz="1700" dirty="0" err="1"/>
              <a:t>diantara</a:t>
            </a:r>
            <a:r>
              <a:rPr lang="sv-SE" sz="1700" dirty="0"/>
              <a:t> </a:t>
            </a:r>
            <a:r>
              <a:rPr lang="sv-SE" sz="1700" dirty="0" err="1"/>
              <a:t>berbagai</a:t>
            </a:r>
            <a:r>
              <a:rPr lang="sv-SE" sz="1700" dirty="0"/>
              <a:t> </a:t>
            </a:r>
            <a:r>
              <a:rPr lang="sv-SE" sz="1700" dirty="0" err="1"/>
              <a:t>kelompok</a:t>
            </a:r>
            <a:r>
              <a:rPr lang="sv-SE" sz="1700" dirty="0"/>
              <a:t> yang </a:t>
            </a:r>
            <a:r>
              <a:rPr lang="sv-SE" sz="1700" dirty="0" err="1"/>
              <a:t>berbeda</a:t>
            </a:r>
            <a:r>
              <a:rPr lang="sv-SE" sz="1700" dirty="0"/>
              <a:t>.</a:t>
            </a:r>
            <a:endParaRPr lang="en-US" sz="1700" dirty="0"/>
          </a:p>
          <a:p>
            <a:pPr marL="571500" indent="-457200">
              <a:buFont typeface="+mj-lt"/>
              <a:buAutoNum type="arabicPeriod"/>
            </a:pPr>
            <a:r>
              <a:rPr lang="sv-SE" sz="1700" b="1" dirty="0" err="1"/>
              <a:t>Hambatan</a:t>
            </a:r>
            <a:r>
              <a:rPr lang="sv-SE" sz="1700" b="1" dirty="0"/>
              <a:t> </a:t>
            </a:r>
            <a:r>
              <a:rPr lang="sv-SE" sz="1700" b="1" dirty="0" err="1"/>
              <a:t>anggaran</a:t>
            </a:r>
            <a:r>
              <a:rPr lang="sv-SE" sz="1700" dirty="0"/>
              <a:t>. </a:t>
            </a:r>
            <a:r>
              <a:rPr lang="sv-SE" sz="1700" dirty="0" err="1"/>
              <a:t>Anggaran</a:t>
            </a:r>
            <a:r>
              <a:rPr lang="sv-SE" sz="1700" dirty="0"/>
              <a:t> </a:t>
            </a:r>
            <a:r>
              <a:rPr lang="sv-SE" sz="1700" dirty="0" err="1"/>
              <a:t>pemerintah</a:t>
            </a:r>
            <a:r>
              <a:rPr lang="sv-SE" sz="1700" dirty="0"/>
              <a:t> </a:t>
            </a:r>
            <a:r>
              <a:rPr lang="sv-SE" sz="1700" dirty="0" err="1"/>
              <a:t>adalah</a:t>
            </a:r>
            <a:r>
              <a:rPr lang="sv-SE" sz="1700" dirty="0"/>
              <a:t> </a:t>
            </a:r>
            <a:r>
              <a:rPr lang="sv-SE" sz="1700" dirty="0" err="1"/>
              <a:t>terbatas</a:t>
            </a:r>
            <a:r>
              <a:rPr lang="sv-SE" sz="1700" dirty="0"/>
              <a:t>, </a:t>
            </a:r>
            <a:r>
              <a:rPr lang="sv-SE" sz="1700" dirty="0" err="1"/>
              <a:t>sehingga</a:t>
            </a:r>
            <a:r>
              <a:rPr lang="sv-SE" sz="1700" dirty="0"/>
              <a:t> </a:t>
            </a:r>
            <a:r>
              <a:rPr lang="sv-SE" sz="1700" dirty="0" err="1"/>
              <a:t>penetuan</a:t>
            </a:r>
            <a:r>
              <a:rPr lang="sv-SE" sz="1700" dirty="0"/>
              <a:t> </a:t>
            </a:r>
            <a:r>
              <a:rPr lang="sv-SE" sz="1700" dirty="0" err="1"/>
              <a:t>sasaran</a:t>
            </a:r>
            <a:r>
              <a:rPr lang="sv-SE" sz="1700" dirty="0"/>
              <a:t> </a:t>
            </a:r>
            <a:r>
              <a:rPr lang="sv-SE" sz="1700" dirty="0" err="1"/>
              <a:t>perlu</a:t>
            </a:r>
            <a:r>
              <a:rPr lang="sv-SE" sz="1700" dirty="0"/>
              <a:t> </a:t>
            </a:r>
            <a:r>
              <a:rPr lang="sv-SE" sz="1700" dirty="0" err="1"/>
              <a:t>mempertimbangkan</a:t>
            </a:r>
            <a:r>
              <a:rPr lang="sv-SE" sz="1700" dirty="0"/>
              <a:t> </a:t>
            </a:r>
            <a:r>
              <a:rPr lang="sv-SE" sz="1700" dirty="0" err="1"/>
              <a:t>keterbatasan</a:t>
            </a:r>
            <a:r>
              <a:rPr lang="sv-SE" sz="1700" dirty="0"/>
              <a:t> dana.</a:t>
            </a:r>
            <a:endParaRPr lang="en-US" sz="1700" dirty="0"/>
          </a:p>
          <a:p>
            <a:pPr marL="571500" indent="-457200">
              <a:buFont typeface="+mj-lt"/>
              <a:buAutoNum type="arabicPeriod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406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KRITERIA EVALUASI PERENCANAAN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paling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dievaluasi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9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aksi-aksi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(policy action)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(</a:t>
            </a:r>
            <a:r>
              <a:rPr lang="en-US" smtClean="0"/>
              <a:t>policy future)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7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ANALISIS KEBIJAKAN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20358626"/>
              </p:ext>
            </p:extLst>
          </p:nvPr>
        </p:nvGraphicFramePr>
        <p:xfrm>
          <a:off x="713107" y="1632308"/>
          <a:ext cx="8023534" cy="5203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82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REKOMENDASI DALAM ANALISIS KEBIJAKAN</a:t>
            </a:r>
            <a:endParaRPr lang="en-US" dirty="0"/>
          </a:p>
        </p:txBody>
      </p:sp>
      <p:pic>
        <p:nvPicPr>
          <p:cNvPr id="3" name="Picture 2" descr="MAP RECOMMEND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1509"/>
            <a:ext cx="9144000" cy="54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5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REKOMENDASI DALAM ANALISIS KEBIJAKAN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750" y="2254250"/>
            <a:ext cx="2063750" cy="923330"/>
          </a:xfrm>
          <a:prstGeom prst="rect">
            <a:avLst/>
          </a:prstGeom>
          <a:noFill/>
          <a:ln w="38100" cap="rnd" cmpd="sng">
            <a:solidFill>
              <a:srgbClr val="FF660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REKOMENDASI DAN ADVOKASI GANDA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6900" y="2250480"/>
            <a:ext cx="2063750" cy="923330"/>
          </a:xfrm>
          <a:prstGeom prst="rect">
            <a:avLst/>
          </a:prstGeom>
          <a:noFill/>
          <a:ln w="38100" cap="rnd" cmpd="sng">
            <a:solidFill>
              <a:srgbClr val="FF660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MODEL PILIHAN YANG SEDERHANA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5800" y="2250480"/>
            <a:ext cx="2063750" cy="646331"/>
          </a:xfrm>
          <a:prstGeom prst="rect">
            <a:avLst/>
          </a:prstGeom>
          <a:noFill/>
          <a:ln w="38100" cap="rnd" cmpd="sng">
            <a:solidFill>
              <a:srgbClr val="FF660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MODEL PILIHAN YANG KOMPLEKS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750" y="3946525"/>
            <a:ext cx="2063750" cy="646331"/>
          </a:xfrm>
          <a:prstGeom prst="rect">
            <a:avLst/>
          </a:prstGeom>
          <a:noFill/>
          <a:ln w="38100" cap="rnd" cmpd="sng">
            <a:solidFill>
              <a:srgbClr val="FF660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BENTUK-BENTUK RASIONALITAS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36900" y="3946525"/>
            <a:ext cx="2063750" cy="923330"/>
          </a:xfrm>
          <a:prstGeom prst="rect">
            <a:avLst/>
          </a:prstGeom>
          <a:noFill/>
          <a:ln w="38100" cap="rnd" cmpd="sng">
            <a:solidFill>
              <a:srgbClr val="FF660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KRITERIA REKOMENDASI KEBIJAKAN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65800" y="3946525"/>
            <a:ext cx="2063750" cy="923330"/>
          </a:xfrm>
          <a:prstGeom prst="rect">
            <a:avLst/>
          </a:prstGeom>
          <a:noFill/>
          <a:ln w="38100" cap="rnd" cmpd="sng">
            <a:solidFill>
              <a:srgbClr val="FF6600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PENDEKATAN REKOMENDASI KEBIJAKAN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03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: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(stakeholders), </a:t>
            </a:r>
            <a:r>
              <a:rPr lang="en-US" dirty="0" err="1" smtClean="0"/>
              <a:t>ketidakpastian</a:t>
            </a:r>
            <a:r>
              <a:rPr lang="en-US" dirty="0" smtClean="0"/>
              <a:t> (uncertainty),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/</a:t>
            </a:r>
            <a:r>
              <a:rPr lang="en-US" dirty="0" err="1" smtClean="0"/>
              <a:t>konsekuensi</a:t>
            </a:r>
            <a:r>
              <a:rPr lang="en-US" dirty="0" smtClean="0"/>
              <a:t> (consequences).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9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>
              <a:buFont typeface="+mj-ea"/>
              <a:buAutoNum type="circleNumDbPlain"/>
            </a:pP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.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i="1" dirty="0" err="1" smtClean="0"/>
              <a:t>efektif</a:t>
            </a:r>
            <a:r>
              <a:rPr lang="en-US" i="1" dirty="0" smtClean="0"/>
              <a:t>. </a:t>
            </a:r>
            <a:r>
              <a:rPr lang="en-US" i="1" dirty="0" err="1" smtClean="0"/>
              <a:t>Misal</a:t>
            </a:r>
            <a:r>
              <a:rPr lang="en-US" i="1" dirty="0" smtClean="0"/>
              <a:t>: </a:t>
            </a:r>
            <a:r>
              <a:rPr lang="en-US" i="1" dirty="0" err="1" smtClean="0"/>
              <a:t>energi</a:t>
            </a:r>
            <a:r>
              <a:rPr lang="en-US" i="1" dirty="0" smtClean="0"/>
              <a:t> </a:t>
            </a:r>
            <a:r>
              <a:rPr lang="en-US" i="1" dirty="0" err="1" smtClean="0"/>
              <a:t>matahari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energi</a:t>
            </a:r>
            <a:r>
              <a:rPr lang="en-US" i="1" dirty="0" smtClean="0"/>
              <a:t> </a:t>
            </a:r>
            <a:r>
              <a:rPr lang="en-US" i="1" dirty="0" err="1" smtClean="0"/>
              <a:t>nuklir</a:t>
            </a:r>
            <a:r>
              <a:rPr lang="en-US" i="1" dirty="0" smtClean="0"/>
              <a:t>. </a:t>
            </a:r>
            <a:endParaRPr lang="en-US" dirty="0" smtClean="0"/>
          </a:p>
          <a:p>
            <a:pPr marL="571500" indent="-457200">
              <a:buFont typeface="+mj-ea"/>
              <a:buAutoNum type="circleNumDbPlain"/>
            </a:pP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solusi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lebih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err="1" smtClean="0">
                <a:sym typeface="Wingdings"/>
              </a:rPr>
              <a:t>efisien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  <a:p>
            <a:pPr marL="571500" indent="-457200">
              <a:buFont typeface="+mj-ea"/>
              <a:buAutoNum type="circleNumDbPlain"/>
            </a:pP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/legal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kesesuain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hukum</a:t>
            </a:r>
            <a:r>
              <a:rPr lang="en-US" dirty="0" smtClean="0">
                <a:sym typeface="Wingdings"/>
              </a:rPr>
              <a:t> yang </a:t>
            </a:r>
            <a:r>
              <a:rPr lang="en-US" dirty="0" err="1" smtClean="0">
                <a:sym typeface="Wingdings"/>
              </a:rPr>
              <a:t>berlaku</a:t>
            </a:r>
            <a:r>
              <a:rPr lang="en-US" dirty="0" smtClean="0">
                <a:sym typeface="Wingdings"/>
              </a:rPr>
              <a:t>.</a:t>
            </a:r>
            <a:endParaRPr lang="en-US" dirty="0" smtClean="0"/>
          </a:p>
          <a:p>
            <a:pPr marL="571500" indent="-457200">
              <a:buFont typeface="+mj-ea"/>
              <a:buAutoNum type="circleNumDbPlain"/>
            </a:pP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meningkatkan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nilai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kelembagaan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sosial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misal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hak-hak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asasi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  <a:p>
            <a:pPr marL="571500" indent="-457200">
              <a:buFont typeface="+mj-ea"/>
              <a:buAutoNum type="circleNumDbPlain"/>
            </a:pP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membandingkan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berbagai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rasionalitas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92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109</TotalTime>
  <Words>873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Apothecary</vt:lpstr>
      <vt:lpstr>Document</vt:lpstr>
      <vt:lpstr>TEKNIK EVALUASI PERENCANAAN</vt:lpstr>
      <vt:lpstr>OUTLINE</vt:lpstr>
      <vt:lpstr>KRITERIA EVALUASI PERENCANAAN</vt:lpstr>
      <vt:lpstr>Rekomendasi kebijakan</vt:lpstr>
      <vt:lpstr>PROSES ANALISIS KEBIJAKAN</vt:lpstr>
      <vt:lpstr>REKOMENDASI DALAM ANALISIS KEBIJAKAN</vt:lpstr>
      <vt:lpstr>REKOMENDASI DALAM ANALISIS KEBIJAKAN</vt:lpstr>
      <vt:lpstr>Bentuk-bentuk rasionalitas</vt:lpstr>
      <vt:lpstr>Bentuk-bentuk rasionalitas dalam pemilihan kebijakan:</vt:lpstr>
      <vt:lpstr>Teori yang berkaitan degan rasionalitas</vt:lpstr>
      <vt:lpstr>Kriteria rekomendasi kebijakan</vt:lpstr>
      <vt:lpstr>PENDEKATAN REKOMENDASI KEBIJAKAN</vt:lpstr>
      <vt:lpstr>METODE DAN TEKNIK REKOMENDASI KEBIJAKAN</vt:lpstr>
      <vt:lpstr>PEMETAAN SASARAN</vt:lpstr>
      <vt:lpstr>PEMETAAN SASARAN</vt:lpstr>
      <vt:lpstr>Klarifikasi nilai</vt:lpstr>
      <vt:lpstr>Langkah-langkah dalam klarifikasi nilai:</vt:lpstr>
      <vt:lpstr>kRITIK NILAI</vt:lpstr>
      <vt:lpstr>PROSEDUR DALAM MELAKUKAN KRITIK NILAI:</vt:lpstr>
      <vt:lpstr>PEMETAAN HAMBATAN</vt:lpstr>
      <vt:lpstr>HAMBATAN DIBAGI DALAM beberapa KATEGORI:</vt:lpstr>
    </vt:vector>
  </TitlesOfParts>
  <Company>UGM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EVALUASI PERENCANAAN</dc:title>
  <dc:creator>Dayu Sari</dc:creator>
  <cp:lastModifiedBy>May</cp:lastModifiedBy>
  <cp:revision>13</cp:revision>
  <dcterms:created xsi:type="dcterms:W3CDTF">2014-03-17T14:29:57Z</dcterms:created>
  <dcterms:modified xsi:type="dcterms:W3CDTF">2015-04-08T10:06:01Z</dcterms:modified>
</cp:coreProperties>
</file>