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3968F5-C22B-4A24-A284-7C1E14C634D0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E45372-03A6-4B6A-9469-A4D16AD66A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3352800"/>
            <a:ext cx="3313355" cy="170216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Peranan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kesehatan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96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1524000"/>
            <a:ext cx="685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800" dirty="0" err="1" smtClean="0">
                <a:latin typeface="Rockwell" pitchFamily="18" charset="0"/>
              </a:rPr>
              <a:t>Peran</a:t>
            </a:r>
            <a:r>
              <a:rPr lang="en-US" sz="2800" dirty="0" smtClean="0">
                <a:latin typeface="Rockwell" pitchFamily="18" charset="0"/>
              </a:rPr>
              <a:t> Serta </a:t>
            </a:r>
            <a:r>
              <a:rPr lang="en-US" sz="2800" dirty="0" err="1" smtClean="0">
                <a:latin typeface="Rockwell" pitchFamily="18" charset="0"/>
              </a:rPr>
              <a:t>Masyarakat</a:t>
            </a:r>
            <a:r>
              <a:rPr lang="en-US" sz="2800" dirty="0" smtClean="0">
                <a:latin typeface="Rockwell" pitchFamily="18" charset="0"/>
              </a:rPr>
              <a:t> (</a:t>
            </a:r>
            <a:r>
              <a:rPr lang="en-US" sz="2800" dirty="0" err="1" smtClean="0">
                <a:latin typeface="Rockwell" pitchFamily="18" charset="0"/>
              </a:rPr>
              <a:t>Pemerintah</a:t>
            </a:r>
            <a:r>
              <a:rPr lang="en-US" sz="2800" dirty="0" smtClean="0">
                <a:latin typeface="Rockwell" pitchFamily="18" charset="0"/>
              </a:rPr>
              <a:t>):</a:t>
            </a:r>
          </a:p>
          <a:p>
            <a:pPr>
              <a:buFontTx/>
              <a:buNone/>
            </a:pPr>
            <a:endParaRPr lang="en-US" sz="2800" dirty="0">
              <a:latin typeface="Rockwell" pitchFamily="18" charset="0"/>
            </a:endParaRPr>
          </a:p>
          <a:p>
            <a:pPr>
              <a:buFontTx/>
              <a:buNone/>
            </a:pPr>
            <a:r>
              <a:rPr lang="en-US" sz="2800" dirty="0" err="1" smtClean="0">
                <a:latin typeface="Rockwell" pitchFamily="18" charset="0"/>
              </a:rPr>
              <a:t>adalah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keadaan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dimana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individu</a:t>
            </a:r>
            <a:r>
              <a:rPr lang="en-US" sz="2800" dirty="0" smtClean="0">
                <a:latin typeface="Rockwell" pitchFamily="18" charset="0"/>
              </a:rPr>
              <a:t>, </a:t>
            </a:r>
            <a:r>
              <a:rPr lang="en-US" sz="2800" dirty="0" err="1" smtClean="0">
                <a:latin typeface="Rockwell" pitchFamily="18" charset="0"/>
              </a:rPr>
              <a:t>keluarga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maupun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masyarakat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umum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ikut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serta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bertanggung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jawab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terhadap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kesehatan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diri</a:t>
            </a:r>
            <a:r>
              <a:rPr lang="en-US" sz="2800" dirty="0" smtClean="0">
                <a:latin typeface="Rockwell" pitchFamily="18" charset="0"/>
              </a:rPr>
              <a:t>, </a:t>
            </a:r>
            <a:r>
              <a:rPr lang="en-US" sz="2800" dirty="0" err="1" smtClean="0">
                <a:latin typeface="Rockwell" pitchFamily="18" charset="0"/>
              </a:rPr>
              <a:t>keluarga</a:t>
            </a:r>
            <a:r>
              <a:rPr lang="en-US" sz="2800" dirty="0" smtClean="0">
                <a:latin typeface="Rockwell" pitchFamily="18" charset="0"/>
              </a:rPr>
              <a:t>, </a:t>
            </a:r>
            <a:r>
              <a:rPr lang="en-US" sz="2800" dirty="0" err="1" smtClean="0">
                <a:latin typeface="Rockwell" pitchFamily="18" charset="0"/>
              </a:rPr>
              <a:t>ataupun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kesehatan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masyarakat</a:t>
            </a:r>
            <a:r>
              <a:rPr lang="en-US" sz="2800" dirty="0" smtClean="0">
                <a:latin typeface="Rockwell" pitchFamily="18" charset="0"/>
              </a:rPr>
              <a:t> </a:t>
            </a:r>
            <a:r>
              <a:rPr lang="en-US" sz="2800" dirty="0" err="1" smtClean="0">
                <a:latin typeface="Rockwell" pitchFamily="18" charset="0"/>
              </a:rPr>
              <a:t>lingkungannya</a:t>
            </a:r>
            <a:r>
              <a:rPr lang="en-US" sz="2800" dirty="0" smtClean="0">
                <a:latin typeface="Rockwell" pitchFamily="18" charset="0"/>
              </a:rPr>
              <a:t>.</a:t>
            </a:r>
            <a:endParaRPr lang="en-US" sz="28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1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 err="1">
                <a:latin typeface="Rockwell" pitchFamily="18" charset="0"/>
              </a:rPr>
              <a:t>Peran</a:t>
            </a:r>
            <a:r>
              <a:rPr lang="en-US" b="1" dirty="0">
                <a:latin typeface="Rockwell" pitchFamily="18" charset="0"/>
              </a:rPr>
              <a:t> Serta </a:t>
            </a:r>
            <a:r>
              <a:rPr lang="en-US" b="1" dirty="0" err="1">
                <a:latin typeface="Rockwell" pitchFamily="18" charset="0"/>
              </a:rPr>
              <a:t>Masyarakat</a:t>
            </a:r>
            <a:r>
              <a:rPr lang="en-US" b="1" dirty="0">
                <a:latin typeface="Rockwell" pitchFamily="18" charset="0"/>
              </a:rPr>
              <a:t> (</a:t>
            </a:r>
            <a:r>
              <a:rPr lang="sv-SE" b="1" dirty="0"/>
              <a:t>D.A. Setyawan, 2008</a:t>
            </a:r>
            <a:r>
              <a:rPr lang="en-US" b="1" dirty="0"/>
              <a:t> </a:t>
            </a:r>
            <a:r>
              <a:rPr lang="en-US" b="1" dirty="0" smtClean="0">
                <a:latin typeface="Rockwell" pitchFamily="18" charset="0"/>
              </a:rPr>
              <a:t>):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b="1" u="sng" dirty="0">
              <a:latin typeface="Rockwell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err="1">
                <a:latin typeface="Rockwell" pitchFamily="18" charset="0"/>
              </a:rPr>
              <a:t>adalah</a:t>
            </a:r>
            <a:r>
              <a:rPr lang="en-US" dirty="0">
                <a:latin typeface="Rockwell" pitchFamily="18" charset="0"/>
              </a:rPr>
              <a:t> </a:t>
            </a:r>
            <a:r>
              <a:rPr lang="sv-SE" dirty="0"/>
              <a:t>proses dimana individu, keluarga dan lembaga masyarakat termasuk swasta: </a:t>
            </a:r>
          </a:p>
          <a:p>
            <a:pPr marL="609600" indent="-609600">
              <a:lnSpc>
                <a:spcPct val="90000"/>
              </a:lnSpc>
            </a:pPr>
            <a:r>
              <a:rPr lang="sv-SE" dirty="0"/>
              <a:t>Mengambil tanggung jawab atas kesehatan diri, keluarga, dan masyarakat</a:t>
            </a:r>
          </a:p>
          <a:p>
            <a:pPr marL="609600" indent="-609600">
              <a:lnSpc>
                <a:spcPct val="90000"/>
              </a:lnSpc>
            </a:pPr>
            <a:r>
              <a:rPr lang="sv-SE" dirty="0"/>
              <a:t>Mengembangkan kemampuan untuk menyehatkan diri, keluarga, dan masyarakat</a:t>
            </a:r>
          </a:p>
          <a:p>
            <a:pPr marL="609600" indent="-609600">
              <a:lnSpc>
                <a:spcPct val="90000"/>
              </a:lnSpc>
            </a:pPr>
            <a:r>
              <a:rPr lang="sv-SE" dirty="0"/>
              <a:t>Menjadi pelaku perintis kesehatan dan pemimpin yang menggerakkan kegiatan masyarakat di bidang kesehatan berdasarkan atas kemandirian dan kebersamaan.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1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nb-NO" dirty="0"/>
              <a:t>Tokoh Masyarakat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i-FI" dirty="0"/>
              <a:t>Organisasi Masyarakat dan Organisasi Profesi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i-FI" dirty="0"/>
              <a:t>Keluarga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i-FI" dirty="0"/>
              <a:t>Kelompok Masyarakat dengan Kebutuhan Khusus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i-FI" dirty="0"/>
              <a:t>Masyarakat Umum di Desa, Kota, dan Pemukiman Khusus.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0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838200"/>
          </a:xfrm>
        </p:spPr>
        <p:txBody>
          <a:bodyPr/>
          <a:lstStyle/>
          <a:p>
            <a:r>
              <a:rPr lang="en-US" dirty="0" err="1" smtClean="0"/>
              <a:t>Unsur-unsur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003829"/>
          </a:xfrm>
        </p:spPr>
        <p:txBody>
          <a:bodyPr>
            <a:noAutofit/>
          </a:bodyPr>
          <a:lstStyle/>
          <a:p>
            <a:pPr marL="469900" marR="561340" indent="-457200">
              <a:lnSpc>
                <a:spcPts val="2590"/>
              </a:lnSpc>
              <a:spcBef>
                <a:spcPts val="425"/>
              </a:spcBef>
              <a:buClr>
                <a:srgbClr val="D14716"/>
              </a:buClr>
              <a:buSzPct val="83333"/>
              <a:buAutoNum type="alphaLcParenR"/>
              <a:tabLst>
                <a:tab pos="469265" algn="l"/>
                <a:tab pos="469900" algn="l"/>
              </a:tabLst>
            </a:pPr>
            <a:r>
              <a:rPr lang="en-US" sz="1400" i="1" spc="-15" dirty="0" err="1">
                <a:latin typeface="+mj-lt"/>
                <a:cs typeface="Perpetua"/>
              </a:rPr>
              <a:t>Peranserta</a:t>
            </a:r>
            <a:r>
              <a:rPr lang="en-US" sz="1400" i="1" spc="-15" dirty="0">
                <a:latin typeface="+mj-lt"/>
                <a:cs typeface="Perpetua"/>
              </a:rPr>
              <a:t> </a:t>
            </a:r>
            <a:r>
              <a:rPr lang="en-US" sz="1400" i="1" spc="-20" dirty="0" err="1">
                <a:latin typeface="+mj-lt"/>
                <a:cs typeface="Perpetua"/>
              </a:rPr>
              <a:t>masayrakat</a:t>
            </a:r>
            <a:r>
              <a:rPr lang="en-US" sz="1400" i="1" spc="-20" dirty="0">
                <a:latin typeface="+mj-lt"/>
                <a:cs typeface="Perpetua"/>
              </a:rPr>
              <a:t> </a:t>
            </a:r>
            <a:r>
              <a:rPr lang="en-US" sz="1400" i="1" spc="-5" dirty="0" err="1">
                <a:latin typeface="+mj-lt"/>
                <a:cs typeface="Perpetua"/>
              </a:rPr>
              <a:t>dilandasi</a:t>
            </a:r>
            <a:r>
              <a:rPr lang="en-US" sz="1400" i="1" spc="-5" dirty="0">
                <a:latin typeface="+mj-lt"/>
                <a:cs typeface="Perpetua"/>
              </a:rPr>
              <a:t> </a:t>
            </a:r>
            <a:r>
              <a:rPr lang="en-US" sz="1400" i="1" spc="-10" dirty="0" err="1">
                <a:latin typeface="+mj-lt"/>
                <a:cs typeface="Perpetua"/>
              </a:rPr>
              <a:t>kepentingan</a:t>
            </a:r>
            <a:r>
              <a:rPr lang="en-US" sz="1400" i="1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dirinya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dirty="0">
                <a:latin typeface="+mj-lt"/>
                <a:cs typeface="Perpetua"/>
              </a:rPr>
              <a:t>/ </a:t>
            </a:r>
            <a:r>
              <a:rPr lang="en-US" sz="1400" spc="-10" dirty="0" err="1">
                <a:latin typeface="+mj-lt"/>
                <a:cs typeface="Perpetua"/>
              </a:rPr>
              <a:t>kelompok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dan</a:t>
            </a:r>
            <a:r>
              <a:rPr lang="en-US" sz="1400" spc="-5" dirty="0">
                <a:latin typeface="+mj-lt"/>
                <a:cs typeface="Perpetua"/>
              </a:rPr>
              <a:t>  </a:t>
            </a:r>
            <a:r>
              <a:rPr lang="en-US" sz="1400" spc="-10" dirty="0" err="1">
                <a:latin typeface="+mj-lt"/>
                <a:cs typeface="Perpetua"/>
              </a:rPr>
              <a:t>lingkungannya</a:t>
            </a:r>
            <a:r>
              <a:rPr lang="en-US" sz="1400" spc="-10" dirty="0">
                <a:latin typeface="+mj-lt"/>
                <a:cs typeface="Perpetua"/>
              </a:rPr>
              <a:t>, </a:t>
            </a:r>
            <a:r>
              <a:rPr lang="en-US" sz="1400" spc="-5" dirty="0" err="1">
                <a:latin typeface="+mj-lt"/>
                <a:cs typeface="Perpetua"/>
              </a:rPr>
              <a:t>tanpa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15" dirty="0" err="1">
                <a:latin typeface="+mj-lt"/>
                <a:cs typeface="Perpetua"/>
              </a:rPr>
              <a:t>adanya</a:t>
            </a:r>
            <a:r>
              <a:rPr lang="en-US" sz="1400" spc="-15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suatu</a:t>
            </a:r>
            <a:r>
              <a:rPr lang="en-US" sz="1400" spc="-14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paksaan</a:t>
            </a:r>
            <a:r>
              <a:rPr lang="en-US" sz="1400" spc="-5" dirty="0">
                <a:latin typeface="+mj-lt"/>
                <a:cs typeface="Perpetua"/>
              </a:rPr>
              <a:t>.</a:t>
            </a:r>
            <a:endParaRPr lang="en-US" sz="1400" dirty="0">
              <a:latin typeface="+mj-lt"/>
              <a:cs typeface="Perpetua"/>
            </a:endParaRPr>
          </a:p>
          <a:p>
            <a:pPr marL="469900" marR="513080" indent="-457200">
              <a:lnSpc>
                <a:spcPts val="2590"/>
              </a:lnSpc>
              <a:spcBef>
                <a:spcPts val="605"/>
              </a:spcBef>
              <a:buClr>
                <a:srgbClr val="D14716"/>
              </a:buClr>
              <a:buSzPct val="83333"/>
              <a:buAutoNum type="alphaLcParenR"/>
              <a:tabLst>
                <a:tab pos="469265" algn="l"/>
                <a:tab pos="469900" algn="l"/>
              </a:tabLst>
            </a:pPr>
            <a:r>
              <a:rPr lang="en-US" sz="1400" spc="-10" dirty="0" err="1">
                <a:latin typeface="+mj-lt"/>
                <a:cs typeface="Perpetua"/>
              </a:rPr>
              <a:t>Bangkitnya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kesadaran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dan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motivasi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dirty="0" err="1">
                <a:latin typeface="+mj-lt"/>
                <a:cs typeface="Perpetua"/>
              </a:rPr>
              <a:t>dipengaruhi</a:t>
            </a:r>
            <a:r>
              <a:rPr lang="en-US" sz="1400" dirty="0">
                <a:latin typeface="+mj-lt"/>
                <a:cs typeface="Perpetua"/>
              </a:rPr>
              <a:t> </a:t>
            </a:r>
            <a:r>
              <a:rPr lang="en-US" sz="1400" spc="-15" dirty="0" err="1">
                <a:latin typeface="+mj-lt"/>
                <a:cs typeface="Perpetua"/>
              </a:rPr>
              <a:t>banyak</a:t>
            </a:r>
            <a:r>
              <a:rPr lang="en-US" sz="1400" spc="-15" dirty="0">
                <a:latin typeface="+mj-lt"/>
                <a:cs typeface="Perpetua"/>
              </a:rPr>
              <a:t> </a:t>
            </a:r>
            <a:r>
              <a:rPr lang="en-US" sz="1400" spc="-35" dirty="0" err="1">
                <a:latin typeface="+mj-lt"/>
                <a:cs typeface="Perpetua"/>
              </a:rPr>
              <a:t>faktor</a:t>
            </a:r>
            <a:r>
              <a:rPr lang="en-US" sz="1400" spc="-35" dirty="0">
                <a:latin typeface="+mj-lt"/>
                <a:cs typeface="Perpetua"/>
              </a:rPr>
              <a:t>,  </a:t>
            </a:r>
            <a:r>
              <a:rPr lang="en-US" sz="1400" spc="-10" dirty="0" err="1">
                <a:latin typeface="+mj-lt"/>
                <a:cs typeface="Perpetua"/>
              </a:rPr>
              <a:t>diantaranya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dirty="0">
                <a:latin typeface="+mj-lt"/>
                <a:cs typeface="Perpetua"/>
              </a:rPr>
              <a:t>: </a:t>
            </a:r>
            <a:r>
              <a:rPr lang="en-US" sz="1400" spc="-5" dirty="0" err="1">
                <a:latin typeface="+mj-lt"/>
                <a:cs typeface="Perpetua"/>
              </a:rPr>
              <a:t>kondisi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dirty="0" err="1">
                <a:latin typeface="+mj-lt"/>
                <a:cs typeface="Perpetua"/>
              </a:rPr>
              <a:t>sosial</a:t>
            </a:r>
            <a:r>
              <a:rPr lang="en-US" sz="1400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ekonomi</a:t>
            </a:r>
            <a:r>
              <a:rPr lang="en-US" sz="1400" spc="-10" dirty="0">
                <a:latin typeface="+mj-lt"/>
                <a:cs typeface="Perpetua"/>
              </a:rPr>
              <a:t>, </a:t>
            </a:r>
            <a:r>
              <a:rPr lang="en-US" sz="1400" spc="-10" dirty="0" err="1">
                <a:latin typeface="+mj-lt"/>
                <a:cs typeface="Perpetua"/>
              </a:rPr>
              <a:t>kemampuan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menganalisa</a:t>
            </a:r>
            <a:r>
              <a:rPr lang="en-US" sz="1400" spc="-5" dirty="0">
                <a:latin typeface="+mj-lt"/>
                <a:cs typeface="Perpetua"/>
              </a:rPr>
              <a:t>  (</a:t>
            </a:r>
            <a:r>
              <a:rPr lang="en-US" sz="1400" spc="-5" dirty="0" err="1">
                <a:latin typeface="+mj-lt"/>
                <a:cs typeface="Perpetua"/>
              </a:rPr>
              <a:t>pendidikan</a:t>
            </a:r>
            <a:r>
              <a:rPr lang="en-US" sz="1400" spc="-5" dirty="0">
                <a:latin typeface="+mj-lt"/>
                <a:cs typeface="Perpetua"/>
              </a:rPr>
              <a:t>), </a:t>
            </a:r>
            <a:r>
              <a:rPr lang="en-US" sz="1400" dirty="0" err="1">
                <a:latin typeface="+mj-lt"/>
                <a:cs typeface="Perpetua"/>
              </a:rPr>
              <a:t>informasi</a:t>
            </a:r>
            <a:r>
              <a:rPr lang="en-US" sz="1400" dirty="0">
                <a:latin typeface="+mj-lt"/>
                <a:cs typeface="Perpetua"/>
              </a:rPr>
              <a:t> </a:t>
            </a:r>
            <a:r>
              <a:rPr lang="en-US" sz="1400" spc="-5" dirty="0">
                <a:latin typeface="+mj-lt"/>
                <a:cs typeface="Perpetua"/>
              </a:rPr>
              <a:t>(</a:t>
            </a:r>
            <a:r>
              <a:rPr lang="en-US" sz="1400" spc="-5" dirty="0" err="1">
                <a:latin typeface="+mj-lt"/>
                <a:cs typeface="Perpetua"/>
              </a:rPr>
              <a:t>penyuluhan</a:t>
            </a:r>
            <a:r>
              <a:rPr lang="en-US" sz="1400" spc="-5" dirty="0">
                <a:latin typeface="+mj-lt"/>
                <a:cs typeface="Perpetua"/>
              </a:rPr>
              <a:t>), media</a:t>
            </a:r>
            <a:r>
              <a:rPr lang="en-US" sz="1400" spc="-265" dirty="0">
                <a:latin typeface="+mj-lt"/>
                <a:cs typeface="Perpetua"/>
              </a:rPr>
              <a:t> </a:t>
            </a:r>
            <a:r>
              <a:rPr lang="en-US" sz="1400" spc="-5" dirty="0">
                <a:latin typeface="+mj-lt"/>
                <a:cs typeface="Perpetua"/>
              </a:rPr>
              <a:t>(</a:t>
            </a:r>
            <a:r>
              <a:rPr lang="en-US" sz="1400" spc="-5" dirty="0" err="1">
                <a:latin typeface="+mj-lt"/>
                <a:cs typeface="Perpetua"/>
              </a:rPr>
              <a:t>cetak</a:t>
            </a:r>
            <a:r>
              <a:rPr lang="en-US" sz="1400" spc="-5" dirty="0">
                <a:latin typeface="+mj-lt"/>
                <a:cs typeface="Perpetua"/>
              </a:rPr>
              <a:t>/</a:t>
            </a:r>
            <a:r>
              <a:rPr lang="en-US" sz="1400" spc="-5" dirty="0" err="1">
                <a:latin typeface="+mj-lt"/>
                <a:cs typeface="Perpetua"/>
              </a:rPr>
              <a:t>elektronik</a:t>
            </a:r>
            <a:r>
              <a:rPr lang="en-US" sz="1400" spc="-5" dirty="0">
                <a:latin typeface="+mj-lt"/>
                <a:cs typeface="Perpetua"/>
              </a:rPr>
              <a:t>),  </a:t>
            </a:r>
            <a:r>
              <a:rPr lang="en-US" sz="1400" spc="-10" dirty="0">
                <a:latin typeface="+mj-lt"/>
                <a:cs typeface="Perpetua"/>
              </a:rPr>
              <a:t>status/</a:t>
            </a:r>
            <a:r>
              <a:rPr lang="en-US" sz="1400" spc="-10" dirty="0" err="1">
                <a:latin typeface="+mj-lt"/>
                <a:cs typeface="Perpetua"/>
              </a:rPr>
              <a:t>latar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belakang</a:t>
            </a:r>
            <a:r>
              <a:rPr lang="en-US" sz="1400" spc="-10" dirty="0">
                <a:latin typeface="+mj-lt"/>
                <a:cs typeface="Perpetua"/>
              </a:rPr>
              <a:t>,</a:t>
            </a:r>
            <a:r>
              <a:rPr lang="en-US" sz="1400" spc="-135" dirty="0">
                <a:latin typeface="+mj-lt"/>
                <a:cs typeface="Perpetua"/>
              </a:rPr>
              <a:t> </a:t>
            </a:r>
            <a:r>
              <a:rPr lang="en-US" sz="1400" spc="-35" dirty="0" err="1">
                <a:latin typeface="+mj-lt"/>
                <a:cs typeface="Perpetua"/>
              </a:rPr>
              <a:t>dsb</a:t>
            </a:r>
            <a:r>
              <a:rPr lang="en-US" sz="1400" spc="-35" dirty="0">
                <a:latin typeface="+mj-lt"/>
                <a:cs typeface="Perpetua"/>
              </a:rPr>
              <a:t>.</a:t>
            </a:r>
            <a:endParaRPr lang="en-US" sz="1400" dirty="0">
              <a:latin typeface="+mj-lt"/>
              <a:cs typeface="Perpetua"/>
            </a:endParaRPr>
          </a:p>
          <a:p>
            <a:pPr marL="469900" marR="5080" indent="-457200">
              <a:lnSpc>
                <a:spcPts val="2590"/>
              </a:lnSpc>
              <a:spcBef>
                <a:spcPts val="610"/>
              </a:spcBef>
              <a:buClr>
                <a:srgbClr val="D14716"/>
              </a:buClr>
              <a:buSzPct val="83333"/>
              <a:buAutoNum type="alphaLcParenR"/>
              <a:tabLst>
                <a:tab pos="469265" algn="l"/>
                <a:tab pos="469900" algn="l"/>
              </a:tabLst>
            </a:pPr>
            <a:r>
              <a:rPr lang="en-US" sz="1400" i="1" spc="-5" dirty="0" err="1">
                <a:latin typeface="+mj-lt"/>
                <a:cs typeface="Perpetua"/>
              </a:rPr>
              <a:t>Mobilisasi</a:t>
            </a:r>
            <a:r>
              <a:rPr lang="en-US" sz="1400" i="1" spc="-5" dirty="0">
                <a:latin typeface="+mj-lt"/>
                <a:cs typeface="Perpetua"/>
              </a:rPr>
              <a:t> </a:t>
            </a:r>
            <a:r>
              <a:rPr lang="en-US" sz="1400" i="1" spc="-25" dirty="0" err="1">
                <a:latin typeface="+mj-lt"/>
                <a:cs typeface="Perpetua"/>
              </a:rPr>
              <a:t>masyarakat</a:t>
            </a:r>
            <a:r>
              <a:rPr lang="en-US" sz="1400" i="1" spc="-25" dirty="0">
                <a:latin typeface="+mj-lt"/>
                <a:cs typeface="Perpetua"/>
              </a:rPr>
              <a:t> </a:t>
            </a:r>
            <a:r>
              <a:rPr lang="en-US" sz="1400" i="1" dirty="0" err="1">
                <a:latin typeface="+mj-lt"/>
                <a:cs typeface="Perpetua"/>
              </a:rPr>
              <a:t>merupakan</a:t>
            </a:r>
            <a:r>
              <a:rPr lang="en-US" sz="1400" i="1" dirty="0">
                <a:latin typeface="+mj-lt"/>
                <a:cs typeface="Perpetua"/>
              </a:rPr>
              <a:t> </a:t>
            </a:r>
            <a:r>
              <a:rPr lang="en-US" sz="1400" i="1" spc="-35" dirty="0" err="1">
                <a:latin typeface="+mj-lt"/>
                <a:cs typeface="Perpetua"/>
              </a:rPr>
              <a:t>upaya</a:t>
            </a:r>
            <a:r>
              <a:rPr lang="en-US" sz="1400" i="1" spc="-3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menggerakkan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masyarakat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dalam</a:t>
            </a:r>
            <a:r>
              <a:rPr lang="en-US" sz="1400" spc="-5" dirty="0">
                <a:latin typeface="+mj-lt"/>
                <a:cs typeface="Perpetua"/>
              </a:rPr>
              <a:t>  </a:t>
            </a:r>
            <a:r>
              <a:rPr lang="en-US" sz="1400" spc="-10" dirty="0" err="1">
                <a:latin typeface="+mj-lt"/>
                <a:cs typeface="Perpetua"/>
              </a:rPr>
              <a:t>suatu</a:t>
            </a:r>
            <a:r>
              <a:rPr lang="en-US" sz="1400" spc="-2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kegiatan</a:t>
            </a:r>
            <a:r>
              <a:rPr lang="en-US" sz="1400" spc="-5" dirty="0">
                <a:latin typeface="+mj-lt"/>
                <a:cs typeface="Perpetua"/>
              </a:rPr>
              <a:t>.</a:t>
            </a:r>
            <a:endParaRPr lang="en-US" sz="1400" dirty="0">
              <a:latin typeface="+mj-lt"/>
              <a:cs typeface="Perpetua"/>
            </a:endParaRPr>
          </a:p>
          <a:p>
            <a:pPr marL="469900" marR="76835" indent="-457200">
              <a:lnSpc>
                <a:spcPts val="2590"/>
              </a:lnSpc>
              <a:spcBef>
                <a:spcPts val="605"/>
              </a:spcBef>
              <a:buClr>
                <a:srgbClr val="D14716"/>
              </a:buClr>
              <a:buSzPct val="83333"/>
              <a:buAutoNum type="alphaLcParenR"/>
              <a:tabLst>
                <a:tab pos="469265" algn="l"/>
                <a:tab pos="469900" algn="l"/>
              </a:tabLst>
            </a:pPr>
            <a:r>
              <a:rPr lang="en-US" sz="1400" spc="-5" dirty="0" err="1">
                <a:latin typeface="+mj-lt"/>
                <a:cs typeface="Perpetua"/>
              </a:rPr>
              <a:t>Pengertian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mobilisasi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menyangkut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beberapa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40" dirty="0" err="1">
                <a:latin typeface="+mj-lt"/>
                <a:cs typeface="Perpetua"/>
              </a:rPr>
              <a:t>unsur</a:t>
            </a:r>
            <a:r>
              <a:rPr lang="en-US" sz="1400" spc="-40" dirty="0">
                <a:latin typeface="+mj-lt"/>
                <a:cs typeface="Perpetua"/>
              </a:rPr>
              <a:t>, </a:t>
            </a:r>
            <a:r>
              <a:rPr lang="en-US" sz="1400" spc="-10" dirty="0" err="1">
                <a:latin typeface="+mj-lt"/>
                <a:cs typeface="Perpetua"/>
              </a:rPr>
              <a:t>yakni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15" dirty="0" err="1">
                <a:latin typeface="+mj-lt"/>
                <a:cs typeface="Perpetua"/>
              </a:rPr>
              <a:t>adanya</a:t>
            </a:r>
            <a:r>
              <a:rPr lang="en-US" sz="1400" spc="-15" dirty="0">
                <a:latin typeface="+mj-lt"/>
                <a:cs typeface="Perpetua"/>
              </a:rPr>
              <a:t> </a:t>
            </a:r>
            <a:r>
              <a:rPr lang="en-US" sz="1400" spc="-10" dirty="0">
                <a:latin typeface="+mj-lt"/>
                <a:cs typeface="Perpetua"/>
              </a:rPr>
              <a:t>yang  </a:t>
            </a:r>
            <a:r>
              <a:rPr lang="en-US" sz="1400" spc="-5" dirty="0" err="1">
                <a:latin typeface="+mj-lt"/>
                <a:cs typeface="Perpetua"/>
              </a:rPr>
              <a:t>menggerakkan</a:t>
            </a:r>
            <a:r>
              <a:rPr lang="en-US" sz="1400" spc="-5" dirty="0">
                <a:latin typeface="+mj-lt"/>
                <a:cs typeface="Perpetua"/>
              </a:rPr>
              <a:t>, </a:t>
            </a:r>
            <a:r>
              <a:rPr lang="en-US" sz="1400" dirty="0">
                <a:latin typeface="+mj-lt"/>
                <a:cs typeface="Perpetua"/>
              </a:rPr>
              <a:t>program </a:t>
            </a:r>
            <a:r>
              <a:rPr lang="en-US" sz="1400" spc="-5" dirty="0" err="1">
                <a:latin typeface="+mj-lt"/>
                <a:cs typeface="Perpetua"/>
              </a:rPr>
              <a:t>dan</a:t>
            </a:r>
            <a:r>
              <a:rPr lang="en-US" sz="1400" spc="-5" dirty="0">
                <a:latin typeface="+mj-lt"/>
                <a:cs typeface="Perpetua"/>
              </a:rPr>
              <a:t> target, </a:t>
            </a:r>
            <a:r>
              <a:rPr lang="en-US" sz="1400" spc="5" dirty="0" err="1">
                <a:latin typeface="+mj-lt"/>
                <a:cs typeface="Perpetua"/>
              </a:rPr>
              <a:t>serta</a:t>
            </a:r>
            <a:r>
              <a:rPr lang="en-US" sz="1400" spc="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ada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pihak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10" dirty="0">
                <a:latin typeface="+mj-lt"/>
                <a:cs typeface="Perpetua"/>
              </a:rPr>
              <a:t>yang</a:t>
            </a:r>
            <a:r>
              <a:rPr lang="en-US" sz="1400" spc="-2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digerakkan</a:t>
            </a:r>
            <a:r>
              <a:rPr lang="en-US" sz="1400" spc="-5" dirty="0">
                <a:latin typeface="+mj-lt"/>
                <a:cs typeface="Perpetua"/>
              </a:rPr>
              <a:t>.</a:t>
            </a:r>
            <a:endParaRPr lang="en-US" sz="1400" dirty="0">
              <a:latin typeface="+mj-lt"/>
              <a:cs typeface="Perpetua"/>
            </a:endParaRPr>
          </a:p>
          <a:p>
            <a:pPr marL="469900" marR="21590" indent="-457200">
              <a:lnSpc>
                <a:spcPts val="2590"/>
              </a:lnSpc>
              <a:spcBef>
                <a:spcPts val="600"/>
              </a:spcBef>
              <a:buClr>
                <a:srgbClr val="D14716"/>
              </a:buClr>
              <a:buSzPct val="83333"/>
              <a:buAutoNum type="alphaLcParenR"/>
              <a:tabLst>
                <a:tab pos="469265" algn="l"/>
                <a:tab pos="469900" algn="l"/>
              </a:tabLst>
            </a:pPr>
            <a:r>
              <a:rPr lang="en-US" sz="1400" spc="-30" dirty="0" err="1">
                <a:latin typeface="+mj-lt"/>
                <a:cs typeface="Perpetua"/>
              </a:rPr>
              <a:t>Tercermin</a:t>
            </a:r>
            <a:r>
              <a:rPr lang="en-US" sz="1400" spc="-3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dalam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suatu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mobilisasi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ada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dirty="0" err="1">
                <a:latin typeface="+mj-lt"/>
                <a:cs typeface="Perpetua"/>
              </a:rPr>
              <a:t>unsur</a:t>
            </a:r>
            <a:r>
              <a:rPr lang="en-US" sz="140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pemaksan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dirty="0" err="1">
                <a:latin typeface="+mj-lt"/>
                <a:cs typeface="Perpetua"/>
              </a:rPr>
              <a:t>daripada</a:t>
            </a:r>
            <a:r>
              <a:rPr lang="en-US" sz="1400" dirty="0">
                <a:latin typeface="+mj-lt"/>
                <a:cs typeface="Perpetua"/>
              </a:rPr>
              <a:t>  </a:t>
            </a:r>
            <a:r>
              <a:rPr lang="en-US" sz="1400" spc="-15" dirty="0" err="1">
                <a:latin typeface="+mj-lt"/>
                <a:cs typeface="Perpetua"/>
              </a:rPr>
              <a:t>timbulnya</a:t>
            </a:r>
            <a:r>
              <a:rPr lang="en-US" sz="1400" spc="-15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kesadaran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dan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motivasi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dirty="0" err="1">
                <a:latin typeface="+mj-lt"/>
                <a:cs typeface="Perpetua"/>
              </a:rPr>
              <a:t>dari</a:t>
            </a:r>
            <a:r>
              <a:rPr lang="en-US" sz="1400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masyarakat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itu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dirty="0" err="1">
                <a:latin typeface="+mj-lt"/>
                <a:cs typeface="Perpetua"/>
              </a:rPr>
              <a:t>sendiri</a:t>
            </a:r>
            <a:r>
              <a:rPr lang="en-US" sz="1400" dirty="0">
                <a:latin typeface="+mj-lt"/>
                <a:cs typeface="Perpetua"/>
              </a:rPr>
              <a:t>, </a:t>
            </a:r>
            <a:r>
              <a:rPr lang="en-US" sz="1400" spc="-15" dirty="0" err="1">
                <a:latin typeface="+mj-lt"/>
                <a:cs typeface="Perpetua"/>
              </a:rPr>
              <a:t>adanya</a:t>
            </a:r>
            <a:r>
              <a:rPr lang="en-US" sz="1400" spc="-15" dirty="0">
                <a:latin typeface="+mj-lt"/>
                <a:cs typeface="Perpetua"/>
              </a:rPr>
              <a:t>  </a:t>
            </a:r>
            <a:r>
              <a:rPr lang="en-US" sz="1400" spc="-10" dirty="0" err="1">
                <a:latin typeface="+mj-lt"/>
                <a:cs typeface="Perpetua"/>
              </a:rPr>
              <a:t>suatu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pandangan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bahwa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masyarakat</a:t>
            </a:r>
            <a:r>
              <a:rPr lang="en-US" sz="1400" spc="-10" dirty="0">
                <a:latin typeface="+mj-lt"/>
                <a:cs typeface="Perpetua"/>
              </a:rPr>
              <a:t> </a:t>
            </a:r>
            <a:r>
              <a:rPr lang="en-US" sz="1400" spc="-20" dirty="0" err="1">
                <a:latin typeface="+mj-lt"/>
                <a:cs typeface="Perpetua"/>
              </a:rPr>
              <a:t>hanya</a:t>
            </a:r>
            <a:r>
              <a:rPr lang="en-US" sz="1400" spc="-20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sebagai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pelaksana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dirty="0" err="1">
                <a:latin typeface="+mj-lt"/>
                <a:cs typeface="Perpetua"/>
              </a:rPr>
              <a:t>dari</a:t>
            </a:r>
            <a:r>
              <a:rPr lang="en-US" sz="1400" dirty="0">
                <a:latin typeface="+mj-lt"/>
                <a:cs typeface="Perpetua"/>
              </a:rPr>
              <a:t> </a:t>
            </a:r>
            <a:r>
              <a:rPr lang="en-US" sz="1400" spc="-10" dirty="0" err="1">
                <a:latin typeface="+mj-lt"/>
                <a:cs typeface="Perpetua"/>
              </a:rPr>
              <a:t>suatu</a:t>
            </a:r>
            <a:r>
              <a:rPr lang="en-US" sz="1400" spc="-10" dirty="0">
                <a:latin typeface="+mj-lt"/>
                <a:cs typeface="Perpetua"/>
              </a:rPr>
              <a:t>  </a:t>
            </a:r>
            <a:r>
              <a:rPr lang="en-US" sz="1400" dirty="0">
                <a:latin typeface="+mj-lt"/>
                <a:cs typeface="Perpetua"/>
              </a:rPr>
              <a:t>program </a:t>
            </a:r>
            <a:r>
              <a:rPr lang="en-US" sz="1400" spc="-5" dirty="0" err="1">
                <a:latin typeface="+mj-lt"/>
                <a:cs typeface="Perpetua"/>
              </a:rPr>
              <a:t>dan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kurang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dilibatkan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dalam</a:t>
            </a:r>
            <a:r>
              <a:rPr lang="en-US" sz="1400" spc="-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tahap</a:t>
            </a:r>
            <a:r>
              <a:rPr lang="en-US" sz="1400" spc="-85" dirty="0">
                <a:latin typeface="+mj-lt"/>
                <a:cs typeface="Perpetua"/>
              </a:rPr>
              <a:t> </a:t>
            </a:r>
            <a:r>
              <a:rPr lang="en-US" sz="1400" spc="-5" dirty="0" err="1">
                <a:latin typeface="+mj-lt"/>
                <a:cs typeface="Perpetua"/>
              </a:rPr>
              <a:t>perencanaan</a:t>
            </a:r>
            <a:r>
              <a:rPr lang="en-US" sz="1400" spc="-5" dirty="0">
                <a:latin typeface="+mj-lt"/>
                <a:cs typeface="Perpetua"/>
              </a:rPr>
              <a:t>.</a:t>
            </a:r>
            <a:endParaRPr lang="en-US" sz="1400" dirty="0">
              <a:latin typeface="+mj-lt"/>
              <a:cs typeface="Perpetua"/>
            </a:endParaRPr>
          </a:p>
          <a:p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212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772400" cy="3508977"/>
          </a:xfrm>
        </p:spPr>
        <p:txBody>
          <a:bodyPr>
            <a:normAutofit lnSpcReduction="10000"/>
          </a:bodyPr>
          <a:lstStyle/>
          <a:p>
            <a:pPr marL="398145" marR="1226185" indent="-27241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95300" algn="l"/>
              </a:tabLst>
            </a:pPr>
            <a:r>
              <a:rPr lang="en-US" spc="-5" dirty="0" err="1"/>
              <a:t>Meningkatnya</a:t>
            </a:r>
            <a:r>
              <a:rPr lang="en-US" spc="-5" dirty="0"/>
              <a:t> </a:t>
            </a:r>
            <a:r>
              <a:rPr lang="en-US" spc="-5" dirty="0" err="1"/>
              <a:t>kemampuan</a:t>
            </a:r>
            <a:r>
              <a:rPr lang="en-US" spc="-5" dirty="0"/>
              <a:t> </a:t>
            </a:r>
            <a:r>
              <a:rPr lang="en-US" spc="-5" dirty="0" err="1" smtClean="0"/>
              <a:t>kepemimpinan</a:t>
            </a:r>
            <a:r>
              <a:rPr lang="en-US" spc="-5" dirty="0" smtClean="0"/>
              <a:t>  </a:t>
            </a:r>
            <a:r>
              <a:rPr lang="en-US" spc="-5" dirty="0" err="1"/>
              <a:t>masyarakat</a:t>
            </a:r>
            <a:endParaRPr lang="en-US" spc="-5" dirty="0"/>
          </a:p>
          <a:p>
            <a:pPr marL="398145" marR="335280" indent="-27241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95300" algn="l"/>
              </a:tabLst>
            </a:pPr>
            <a:r>
              <a:rPr lang="en-US" spc="-5" dirty="0" err="1"/>
              <a:t>Meningkatnya</a:t>
            </a:r>
            <a:r>
              <a:rPr lang="en-US" spc="-5" dirty="0"/>
              <a:t> </a:t>
            </a:r>
            <a:r>
              <a:rPr lang="en-US" spc="-5" dirty="0" err="1"/>
              <a:t>pengorganisasian</a:t>
            </a:r>
            <a:r>
              <a:rPr lang="en-US" spc="-5" dirty="0"/>
              <a:t> </a:t>
            </a:r>
            <a:r>
              <a:rPr lang="en-US" spc="-5" dirty="0" err="1"/>
              <a:t>kesehatan</a:t>
            </a:r>
            <a:r>
              <a:rPr lang="en-US" spc="-5" dirty="0"/>
              <a:t> </a:t>
            </a:r>
            <a:r>
              <a:rPr lang="en-US" spc="-5" dirty="0" err="1"/>
              <a:t>oleh</a:t>
            </a:r>
            <a:r>
              <a:rPr lang="en-US" spc="-5" dirty="0"/>
              <a:t>  </a:t>
            </a:r>
            <a:r>
              <a:rPr lang="en-US" spc="-5" dirty="0" err="1"/>
              <a:t>masyarakat</a:t>
            </a:r>
            <a:endParaRPr lang="en-US" spc="-5" dirty="0"/>
          </a:p>
          <a:p>
            <a:pPr marL="398145" marR="5080" indent="-27241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95300" algn="l"/>
              </a:tabLst>
            </a:pPr>
            <a:r>
              <a:rPr lang="en-US" spc="-5" dirty="0" err="1"/>
              <a:t>Meningkatnya</a:t>
            </a:r>
            <a:r>
              <a:rPr lang="en-US" spc="-5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spc="-5" dirty="0" err="1"/>
              <a:t>serta</a:t>
            </a:r>
            <a:r>
              <a:rPr lang="en-US" spc="-5" dirty="0"/>
              <a:t> </a:t>
            </a:r>
            <a:r>
              <a:rPr lang="en-US" spc="-5" dirty="0" err="1"/>
              <a:t>masyarakat</a:t>
            </a:r>
            <a:r>
              <a:rPr lang="en-US" spc="-5" dirty="0"/>
              <a:t> </a:t>
            </a:r>
            <a:r>
              <a:rPr lang="en-US" spc="-5" dirty="0" err="1"/>
              <a:t>dalam</a:t>
            </a:r>
            <a:r>
              <a:rPr lang="en-US" spc="-5" dirty="0"/>
              <a:t>  </a:t>
            </a:r>
            <a:r>
              <a:rPr lang="en-US" spc="-5" dirty="0" err="1"/>
              <a:t>mengelola</a:t>
            </a:r>
            <a:r>
              <a:rPr lang="en-US" spc="-5" dirty="0"/>
              <a:t> </a:t>
            </a:r>
            <a:r>
              <a:rPr lang="en-US" spc="-5" dirty="0" err="1"/>
              <a:t>dana</a:t>
            </a:r>
            <a:r>
              <a:rPr lang="en-US" spc="-5" dirty="0"/>
              <a:t> </a:t>
            </a:r>
            <a:r>
              <a:rPr lang="en-US" spc="-5" dirty="0" err="1"/>
              <a:t>dan</a:t>
            </a:r>
            <a:r>
              <a:rPr lang="en-US" spc="-5" dirty="0"/>
              <a:t> </a:t>
            </a:r>
            <a:r>
              <a:rPr lang="en-US" spc="-5" dirty="0" err="1"/>
              <a:t>sumber</a:t>
            </a:r>
            <a:r>
              <a:rPr lang="en-US" spc="-5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spc="-5" dirty="0" err="1"/>
              <a:t>untuk</a:t>
            </a:r>
            <a:r>
              <a:rPr lang="en-US" spc="25" dirty="0"/>
              <a:t> </a:t>
            </a:r>
            <a:r>
              <a:rPr lang="en-US" spc="-5" dirty="0" err="1"/>
              <a:t>kesehatan</a:t>
            </a:r>
            <a:endParaRPr lang="en-US" spc="-5" dirty="0"/>
          </a:p>
          <a:p>
            <a:pPr marL="398145" marR="336550" indent="-27241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95300" algn="l"/>
              </a:tabLst>
            </a:pPr>
            <a:r>
              <a:rPr lang="en-US" spc="-5" dirty="0" err="1"/>
              <a:t>Meningkatnya</a:t>
            </a:r>
            <a:r>
              <a:rPr lang="en-US" spc="-5" dirty="0"/>
              <a:t> </a:t>
            </a:r>
            <a:r>
              <a:rPr lang="en-US" spc="-5" dirty="0" err="1"/>
              <a:t>penerimaan</a:t>
            </a:r>
            <a:r>
              <a:rPr lang="en-US" spc="-5" dirty="0"/>
              <a:t> </a:t>
            </a:r>
            <a:r>
              <a:rPr lang="en-US" spc="-5" dirty="0" err="1"/>
              <a:t>masyarakat</a:t>
            </a:r>
            <a:r>
              <a:rPr lang="en-US" spc="-5" dirty="0"/>
              <a:t> </a:t>
            </a:r>
            <a:r>
              <a:rPr lang="en-US" spc="-5" dirty="0" err="1"/>
              <a:t>terhadap</a:t>
            </a:r>
            <a:r>
              <a:rPr lang="en-US" spc="-5" dirty="0"/>
              <a:t>  program</a:t>
            </a:r>
            <a:r>
              <a:rPr lang="en-US" spc="-30" dirty="0"/>
              <a:t> </a:t>
            </a:r>
            <a:r>
              <a:rPr lang="en-US" spc="-5" dirty="0" err="1"/>
              <a:t>kesehatan</a:t>
            </a:r>
            <a:r>
              <a:rPr lang="en-US" spc="-5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3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7200" dirty="0" smtClean="0"/>
              <a:t>TERIMAKASIH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27214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268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Peranan masyarakat dalam kesehatan masyarakat</vt:lpstr>
      <vt:lpstr>PowerPoint Presentation</vt:lpstr>
      <vt:lpstr>PowerPoint Presentation</vt:lpstr>
      <vt:lpstr>SIAPA?</vt:lpstr>
      <vt:lpstr>Unsur-unsur</vt:lpstr>
      <vt:lpstr>Tolak ukur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Peranan masyarakat dalam kesehatan masyarakat</dc:title>
  <dc:creator>Erwan</dc:creator>
  <cp:lastModifiedBy>Erwan</cp:lastModifiedBy>
  <cp:revision>3</cp:revision>
  <dcterms:created xsi:type="dcterms:W3CDTF">2018-01-04T08:48:36Z</dcterms:created>
  <dcterms:modified xsi:type="dcterms:W3CDTF">2018-01-04T09:11:24Z</dcterms:modified>
</cp:coreProperties>
</file>